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7"/>
  </p:notesMasterIdLst>
  <p:sldIdLst>
    <p:sldId id="256" r:id="rId2"/>
    <p:sldId id="275" r:id="rId3"/>
    <p:sldId id="260" r:id="rId4"/>
    <p:sldId id="261" r:id="rId5"/>
    <p:sldId id="262" r:id="rId6"/>
    <p:sldId id="299" r:id="rId7"/>
    <p:sldId id="300" r:id="rId8"/>
    <p:sldId id="263" r:id="rId9"/>
    <p:sldId id="264" r:id="rId10"/>
    <p:sldId id="266" r:id="rId11"/>
    <p:sldId id="284" r:id="rId12"/>
    <p:sldId id="285" r:id="rId13"/>
    <p:sldId id="301" r:id="rId14"/>
    <p:sldId id="290" r:id="rId15"/>
    <p:sldId id="258" r:id="rId16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ela P. Romero A." initials="MPRA" lastIdx="2" clrIdx="0">
    <p:extLst>
      <p:ext uri="{19B8F6BF-5375-455C-9EA6-DF929625EA0E}">
        <p15:presenceInfo xmlns:p15="http://schemas.microsoft.com/office/powerpoint/2012/main" userId="a89a7f277169353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40" autoAdjust="0"/>
    <p:restoredTop sz="89205" autoAdjust="0"/>
  </p:normalViewPr>
  <p:slideViewPr>
    <p:cSldViewPr snapToGrid="0" snapToObjects="1">
      <p:cViewPr>
        <p:scale>
          <a:sx n="66" d="100"/>
          <a:sy n="66" d="100"/>
        </p:scale>
        <p:origin x="302" y="39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3" d="100"/>
          <a:sy n="83" d="100"/>
        </p:scale>
        <p:origin x="2982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B4A02-ED03-465F-A73D-CB2270489193}" type="datetimeFigureOut">
              <a:rPr lang="es-CO" smtClean="0"/>
              <a:t>17/02/2025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772AB-9BCD-4E4D-8D77-F304BA2D309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4033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Fragmentos que se contraen y calientan por la acción de la gravedad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772AB-9BCD-4E4D-8D77-F304BA2D3098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52069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He, C, O.</a:t>
            </a:r>
          </a:p>
          <a:p>
            <a:endParaRPr lang="es-ES" dirty="0"/>
          </a:p>
          <a:p>
            <a:r>
              <a:rPr lang="es-ES" dirty="0"/>
              <a:t>He, C, O, Mg, Si, Fe.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772AB-9BCD-4E4D-8D77-F304BA2D3098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476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Nebulosa planetaria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772AB-9BCD-4E4D-8D77-F304BA2D3098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83862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Externa: red de núcleos pesados inmersos en un gas de electrones degenerados</a:t>
            </a:r>
          </a:p>
          <a:p>
            <a:r>
              <a:rPr lang="es-ES" dirty="0"/>
              <a:t>Interior: núcleos atómicos ricos en neutrones, gas de neutrones y gas de electrones.</a:t>
            </a:r>
          </a:p>
          <a:p>
            <a:r>
              <a:rPr lang="es-ES" dirty="0"/>
              <a:t>Externa núcleo: superfluido uniforme de neutrones, protones y electrones altamente degenerados</a:t>
            </a:r>
          </a:p>
          <a:p>
            <a:r>
              <a:rPr lang="es-ES" dirty="0"/>
              <a:t>Interior núcleo: composición desconocida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772AB-9BCD-4E4D-8D77-F304BA2D3098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712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La teoría de oscilaciones radiales analiza la evolución de perturbaciones a través de toda la estrella</a:t>
            </a:r>
          </a:p>
          <a:p>
            <a:endParaRPr lang="es-CO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772AB-9BCD-4E4D-8D77-F304BA2D3098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14284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772AB-9BCD-4E4D-8D77-F304BA2D3098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39859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2281-1AA8-CE4A-A554-8B9E186C39A7}" type="datetimeFigureOut">
              <a:rPr lang="es-ES_tradnl" smtClean="0"/>
              <a:t>17/02/2025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051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2281-1AA8-CE4A-A554-8B9E186C39A7}" type="datetimeFigureOut">
              <a:rPr lang="es-ES_tradnl" smtClean="0"/>
              <a:t>17/02/2025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3200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2281-1AA8-CE4A-A554-8B9E186C39A7}" type="datetimeFigureOut">
              <a:rPr lang="es-ES_tradnl" smtClean="0"/>
              <a:t>17/02/2025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273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2281-1AA8-CE4A-A554-8B9E186C39A7}" type="datetimeFigureOut">
              <a:rPr lang="es-ES_tradnl" smtClean="0"/>
              <a:t>17/02/2025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04263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2281-1AA8-CE4A-A554-8B9E186C39A7}" type="datetimeFigureOut">
              <a:rPr lang="es-ES_tradnl" smtClean="0"/>
              <a:t>17/02/2025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3313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2281-1AA8-CE4A-A554-8B9E186C39A7}" type="datetimeFigureOut">
              <a:rPr lang="es-ES_tradnl" smtClean="0"/>
              <a:t>17/02/2025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18302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2281-1AA8-CE4A-A554-8B9E186C39A7}" type="datetimeFigureOut">
              <a:rPr lang="es-ES_tradnl" smtClean="0"/>
              <a:t>17/02/2025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21862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2281-1AA8-CE4A-A554-8B9E186C39A7}" type="datetimeFigureOut">
              <a:rPr lang="es-ES_tradnl" smtClean="0"/>
              <a:t>17/02/2025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97167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2281-1AA8-CE4A-A554-8B9E186C39A7}" type="datetimeFigureOut">
              <a:rPr lang="es-ES_tradnl" smtClean="0"/>
              <a:t>17/02/2025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40459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2281-1AA8-CE4A-A554-8B9E186C39A7}" type="datetimeFigureOut">
              <a:rPr lang="es-ES_tradnl" smtClean="0"/>
              <a:t>17/02/2025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06710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2281-1AA8-CE4A-A554-8B9E186C39A7}" type="datetimeFigureOut">
              <a:rPr lang="es-ES_tradnl" smtClean="0"/>
              <a:t>17/02/2025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05118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12281-1AA8-CE4A-A554-8B9E186C39A7}" type="datetimeFigureOut">
              <a:rPr lang="es-ES_tradnl" smtClean="0"/>
              <a:t>17/02/2025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B02DB-5781-F943-94F9-873A9A97355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20085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jinaweb.org/" TargetMode="Externa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FFB6391-6E0F-4046-8A48-6EF5423E2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134" y="0"/>
            <a:ext cx="12285133" cy="6858000"/>
          </a:xfrm>
          <a:prstGeom prst="rect">
            <a:avLst/>
          </a:prstGeom>
        </p:spPr>
      </p:pic>
      <p:sp>
        <p:nvSpPr>
          <p:cNvPr id="6" name="Google Shape;85;p13">
            <a:extLst>
              <a:ext uri="{FF2B5EF4-FFF2-40B4-BE49-F238E27FC236}">
                <a16:creationId xmlns:a16="http://schemas.microsoft.com/office/drawing/2014/main" id="{DE67AFB8-2A4F-486A-862D-24841C64E974}"/>
              </a:ext>
            </a:extLst>
          </p:cNvPr>
          <p:cNvSpPr txBox="1"/>
          <p:nvPr/>
        </p:nvSpPr>
        <p:spPr>
          <a:xfrm>
            <a:off x="430378" y="2341620"/>
            <a:ext cx="6794090" cy="474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Objetos compactos</a:t>
            </a:r>
            <a:endParaRPr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86;p13">
            <a:extLst>
              <a:ext uri="{FF2B5EF4-FFF2-40B4-BE49-F238E27FC236}">
                <a16:creationId xmlns:a16="http://schemas.microsoft.com/office/drawing/2014/main" id="{CCEE19D4-C867-4BE9-A017-DD2AB4924D9D}"/>
              </a:ext>
            </a:extLst>
          </p:cNvPr>
          <p:cNvSpPr txBox="1"/>
          <p:nvPr/>
        </p:nvSpPr>
        <p:spPr>
          <a:xfrm>
            <a:off x="1634614" y="2935066"/>
            <a:ext cx="4385614" cy="3441958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59595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" sz="24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Felipe Suárez Urango</a:t>
            </a:r>
            <a:endParaRPr lang="es" sz="2400" b="1" baseline="300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" sz="2400" b="1" baseline="300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" sz="2400" b="1" baseline="300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" sz="2400" b="1" baseline="300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 baseline="30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danielfsu@hotmail.com</a:t>
            </a:r>
            <a:endParaRPr sz="2400" b="1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59595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" sz="22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595959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aseline="30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46C03BA-0DDD-4E80-85C2-7E7A2823A503}"/>
              </a:ext>
            </a:extLst>
          </p:cNvPr>
          <p:cNvSpPr/>
          <p:nvPr/>
        </p:nvSpPr>
        <p:spPr>
          <a:xfrm>
            <a:off x="262467" y="5122333"/>
            <a:ext cx="1617133" cy="1655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3" name="Imagen 12" descr="Personas en una estrella en la noche&#10;&#10;El contenido generado por IA puede ser incorrecto.">
            <a:extLst>
              <a:ext uri="{FF2B5EF4-FFF2-40B4-BE49-F238E27FC236}">
                <a16:creationId xmlns:a16="http://schemas.microsoft.com/office/drawing/2014/main" id="{71C00FC6-EBC0-0D65-2192-241D9021A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824" y="2108670"/>
            <a:ext cx="5244352" cy="294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80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uadroTexto 23">
            <a:extLst>
              <a:ext uri="{FF2B5EF4-FFF2-40B4-BE49-F238E27FC236}">
                <a16:creationId xmlns:a16="http://schemas.microsoft.com/office/drawing/2014/main" id="{C01C4CFA-C952-4CE6-B9C2-E38D18452E7A}"/>
              </a:ext>
            </a:extLst>
          </p:cNvPr>
          <p:cNvSpPr txBox="1"/>
          <p:nvPr/>
        </p:nvSpPr>
        <p:spPr>
          <a:xfrm>
            <a:off x="1620000" y="162747"/>
            <a:ext cx="9283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dirty="0">
                <a:latin typeface="Arial" panose="020B0604020202020204" pitchFamily="34" charset="0"/>
                <a:cs typeface="Arial" panose="020B0604020202020204" pitchFamily="34" charset="0"/>
              </a:rPr>
              <a:t>Modelado de objetos compactos</a:t>
            </a:r>
          </a:p>
        </p:txBody>
      </p:sp>
      <p:sp>
        <p:nvSpPr>
          <p:cNvPr id="39" name="Google Shape;134;p15">
            <a:extLst>
              <a:ext uri="{FF2B5EF4-FFF2-40B4-BE49-F238E27FC236}">
                <a16:creationId xmlns:a16="http://schemas.microsoft.com/office/drawing/2014/main" id="{BA478987-C389-46C0-9CD3-1DA7399EACAE}"/>
              </a:ext>
            </a:extLst>
          </p:cNvPr>
          <p:cNvSpPr txBox="1"/>
          <p:nvPr/>
        </p:nvSpPr>
        <p:spPr>
          <a:xfrm>
            <a:off x="4293043" y="2847223"/>
            <a:ext cx="1483309" cy="54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>
                <a:solidFill>
                  <a:srgbClr val="00FF00"/>
                </a:solidFill>
              </a:rPr>
              <a:t>Gravedad</a:t>
            </a:r>
            <a:endParaRPr sz="2000" dirty="0">
              <a:solidFill>
                <a:srgbClr val="00FF00"/>
              </a:solidFill>
            </a:endParaRPr>
          </a:p>
        </p:txBody>
      </p:sp>
      <p:sp>
        <p:nvSpPr>
          <p:cNvPr id="50" name="Google Shape;106;p15">
            <a:extLst>
              <a:ext uri="{FF2B5EF4-FFF2-40B4-BE49-F238E27FC236}">
                <a16:creationId xmlns:a16="http://schemas.microsoft.com/office/drawing/2014/main" id="{AFCFEAF1-E90D-4C67-89B7-382FEB66AD56}"/>
              </a:ext>
            </a:extLst>
          </p:cNvPr>
          <p:cNvSpPr txBox="1">
            <a:spLocks noChangeAspect="1"/>
          </p:cNvSpPr>
          <p:nvPr/>
        </p:nvSpPr>
        <p:spPr>
          <a:xfrm>
            <a:off x="1187593" y="1131994"/>
            <a:ext cx="4248610" cy="468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lvl="0" algn="ctr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s-CO" sz="2000" dirty="0">
                <a:solidFill>
                  <a:schemeClr val="tx1"/>
                </a:solidFill>
              </a:rPr>
              <a:t>Estrella de </a:t>
            </a:r>
            <a:r>
              <a:rPr lang="es-CO" sz="2000" b="1" dirty="0">
                <a:solidFill>
                  <a:schemeClr val="bg2">
                    <a:lumMod val="50000"/>
                  </a:schemeClr>
                </a:solidFill>
              </a:rPr>
              <a:t>neutrones</a:t>
            </a:r>
            <a:endParaRPr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2" name="Google Shape;259;p17">
            <a:extLst>
              <a:ext uri="{FF2B5EF4-FFF2-40B4-BE49-F238E27FC236}">
                <a16:creationId xmlns:a16="http://schemas.microsoft.com/office/drawing/2014/main" id="{2F5B7928-2BC4-4302-BB09-3745F99548AC}"/>
              </a:ext>
            </a:extLst>
          </p:cNvPr>
          <p:cNvSpPr txBox="1"/>
          <p:nvPr/>
        </p:nvSpPr>
        <p:spPr>
          <a:xfrm>
            <a:off x="4068167" y="5217471"/>
            <a:ext cx="971711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/>
              <a:t>Vacío</a:t>
            </a:r>
            <a:endParaRPr sz="2400" dirty="0"/>
          </a:p>
        </p:txBody>
      </p:sp>
      <p:sp>
        <p:nvSpPr>
          <p:cNvPr id="53" name="Google Shape;150;p15">
            <a:extLst>
              <a:ext uri="{FF2B5EF4-FFF2-40B4-BE49-F238E27FC236}">
                <a16:creationId xmlns:a16="http://schemas.microsoft.com/office/drawing/2014/main" id="{B5D0767C-D34A-473D-8D84-717BC98AB9D4}"/>
              </a:ext>
            </a:extLst>
          </p:cNvPr>
          <p:cNvSpPr/>
          <p:nvPr/>
        </p:nvSpPr>
        <p:spPr>
          <a:xfrm>
            <a:off x="2250087" y="2569090"/>
            <a:ext cx="2160000" cy="2160000"/>
          </a:xfrm>
          <a:prstGeom prst="ellipse">
            <a:avLst/>
          </a:prstGeom>
          <a:solidFill>
            <a:schemeClr val="accent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066800" h="1066800"/>
            <a:bevelB w="1066800" h="10668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258;p17">
            <a:extLst>
              <a:ext uri="{FF2B5EF4-FFF2-40B4-BE49-F238E27FC236}">
                <a16:creationId xmlns:a16="http://schemas.microsoft.com/office/drawing/2014/main" id="{9F08FBF5-E955-4CA3-9146-A83CB25F8B6C}"/>
              </a:ext>
            </a:extLst>
          </p:cNvPr>
          <p:cNvSpPr txBox="1"/>
          <p:nvPr/>
        </p:nvSpPr>
        <p:spPr>
          <a:xfrm>
            <a:off x="7098595" y="2749616"/>
            <a:ext cx="3709383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91425" rIns="91425" bIns="91425" anchor="t" anchorCtr="0">
            <a:spAutoFit/>
          </a:bodyPr>
          <a:lstStyle/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2400" dirty="0">
                <a:solidFill>
                  <a:schemeClr val="dk1"/>
                </a:solidFill>
              </a:rPr>
              <a:t>Distribución de materia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dirty="0"/>
              <a:t>e</a:t>
            </a:r>
            <a:r>
              <a:rPr lang="es" sz="2400" dirty="0">
                <a:solidFill>
                  <a:schemeClr val="tx1"/>
                </a:solidFill>
              </a:rPr>
              <a:t>stática y autogravitante</a:t>
            </a:r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56" name="Google Shape;260;p17">
            <a:extLst>
              <a:ext uri="{FF2B5EF4-FFF2-40B4-BE49-F238E27FC236}">
                <a16:creationId xmlns:a16="http://schemas.microsoft.com/office/drawing/2014/main" id="{20F6CE48-7243-488E-BD96-5BBB39F9DC0A}"/>
              </a:ext>
            </a:extLst>
          </p:cNvPr>
          <p:cNvSpPr txBox="1"/>
          <p:nvPr/>
        </p:nvSpPr>
        <p:spPr>
          <a:xfrm>
            <a:off x="7098536" y="4457655"/>
            <a:ext cx="2956228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91425" rIns="91425" bIns="91425" anchor="t" anchorCtr="0">
            <a:spAutoFit/>
          </a:bodyPr>
          <a:lstStyle/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2400" dirty="0">
                <a:solidFill>
                  <a:schemeClr val="tx1"/>
                </a:solidFill>
              </a:rPr>
              <a:t>Simetría esférica</a:t>
            </a:r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57" name="Google Shape;261;p17">
            <a:extLst>
              <a:ext uri="{FF2B5EF4-FFF2-40B4-BE49-F238E27FC236}">
                <a16:creationId xmlns:a16="http://schemas.microsoft.com/office/drawing/2014/main" id="{E5E24C7D-D909-44E9-A26F-062A54306625}"/>
              </a:ext>
            </a:extLst>
          </p:cNvPr>
          <p:cNvSpPr txBox="1"/>
          <p:nvPr/>
        </p:nvSpPr>
        <p:spPr>
          <a:xfrm>
            <a:off x="7098595" y="3788301"/>
            <a:ext cx="357659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91425" rIns="91425" bIns="91425" anchor="t" anchorCtr="0">
            <a:spAutoFit/>
          </a:bodyPr>
          <a:lstStyle/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2400" dirty="0">
                <a:solidFill>
                  <a:schemeClr val="dk1"/>
                </a:solidFill>
              </a:rPr>
              <a:t>Equilibrio </a:t>
            </a:r>
            <a:r>
              <a:rPr lang="es" sz="2400" dirty="0">
                <a:solidFill>
                  <a:schemeClr val="tx1"/>
                </a:solidFill>
              </a:rPr>
              <a:t>hidrostático</a:t>
            </a:r>
            <a:endParaRPr sz="2400" dirty="0">
              <a:solidFill>
                <a:schemeClr val="tx1"/>
              </a:solidFill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A44FB3B3-086E-4278-B16A-526BDF0616A4}"/>
              </a:ext>
            </a:extLst>
          </p:cNvPr>
          <p:cNvGrpSpPr/>
          <p:nvPr/>
        </p:nvGrpSpPr>
        <p:grpSpPr>
          <a:xfrm>
            <a:off x="1284577" y="1610779"/>
            <a:ext cx="4090377" cy="4090375"/>
            <a:chOff x="887447" y="1626202"/>
            <a:chExt cx="4090377" cy="4090375"/>
          </a:xfrm>
        </p:grpSpPr>
        <p:cxnSp>
          <p:nvCxnSpPr>
            <p:cNvPr id="59" name="Google Shape;149;p15">
              <a:extLst>
                <a:ext uri="{FF2B5EF4-FFF2-40B4-BE49-F238E27FC236}">
                  <a16:creationId xmlns:a16="http://schemas.microsoft.com/office/drawing/2014/main" id="{EB0D1970-C216-479D-A46F-D65A64F9BE50}"/>
                </a:ext>
              </a:extLst>
            </p:cNvPr>
            <p:cNvCxnSpPr/>
            <p:nvPr/>
          </p:nvCxnSpPr>
          <p:spPr>
            <a:xfrm rot="18900000">
              <a:off x="1773519" y="2112048"/>
              <a:ext cx="0" cy="820673"/>
            </a:xfrm>
            <a:prstGeom prst="straightConnector1">
              <a:avLst/>
            </a:pr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9600000" algn="bl" rotWithShape="0">
                <a:srgbClr val="000000"/>
              </a:outerShdw>
            </a:effectLst>
          </p:spPr>
        </p:cxnSp>
        <p:cxnSp>
          <p:nvCxnSpPr>
            <p:cNvPr id="60" name="Google Shape;151;p15">
              <a:extLst>
                <a:ext uri="{FF2B5EF4-FFF2-40B4-BE49-F238E27FC236}">
                  <a16:creationId xmlns:a16="http://schemas.microsoft.com/office/drawing/2014/main" id="{E233176A-918C-4706-8AB6-FE41E0FB8F35}"/>
                </a:ext>
              </a:extLst>
            </p:cNvPr>
            <p:cNvCxnSpPr/>
            <p:nvPr/>
          </p:nvCxnSpPr>
          <p:spPr>
            <a:xfrm rot="2700000" flipH="1">
              <a:off x="4081641" y="2101935"/>
              <a:ext cx="0" cy="820673"/>
            </a:xfrm>
            <a:prstGeom prst="straightConnector1">
              <a:avLst/>
            </a:pr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9600000" algn="bl" rotWithShape="0">
                <a:srgbClr val="000000"/>
              </a:outerShdw>
            </a:effectLst>
          </p:spPr>
        </p:cxnSp>
        <p:cxnSp>
          <p:nvCxnSpPr>
            <p:cNvPr id="61" name="Google Shape;152;p15">
              <a:extLst>
                <a:ext uri="{FF2B5EF4-FFF2-40B4-BE49-F238E27FC236}">
                  <a16:creationId xmlns:a16="http://schemas.microsoft.com/office/drawing/2014/main" id="{6C126289-FB3A-4D12-AB86-CC8CE5C2D7C0}"/>
                </a:ext>
              </a:extLst>
            </p:cNvPr>
            <p:cNvCxnSpPr/>
            <p:nvPr/>
          </p:nvCxnSpPr>
          <p:spPr>
            <a:xfrm rot="8198195">
              <a:off x="4091753" y="4410058"/>
              <a:ext cx="0" cy="820673"/>
            </a:xfrm>
            <a:prstGeom prst="straightConnector1">
              <a:avLst/>
            </a:pr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9600000" algn="bl" rotWithShape="0">
                <a:srgbClr val="000000"/>
              </a:outerShdw>
            </a:effectLst>
          </p:spPr>
        </p:cxnSp>
        <p:cxnSp>
          <p:nvCxnSpPr>
            <p:cNvPr id="62" name="Google Shape;153;p15">
              <a:extLst>
                <a:ext uri="{FF2B5EF4-FFF2-40B4-BE49-F238E27FC236}">
                  <a16:creationId xmlns:a16="http://schemas.microsoft.com/office/drawing/2014/main" id="{2E4713FE-2049-4759-A885-571AC7C33C98}"/>
                </a:ext>
              </a:extLst>
            </p:cNvPr>
            <p:cNvCxnSpPr/>
            <p:nvPr/>
          </p:nvCxnSpPr>
          <p:spPr>
            <a:xfrm rot="13500000" flipH="1">
              <a:off x="1783929" y="4419664"/>
              <a:ext cx="0" cy="821092"/>
            </a:xfrm>
            <a:prstGeom prst="straightConnector1">
              <a:avLst/>
            </a:pr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9600000" algn="bl" rotWithShape="0">
                <a:srgbClr val="000000"/>
              </a:outerShdw>
            </a:effectLst>
          </p:spPr>
        </p:cxnSp>
        <p:cxnSp>
          <p:nvCxnSpPr>
            <p:cNvPr id="63" name="Google Shape;154;p15">
              <a:extLst>
                <a:ext uri="{FF2B5EF4-FFF2-40B4-BE49-F238E27FC236}">
                  <a16:creationId xmlns:a16="http://schemas.microsoft.com/office/drawing/2014/main" id="{691BF272-A8F2-4704-9954-65A29C669118}"/>
                </a:ext>
              </a:extLst>
            </p:cNvPr>
            <p:cNvCxnSpPr/>
            <p:nvPr/>
          </p:nvCxnSpPr>
          <p:spPr>
            <a:xfrm>
              <a:off x="2925497" y="1626202"/>
              <a:ext cx="0" cy="820931"/>
            </a:xfrm>
            <a:prstGeom prst="straightConnector1">
              <a:avLst/>
            </a:pr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9600000" algn="bl" rotWithShape="0">
                <a:srgbClr val="000000"/>
              </a:outerShdw>
            </a:effectLst>
          </p:spPr>
        </p:cxnSp>
        <p:cxnSp>
          <p:nvCxnSpPr>
            <p:cNvPr id="64" name="Google Shape;155;p15">
              <a:extLst>
                <a:ext uri="{FF2B5EF4-FFF2-40B4-BE49-F238E27FC236}">
                  <a16:creationId xmlns:a16="http://schemas.microsoft.com/office/drawing/2014/main" id="{12AEC260-06F3-44E1-9D3C-36C3737A60CE}"/>
                </a:ext>
              </a:extLst>
            </p:cNvPr>
            <p:cNvCxnSpPr/>
            <p:nvPr/>
          </p:nvCxnSpPr>
          <p:spPr>
            <a:xfrm rot="5400000">
              <a:off x="4567359" y="3253786"/>
              <a:ext cx="0" cy="820931"/>
            </a:xfrm>
            <a:prstGeom prst="straightConnector1">
              <a:avLst/>
            </a:pr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9600000" algn="bl" rotWithShape="0">
                <a:srgbClr val="000000"/>
              </a:outerShdw>
            </a:effectLst>
          </p:spPr>
        </p:cxnSp>
        <p:cxnSp>
          <p:nvCxnSpPr>
            <p:cNvPr id="65" name="Google Shape;156;p15">
              <a:extLst>
                <a:ext uri="{FF2B5EF4-FFF2-40B4-BE49-F238E27FC236}">
                  <a16:creationId xmlns:a16="http://schemas.microsoft.com/office/drawing/2014/main" id="{3002B5CC-C9C6-4423-9B59-339D84BA9C41}"/>
                </a:ext>
              </a:extLst>
            </p:cNvPr>
            <p:cNvCxnSpPr/>
            <p:nvPr/>
          </p:nvCxnSpPr>
          <p:spPr>
            <a:xfrm rot="10800000">
              <a:off x="2939776" y="4895646"/>
              <a:ext cx="0" cy="820931"/>
            </a:xfrm>
            <a:prstGeom prst="straightConnector1">
              <a:avLst/>
            </a:pr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9600000" algn="bl" rotWithShape="0">
                <a:srgbClr val="000000"/>
              </a:outerShdw>
            </a:effectLst>
          </p:spPr>
        </p:cxnSp>
        <p:cxnSp>
          <p:nvCxnSpPr>
            <p:cNvPr id="66" name="Google Shape;157;p15">
              <a:extLst>
                <a:ext uri="{FF2B5EF4-FFF2-40B4-BE49-F238E27FC236}">
                  <a16:creationId xmlns:a16="http://schemas.microsoft.com/office/drawing/2014/main" id="{F98D50D0-EAB1-4DFE-A147-665EDA184E18}"/>
                </a:ext>
              </a:extLst>
            </p:cNvPr>
            <p:cNvCxnSpPr/>
            <p:nvPr/>
          </p:nvCxnSpPr>
          <p:spPr>
            <a:xfrm rot="16200000">
              <a:off x="1297913" y="3268062"/>
              <a:ext cx="0" cy="820931"/>
            </a:xfrm>
            <a:prstGeom prst="straightConnector1">
              <a:avLst/>
            </a:pr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9600000" algn="bl" rotWithShape="0">
                <a:srgbClr val="000000"/>
              </a:outerShdw>
            </a:effectLst>
          </p:spPr>
        </p:cxnSp>
      </p:grpSp>
      <p:sp>
        <p:nvSpPr>
          <p:cNvPr id="23" name="Google Shape;150;p15">
            <a:extLst>
              <a:ext uri="{FF2B5EF4-FFF2-40B4-BE49-F238E27FC236}">
                <a16:creationId xmlns:a16="http://schemas.microsoft.com/office/drawing/2014/main" id="{3C1C4A56-4891-4BCC-8DC2-3E09D0CF0C7F}"/>
              </a:ext>
            </a:extLst>
          </p:cNvPr>
          <p:cNvSpPr/>
          <p:nvPr/>
        </p:nvSpPr>
        <p:spPr>
          <a:xfrm>
            <a:off x="2256507" y="2544766"/>
            <a:ext cx="2160000" cy="21600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  <a:effectLst>
            <a:outerShdw blurRad="114300" dist="38100" dir="96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BBFBD17D-B595-4578-AF24-F364E9675A00}"/>
              </a:ext>
            </a:extLst>
          </p:cNvPr>
          <p:cNvGrpSpPr/>
          <p:nvPr/>
        </p:nvGrpSpPr>
        <p:grpSpPr>
          <a:xfrm>
            <a:off x="2418533" y="2740085"/>
            <a:ext cx="1841430" cy="1841431"/>
            <a:chOff x="5307779" y="4937204"/>
            <a:chExt cx="1841430" cy="1841431"/>
          </a:xfrm>
        </p:grpSpPr>
        <p:cxnSp>
          <p:nvCxnSpPr>
            <p:cNvPr id="32" name="Google Shape;158;p15">
              <a:extLst>
                <a:ext uri="{FF2B5EF4-FFF2-40B4-BE49-F238E27FC236}">
                  <a16:creationId xmlns:a16="http://schemas.microsoft.com/office/drawing/2014/main" id="{C26E128C-CE4E-41F7-9823-B2D8F56A9BE5}"/>
                </a:ext>
              </a:extLst>
            </p:cNvPr>
            <p:cNvCxnSpPr/>
            <p:nvPr/>
          </p:nvCxnSpPr>
          <p:spPr>
            <a:xfrm flipH="1">
              <a:off x="6212975" y="6288704"/>
              <a:ext cx="0" cy="489931"/>
            </a:xfrm>
            <a:prstGeom prst="straightConnector1">
              <a:avLst/>
            </a:prstGeom>
            <a:noFill/>
            <a:ln w="34925" cap="flat" cmpd="sng">
              <a:solidFill>
                <a:srgbClr val="274E1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3" name="Google Shape;159;p15">
              <a:extLst>
                <a:ext uri="{FF2B5EF4-FFF2-40B4-BE49-F238E27FC236}">
                  <a16:creationId xmlns:a16="http://schemas.microsoft.com/office/drawing/2014/main" id="{F19AE37B-972A-4E0B-B263-B82442CFD489}"/>
                </a:ext>
              </a:extLst>
            </p:cNvPr>
            <p:cNvCxnSpPr/>
            <p:nvPr/>
          </p:nvCxnSpPr>
          <p:spPr>
            <a:xfrm rot="10800000">
              <a:off x="6227254" y="4937204"/>
              <a:ext cx="0" cy="489931"/>
            </a:xfrm>
            <a:prstGeom prst="straightConnector1">
              <a:avLst/>
            </a:prstGeom>
            <a:noFill/>
            <a:ln w="34925" cap="flat" cmpd="sng">
              <a:solidFill>
                <a:srgbClr val="274E1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4" name="Google Shape;160;p15">
              <a:extLst>
                <a:ext uri="{FF2B5EF4-FFF2-40B4-BE49-F238E27FC236}">
                  <a16:creationId xmlns:a16="http://schemas.microsoft.com/office/drawing/2014/main" id="{3FB9E5C3-D575-47E1-A83C-B91144758627}"/>
                </a:ext>
              </a:extLst>
            </p:cNvPr>
            <p:cNvCxnSpPr/>
            <p:nvPr/>
          </p:nvCxnSpPr>
          <p:spPr>
            <a:xfrm rot="8204142" flipH="1">
              <a:off x="5763388" y="5150889"/>
              <a:ext cx="0" cy="489931"/>
            </a:xfrm>
            <a:prstGeom prst="straightConnector1">
              <a:avLst/>
            </a:prstGeom>
            <a:noFill/>
            <a:ln w="34925" cap="flat" cmpd="sng">
              <a:solidFill>
                <a:srgbClr val="274E1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5" name="Google Shape;161;p15">
              <a:extLst>
                <a:ext uri="{FF2B5EF4-FFF2-40B4-BE49-F238E27FC236}">
                  <a16:creationId xmlns:a16="http://schemas.microsoft.com/office/drawing/2014/main" id="{22B09A0C-C028-499A-9751-494E87770B57}"/>
                </a:ext>
              </a:extLst>
            </p:cNvPr>
            <p:cNvCxnSpPr/>
            <p:nvPr/>
          </p:nvCxnSpPr>
          <p:spPr>
            <a:xfrm rot="5400000">
              <a:off x="5552745" y="5614197"/>
              <a:ext cx="0" cy="489931"/>
            </a:xfrm>
            <a:prstGeom prst="straightConnector1">
              <a:avLst/>
            </a:prstGeom>
            <a:noFill/>
            <a:ln w="34925" cap="flat" cmpd="sng">
              <a:solidFill>
                <a:srgbClr val="274E1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6" name="Google Shape;162;p15">
              <a:extLst>
                <a:ext uri="{FF2B5EF4-FFF2-40B4-BE49-F238E27FC236}">
                  <a16:creationId xmlns:a16="http://schemas.microsoft.com/office/drawing/2014/main" id="{0FD8708D-6D2F-454F-A5D7-E3405127C3FC}"/>
                </a:ext>
              </a:extLst>
            </p:cNvPr>
            <p:cNvCxnSpPr/>
            <p:nvPr/>
          </p:nvCxnSpPr>
          <p:spPr>
            <a:xfrm rot="2700000" flipH="1">
              <a:off x="5745662" y="6076266"/>
              <a:ext cx="0" cy="489931"/>
            </a:xfrm>
            <a:prstGeom prst="straightConnector1">
              <a:avLst/>
            </a:prstGeom>
            <a:noFill/>
            <a:ln w="34925" cap="flat" cmpd="sng">
              <a:solidFill>
                <a:srgbClr val="274E1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7" name="Google Shape;163;p15">
              <a:extLst>
                <a:ext uri="{FF2B5EF4-FFF2-40B4-BE49-F238E27FC236}">
                  <a16:creationId xmlns:a16="http://schemas.microsoft.com/office/drawing/2014/main" id="{A9C7B7DF-AD91-457E-8733-CEFCCEA88580}"/>
                </a:ext>
              </a:extLst>
            </p:cNvPr>
            <p:cNvCxnSpPr/>
            <p:nvPr/>
          </p:nvCxnSpPr>
          <p:spPr>
            <a:xfrm rot="19101988" flipH="1">
              <a:off x="6708168" y="6094198"/>
              <a:ext cx="0" cy="489931"/>
            </a:xfrm>
            <a:prstGeom prst="straightConnector1">
              <a:avLst/>
            </a:prstGeom>
            <a:noFill/>
            <a:ln w="34925" cap="flat" cmpd="sng">
              <a:solidFill>
                <a:srgbClr val="274E1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0" name="Google Shape;164;p15">
              <a:extLst>
                <a:ext uri="{FF2B5EF4-FFF2-40B4-BE49-F238E27FC236}">
                  <a16:creationId xmlns:a16="http://schemas.microsoft.com/office/drawing/2014/main" id="{AEF30859-FE44-4675-A6EE-DEAB5DFCF1B0}"/>
                </a:ext>
              </a:extLst>
            </p:cNvPr>
            <p:cNvCxnSpPr/>
            <p:nvPr/>
          </p:nvCxnSpPr>
          <p:spPr>
            <a:xfrm rot="13500000" flipH="1">
              <a:off x="6677221" y="5174344"/>
              <a:ext cx="0" cy="489931"/>
            </a:xfrm>
            <a:prstGeom prst="straightConnector1">
              <a:avLst/>
            </a:prstGeom>
            <a:noFill/>
            <a:ln w="34925" cap="flat" cmpd="sng">
              <a:solidFill>
                <a:srgbClr val="274E1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1" name="Google Shape;165;p15">
              <a:extLst>
                <a:ext uri="{FF2B5EF4-FFF2-40B4-BE49-F238E27FC236}">
                  <a16:creationId xmlns:a16="http://schemas.microsoft.com/office/drawing/2014/main" id="{0D4EE8A7-1CE9-40B9-BEC4-40C25799B827}"/>
                </a:ext>
              </a:extLst>
            </p:cNvPr>
            <p:cNvCxnSpPr/>
            <p:nvPr/>
          </p:nvCxnSpPr>
          <p:spPr>
            <a:xfrm rot="16200000" flipH="1">
              <a:off x="6904244" y="5628475"/>
              <a:ext cx="0" cy="489931"/>
            </a:xfrm>
            <a:prstGeom prst="straightConnector1">
              <a:avLst/>
            </a:prstGeom>
            <a:noFill/>
            <a:ln w="34925" cap="flat" cmpd="sng">
              <a:solidFill>
                <a:srgbClr val="274E1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42" name="Diagrama de flujo: conector 41">
              <a:extLst>
                <a:ext uri="{FF2B5EF4-FFF2-40B4-BE49-F238E27FC236}">
                  <a16:creationId xmlns:a16="http://schemas.microsoft.com/office/drawing/2014/main" id="{6E7E1BCD-E095-467D-82F5-F28A25A7B0E9}"/>
                </a:ext>
              </a:extLst>
            </p:cNvPr>
            <p:cNvSpPr/>
            <p:nvPr/>
          </p:nvSpPr>
          <p:spPr>
            <a:xfrm>
              <a:off x="6011872" y="5654195"/>
              <a:ext cx="189272" cy="189272"/>
            </a:xfrm>
            <a:prstGeom prst="flowChartConnector">
              <a:avLst/>
            </a:prstGeom>
            <a:solidFill>
              <a:srgbClr val="203864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3" name="Diagrama de flujo: conector 42">
              <a:extLst>
                <a:ext uri="{FF2B5EF4-FFF2-40B4-BE49-F238E27FC236}">
                  <a16:creationId xmlns:a16="http://schemas.microsoft.com/office/drawing/2014/main" id="{3C555A47-B850-440F-A6F5-22BC92998E8D}"/>
                </a:ext>
              </a:extLst>
            </p:cNvPr>
            <p:cNvSpPr/>
            <p:nvPr/>
          </p:nvSpPr>
          <p:spPr>
            <a:xfrm>
              <a:off x="6236631" y="5654195"/>
              <a:ext cx="189272" cy="189272"/>
            </a:xfrm>
            <a:prstGeom prst="flowChartConnector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4" name="Diagrama de flujo: conector 43">
              <a:extLst>
                <a:ext uri="{FF2B5EF4-FFF2-40B4-BE49-F238E27FC236}">
                  <a16:creationId xmlns:a16="http://schemas.microsoft.com/office/drawing/2014/main" id="{DD45B711-FF2E-4BEE-9A61-A833FA6C7971}"/>
                </a:ext>
              </a:extLst>
            </p:cNvPr>
            <p:cNvSpPr/>
            <p:nvPr/>
          </p:nvSpPr>
          <p:spPr>
            <a:xfrm>
              <a:off x="6011872" y="5874856"/>
              <a:ext cx="189272" cy="189272"/>
            </a:xfrm>
            <a:prstGeom prst="flowChartConnector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5" name="Diagrama de flujo: conector 44">
              <a:extLst>
                <a:ext uri="{FF2B5EF4-FFF2-40B4-BE49-F238E27FC236}">
                  <a16:creationId xmlns:a16="http://schemas.microsoft.com/office/drawing/2014/main" id="{61D66D30-8D83-4E97-9944-EDA4915BACDB}"/>
                </a:ext>
              </a:extLst>
            </p:cNvPr>
            <p:cNvSpPr/>
            <p:nvPr/>
          </p:nvSpPr>
          <p:spPr>
            <a:xfrm>
              <a:off x="6236631" y="5874856"/>
              <a:ext cx="189272" cy="189272"/>
            </a:xfrm>
            <a:prstGeom prst="flowChartConnector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46" name="Conector recto de flecha 45">
              <a:extLst>
                <a:ext uri="{FF2B5EF4-FFF2-40B4-BE49-F238E27FC236}">
                  <a16:creationId xmlns:a16="http://schemas.microsoft.com/office/drawing/2014/main" id="{07163296-1D27-4CA0-B240-4AFF5123E0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06508" y="5701513"/>
              <a:ext cx="0" cy="94636"/>
            </a:xfrm>
            <a:prstGeom prst="straightConnector1">
              <a:avLst/>
            </a:prstGeom>
            <a:ln w="6350">
              <a:solidFill>
                <a:schemeClr val="bg1"/>
              </a:solidFill>
              <a:headEnd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cto de flecha 46">
              <a:extLst>
                <a:ext uri="{FF2B5EF4-FFF2-40B4-BE49-F238E27FC236}">
                  <a16:creationId xmlns:a16="http://schemas.microsoft.com/office/drawing/2014/main" id="{742BA2FA-9BD9-4B11-9475-86560200CE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1268" y="5922174"/>
              <a:ext cx="0" cy="94636"/>
            </a:xfrm>
            <a:prstGeom prst="straightConnector1">
              <a:avLst/>
            </a:prstGeom>
            <a:ln w="6350">
              <a:solidFill>
                <a:schemeClr val="bg1"/>
              </a:solidFill>
              <a:headEnd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cto de flecha 47">
              <a:extLst>
                <a:ext uri="{FF2B5EF4-FFF2-40B4-BE49-F238E27FC236}">
                  <a16:creationId xmlns:a16="http://schemas.microsoft.com/office/drawing/2014/main" id="{E8AF3DB9-0F34-44AE-B958-78885E83C6D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331268" y="5704084"/>
              <a:ext cx="0" cy="94636"/>
            </a:xfrm>
            <a:prstGeom prst="straightConnector1">
              <a:avLst/>
            </a:prstGeom>
            <a:ln w="6350">
              <a:solidFill>
                <a:schemeClr val="bg1"/>
              </a:solidFill>
              <a:headEnd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de flecha 48">
              <a:extLst>
                <a:ext uri="{FF2B5EF4-FFF2-40B4-BE49-F238E27FC236}">
                  <a16:creationId xmlns:a16="http://schemas.microsoft.com/office/drawing/2014/main" id="{2A23E7FD-A35B-430D-A12F-8C6ED8CEF7E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106508" y="5922174"/>
              <a:ext cx="0" cy="94636"/>
            </a:xfrm>
            <a:prstGeom prst="straightConnector1">
              <a:avLst/>
            </a:prstGeom>
            <a:ln w="6350">
              <a:solidFill>
                <a:schemeClr val="bg1"/>
              </a:solidFill>
              <a:headEnd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Google Shape;134;p15">
            <a:extLst>
              <a:ext uri="{FF2B5EF4-FFF2-40B4-BE49-F238E27FC236}">
                <a16:creationId xmlns:a16="http://schemas.microsoft.com/office/drawing/2014/main" id="{0E013C60-B8AF-4809-AB07-40C35E70A9C1}"/>
              </a:ext>
            </a:extLst>
          </p:cNvPr>
          <p:cNvSpPr txBox="1"/>
          <p:nvPr/>
        </p:nvSpPr>
        <p:spPr>
          <a:xfrm>
            <a:off x="4517819" y="3867009"/>
            <a:ext cx="1856865" cy="1054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>
                <a:solidFill>
                  <a:srgbClr val="274E13"/>
                </a:solidFill>
              </a:rPr>
              <a:t>Presión de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>
                <a:solidFill>
                  <a:srgbClr val="274E13"/>
                </a:solidFill>
              </a:rPr>
              <a:t>d</a:t>
            </a:r>
            <a:r>
              <a:rPr lang="es" sz="2000" dirty="0">
                <a:solidFill>
                  <a:srgbClr val="274E13"/>
                </a:solidFill>
              </a:rPr>
              <a:t>egeneración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>
                <a:solidFill>
                  <a:srgbClr val="274E13"/>
                </a:solidFill>
              </a:rPr>
              <a:t>d</a:t>
            </a:r>
            <a:r>
              <a:rPr lang="es" sz="2000" dirty="0">
                <a:solidFill>
                  <a:srgbClr val="274E13"/>
                </a:solidFill>
              </a:rPr>
              <a:t>e </a:t>
            </a:r>
            <a:r>
              <a:rPr lang="es" sz="2000" b="1" dirty="0">
                <a:solidFill>
                  <a:srgbClr val="203864"/>
                </a:solidFill>
              </a:rPr>
              <a:t>neutrones</a:t>
            </a:r>
            <a:endParaRPr sz="2000" b="1" dirty="0">
              <a:solidFill>
                <a:srgbClr val="203864"/>
              </a:solidFill>
            </a:endParaRPr>
          </a:p>
        </p:txBody>
      </p:sp>
      <p:sp>
        <p:nvSpPr>
          <p:cNvPr id="68" name="Google Shape;259;p17">
            <a:extLst>
              <a:ext uri="{FF2B5EF4-FFF2-40B4-BE49-F238E27FC236}">
                <a16:creationId xmlns:a16="http://schemas.microsoft.com/office/drawing/2014/main" id="{0D48F38E-A6EF-4B82-8397-ABE935C2D929}"/>
              </a:ext>
            </a:extLst>
          </p:cNvPr>
          <p:cNvSpPr txBox="1"/>
          <p:nvPr/>
        </p:nvSpPr>
        <p:spPr>
          <a:xfrm>
            <a:off x="7724537" y="1902147"/>
            <a:ext cx="2236288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 dirty="0"/>
              <a:t>Simplificaciones</a:t>
            </a:r>
            <a:endParaRPr sz="2400" b="1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0B508052-862F-4E4A-932B-98D4CEE5598B}"/>
              </a:ext>
            </a:extLst>
          </p:cNvPr>
          <p:cNvGrpSpPr/>
          <p:nvPr/>
        </p:nvGrpSpPr>
        <p:grpSpPr>
          <a:xfrm>
            <a:off x="2778783" y="3094252"/>
            <a:ext cx="1080000" cy="1098000"/>
            <a:chOff x="13199339" y="3399604"/>
            <a:chExt cx="1080000" cy="1098000"/>
          </a:xfrm>
        </p:grpSpPr>
        <p:sp>
          <p:nvSpPr>
            <p:cNvPr id="70" name="Google Shape;262;p17">
              <a:extLst>
                <a:ext uri="{FF2B5EF4-FFF2-40B4-BE49-F238E27FC236}">
                  <a16:creationId xmlns:a16="http://schemas.microsoft.com/office/drawing/2014/main" id="{6DC10483-3769-4EC8-9BB1-24F0BB65A1BA}"/>
                </a:ext>
              </a:extLst>
            </p:cNvPr>
            <p:cNvSpPr/>
            <p:nvPr/>
          </p:nvSpPr>
          <p:spPr>
            <a:xfrm>
              <a:off x="13199339" y="3417604"/>
              <a:ext cx="1080000" cy="1080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1" name="Google Shape;263;p17">
              <a:extLst>
                <a:ext uri="{FF2B5EF4-FFF2-40B4-BE49-F238E27FC236}">
                  <a16:creationId xmlns:a16="http://schemas.microsoft.com/office/drawing/2014/main" id="{FE55313D-D453-4B8C-BDDA-5C1B7948875E}"/>
                </a:ext>
              </a:extLst>
            </p:cNvPr>
            <p:cNvCxnSpPr/>
            <p:nvPr/>
          </p:nvCxnSpPr>
          <p:spPr>
            <a:xfrm rot="10800000">
              <a:off x="13741139" y="3417604"/>
              <a:ext cx="0" cy="540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med" len="med"/>
              <a:tailEnd type="triangle" w="med" len="med"/>
            </a:ln>
          </p:spPr>
        </p:cxnSp>
        <p:sp>
          <p:nvSpPr>
            <p:cNvPr id="72" name="Google Shape;264;p17">
              <a:extLst>
                <a:ext uri="{FF2B5EF4-FFF2-40B4-BE49-F238E27FC236}">
                  <a16:creationId xmlns:a16="http://schemas.microsoft.com/office/drawing/2014/main" id="{F83F9DC4-7FF2-4E1B-8C79-F95F52BC6ADD}"/>
                </a:ext>
              </a:extLst>
            </p:cNvPr>
            <p:cNvSpPr/>
            <p:nvPr/>
          </p:nvSpPr>
          <p:spPr>
            <a:xfrm>
              <a:off x="13721339" y="3399604"/>
              <a:ext cx="36000" cy="360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9;p17">
              <a:extLst>
                <a:ext uri="{FF2B5EF4-FFF2-40B4-BE49-F238E27FC236}">
                  <a16:creationId xmlns:a16="http://schemas.microsoft.com/office/drawing/2014/main" id="{56EA4D0E-93C3-4263-8B7B-FB6DC1E0B773}"/>
                </a:ext>
              </a:extLst>
            </p:cNvPr>
            <p:cNvSpPr txBox="1"/>
            <p:nvPr/>
          </p:nvSpPr>
          <p:spPr>
            <a:xfrm>
              <a:off x="13684589" y="3538979"/>
              <a:ext cx="2247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300">
                  <a:latin typeface="Calibri"/>
                  <a:ea typeface="Calibri"/>
                  <a:cs typeface="Calibri"/>
                  <a:sym typeface="Calibri"/>
                </a:rPr>
                <a:t>r</a:t>
              </a:r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9BB0511F-CB82-C211-966D-48EB61A473E1}"/>
              </a:ext>
            </a:extLst>
          </p:cNvPr>
          <p:cNvSpPr txBox="1"/>
          <p:nvPr/>
        </p:nvSpPr>
        <p:spPr>
          <a:xfrm>
            <a:off x="11654118" y="6429504"/>
            <a:ext cx="537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10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227231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43200000">
                                      <p:cBhvr>
                                        <p:cTn id="6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  <p:bldP spid="52" grpId="0"/>
      <p:bldP spid="52" grpId="1"/>
      <p:bldP spid="53" grpId="0" animBg="1"/>
      <p:bldP spid="55" grpId="0"/>
      <p:bldP spid="56" grpId="0"/>
      <p:bldP spid="57" grpId="0"/>
      <p:bldP spid="23" grpId="0" animBg="1"/>
      <p:bldP spid="67" grpId="0"/>
      <p:bldP spid="67" grpId="1"/>
      <p:bldP spid="6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259A176-A010-4E67-873B-A4EC3197A9E9}"/>
              </a:ext>
            </a:extLst>
          </p:cNvPr>
          <p:cNvSpPr txBox="1"/>
          <p:nvPr/>
        </p:nvSpPr>
        <p:spPr>
          <a:xfrm>
            <a:off x="1620000" y="162747"/>
            <a:ext cx="9283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dirty="0">
                <a:latin typeface="Arial" panose="020B0604020202020204" pitchFamily="34" charset="0"/>
                <a:cs typeface="Arial" panose="020B0604020202020204" pitchFamily="34" charset="0"/>
              </a:rPr>
              <a:t>Estabilidad</a:t>
            </a:r>
          </a:p>
        </p:txBody>
      </p:sp>
      <p:sp>
        <p:nvSpPr>
          <p:cNvPr id="81" name="Google Shape;173;p16">
            <a:extLst>
              <a:ext uri="{FF2B5EF4-FFF2-40B4-BE49-F238E27FC236}">
                <a16:creationId xmlns:a16="http://schemas.microsoft.com/office/drawing/2014/main" id="{92716FB2-88D2-41FD-89AF-7A67C8D45574}"/>
              </a:ext>
            </a:extLst>
          </p:cNvPr>
          <p:cNvSpPr txBox="1"/>
          <p:nvPr/>
        </p:nvSpPr>
        <p:spPr>
          <a:xfrm>
            <a:off x="2197749" y="651825"/>
            <a:ext cx="8128475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/>
              <a:t>“</a:t>
            </a:r>
            <a:r>
              <a:rPr lang="es" sz="2000" dirty="0">
                <a:solidFill>
                  <a:schemeClr val="tx1"/>
                </a:solidFill>
              </a:rPr>
              <a:t>Propiedad de un cuerpo de mantenerse en equilibrio estable o de volver a dicho estado tras sufrir una perturbación</a:t>
            </a:r>
            <a:r>
              <a:rPr lang="es" sz="2000" dirty="0"/>
              <a:t>”</a:t>
            </a:r>
            <a:endParaRPr sz="2000" dirty="0"/>
          </a:p>
        </p:txBody>
      </p:sp>
      <p:grpSp>
        <p:nvGrpSpPr>
          <p:cNvPr id="96" name="Grupo 95">
            <a:extLst>
              <a:ext uri="{FF2B5EF4-FFF2-40B4-BE49-F238E27FC236}">
                <a16:creationId xmlns:a16="http://schemas.microsoft.com/office/drawing/2014/main" id="{53061AD1-0FFF-46B4-BD12-1479D5024779}"/>
              </a:ext>
            </a:extLst>
          </p:cNvPr>
          <p:cNvGrpSpPr/>
          <p:nvPr/>
        </p:nvGrpSpPr>
        <p:grpSpPr>
          <a:xfrm>
            <a:off x="133350" y="1361858"/>
            <a:ext cx="3752850" cy="5045936"/>
            <a:chOff x="133350" y="1361858"/>
            <a:chExt cx="3752850" cy="5045936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31D28712-B70F-4C4D-A8BD-3916591AA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250" t="24444" r="32969" b="20821"/>
            <a:stretch/>
          </p:blipFill>
          <p:spPr>
            <a:xfrm>
              <a:off x="133350" y="2356806"/>
              <a:ext cx="3752850" cy="3753672"/>
            </a:xfrm>
            <a:prstGeom prst="rect">
              <a:avLst/>
            </a:prstGeom>
          </p:spPr>
        </p:pic>
        <p:sp>
          <p:nvSpPr>
            <p:cNvPr id="82" name="Google Shape;228;p16">
              <a:extLst>
                <a:ext uri="{FF2B5EF4-FFF2-40B4-BE49-F238E27FC236}">
                  <a16:creationId xmlns:a16="http://schemas.microsoft.com/office/drawing/2014/main" id="{B5524D4C-2680-4950-ACFE-BBCE4CE69EB8}"/>
                </a:ext>
              </a:extLst>
            </p:cNvPr>
            <p:cNvSpPr txBox="1"/>
            <p:nvPr/>
          </p:nvSpPr>
          <p:spPr>
            <a:xfrm>
              <a:off x="771413" y="1361858"/>
              <a:ext cx="265725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2400" dirty="0">
                  <a:solidFill>
                    <a:schemeClr val="tx1"/>
                  </a:solidFill>
                </a:rPr>
                <a:t>Pulsaciones radiales</a:t>
              </a:r>
              <a:endParaRPr sz="2400" dirty="0">
                <a:solidFill>
                  <a:schemeClr val="tx1"/>
                </a:solidFill>
              </a:endParaRPr>
            </a:p>
          </p:txBody>
        </p:sp>
        <p:sp>
          <p:nvSpPr>
            <p:cNvPr id="83" name="Google Shape;240;p16">
              <a:extLst>
                <a:ext uri="{FF2B5EF4-FFF2-40B4-BE49-F238E27FC236}">
                  <a16:creationId xmlns:a16="http://schemas.microsoft.com/office/drawing/2014/main" id="{4DFDBEA4-AFFC-45A6-922C-586613315DCA}"/>
                </a:ext>
              </a:extLst>
            </p:cNvPr>
            <p:cNvSpPr txBox="1"/>
            <p:nvPr/>
          </p:nvSpPr>
          <p:spPr>
            <a:xfrm>
              <a:off x="541575" y="6102994"/>
              <a:ext cx="29364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00" dirty="0"/>
                <a:t>S</a:t>
              </a:r>
              <a:r>
                <a:rPr lang="es" sz="1000" dirty="0">
                  <a:solidFill>
                    <a:srgbClr val="000000"/>
                  </a:solidFill>
                </a:rPr>
                <a:t>. </a:t>
              </a:r>
              <a:r>
                <a:rPr lang="es" sz="1000" dirty="0"/>
                <a:t>Chandrasekhar,</a:t>
              </a:r>
              <a:r>
                <a:rPr lang="es" sz="1000" dirty="0">
                  <a:solidFill>
                    <a:srgbClr val="000000"/>
                  </a:solidFill>
                </a:rPr>
                <a:t> </a:t>
              </a:r>
              <a:r>
                <a:rPr lang="es" sz="1000" dirty="0"/>
                <a:t>Phys. Rev. Lett.,</a:t>
              </a:r>
              <a:r>
                <a:rPr lang="es" sz="1000" dirty="0">
                  <a:solidFill>
                    <a:srgbClr val="000000"/>
                  </a:solidFill>
                </a:rPr>
                <a:t> 19</a:t>
              </a:r>
              <a:r>
                <a:rPr lang="es" sz="1000" dirty="0"/>
                <a:t>64</a:t>
              </a:r>
              <a:r>
                <a:rPr lang="es" sz="1000" dirty="0">
                  <a:solidFill>
                    <a:srgbClr val="000000"/>
                  </a:solidFill>
                </a:rPr>
                <a:t>.</a:t>
              </a:r>
              <a:endParaRPr sz="1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91" name="Grupo 90">
            <a:extLst>
              <a:ext uri="{FF2B5EF4-FFF2-40B4-BE49-F238E27FC236}">
                <a16:creationId xmlns:a16="http://schemas.microsoft.com/office/drawing/2014/main" id="{0AC88FBC-2E77-41D3-AB4B-29969C0996F0}"/>
              </a:ext>
            </a:extLst>
          </p:cNvPr>
          <p:cNvGrpSpPr/>
          <p:nvPr/>
        </p:nvGrpSpPr>
        <p:grpSpPr>
          <a:xfrm>
            <a:off x="3841512" y="1814719"/>
            <a:ext cx="4470876" cy="4440675"/>
            <a:chOff x="3841512" y="1814719"/>
            <a:chExt cx="4470876" cy="4440675"/>
          </a:xfrm>
        </p:grpSpPr>
        <p:pic>
          <p:nvPicPr>
            <p:cNvPr id="88" name="Imagen 87">
              <a:extLst>
                <a:ext uri="{FF2B5EF4-FFF2-40B4-BE49-F238E27FC236}">
                  <a16:creationId xmlns:a16="http://schemas.microsoft.com/office/drawing/2014/main" id="{E1489BA7-C77F-41E5-9090-9187675BF8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330" t="20972" r="30000" b="17916"/>
            <a:stretch/>
          </p:blipFill>
          <p:spPr>
            <a:xfrm>
              <a:off x="3841512" y="2064393"/>
              <a:ext cx="4470876" cy="4191001"/>
            </a:xfrm>
            <a:prstGeom prst="rect">
              <a:avLst/>
            </a:prstGeom>
          </p:spPr>
        </p:pic>
        <p:sp>
          <p:nvSpPr>
            <p:cNvPr id="85" name="Google Shape;228;p16">
              <a:extLst>
                <a:ext uri="{FF2B5EF4-FFF2-40B4-BE49-F238E27FC236}">
                  <a16:creationId xmlns:a16="http://schemas.microsoft.com/office/drawing/2014/main" id="{C161AFD9-A457-4037-8500-EB5D80D5FDB2}"/>
                </a:ext>
              </a:extLst>
            </p:cNvPr>
            <p:cNvSpPr txBox="1"/>
            <p:nvPr/>
          </p:nvSpPr>
          <p:spPr>
            <a:xfrm>
              <a:off x="4748325" y="1814719"/>
              <a:ext cx="265725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2000" dirty="0"/>
                <a:t>Inestable</a:t>
              </a:r>
              <a:endParaRPr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5" name="Grupo 94">
            <a:extLst>
              <a:ext uri="{FF2B5EF4-FFF2-40B4-BE49-F238E27FC236}">
                <a16:creationId xmlns:a16="http://schemas.microsoft.com/office/drawing/2014/main" id="{C584DC7A-5E37-4E94-B782-C7DE8C47CBEC}"/>
              </a:ext>
            </a:extLst>
          </p:cNvPr>
          <p:cNvGrpSpPr/>
          <p:nvPr/>
        </p:nvGrpSpPr>
        <p:grpSpPr>
          <a:xfrm>
            <a:off x="8142162" y="1814719"/>
            <a:ext cx="3752850" cy="4222010"/>
            <a:chOff x="8142162" y="1814719"/>
            <a:chExt cx="3752850" cy="4222010"/>
          </a:xfrm>
        </p:grpSpPr>
        <p:sp>
          <p:nvSpPr>
            <p:cNvPr id="86" name="Google Shape;228;p16">
              <a:extLst>
                <a:ext uri="{FF2B5EF4-FFF2-40B4-BE49-F238E27FC236}">
                  <a16:creationId xmlns:a16="http://schemas.microsoft.com/office/drawing/2014/main" id="{64EBAB63-20CC-4FD9-9DA0-552C66A414B0}"/>
                </a:ext>
              </a:extLst>
            </p:cNvPr>
            <p:cNvSpPr txBox="1"/>
            <p:nvPr/>
          </p:nvSpPr>
          <p:spPr>
            <a:xfrm>
              <a:off x="8579088" y="1814719"/>
              <a:ext cx="265725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2000" dirty="0"/>
                <a:t>Estable</a:t>
              </a:r>
              <a:endParaRPr sz="2000" dirty="0">
                <a:solidFill>
                  <a:schemeClr val="tx1"/>
                </a:solidFill>
              </a:endParaRPr>
            </a:p>
          </p:txBody>
        </p:sp>
        <p:pic>
          <p:nvPicPr>
            <p:cNvPr id="94" name="Imagen 93">
              <a:extLst>
                <a:ext uri="{FF2B5EF4-FFF2-40B4-BE49-F238E27FC236}">
                  <a16:creationId xmlns:a16="http://schemas.microsoft.com/office/drawing/2014/main" id="{ED8BCDF0-C4D0-47BD-97AC-A4E30ABBE8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6002" t="24583" r="33217" b="20682"/>
            <a:stretch/>
          </p:blipFill>
          <p:spPr>
            <a:xfrm>
              <a:off x="8142162" y="2283057"/>
              <a:ext cx="3752850" cy="3753672"/>
            </a:xfrm>
            <a:prstGeom prst="rect">
              <a:avLst/>
            </a:prstGeom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B215E2FB-BDF8-358E-5623-BA5B465DB702}"/>
              </a:ext>
            </a:extLst>
          </p:cNvPr>
          <p:cNvSpPr txBox="1"/>
          <p:nvPr/>
        </p:nvSpPr>
        <p:spPr>
          <a:xfrm>
            <a:off x="11654118" y="6429504"/>
            <a:ext cx="537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11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322802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74;p16">
            <a:extLst>
              <a:ext uri="{FF2B5EF4-FFF2-40B4-BE49-F238E27FC236}">
                <a16:creationId xmlns:a16="http://schemas.microsoft.com/office/drawing/2014/main" id="{0DC2A60A-2B60-45B8-B8A5-7B2BCB0EB4D9}"/>
              </a:ext>
            </a:extLst>
          </p:cNvPr>
          <p:cNvSpPr/>
          <p:nvPr/>
        </p:nvSpPr>
        <p:spPr>
          <a:xfrm>
            <a:off x="1383149" y="2572759"/>
            <a:ext cx="3240000" cy="3240000"/>
          </a:xfrm>
          <a:prstGeom prst="ellipse">
            <a:avLst/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96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74;p16">
            <a:extLst>
              <a:ext uri="{FF2B5EF4-FFF2-40B4-BE49-F238E27FC236}">
                <a16:creationId xmlns:a16="http://schemas.microsoft.com/office/drawing/2014/main" id="{077096F7-7080-4407-BAE5-4BDE0B3F07BD}"/>
              </a:ext>
            </a:extLst>
          </p:cNvPr>
          <p:cNvSpPr/>
          <p:nvPr/>
        </p:nvSpPr>
        <p:spPr>
          <a:xfrm>
            <a:off x="1383149" y="2572759"/>
            <a:ext cx="3240000" cy="3240000"/>
          </a:xfrm>
          <a:prstGeom prst="ellipse">
            <a:avLst/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96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259A176-A010-4E67-873B-A4EC3197A9E9}"/>
              </a:ext>
            </a:extLst>
          </p:cNvPr>
          <p:cNvSpPr txBox="1"/>
          <p:nvPr/>
        </p:nvSpPr>
        <p:spPr>
          <a:xfrm>
            <a:off x="1620000" y="162747"/>
            <a:ext cx="9283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dirty="0">
                <a:latin typeface="Arial" panose="020B0604020202020204" pitchFamily="34" charset="0"/>
                <a:cs typeface="Arial" panose="020B0604020202020204" pitchFamily="34" charset="0"/>
              </a:rPr>
              <a:t>Estabilidad</a:t>
            </a:r>
          </a:p>
        </p:txBody>
      </p:sp>
      <p:sp>
        <p:nvSpPr>
          <p:cNvPr id="81" name="Google Shape;173;p16">
            <a:extLst>
              <a:ext uri="{FF2B5EF4-FFF2-40B4-BE49-F238E27FC236}">
                <a16:creationId xmlns:a16="http://schemas.microsoft.com/office/drawing/2014/main" id="{92716FB2-88D2-41FD-89AF-7A67C8D45574}"/>
              </a:ext>
            </a:extLst>
          </p:cNvPr>
          <p:cNvSpPr txBox="1"/>
          <p:nvPr/>
        </p:nvSpPr>
        <p:spPr>
          <a:xfrm>
            <a:off x="2197749" y="651825"/>
            <a:ext cx="8128475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/>
              <a:t>“</a:t>
            </a:r>
            <a:r>
              <a:rPr lang="es" sz="2000" dirty="0">
                <a:solidFill>
                  <a:schemeClr val="tx1"/>
                </a:solidFill>
              </a:rPr>
              <a:t>Propiedad de un cuerpo de mantenerse en equilibrio estable o de volver a dicho estado tras sufrir una perturbación</a:t>
            </a:r>
            <a:r>
              <a:rPr lang="es" sz="2000" dirty="0"/>
              <a:t>”</a:t>
            </a:r>
            <a:endParaRPr sz="2000" dirty="0"/>
          </a:p>
        </p:txBody>
      </p:sp>
      <p:sp>
        <p:nvSpPr>
          <p:cNvPr id="19" name="Google Shape;173;p16">
            <a:extLst>
              <a:ext uri="{FF2B5EF4-FFF2-40B4-BE49-F238E27FC236}">
                <a16:creationId xmlns:a16="http://schemas.microsoft.com/office/drawing/2014/main" id="{A63CA0BA-8BC5-49A7-A4D4-8003A2F0C372}"/>
              </a:ext>
            </a:extLst>
          </p:cNvPr>
          <p:cNvSpPr txBox="1"/>
          <p:nvPr/>
        </p:nvSpPr>
        <p:spPr>
          <a:xfrm>
            <a:off x="5384031" y="2374264"/>
            <a:ext cx="5379219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/>
              <a:t>Si la densidad central disminuye, la estrella se contrae para retornar al equilibrio hidrostático</a:t>
            </a:r>
            <a:endParaRPr sz="2000" dirty="0"/>
          </a:p>
        </p:txBody>
      </p:sp>
      <p:sp>
        <p:nvSpPr>
          <p:cNvPr id="20" name="Google Shape;173;p16">
            <a:extLst>
              <a:ext uri="{FF2B5EF4-FFF2-40B4-BE49-F238E27FC236}">
                <a16:creationId xmlns:a16="http://schemas.microsoft.com/office/drawing/2014/main" id="{46CF44DE-12DB-4319-8905-01EEB3FD9FDF}"/>
              </a:ext>
            </a:extLst>
          </p:cNvPr>
          <p:cNvSpPr txBox="1"/>
          <p:nvPr/>
        </p:nvSpPr>
        <p:spPr>
          <a:xfrm>
            <a:off x="5384031" y="3347573"/>
            <a:ext cx="5379219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/>
              <a:t>Si la densidad central aumenta, la estrella se expande hasta el equilibrio</a:t>
            </a:r>
            <a:endParaRPr sz="2000" dirty="0"/>
          </a:p>
        </p:txBody>
      </p:sp>
      <p:sp>
        <p:nvSpPr>
          <p:cNvPr id="21" name="Google Shape;173;p16">
            <a:extLst>
              <a:ext uri="{FF2B5EF4-FFF2-40B4-BE49-F238E27FC236}">
                <a16:creationId xmlns:a16="http://schemas.microsoft.com/office/drawing/2014/main" id="{B9D9571E-8E1F-4DB3-AC63-5ACC2FF14047}"/>
              </a:ext>
            </a:extLst>
          </p:cNvPr>
          <p:cNvSpPr txBox="1"/>
          <p:nvPr/>
        </p:nvSpPr>
        <p:spPr>
          <a:xfrm>
            <a:off x="5384031" y="4320882"/>
            <a:ext cx="5379219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/>
              <a:t>Modelos que aumentan (disminuyen) su masa total cuando la densidad central también aumenta (disminuye)</a:t>
            </a:r>
            <a:endParaRPr sz="2000" dirty="0"/>
          </a:p>
        </p:txBody>
      </p:sp>
      <p:sp>
        <p:nvSpPr>
          <p:cNvPr id="83" name="Google Shape;240;p16">
            <a:extLst>
              <a:ext uri="{FF2B5EF4-FFF2-40B4-BE49-F238E27FC236}">
                <a16:creationId xmlns:a16="http://schemas.microsoft.com/office/drawing/2014/main" id="{4DFDBEA4-AFFC-45A6-922C-586613315DCA}"/>
              </a:ext>
            </a:extLst>
          </p:cNvPr>
          <p:cNvSpPr txBox="1"/>
          <p:nvPr/>
        </p:nvSpPr>
        <p:spPr>
          <a:xfrm>
            <a:off x="1394137" y="6102994"/>
            <a:ext cx="3218025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/>
              <a:t>Y. Zeldovich y I. Novikov, University of Chicago Press, 1971</a:t>
            </a:r>
            <a:endParaRPr sz="1000" dirty="0">
              <a:solidFill>
                <a:srgbClr val="000000"/>
              </a:solidFill>
            </a:endParaRPr>
          </a:p>
        </p:txBody>
      </p:sp>
      <p:sp>
        <p:nvSpPr>
          <p:cNvPr id="15" name="Google Shape;228;p16">
            <a:extLst>
              <a:ext uri="{FF2B5EF4-FFF2-40B4-BE49-F238E27FC236}">
                <a16:creationId xmlns:a16="http://schemas.microsoft.com/office/drawing/2014/main" id="{CFF8511F-C96A-495C-8F2E-B96A62F16F85}"/>
              </a:ext>
            </a:extLst>
          </p:cNvPr>
          <p:cNvSpPr txBox="1"/>
          <p:nvPr/>
        </p:nvSpPr>
        <p:spPr>
          <a:xfrm>
            <a:off x="1674525" y="1462658"/>
            <a:ext cx="265725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solidFill>
                  <a:schemeClr val="tx1"/>
                </a:solidFill>
              </a:rPr>
              <a:t>Perturbaciones radiales</a:t>
            </a:r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17" name="Google Shape;177;p16">
            <a:extLst>
              <a:ext uri="{FF2B5EF4-FFF2-40B4-BE49-F238E27FC236}">
                <a16:creationId xmlns:a16="http://schemas.microsoft.com/office/drawing/2014/main" id="{36059112-0BE6-4438-8FD2-0F3CFBC0C399}"/>
              </a:ext>
            </a:extLst>
          </p:cNvPr>
          <p:cNvSpPr/>
          <p:nvPr/>
        </p:nvSpPr>
        <p:spPr>
          <a:xfrm>
            <a:off x="1179750" y="2369359"/>
            <a:ext cx="3646800" cy="36468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74;p16">
            <a:extLst>
              <a:ext uri="{FF2B5EF4-FFF2-40B4-BE49-F238E27FC236}">
                <a16:creationId xmlns:a16="http://schemas.microsoft.com/office/drawing/2014/main" id="{FCF61D19-7725-4846-8A2E-231AEF5567B1}"/>
              </a:ext>
            </a:extLst>
          </p:cNvPr>
          <p:cNvSpPr/>
          <p:nvPr/>
        </p:nvSpPr>
        <p:spPr>
          <a:xfrm>
            <a:off x="1383149" y="2572759"/>
            <a:ext cx="3240000" cy="3240000"/>
          </a:xfrm>
          <a:prstGeom prst="ellipse">
            <a:avLst/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96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8;p16">
            <a:extLst>
              <a:ext uri="{FF2B5EF4-FFF2-40B4-BE49-F238E27FC236}">
                <a16:creationId xmlns:a16="http://schemas.microsoft.com/office/drawing/2014/main" id="{AFF80DC0-8736-4704-B996-A9516DF600D2}"/>
              </a:ext>
            </a:extLst>
          </p:cNvPr>
          <p:cNvSpPr/>
          <p:nvPr/>
        </p:nvSpPr>
        <p:spPr>
          <a:xfrm>
            <a:off x="1584750" y="2774359"/>
            <a:ext cx="2836800" cy="2836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0;p16">
            <a:extLst>
              <a:ext uri="{FF2B5EF4-FFF2-40B4-BE49-F238E27FC236}">
                <a16:creationId xmlns:a16="http://schemas.microsoft.com/office/drawing/2014/main" id="{C3446D9C-4F60-4561-A8B1-6A974799DCE7}"/>
              </a:ext>
            </a:extLst>
          </p:cNvPr>
          <p:cNvSpPr txBox="1"/>
          <p:nvPr/>
        </p:nvSpPr>
        <p:spPr>
          <a:xfrm>
            <a:off x="1534950" y="6369383"/>
            <a:ext cx="29364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/>
              <a:t>B. K. Harrison et al., University of Chicago Press, 1965</a:t>
            </a:r>
            <a:endParaRPr sz="1000" dirty="0">
              <a:solidFill>
                <a:srgbClr val="000000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9BE9A54-FF3D-439F-507A-93570BCFCB44}"/>
              </a:ext>
            </a:extLst>
          </p:cNvPr>
          <p:cNvSpPr txBox="1"/>
          <p:nvPr/>
        </p:nvSpPr>
        <p:spPr>
          <a:xfrm>
            <a:off x="11654118" y="6429504"/>
            <a:ext cx="537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12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353783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animClr clrSpc="rgb" dir="cw">
                                      <p:cBhvr>
                                        <p:cTn id="2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3000" fill="hold"/>
                                        <p:tgtEl>
                                          <p:spTgt spid="16"/>
                                        </p:tgtEl>
                                      </p:cBhvr>
                                      <p:by x="87000" y="87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9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A86E8"/>
                                      </p:to>
                                    </p:animClr>
                                    <p:animClr clrSpc="rgb" dir="cw">
                                      <p:cBhvr>
                                        <p:cTn id="3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A86E8"/>
                                      </p:to>
                                    </p:animClr>
                                    <p:set>
                                      <p:cBhvr>
                                        <p:cTn id="3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F3864"/>
                                      </p:to>
                                    </p:animClr>
                                    <p:animClr clrSpc="rgb" dir="cw">
                                      <p:cBhvr>
                                        <p:cTn id="4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3864"/>
                                      </p:to>
                                    </p:animClr>
                                    <p:set>
                                      <p:cBhvr>
                                        <p:cTn id="43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3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12000" y="112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9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A86E8"/>
                                      </p:to>
                                    </p:animClr>
                                    <p:animClr clrSpc="rgb" dir="cw">
                                      <p:cBhvr>
                                        <p:cTn id="5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A86E8"/>
                                      </p:to>
                                    </p:animClr>
                                    <p:set>
                                      <p:cBhvr>
                                        <p:cTn id="51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16" grpId="3" animBg="1"/>
      <p:bldP spid="29" grpId="0" animBg="1"/>
      <p:bldP spid="29" grpId="1" animBg="1"/>
      <p:bldP spid="29" grpId="2" animBg="1"/>
      <p:bldP spid="29" grpId="3" animBg="1"/>
      <p:bldP spid="29" grpId="4" animBg="1"/>
      <p:bldP spid="19" grpId="0"/>
      <p:bldP spid="20" grpId="0"/>
      <p:bldP spid="21" grpId="0"/>
      <p:bldP spid="83" grpId="0"/>
      <p:bldP spid="15" grpId="0"/>
      <p:bldP spid="17" grpId="0" animBg="1"/>
      <p:bldP spid="30" grpId="0" animBg="1"/>
      <p:bldP spid="18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cono&#10;&#10;El contenido generado por IA puede ser incorrecto.">
            <a:extLst>
              <a:ext uri="{FF2B5EF4-FFF2-40B4-BE49-F238E27FC236}">
                <a16:creationId xmlns:a16="http://schemas.microsoft.com/office/drawing/2014/main" id="{7F46934C-CB22-235B-259C-6DB6CD6A1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290" y="3103944"/>
            <a:ext cx="3432858" cy="3432858"/>
          </a:xfrm>
          <a:prstGeom prst="rect">
            <a:avLst/>
          </a:prstGeom>
        </p:spPr>
      </p:pic>
      <p:pic>
        <p:nvPicPr>
          <p:cNvPr id="7" name="Imagen 6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9F0BFBC7-C25E-E76D-D69A-8B06F2633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57" y="3298784"/>
            <a:ext cx="3238018" cy="323801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22501DE-2ECA-667B-760A-6E1C3D3ED2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30" t="20972" r="30000" b="17916"/>
          <a:stretch/>
        </p:blipFill>
        <p:spPr>
          <a:xfrm>
            <a:off x="2117927" y="195686"/>
            <a:ext cx="3484221" cy="326611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845D1E-31DE-4888-65FF-71D7DC9835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002" t="24583" r="33217" b="20682"/>
          <a:stretch/>
        </p:blipFill>
        <p:spPr>
          <a:xfrm>
            <a:off x="7199453" y="366432"/>
            <a:ext cx="2931709" cy="293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25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F3C31F8-7C65-4C81-81EC-78CAEF677EB8}"/>
              </a:ext>
            </a:extLst>
          </p:cNvPr>
          <p:cNvSpPr txBox="1"/>
          <p:nvPr/>
        </p:nvSpPr>
        <p:spPr>
          <a:xfrm>
            <a:off x="1620000" y="162747"/>
            <a:ext cx="9283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dirty="0">
                <a:latin typeface="Arial" panose="020B0604020202020204" pitchFamily="34" charset="0"/>
                <a:cs typeface="Arial" panose="020B0604020202020204" pitchFamily="34" charset="0"/>
              </a:rPr>
              <a:t>Observaciones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F276DF1-27B4-4F23-8566-5A0825EDC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6716" y="1245827"/>
            <a:ext cx="3228286" cy="2158916"/>
          </a:xfrm>
          <a:prstGeom prst="rect">
            <a:avLst/>
          </a:prstGeom>
        </p:spPr>
      </p:pic>
      <p:sp>
        <p:nvSpPr>
          <p:cNvPr id="7" name="Google Shape;233;p16">
            <a:extLst>
              <a:ext uri="{FF2B5EF4-FFF2-40B4-BE49-F238E27FC236}">
                <a16:creationId xmlns:a16="http://schemas.microsoft.com/office/drawing/2014/main" id="{D37367B5-0A5A-4A3B-946D-98FBFFF7BE96}"/>
              </a:ext>
            </a:extLst>
          </p:cNvPr>
          <p:cNvSpPr txBox="1"/>
          <p:nvPr/>
        </p:nvSpPr>
        <p:spPr>
          <a:xfrm>
            <a:off x="1620000" y="1135934"/>
            <a:ext cx="6559049" cy="678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 dirty="0"/>
              <a:t>NICER</a:t>
            </a:r>
            <a:r>
              <a:rPr lang="es" sz="2000" dirty="0"/>
              <a:t>: Neutron Star Interior Composition ExploreR</a:t>
            </a:r>
            <a:endParaRPr sz="2000" dirty="0"/>
          </a:p>
        </p:txBody>
      </p:sp>
      <p:sp>
        <p:nvSpPr>
          <p:cNvPr id="8" name="Google Shape;233;p16">
            <a:extLst>
              <a:ext uri="{FF2B5EF4-FFF2-40B4-BE49-F238E27FC236}">
                <a16:creationId xmlns:a16="http://schemas.microsoft.com/office/drawing/2014/main" id="{921811B2-350C-472E-AD11-28F88E1244B1}"/>
              </a:ext>
            </a:extLst>
          </p:cNvPr>
          <p:cNvSpPr txBox="1"/>
          <p:nvPr/>
        </p:nvSpPr>
        <p:spPr>
          <a:xfrm>
            <a:off x="1620000" y="1708311"/>
            <a:ext cx="6559049" cy="678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/>
              <a:t>Telescopio de rayos X instalado en la Estacion Espacial Internacional.</a:t>
            </a:r>
            <a:endParaRPr sz="2000" dirty="0"/>
          </a:p>
        </p:txBody>
      </p:sp>
      <p:sp>
        <p:nvSpPr>
          <p:cNvPr id="13" name="Google Shape;233;p16">
            <a:extLst>
              <a:ext uri="{FF2B5EF4-FFF2-40B4-BE49-F238E27FC236}">
                <a16:creationId xmlns:a16="http://schemas.microsoft.com/office/drawing/2014/main" id="{E30B3957-CA60-4DA5-933D-346005871107}"/>
              </a:ext>
            </a:extLst>
          </p:cNvPr>
          <p:cNvSpPr txBox="1"/>
          <p:nvPr/>
        </p:nvSpPr>
        <p:spPr>
          <a:xfrm>
            <a:off x="1620000" y="2501868"/>
            <a:ext cx="6559049" cy="678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/>
              <a:t>NICER es capaz de determinar la masa y el radio de una estrella de neutrones a través de la observación de los efectos relativistas sobre los rayos X emitidos desde la superficie.</a:t>
            </a:r>
            <a:endParaRPr sz="2000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37FFFA66-5CDC-4CA7-AF6F-197EB3C43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000" y="4075858"/>
            <a:ext cx="3531130" cy="202118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AFCF574-8459-4C5D-A436-077EE76B0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476" y="3903049"/>
            <a:ext cx="4283498" cy="2377341"/>
          </a:xfrm>
          <a:prstGeom prst="rect">
            <a:avLst/>
          </a:prstGeom>
        </p:spPr>
      </p:pic>
      <p:sp>
        <p:nvSpPr>
          <p:cNvPr id="20" name="Google Shape;238;p16">
            <a:extLst>
              <a:ext uri="{FF2B5EF4-FFF2-40B4-BE49-F238E27FC236}">
                <a16:creationId xmlns:a16="http://schemas.microsoft.com/office/drawing/2014/main" id="{17ED82AA-C4C2-46EA-B2EB-7D1C612850C4}"/>
              </a:ext>
            </a:extLst>
          </p:cNvPr>
          <p:cNvSpPr txBox="1"/>
          <p:nvPr/>
        </p:nvSpPr>
        <p:spPr>
          <a:xfrm>
            <a:off x="1620000" y="6380704"/>
            <a:ext cx="9283974" cy="47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s-ES" sz="1000" dirty="0">
                <a:solidFill>
                  <a:srgbClr val="000000"/>
                </a:solidFill>
              </a:rPr>
              <a:t>Imágenes tomadas de </a:t>
            </a:r>
            <a:r>
              <a:rPr lang="es-ES" sz="1000" dirty="0">
                <a:solidFill>
                  <a:srgbClr val="000000"/>
                </a:solidFill>
                <a:hlinkClick r:id="rId5"/>
              </a:rPr>
              <a:t>https://www.jinaweb.org</a:t>
            </a:r>
            <a:r>
              <a:rPr lang="es-ES" sz="1000" dirty="0">
                <a:solidFill>
                  <a:srgbClr val="000000"/>
                </a:solidFill>
              </a:rPr>
              <a:t>. Página oficial del </a:t>
            </a:r>
            <a:r>
              <a:rPr lang="es-ES" sz="1000" dirty="0" err="1">
                <a:solidFill>
                  <a:srgbClr val="000000"/>
                </a:solidFill>
              </a:rPr>
              <a:t>Joint</a:t>
            </a:r>
            <a:r>
              <a:rPr lang="es-ES" sz="1000" dirty="0">
                <a:solidFill>
                  <a:srgbClr val="000000"/>
                </a:solidFill>
              </a:rPr>
              <a:t> </a:t>
            </a:r>
            <a:r>
              <a:rPr lang="es-ES" sz="1000" dirty="0" err="1">
                <a:solidFill>
                  <a:srgbClr val="000000"/>
                </a:solidFill>
              </a:rPr>
              <a:t>Institute</a:t>
            </a:r>
            <a:r>
              <a:rPr lang="es-ES" sz="1000" dirty="0">
                <a:solidFill>
                  <a:srgbClr val="000000"/>
                </a:solidFill>
              </a:rPr>
              <a:t> </a:t>
            </a:r>
            <a:r>
              <a:rPr lang="es-ES" sz="1000" dirty="0" err="1">
                <a:solidFill>
                  <a:srgbClr val="000000"/>
                </a:solidFill>
              </a:rPr>
              <a:t>for</a:t>
            </a:r>
            <a:r>
              <a:rPr lang="es-ES" sz="1000" dirty="0">
                <a:solidFill>
                  <a:srgbClr val="000000"/>
                </a:solidFill>
              </a:rPr>
              <a:t> Nuclear </a:t>
            </a:r>
            <a:r>
              <a:rPr lang="es-ES" sz="1000" dirty="0" err="1">
                <a:solidFill>
                  <a:srgbClr val="000000"/>
                </a:solidFill>
              </a:rPr>
              <a:t>Astrophysics</a:t>
            </a:r>
            <a:r>
              <a:rPr lang="es-ES" sz="1000" dirty="0">
                <a:solidFill>
                  <a:srgbClr val="000000"/>
                </a:solidFill>
              </a:rPr>
              <a:t> – Center </a:t>
            </a:r>
            <a:r>
              <a:rPr lang="es-ES" sz="1000" dirty="0" err="1">
                <a:solidFill>
                  <a:srgbClr val="000000"/>
                </a:solidFill>
              </a:rPr>
              <a:t>for</a:t>
            </a:r>
            <a:r>
              <a:rPr lang="es-ES" sz="1000" dirty="0">
                <a:solidFill>
                  <a:srgbClr val="000000"/>
                </a:solidFill>
              </a:rPr>
              <a:t> </a:t>
            </a:r>
            <a:r>
              <a:rPr lang="es-ES" sz="1000" dirty="0" err="1">
                <a:solidFill>
                  <a:srgbClr val="000000"/>
                </a:solidFill>
              </a:rPr>
              <a:t>the</a:t>
            </a:r>
            <a:r>
              <a:rPr lang="es-ES" sz="1000" dirty="0">
                <a:solidFill>
                  <a:srgbClr val="000000"/>
                </a:solidFill>
              </a:rPr>
              <a:t> </a:t>
            </a:r>
            <a:r>
              <a:rPr lang="es-ES" sz="1000" dirty="0" err="1">
                <a:solidFill>
                  <a:srgbClr val="000000"/>
                </a:solidFill>
              </a:rPr>
              <a:t>Evolution</a:t>
            </a:r>
            <a:r>
              <a:rPr lang="es-ES" sz="1000" dirty="0">
                <a:solidFill>
                  <a:srgbClr val="000000"/>
                </a:solidFill>
              </a:rPr>
              <a:t> </a:t>
            </a:r>
            <a:r>
              <a:rPr lang="es-ES" sz="1000" dirty="0" err="1">
                <a:solidFill>
                  <a:srgbClr val="000000"/>
                </a:solidFill>
              </a:rPr>
              <a:t>of</a:t>
            </a:r>
            <a:r>
              <a:rPr lang="es-ES" sz="1000" dirty="0">
                <a:solidFill>
                  <a:srgbClr val="000000"/>
                </a:solidFill>
              </a:rPr>
              <a:t> </a:t>
            </a:r>
            <a:r>
              <a:rPr lang="es-ES" sz="1000" dirty="0" err="1">
                <a:solidFill>
                  <a:srgbClr val="000000"/>
                </a:solidFill>
              </a:rPr>
              <a:t>the</a:t>
            </a:r>
            <a:r>
              <a:rPr lang="es-ES" sz="1000" dirty="0">
                <a:solidFill>
                  <a:srgbClr val="000000"/>
                </a:solidFill>
              </a:rPr>
              <a:t> </a:t>
            </a:r>
            <a:r>
              <a:rPr lang="es-ES" sz="1000" dirty="0" err="1">
                <a:solidFill>
                  <a:srgbClr val="000000"/>
                </a:solidFill>
              </a:rPr>
              <a:t>Elements</a:t>
            </a:r>
            <a:r>
              <a:rPr lang="es-ES" sz="1000" dirty="0">
                <a:solidFill>
                  <a:srgbClr val="000000"/>
                </a:solidFill>
              </a:rPr>
              <a:t> (JINA-CEE) </a:t>
            </a:r>
            <a:endParaRPr sz="1000" dirty="0">
              <a:solidFill>
                <a:srgbClr val="000000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F5FE6CF-57CD-900C-5FCA-28B03172C19F}"/>
              </a:ext>
            </a:extLst>
          </p:cNvPr>
          <p:cNvSpPr txBox="1"/>
          <p:nvPr/>
        </p:nvSpPr>
        <p:spPr>
          <a:xfrm>
            <a:off x="11654118" y="6429504"/>
            <a:ext cx="537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13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3295317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CCC5A91-EACA-E840-8217-9D0BBE923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D2ABDAB-7EB0-BA30-3A2C-337B7F313818}"/>
              </a:ext>
            </a:extLst>
          </p:cNvPr>
          <p:cNvSpPr txBox="1"/>
          <p:nvPr/>
        </p:nvSpPr>
        <p:spPr>
          <a:xfrm>
            <a:off x="4616823" y="4309160"/>
            <a:ext cx="61677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b="1" baseline="30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Contacto: danielfsu@hotmail.com</a:t>
            </a:r>
            <a:endParaRPr lang="es-CO" sz="3600" b="1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279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E557969-122A-4C98-8482-195A7BB76A10}"/>
              </a:ext>
            </a:extLst>
          </p:cNvPr>
          <p:cNvSpPr txBox="1"/>
          <p:nvPr/>
        </p:nvSpPr>
        <p:spPr>
          <a:xfrm>
            <a:off x="1620000" y="162747"/>
            <a:ext cx="9283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dirty="0">
                <a:latin typeface="Arial" panose="020B0604020202020204" pitchFamily="34" charset="0"/>
                <a:cs typeface="Arial" panose="020B0604020202020204" pitchFamily="34" charset="0"/>
              </a:rPr>
              <a:t>Evolución estelar: nacimiento</a:t>
            </a:r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E657FCE1-FEEE-42BD-A04D-9E28A5F3E043}"/>
              </a:ext>
            </a:extLst>
          </p:cNvPr>
          <p:cNvGrpSpPr>
            <a:grpSpLocks noChangeAspect="1"/>
          </p:cNvGrpSpPr>
          <p:nvPr/>
        </p:nvGrpSpPr>
        <p:grpSpPr>
          <a:xfrm>
            <a:off x="-1415935" y="1024544"/>
            <a:ext cx="9006999" cy="5754878"/>
            <a:chOff x="-1782192" y="485578"/>
            <a:chExt cx="9523045" cy="6084597"/>
          </a:xfrm>
        </p:grpSpPr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id="{49BBB007-F7BA-42DB-881B-F8C0A71D0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782192" y="485578"/>
              <a:ext cx="9523045" cy="5356713"/>
            </a:xfrm>
            <a:prstGeom prst="rect">
              <a:avLst/>
            </a:prstGeom>
          </p:spPr>
        </p:pic>
        <p:sp>
          <p:nvSpPr>
            <p:cNvPr id="38" name="Google Shape;106;p15">
              <a:extLst>
                <a:ext uri="{FF2B5EF4-FFF2-40B4-BE49-F238E27FC236}">
                  <a16:creationId xmlns:a16="http://schemas.microsoft.com/office/drawing/2014/main" id="{A270CABD-C178-4A8A-89E7-65B4331211B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229826" y="5842291"/>
              <a:ext cx="3499011" cy="520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114300" lvl="0" algn="ctr" rtl="0">
                <a:spcBef>
                  <a:spcPts val="0"/>
                </a:spcBef>
                <a:spcAft>
                  <a:spcPts val="0"/>
                </a:spcAft>
                <a:buSzPts val="1800"/>
              </a:pPr>
              <a:r>
                <a:rPr lang="es-CO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Nebulosa del águila</a:t>
              </a:r>
              <a:endParaRPr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Google Shape;368;p23">
              <a:extLst>
                <a:ext uri="{FF2B5EF4-FFF2-40B4-BE49-F238E27FC236}">
                  <a16:creationId xmlns:a16="http://schemas.microsoft.com/office/drawing/2014/main" id="{E3682E15-AFB5-48B5-B6E7-12CA514E200C}"/>
                </a:ext>
              </a:extLst>
            </p:cNvPr>
            <p:cNvSpPr txBox="1"/>
            <p:nvPr/>
          </p:nvSpPr>
          <p:spPr>
            <a:xfrm>
              <a:off x="1002650" y="6271075"/>
              <a:ext cx="3937200" cy="29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800" dirty="0">
                  <a:latin typeface="Arial" panose="020B0604020202020204" pitchFamily="34" charset="0"/>
                  <a:cs typeface="Arial" panose="020B0604020202020204" pitchFamily="34" charset="0"/>
                </a:rPr>
                <a:t>NASA, ESA, CSA, </a:t>
              </a:r>
              <a:r>
                <a:rPr lang="es-CO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STScI</a:t>
              </a:r>
              <a:endParaRPr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CuadroTexto 39">
            <a:extLst>
              <a:ext uri="{FF2B5EF4-FFF2-40B4-BE49-F238E27FC236}">
                <a16:creationId xmlns:a16="http://schemas.microsoft.com/office/drawing/2014/main" id="{C55BCDE8-D208-4775-B2A3-4CEC4AF91F0A}"/>
              </a:ext>
            </a:extLst>
          </p:cNvPr>
          <p:cNvSpPr txBox="1"/>
          <p:nvPr/>
        </p:nvSpPr>
        <p:spPr>
          <a:xfrm>
            <a:off x="5636454" y="875628"/>
            <a:ext cx="5622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Nacen en fragmentos de nubes de gas interestelar, compuestas por Hidrógeno molecular</a:t>
            </a:r>
            <a:endParaRPr lang="es-CO" sz="2400" dirty="0"/>
          </a:p>
        </p:txBody>
      </p:sp>
      <p:sp>
        <p:nvSpPr>
          <p:cNvPr id="129" name="CuadroTexto 128">
            <a:extLst>
              <a:ext uri="{FF2B5EF4-FFF2-40B4-BE49-F238E27FC236}">
                <a16:creationId xmlns:a16="http://schemas.microsoft.com/office/drawing/2014/main" id="{1BD524E3-AEE0-4DA9-8CB3-A89EDA366998}"/>
              </a:ext>
            </a:extLst>
          </p:cNvPr>
          <p:cNvSpPr txBox="1"/>
          <p:nvPr/>
        </p:nvSpPr>
        <p:spPr>
          <a:xfrm>
            <a:off x="2470070" y="1499774"/>
            <a:ext cx="1314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>
                <a:solidFill>
                  <a:schemeClr val="accent1"/>
                </a:solidFill>
              </a:rPr>
              <a:t>H</a:t>
            </a:r>
            <a:r>
              <a:rPr lang="es-CO" sz="4000" b="1" baseline="-25000" dirty="0">
                <a:solidFill>
                  <a:schemeClr val="accent1"/>
                </a:solidFill>
              </a:rPr>
              <a:t>2</a:t>
            </a:r>
            <a:endParaRPr lang="es-CO" sz="4000" b="1" dirty="0">
              <a:solidFill>
                <a:schemeClr val="accent1"/>
              </a:solidFill>
            </a:endParaRPr>
          </a:p>
        </p:txBody>
      </p:sp>
      <p:grpSp>
        <p:nvGrpSpPr>
          <p:cNvPr id="119" name="Grupo 118">
            <a:extLst>
              <a:ext uri="{FF2B5EF4-FFF2-40B4-BE49-F238E27FC236}">
                <a16:creationId xmlns:a16="http://schemas.microsoft.com/office/drawing/2014/main" id="{7357ABF6-BCA6-4739-B471-D3396F301AC9}"/>
              </a:ext>
            </a:extLst>
          </p:cNvPr>
          <p:cNvGrpSpPr/>
          <p:nvPr/>
        </p:nvGrpSpPr>
        <p:grpSpPr>
          <a:xfrm>
            <a:off x="2094465" y="2754014"/>
            <a:ext cx="972000" cy="972000"/>
            <a:chOff x="3114000" y="3600000"/>
            <a:chExt cx="972000" cy="972000"/>
          </a:xfrm>
        </p:grpSpPr>
        <p:cxnSp>
          <p:nvCxnSpPr>
            <p:cNvPr id="148" name="Google Shape;108;p15">
              <a:extLst>
                <a:ext uri="{FF2B5EF4-FFF2-40B4-BE49-F238E27FC236}">
                  <a16:creationId xmlns:a16="http://schemas.microsoft.com/office/drawing/2014/main" id="{0A027DD0-D861-47FE-A523-A12EE2670B10}"/>
                </a:ext>
              </a:extLst>
            </p:cNvPr>
            <p:cNvCxnSpPr/>
            <p:nvPr/>
          </p:nvCxnSpPr>
          <p:spPr>
            <a:xfrm flipH="1">
              <a:off x="3600000" y="3600000"/>
              <a:ext cx="0" cy="39600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19050" sx="115000" sy="115000" algn="ctr" rotWithShape="0">
                <a:prstClr val="black"/>
              </a:outerShdw>
            </a:effectLst>
          </p:spPr>
        </p:cxnSp>
        <p:cxnSp>
          <p:nvCxnSpPr>
            <p:cNvPr id="149" name="Google Shape;108;p15">
              <a:extLst>
                <a:ext uri="{FF2B5EF4-FFF2-40B4-BE49-F238E27FC236}">
                  <a16:creationId xmlns:a16="http://schemas.microsoft.com/office/drawing/2014/main" id="{63041B9D-8EC6-4E49-A739-5D6C19FBB336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3600000" y="4176000"/>
              <a:ext cx="0" cy="39600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19050" sx="115000" sy="115000" algn="ctr" rotWithShape="0">
                <a:prstClr val="black"/>
              </a:outerShdw>
            </a:effectLst>
          </p:spPr>
        </p:cxnSp>
        <p:cxnSp>
          <p:nvCxnSpPr>
            <p:cNvPr id="150" name="Google Shape;108;p15">
              <a:extLst>
                <a:ext uri="{FF2B5EF4-FFF2-40B4-BE49-F238E27FC236}">
                  <a16:creationId xmlns:a16="http://schemas.microsoft.com/office/drawing/2014/main" id="{DDB50649-F404-4F80-9517-ADA08952D62D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3888000" y="3888000"/>
              <a:ext cx="0" cy="39600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19050" sx="115000" sy="115000" algn="ctr" rotWithShape="0">
                <a:prstClr val="black"/>
              </a:outerShdw>
            </a:effectLst>
          </p:spPr>
        </p:cxnSp>
        <p:cxnSp>
          <p:nvCxnSpPr>
            <p:cNvPr id="151" name="Google Shape;108;p15">
              <a:extLst>
                <a:ext uri="{FF2B5EF4-FFF2-40B4-BE49-F238E27FC236}">
                  <a16:creationId xmlns:a16="http://schemas.microsoft.com/office/drawing/2014/main" id="{B393F2C1-D6BA-4BA8-824F-0F4B774E8778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312000" y="3888000"/>
              <a:ext cx="0" cy="39600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19050" sx="115000" sy="115000" algn="ctr" rotWithShape="0">
                <a:prstClr val="black"/>
              </a:outerShdw>
            </a:effectLst>
          </p:spPr>
        </p:cxnSp>
        <p:cxnSp>
          <p:nvCxnSpPr>
            <p:cNvPr id="152" name="Google Shape;108;p15">
              <a:extLst>
                <a:ext uri="{FF2B5EF4-FFF2-40B4-BE49-F238E27FC236}">
                  <a16:creationId xmlns:a16="http://schemas.microsoft.com/office/drawing/2014/main" id="{BC079204-DA91-43FA-A34A-BDD17C9EF713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812428" y="3689998"/>
              <a:ext cx="0" cy="39600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19050" sx="115000" sy="115000" algn="ctr" rotWithShape="0">
                <a:prstClr val="black"/>
              </a:outerShdw>
            </a:effectLst>
          </p:spPr>
        </p:cxnSp>
        <p:cxnSp>
          <p:nvCxnSpPr>
            <p:cNvPr id="153" name="Google Shape;108;p15">
              <a:extLst>
                <a:ext uri="{FF2B5EF4-FFF2-40B4-BE49-F238E27FC236}">
                  <a16:creationId xmlns:a16="http://schemas.microsoft.com/office/drawing/2014/main" id="{5DE29F0D-05F9-46B4-B251-0E57AAAC02FC}"/>
                </a:ext>
              </a:extLst>
            </p:cNvPr>
            <p:cNvCxnSpPr>
              <a:cxnSpLocks/>
            </p:cNvCxnSpPr>
            <p:nvPr/>
          </p:nvCxnSpPr>
          <p:spPr>
            <a:xfrm rot="8100000" flipH="1">
              <a:off x="3812427" y="4086003"/>
              <a:ext cx="0" cy="39600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19050" sx="115000" sy="115000" algn="ctr" rotWithShape="0">
                <a:prstClr val="black"/>
              </a:outerShdw>
            </a:effectLst>
          </p:spPr>
        </p:cxnSp>
        <p:cxnSp>
          <p:nvCxnSpPr>
            <p:cNvPr id="154" name="Google Shape;108;p15">
              <a:extLst>
                <a:ext uri="{FF2B5EF4-FFF2-40B4-BE49-F238E27FC236}">
                  <a16:creationId xmlns:a16="http://schemas.microsoft.com/office/drawing/2014/main" id="{58073CF1-5009-48E0-AEC7-16F3F93BE2F6}"/>
                </a:ext>
              </a:extLst>
            </p:cNvPr>
            <p:cNvCxnSpPr>
              <a:cxnSpLocks/>
            </p:cNvCxnSpPr>
            <p:nvPr/>
          </p:nvCxnSpPr>
          <p:spPr>
            <a:xfrm rot="13500000" flipH="1">
              <a:off x="3390483" y="4086005"/>
              <a:ext cx="0" cy="39600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19050" sx="115000" sy="115000" algn="ctr" rotWithShape="0">
                <a:prstClr val="black"/>
              </a:outerShdw>
            </a:effectLst>
          </p:spPr>
        </p:cxnSp>
        <p:cxnSp>
          <p:nvCxnSpPr>
            <p:cNvPr id="155" name="Google Shape;108;p15">
              <a:extLst>
                <a:ext uri="{FF2B5EF4-FFF2-40B4-BE49-F238E27FC236}">
                  <a16:creationId xmlns:a16="http://schemas.microsoft.com/office/drawing/2014/main" id="{5302CEE1-01CE-471B-BDD1-7D1387ADE440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3390485" y="3689993"/>
              <a:ext cx="0" cy="39600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19050" sx="115000" sy="115000" algn="ctr" rotWithShape="0">
                <a:prstClr val="black"/>
              </a:outerShdw>
            </a:effectLst>
          </p:spPr>
        </p:cxnSp>
      </p:grpSp>
      <p:grpSp>
        <p:nvGrpSpPr>
          <p:cNvPr id="156" name="Grupo 155">
            <a:extLst>
              <a:ext uri="{FF2B5EF4-FFF2-40B4-BE49-F238E27FC236}">
                <a16:creationId xmlns:a16="http://schemas.microsoft.com/office/drawing/2014/main" id="{9CF260CD-825C-42AA-8E70-5EDEFE0FFD45}"/>
              </a:ext>
            </a:extLst>
          </p:cNvPr>
          <p:cNvGrpSpPr/>
          <p:nvPr/>
        </p:nvGrpSpPr>
        <p:grpSpPr>
          <a:xfrm>
            <a:off x="3395951" y="3534554"/>
            <a:ext cx="972000" cy="972000"/>
            <a:chOff x="3114000" y="3600000"/>
            <a:chExt cx="972000" cy="972000"/>
          </a:xfrm>
        </p:grpSpPr>
        <p:cxnSp>
          <p:nvCxnSpPr>
            <p:cNvPr id="157" name="Google Shape;108;p15">
              <a:extLst>
                <a:ext uri="{FF2B5EF4-FFF2-40B4-BE49-F238E27FC236}">
                  <a16:creationId xmlns:a16="http://schemas.microsoft.com/office/drawing/2014/main" id="{585E239C-DA4A-4657-BA6B-3107ECF2061E}"/>
                </a:ext>
              </a:extLst>
            </p:cNvPr>
            <p:cNvCxnSpPr/>
            <p:nvPr/>
          </p:nvCxnSpPr>
          <p:spPr>
            <a:xfrm flipH="1">
              <a:off x="3600000" y="3600000"/>
              <a:ext cx="0" cy="39600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19050" sx="115000" sy="115000" algn="ctr" rotWithShape="0">
                <a:prstClr val="black"/>
              </a:outerShdw>
            </a:effectLst>
          </p:spPr>
        </p:cxnSp>
        <p:cxnSp>
          <p:nvCxnSpPr>
            <p:cNvPr id="158" name="Google Shape;108;p15">
              <a:extLst>
                <a:ext uri="{FF2B5EF4-FFF2-40B4-BE49-F238E27FC236}">
                  <a16:creationId xmlns:a16="http://schemas.microsoft.com/office/drawing/2014/main" id="{D636DA46-FB01-470F-A909-3A961B634AC8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3600000" y="4176000"/>
              <a:ext cx="0" cy="39600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19050" sx="115000" sy="115000" algn="ctr" rotWithShape="0">
                <a:prstClr val="black"/>
              </a:outerShdw>
            </a:effectLst>
          </p:spPr>
        </p:cxnSp>
        <p:cxnSp>
          <p:nvCxnSpPr>
            <p:cNvPr id="159" name="Google Shape;108;p15">
              <a:extLst>
                <a:ext uri="{FF2B5EF4-FFF2-40B4-BE49-F238E27FC236}">
                  <a16:creationId xmlns:a16="http://schemas.microsoft.com/office/drawing/2014/main" id="{2047E840-17DB-4268-B91A-6198B821C066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3888000" y="3888000"/>
              <a:ext cx="0" cy="39600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19050" sx="115000" sy="115000" algn="ctr" rotWithShape="0">
                <a:prstClr val="black"/>
              </a:outerShdw>
            </a:effectLst>
          </p:spPr>
        </p:cxnSp>
        <p:cxnSp>
          <p:nvCxnSpPr>
            <p:cNvPr id="160" name="Google Shape;108;p15">
              <a:extLst>
                <a:ext uri="{FF2B5EF4-FFF2-40B4-BE49-F238E27FC236}">
                  <a16:creationId xmlns:a16="http://schemas.microsoft.com/office/drawing/2014/main" id="{6CDBDAA7-BA54-4788-B5F5-293C935CCE9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312000" y="3888000"/>
              <a:ext cx="0" cy="39600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19050" sx="115000" sy="115000" algn="ctr" rotWithShape="0">
                <a:prstClr val="black"/>
              </a:outerShdw>
            </a:effectLst>
          </p:spPr>
        </p:cxnSp>
        <p:cxnSp>
          <p:nvCxnSpPr>
            <p:cNvPr id="161" name="Google Shape;108;p15">
              <a:extLst>
                <a:ext uri="{FF2B5EF4-FFF2-40B4-BE49-F238E27FC236}">
                  <a16:creationId xmlns:a16="http://schemas.microsoft.com/office/drawing/2014/main" id="{AB6FF333-50F8-4D1A-ACBB-8AEEBC62834F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812428" y="3689998"/>
              <a:ext cx="0" cy="39600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19050" sx="115000" sy="115000" algn="ctr" rotWithShape="0">
                <a:prstClr val="black"/>
              </a:outerShdw>
            </a:effectLst>
          </p:spPr>
        </p:cxnSp>
        <p:cxnSp>
          <p:nvCxnSpPr>
            <p:cNvPr id="162" name="Google Shape;108;p15">
              <a:extLst>
                <a:ext uri="{FF2B5EF4-FFF2-40B4-BE49-F238E27FC236}">
                  <a16:creationId xmlns:a16="http://schemas.microsoft.com/office/drawing/2014/main" id="{6F35B900-8240-4F0C-9C51-B61CA7E0802B}"/>
                </a:ext>
              </a:extLst>
            </p:cNvPr>
            <p:cNvCxnSpPr>
              <a:cxnSpLocks/>
            </p:cNvCxnSpPr>
            <p:nvPr/>
          </p:nvCxnSpPr>
          <p:spPr>
            <a:xfrm rot="8100000" flipH="1">
              <a:off x="3812427" y="4086003"/>
              <a:ext cx="0" cy="39600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19050" sx="115000" sy="115000" algn="ctr" rotWithShape="0">
                <a:prstClr val="black"/>
              </a:outerShdw>
            </a:effectLst>
          </p:spPr>
        </p:cxnSp>
        <p:cxnSp>
          <p:nvCxnSpPr>
            <p:cNvPr id="163" name="Google Shape;108;p15">
              <a:extLst>
                <a:ext uri="{FF2B5EF4-FFF2-40B4-BE49-F238E27FC236}">
                  <a16:creationId xmlns:a16="http://schemas.microsoft.com/office/drawing/2014/main" id="{49A4D4D7-DD59-4FB5-B7EA-1ED78C7E6F44}"/>
                </a:ext>
              </a:extLst>
            </p:cNvPr>
            <p:cNvCxnSpPr>
              <a:cxnSpLocks/>
            </p:cNvCxnSpPr>
            <p:nvPr/>
          </p:nvCxnSpPr>
          <p:spPr>
            <a:xfrm rot="13500000" flipH="1">
              <a:off x="3390483" y="4086005"/>
              <a:ext cx="0" cy="39600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19050" sx="115000" sy="115000" algn="ctr" rotWithShape="0">
                <a:prstClr val="black"/>
              </a:outerShdw>
            </a:effectLst>
          </p:spPr>
        </p:cxnSp>
        <p:cxnSp>
          <p:nvCxnSpPr>
            <p:cNvPr id="164" name="Google Shape;108;p15">
              <a:extLst>
                <a:ext uri="{FF2B5EF4-FFF2-40B4-BE49-F238E27FC236}">
                  <a16:creationId xmlns:a16="http://schemas.microsoft.com/office/drawing/2014/main" id="{B62EFD0C-980C-4EE4-8920-562FF7E0EA9B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3390485" y="3689993"/>
              <a:ext cx="0" cy="39600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19050" sx="115000" sy="115000" algn="ctr" rotWithShape="0">
                <a:prstClr val="black"/>
              </a:outerShdw>
            </a:effectLst>
          </p:spPr>
        </p:cxnSp>
      </p:grpSp>
      <p:grpSp>
        <p:nvGrpSpPr>
          <p:cNvPr id="165" name="Grupo 164">
            <a:extLst>
              <a:ext uri="{FF2B5EF4-FFF2-40B4-BE49-F238E27FC236}">
                <a16:creationId xmlns:a16="http://schemas.microsoft.com/office/drawing/2014/main" id="{4AB4D9DA-F674-4678-9AE5-1CF1F2EC838F}"/>
              </a:ext>
            </a:extLst>
          </p:cNvPr>
          <p:cNvGrpSpPr/>
          <p:nvPr/>
        </p:nvGrpSpPr>
        <p:grpSpPr>
          <a:xfrm>
            <a:off x="1197735" y="4517354"/>
            <a:ext cx="972000" cy="972000"/>
            <a:chOff x="3114000" y="3600000"/>
            <a:chExt cx="972000" cy="972000"/>
          </a:xfrm>
        </p:grpSpPr>
        <p:cxnSp>
          <p:nvCxnSpPr>
            <p:cNvPr id="166" name="Google Shape;108;p15">
              <a:extLst>
                <a:ext uri="{FF2B5EF4-FFF2-40B4-BE49-F238E27FC236}">
                  <a16:creationId xmlns:a16="http://schemas.microsoft.com/office/drawing/2014/main" id="{E504154B-FB70-4778-AB91-A0D0073A5B3C}"/>
                </a:ext>
              </a:extLst>
            </p:cNvPr>
            <p:cNvCxnSpPr/>
            <p:nvPr/>
          </p:nvCxnSpPr>
          <p:spPr>
            <a:xfrm flipH="1">
              <a:off x="3600000" y="3600000"/>
              <a:ext cx="0" cy="39600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19050" sx="115000" sy="115000" algn="ctr" rotWithShape="0">
                <a:prstClr val="black"/>
              </a:outerShdw>
            </a:effectLst>
          </p:spPr>
        </p:cxnSp>
        <p:cxnSp>
          <p:nvCxnSpPr>
            <p:cNvPr id="167" name="Google Shape;108;p15">
              <a:extLst>
                <a:ext uri="{FF2B5EF4-FFF2-40B4-BE49-F238E27FC236}">
                  <a16:creationId xmlns:a16="http://schemas.microsoft.com/office/drawing/2014/main" id="{C1BD3ABA-7C98-46D8-A321-B5A47775A5FB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3600000" y="4176000"/>
              <a:ext cx="0" cy="39600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19050" sx="115000" sy="115000" algn="ctr" rotWithShape="0">
                <a:prstClr val="black"/>
              </a:outerShdw>
            </a:effectLst>
          </p:spPr>
        </p:cxnSp>
        <p:cxnSp>
          <p:nvCxnSpPr>
            <p:cNvPr id="168" name="Google Shape;108;p15">
              <a:extLst>
                <a:ext uri="{FF2B5EF4-FFF2-40B4-BE49-F238E27FC236}">
                  <a16:creationId xmlns:a16="http://schemas.microsoft.com/office/drawing/2014/main" id="{C4C7A88E-0337-40D8-B930-C0533D4D5B11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3888000" y="3888000"/>
              <a:ext cx="0" cy="39600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19050" sx="115000" sy="115000" algn="ctr" rotWithShape="0">
                <a:prstClr val="black"/>
              </a:outerShdw>
            </a:effectLst>
          </p:spPr>
        </p:cxnSp>
        <p:cxnSp>
          <p:nvCxnSpPr>
            <p:cNvPr id="169" name="Google Shape;108;p15">
              <a:extLst>
                <a:ext uri="{FF2B5EF4-FFF2-40B4-BE49-F238E27FC236}">
                  <a16:creationId xmlns:a16="http://schemas.microsoft.com/office/drawing/2014/main" id="{3025E031-252A-4C93-9B45-E76889C039B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312000" y="3888000"/>
              <a:ext cx="0" cy="39600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19050" sx="115000" sy="115000" algn="ctr" rotWithShape="0">
                <a:prstClr val="black"/>
              </a:outerShdw>
            </a:effectLst>
          </p:spPr>
        </p:cxnSp>
        <p:cxnSp>
          <p:nvCxnSpPr>
            <p:cNvPr id="170" name="Google Shape;108;p15">
              <a:extLst>
                <a:ext uri="{FF2B5EF4-FFF2-40B4-BE49-F238E27FC236}">
                  <a16:creationId xmlns:a16="http://schemas.microsoft.com/office/drawing/2014/main" id="{6AF3FA0E-C3E3-4403-B652-A6DE46CC5C70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812428" y="3689998"/>
              <a:ext cx="0" cy="39600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19050" sx="115000" sy="115000" algn="ctr" rotWithShape="0">
                <a:prstClr val="black"/>
              </a:outerShdw>
            </a:effectLst>
          </p:spPr>
        </p:cxnSp>
        <p:cxnSp>
          <p:nvCxnSpPr>
            <p:cNvPr id="171" name="Google Shape;108;p15">
              <a:extLst>
                <a:ext uri="{FF2B5EF4-FFF2-40B4-BE49-F238E27FC236}">
                  <a16:creationId xmlns:a16="http://schemas.microsoft.com/office/drawing/2014/main" id="{BF547AFE-2743-4891-9741-3CDFD5E1B1EE}"/>
                </a:ext>
              </a:extLst>
            </p:cNvPr>
            <p:cNvCxnSpPr>
              <a:cxnSpLocks/>
            </p:cNvCxnSpPr>
            <p:nvPr/>
          </p:nvCxnSpPr>
          <p:spPr>
            <a:xfrm rot="8100000" flipH="1">
              <a:off x="3812427" y="4086003"/>
              <a:ext cx="0" cy="39600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19050" sx="115000" sy="115000" algn="ctr" rotWithShape="0">
                <a:prstClr val="black"/>
              </a:outerShdw>
            </a:effectLst>
          </p:spPr>
        </p:cxnSp>
        <p:cxnSp>
          <p:nvCxnSpPr>
            <p:cNvPr id="172" name="Google Shape;108;p15">
              <a:extLst>
                <a:ext uri="{FF2B5EF4-FFF2-40B4-BE49-F238E27FC236}">
                  <a16:creationId xmlns:a16="http://schemas.microsoft.com/office/drawing/2014/main" id="{090B621F-3CE4-4E28-B659-47412E848AF3}"/>
                </a:ext>
              </a:extLst>
            </p:cNvPr>
            <p:cNvCxnSpPr>
              <a:cxnSpLocks/>
            </p:cNvCxnSpPr>
            <p:nvPr/>
          </p:nvCxnSpPr>
          <p:spPr>
            <a:xfrm rot="13500000" flipH="1">
              <a:off x="3390483" y="4086005"/>
              <a:ext cx="0" cy="39600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19050" sx="115000" sy="115000" algn="ctr" rotWithShape="0">
                <a:prstClr val="black"/>
              </a:outerShdw>
            </a:effectLst>
          </p:spPr>
        </p:cxnSp>
        <p:cxnSp>
          <p:nvCxnSpPr>
            <p:cNvPr id="173" name="Google Shape;108;p15">
              <a:extLst>
                <a:ext uri="{FF2B5EF4-FFF2-40B4-BE49-F238E27FC236}">
                  <a16:creationId xmlns:a16="http://schemas.microsoft.com/office/drawing/2014/main" id="{724FBC89-52D9-4431-A3D5-38F874A1F9D0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3390485" y="3689993"/>
              <a:ext cx="0" cy="39600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19050" sx="115000" sy="115000" algn="ctr" rotWithShape="0">
                <a:prstClr val="black"/>
              </a:outerShdw>
            </a:effectLst>
          </p:spPr>
        </p:cxnSp>
      </p:grpSp>
      <p:cxnSp>
        <p:nvCxnSpPr>
          <p:cNvPr id="67" name="Conector recto de flecha 66">
            <a:extLst>
              <a:ext uri="{FF2B5EF4-FFF2-40B4-BE49-F238E27FC236}">
                <a16:creationId xmlns:a16="http://schemas.microsoft.com/office/drawing/2014/main" id="{23E66096-DE8A-421C-8B61-C365F7A7B821}"/>
              </a:ext>
            </a:extLst>
          </p:cNvPr>
          <p:cNvCxnSpPr/>
          <p:nvPr/>
        </p:nvCxnSpPr>
        <p:spPr>
          <a:xfrm>
            <a:off x="8343103" y="3726015"/>
            <a:ext cx="73152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>
            <a:extLst>
              <a:ext uri="{FF2B5EF4-FFF2-40B4-BE49-F238E27FC236}">
                <a16:creationId xmlns:a16="http://schemas.microsoft.com/office/drawing/2014/main" id="{B7028929-21CB-4D3E-9BDE-0C0A5B1B49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98" t="34310" r="41641" b="30972"/>
          <a:stretch/>
        </p:blipFill>
        <p:spPr>
          <a:xfrm>
            <a:off x="5748272" y="2740081"/>
            <a:ext cx="2031397" cy="238094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D22EE26-96AE-488D-B125-5162CBA330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659" t="24444" r="37737" b="36806"/>
          <a:stretch/>
        </p:blipFill>
        <p:spPr>
          <a:xfrm>
            <a:off x="9285934" y="2493810"/>
            <a:ext cx="2633934" cy="2657474"/>
          </a:xfrm>
          <a:prstGeom prst="rect">
            <a:avLst/>
          </a:prstGeom>
        </p:spPr>
      </p:pic>
      <p:sp>
        <p:nvSpPr>
          <p:cNvPr id="41" name="CuadroTexto 40">
            <a:extLst>
              <a:ext uri="{FF2B5EF4-FFF2-40B4-BE49-F238E27FC236}">
                <a16:creationId xmlns:a16="http://schemas.microsoft.com/office/drawing/2014/main" id="{EB78CC33-ED28-459A-8B47-3C4AAE021495}"/>
              </a:ext>
            </a:extLst>
          </p:cNvPr>
          <p:cNvSpPr txBox="1"/>
          <p:nvPr/>
        </p:nvSpPr>
        <p:spPr>
          <a:xfrm>
            <a:off x="11816862" y="6429504"/>
            <a:ext cx="375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2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93020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8480E2D-734D-4FAC-BF7F-6C2BF88582BC}"/>
              </a:ext>
            </a:extLst>
          </p:cNvPr>
          <p:cNvSpPr txBox="1"/>
          <p:nvPr/>
        </p:nvSpPr>
        <p:spPr>
          <a:xfrm>
            <a:off x="1620000" y="162747"/>
            <a:ext cx="9283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dirty="0">
                <a:latin typeface="Arial" panose="020B0604020202020204" pitchFamily="34" charset="0"/>
                <a:cs typeface="Arial" panose="020B0604020202020204" pitchFamily="34" charset="0"/>
              </a:rPr>
              <a:t>Evolución estelar: vida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948EAA01-41EA-4091-888C-E881B1433DA6}"/>
              </a:ext>
            </a:extLst>
          </p:cNvPr>
          <p:cNvGrpSpPr/>
          <p:nvPr/>
        </p:nvGrpSpPr>
        <p:grpSpPr>
          <a:xfrm>
            <a:off x="550484" y="1704828"/>
            <a:ext cx="5287035" cy="3790290"/>
            <a:chOff x="550484" y="1704828"/>
            <a:chExt cx="5287035" cy="3790290"/>
          </a:xfrm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29E520E4-EB8B-4F8E-B654-F5893A226A5C}"/>
                </a:ext>
              </a:extLst>
            </p:cNvPr>
            <p:cNvSpPr/>
            <p:nvPr/>
          </p:nvSpPr>
          <p:spPr>
            <a:xfrm>
              <a:off x="801374" y="2578554"/>
              <a:ext cx="360000" cy="360000"/>
            </a:xfrm>
            <a:prstGeom prst="ellips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919998FD-CC4C-4007-98AA-F1296A6AAAF0}"/>
                </a:ext>
              </a:extLst>
            </p:cNvPr>
            <p:cNvSpPr/>
            <p:nvPr/>
          </p:nvSpPr>
          <p:spPr>
            <a:xfrm>
              <a:off x="801374" y="3968911"/>
              <a:ext cx="360000" cy="360000"/>
            </a:xfrm>
            <a:prstGeom prst="ellips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9E97A5AE-0C3E-40F1-BDEA-C59D76112507}"/>
                </a:ext>
              </a:extLst>
            </p:cNvPr>
            <p:cNvGrpSpPr/>
            <p:nvPr/>
          </p:nvGrpSpPr>
          <p:grpSpPr>
            <a:xfrm>
              <a:off x="2523304" y="3248060"/>
              <a:ext cx="540000" cy="527825"/>
              <a:chOff x="2325550" y="2812016"/>
              <a:chExt cx="540000" cy="527825"/>
            </a:xfrm>
          </p:grpSpPr>
          <p:sp>
            <p:nvSpPr>
              <p:cNvPr id="18" name="Elipse 17">
                <a:extLst>
                  <a:ext uri="{FF2B5EF4-FFF2-40B4-BE49-F238E27FC236}">
                    <a16:creationId xmlns:a16="http://schemas.microsoft.com/office/drawing/2014/main" id="{18ABD027-816D-4DE6-B83E-E658A0168308}"/>
                  </a:ext>
                </a:extLst>
              </p:cNvPr>
              <p:cNvSpPr/>
              <p:nvPr/>
            </p:nvSpPr>
            <p:spPr>
              <a:xfrm>
                <a:off x="2325550" y="2812016"/>
                <a:ext cx="360000" cy="360000"/>
              </a:xfrm>
              <a:prstGeom prst="ellips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9" name="Elipse 18">
                <a:extLst>
                  <a:ext uri="{FF2B5EF4-FFF2-40B4-BE49-F238E27FC236}">
                    <a16:creationId xmlns:a16="http://schemas.microsoft.com/office/drawing/2014/main" id="{BCE62F18-26F3-4CA9-B3B6-F39DDFAA2A4E}"/>
                  </a:ext>
                </a:extLst>
              </p:cNvPr>
              <p:cNvSpPr/>
              <p:nvPr/>
            </p:nvSpPr>
            <p:spPr>
              <a:xfrm>
                <a:off x="2505550" y="2979841"/>
                <a:ext cx="360000" cy="360000"/>
              </a:xfrm>
              <a:prstGeom prst="ellips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cxnSp>
          <p:nvCxnSpPr>
            <p:cNvPr id="9" name="Conector recto de flecha 8">
              <a:extLst>
                <a:ext uri="{FF2B5EF4-FFF2-40B4-BE49-F238E27FC236}">
                  <a16:creationId xmlns:a16="http://schemas.microsoft.com/office/drawing/2014/main" id="{531D9D41-5103-4149-A9D3-D7FB3AAECC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7764" y="3542790"/>
              <a:ext cx="1263748" cy="5279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de flecha 9">
              <a:extLst>
                <a:ext uri="{FF2B5EF4-FFF2-40B4-BE49-F238E27FC236}">
                  <a16:creationId xmlns:a16="http://schemas.microsoft.com/office/drawing/2014/main" id="{8072A55D-BFDA-4802-BA54-AD4B31E4E27D}"/>
                </a:ext>
              </a:extLst>
            </p:cNvPr>
            <p:cNvCxnSpPr>
              <a:cxnSpLocks/>
            </p:cNvCxnSpPr>
            <p:nvPr/>
          </p:nvCxnSpPr>
          <p:spPr>
            <a:xfrm>
              <a:off x="1247764" y="2842518"/>
              <a:ext cx="1263748" cy="50809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de flecha 10">
              <a:extLst>
                <a:ext uri="{FF2B5EF4-FFF2-40B4-BE49-F238E27FC236}">
                  <a16:creationId xmlns:a16="http://schemas.microsoft.com/office/drawing/2014/main" id="{1EA2C7DD-C36E-4B5C-AC00-8C659F1F77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4024" y="2790473"/>
              <a:ext cx="1263748" cy="5279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de flecha 11">
              <a:extLst>
                <a:ext uri="{FF2B5EF4-FFF2-40B4-BE49-F238E27FC236}">
                  <a16:creationId xmlns:a16="http://schemas.microsoft.com/office/drawing/2014/main" id="{CAC567C4-8048-4631-98D1-467E379ADEAD}"/>
                </a:ext>
              </a:extLst>
            </p:cNvPr>
            <p:cNvCxnSpPr>
              <a:cxnSpLocks/>
            </p:cNvCxnSpPr>
            <p:nvPr/>
          </p:nvCxnSpPr>
          <p:spPr>
            <a:xfrm>
              <a:off x="3122160" y="3621963"/>
              <a:ext cx="1263748" cy="50809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2EB61E3B-1E20-452C-92CC-D31C78D6464F}"/>
                </a:ext>
              </a:extLst>
            </p:cNvPr>
            <p:cNvSpPr/>
            <p:nvPr/>
          </p:nvSpPr>
          <p:spPr>
            <a:xfrm>
              <a:off x="4434145" y="4040882"/>
              <a:ext cx="360000" cy="360000"/>
            </a:xfrm>
            <a:prstGeom prst="ellipse">
              <a:avLst/>
            </a:prstGeom>
            <a:solidFill>
              <a:srgbClr val="92D05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098E8EC7-B6F2-43C6-9FBB-E2A1C2D8B81C}"/>
                </a:ext>
              </a:extLst>
            </p:cNvPr>
            <p:cNvSpPr/>
            <p:nvPr/>
          </p:nvSpPr>
          <p:spPr>
            <a:xfrm>
              <a:off x="4521660" y="2630419"/>
              <a:ext cx="180000" cy="180000"/>
            </a:xfrm>
            <a:prstGeom prst="ellipse">
              <a:avLst/>
            </a:prstGeom>
            <a:solidFill>
              <a:srgbClr val="7030A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8BC3D0F2-C11F-4E5D-BF7A-33841E4A1B53}"/>
                </a:ext>
              </a:extLst>
            </p:cNvPr>
            <p:cNvSpPr txBox="1"/>
            <p:nvPr/>
          </p:nvSpPr>
          <p:spPr>
            <a:xfrm>
              <a:off x="557915" y="4479455"/>
              <a:ext cx="16435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>
                  <a:solidFill>
                    <a:schemeClr val="tx1"/>
                  </a:solidFill>
                </a:rPr>
                <a:t>Átomos de </a:t>
              </a:r>
              <a:r>
                <a:rPr lang="es-ES" sz="2000" b="1" dirty="0">
                  <a:solidFill>
                    <a:srgbClr val="4472C4"/>
                  </a:solidFill>
                </a:rPr>
                <a:t>Hidrógeno</a:t>
              </a:r>
              <a:endParaRPr lang="es-CO" sz="2000" b="1" dirty="0">
                <a:solidFill>
                  <a:srgbClr val="4472C4"/>
                </a:solidFill>
              </a:endParaRP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83D2ABE0-9FA3-4075-A4B9-28F30B9FE6F1}"/>
                </a:ext>
              </a:extLst>
            </p:cNvPr>
            <p:cNvSpPr txBox="1"/>
            <p:nvPr/>
          </p:nvSpPr>
          <p:spPr>
            <a:xfrm>
              <a:off x="3533462" y="4479455"/>
              <a:ext cx="215639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dirty="0">
                  <a:solidFill>
                    <a:schemeClr val="tx1"/>
                  </a:solidFill>
                </a:rPr>
                <a:t>Átomos de </a:t>
              </a:r>
              <a:r>
                <a:rPr lang="es-ES" sz="2000" b="1" dirty="0">
                  <a:solidFill>
                    <a:srgbClr val="92D050"/>
                  </a:solidFill>
                </a:rPr>
                <a:t>Helio</a:t>
              </a:r>
            </a:p>
            <a:p>
              <a:pPr algn="ctr"/>
              <a:r>
                <a:rPr lang="es-ES" sz="2000" dirty="0">
                  <a:solidFill>
                    <a:schemeClr val="tx1"/>
                  </a:solidFill>
                </a:rPr>
                <a:t>+</a:t>
              </a:r>
            </a:p>
            <a:p>
              <a:pPr algn="ctr"/>
              <a:r>
                <a:rPr lang="es-ES" sz="2000" b="1" dirty="0">
                  <a:solidFill>
                    <a:srgbClr val="7030A0"/>
                  </a:solidFill>
                </a:rPr>
                <a:t>Energía</a:t>
              </a:r>
              <a:endParaRPr lang="es-CO" sz="2000" b="1" dirty="0">
                <a:solidFill>
                  <a:srgbClr val="7030A0"/>
                </a:solidFill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46B5E778-8CAA-48F0-AE61-4F8559031DC2}"/>
                </a:ext>
              </a:extLst>
            </p:cNvPr>
            <p:cNvSpPr txBox="1"/>
            <p:nvPr/>
          </p:nvSpPr>
          <p:spPr>
            <a:xfrm>
              <a:off x="550484" y="1704828"/>
              <a:ext cx="52870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dirty="0"/>
                <a:t>Cuando la temperatura alcanza 10</a:t>
              </a:r>
              <a:r>
                <a:rPr lang="es-ES" sz="2400" baseline="30000" dirty="0"/>
                <a:t>7</a:t>
              </a:r>
              <a:r>
                <a:rPr lang="es-ES" sz="2400" dirty="0"/>
                <a:t> K</a:t>
              </a:r>
              <a:endParaRPr lang="es-CO" sz="2400" dirty="0"/>
            </a:p>
          </p:txBody>
        </p:sp>
      </p:grpSp>
      <p:sp>
        <p:nvSpPr>
          <p:cNvPr id="67" name="CuadroTexto 66">
            <a:extLst>
              <a:ext uri="{FF2B5EF4-FFF2-40B4-BE49-F238E27FC236}">
                <a16:creationId xmlns:a16="http://schemas.microsoft.com/office/drawing/2014/main" id="{0F1817F0-97AC-464D-99AE-5E1EA231B6BC}"/>
              </a:ext>
            </a:extLst>
          </p:cNvPr>
          <p:cNvSpPr txBox="1"/>
          <p:nvPr/>
        </p:nvSpPr>
        <p:spPr>
          <a:xfrm>
            <a:off x="3448121" y="6217698"/>
            <a:ext cx="5287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Tiempo de vida de 10</a:t>
            </a:r>
            <a:r>
              <a:rPr lang="es-ES" sz="2400" baseline="30000" dirty="0"/>
              <a:t>6</a:t>
            </a:r>
            <a:r>
              <a:rPr lang="es-ES" sz="2400" dirty="0"/>
              <a:t> a 10</a:t>
            </a:r>
            <a:r>
              <a:rPr lang="es-ES" sz="2400" baseline="30000" dirty="0"/>
              <a:t>10 </a:t>
            </a:r>
            <a:r>
              <a:rPr lang="es-ES" sz="2400" dirty="0"/>
              <a:t>años.</a:t>
            </a:r>
            <a:endParaRPr lang="es-CO" sz="2400" dirty="0"/>
          </a:p>
        </p:txBody>
      </p:sp>
      <p:grpSp>
        <p:nvGrpSpPr>
          <p:cNvPr id="70" name="Grupo 69">
            <a:extLst>
              <a:ext uri="{FF2B5EF4-FFF2-40B4-BE49-F238E27FC236}">
                <a16:creationId xmlns:a16="http://schemas.microsoft.com/office/drawing/2014/main" id="{B6788DC8-0051-4777-B3C2-CAD04CADD7FE}"/>
              </a:ext>
            </a:extLst>
          </p:cNvPr>
          <p:cNvGrpSpPr/>
          <p:nvPr/>
        </p:nvGrpSpPr>
        <p:grpSpPr>
          <a:xfrm>
            <a:off x="6628475" y="1176544"/>
            <a:ext cx="4681329" cy="4679864"/>
            <a:chOff x="6269321" y="1089454"/>
            <a:chExt cx="4681329" cy="4679864"/>
          </a:xfrm>
        </p:grpSpPr>
        <p:grpSp>
          <p:nvGrpSpPr>
            <p:cNvPr id="109" name="Grupo 108">
              <a:extLst>
                <a:ext uri="{FF2B5EF4-FFF2-40B4-BE49-F238E27FC236}">
                  <a16:creationId xmlns:a16="http://schemas.microsoft.com/office/drawing/2014/main" id="{E006CBBE-FD17-49C7-B768-4BEA1B2E46ED}"/>
                </a:ext>
              </a:extLst>
            </p:cNvPr>
            <p:cNvGrpSpPr/>
            <p:nvPr/>
          </p:nvGrpSpPr>
          <p:grpSpPr>
            <a:xfrm>
              <a:off x="6269321" y="1089454"/>
              <a:ext cx="4681329" cy="4679864"/>
              <a:chOff x="6165000" y="1084237"/>
              <a:chExt cx="4681329" cy="4679864"/>
            </a:xfrm>
          </p:grpSpPr>
          <p:cxnSp>
            <p:nvCxnSpPr>
              <p:cNvPr id="114" name="Google Shape;108;p15">
                <a:extLst>
                  <a:ext uri="{FF2B5EF4-FFF2-40B4-BE49-F238E27FC236}">
                    <a16:creationId xmlns:a16="http://schemas.microsoft.com/office/drawing/2014/main" id="{300FFCDB-A990-4271-9392-279F9043D4AE}"/>
                  </a:ext>
                </a:extLst>
              </p:cNvPr>
              <p:cNvCxnSpPr/>
              <p:nvPr/>
            </p:nvCxnSpPr>
            <p:spPr>
              <a:xfrm flipH="1">
                <a:off x="8505918" y="1084237"/>
                <a:ext cx="0" cy="6300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outerShdw blurRad="57150" dist="19050" dir="9600000" algn="bl" rotWithShape="0">
                  <a:srgbClr val="000000"/>
                </a:outerShdw>
              </a:effectLst>
            </p:spPr>
          </p:cxnSp>
          <p:cxnSp>
            <p:nvCxnSpPr>
              <p:cNvPr id="115" name="Google Shape;108;p15">
                <a:extLst>
                  <a:ext uri="{FF2B5EF4-FFF2-40B4-BE49-F238E27FC236}">
                    <a16:creationId xmlns:a16="http://schemas.microsoft.com/office/drawing/2014/main" id="{5115F8C1-F5AF-4F5D-BD9E-CD5A2623FC45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8502558" y="5134101"/>
                <a:ext cx="0" cy="6300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outerShdw blurRad="57150" dist="19050" dir="9600000" algn="bl" rotWithShape="0">
                  <a:srgbClr val="000000"/>
                </a:outerShdw>
              </a:effectLst>
            </p:spPr>
          </p:cxnSp>
          <p:cxnSp>
            <p:nvCxnSpPr>
              <p:cNvPr id="116" name="Google Shape;108;p15">
                <a:extLst>
                  <a:ext uri="{FF2B5EF4-FFF2-40B4-BE49-F238E27FC236}">
                    <a16:creationId xmlns:a16="http://schemas.microsoft.com/office/drawing/2014/main" id="{ABF4ED9B-D651-48AE-885A-16CD8FCF683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0531329" y="3108520"/>
                <a:ext cx="0" cy="6300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outerShdw blurRad="57150" dist="19050" dir="9600000" algn="bl" rotWithShape="0">
                  <a:srgbClr val="000000"/>
                </a:outerShdw>
              </a:effectLst>
            </p:spPr>
          </p:cxnSp>
          <p:cxnSp>
            <p:nvCxnSpPr>
              <p:cNvPr id="117" name="Google Shape;108;p15">
                <a:extLst>
                  <a:ext uri="{FF2B5EF4-FFF2-40B4-BE49-F238E27FC236}">
                    <a16:creationId xmlns:a16="http://schemas.microsoft.com/office/drawing/2014/main" id="{E671E2AA-4181-4603-AD76-143970CE2EC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6480000" y="3110400"/>
                <a:ext cx="0" cy="6300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outerShdw blurRad="57150" dist="19050" dir="9600000" algn="bl" rotWithShape="0">
                  <a:srgbClr val="000000"/>
                </a:outerShdw>
              </a:effectLst>
            </p:spPr>
          </p:cxnSp>
        </p:grpSp>
        <p:cxnSp>
          <p:nvCxnSpPr>
            <p:cNvPr id="110" name="Google Shape;108;p15">
              <a:extLst>
                <a:ext uri="{FF2B5EF4-FFF2-40B4-BE49-F238E27FC236}">
                  <a16:creationId xmlns:a16="http://schemas.microsoft.com/office/drawing/2014/main" id="{B5772785-1A10-4CF4-BF71-E3FBB32854D9}"/>
                </a:ext>
              </a:extLst>
            </p:cNvPr>
            <p:cNvCxnSpPr/>
            <p:nvPr/>
          </p:nvCxnSpPr>
          <p:spPr>
            <a:xfrm rot="2700000" flipH="1">
              <a:off x="10042260" y="1683953"/>
              <a:ext cx="0" cy="63000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9600000" algn="bl" rotWithShape="0">
                <a:srgbClr val="000000"/>
              </a:outerShdw>
            </a:effectLst>
          </p:spPr>
        </p:cxnSp>
        <p:cxnSp>
          <p:nvCxnSpPr>
            <p:cNvPr id="111" name="Google Shape;108;p15">
              <a:extLst>
                <a:ext uri="{FF2B5EF4-FFF2-40B4-BE49-F238E27FC236}">
                  <a16:creationId xmlns:a16="http://schemas.microsoft.com/office/drawing/2014/main" id="{EA4197DA-6F29-4F00-B98B-F1291900F90C}"/>
                </a:ext>
              </a:extLst>
            </p:cNvPr>
            <p:cNvCxnSpPr>
              <a:cxnSpLocks/>
            </p:cNvCxnSpPr>
            <p:nvPr/>
          </p:nvCxnSpPr>
          <p:spPr>
            <a:xfrm rot="13500000" flipH="1">
              <a:off x="7176197" y="4545264"/>
              <a:ext cx="0" cy="63000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9600000" algn="bl" rotWithShape="0">
                <a:srgbClr val="000000"/>
              </a:outerShdw>
            </a:effectLst>
          </p:spPr>
        </p:cxnSp>
        <p:cxnSp>
          <p:nvCxnSpPr>
            <p:cNvPr id="112" name="Google Shape;108;p15">
              <a:extLst>
                <a:ext uri="{FF2B5EF4-FFF2-40B4-BE49-F238E27FC236}">
                  <a16:creationId xmlns:a16="http://schemas.microsoft.com/office/drawing/2014/main" id="{4439B0D8-BC22-4DD2-948E-4B406B3B0068}"/>
                </a:ext>
              </a:extLst>
            </p:cNvPr>
            <p:cNvCxnSpPr>
              <a:cxnSpLocks/>
            </p:cNvCxnSpPr>
            <p:nvPr/>
          </p:nvCxnSpPr>
          <p:spPr>
            <a:xfrm rot="8100000" flipH="1">
              <a:off x="10043057" y="4547518"/>
              <a:ext cx="0" cy="63000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9600000" algn="bl" rotWithShape="0">
                <a:srgbClr val="000000"/>
              </a:outerShdw>
            </a:effectLst>
          </p:spPr>
        </p:cxnSp>
        <p:cxnSp>
          <p:nvCxnSpPr>
            <p:cNvPr id="113" name="Google Shape;108;p15">
              <a:extLst>
                <a:ext uri="{FF2B5EF4-FFF2-40B4-BE49-F238E27FC236}">
                  <a16:creationId xmlns:a16="http://schemas.microsoft.com/office/drawing/2014/main" id="{01AA57FD-C4B9-4108-AFB2-328C164A38F9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7177005" y="1684125"/>
              <a:ext cx="0" cy="63000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9600000" algn="bl" rotWithShape="0">
                <a:srgbClr val="000000"/>
              </a:outerShdw>
            </a:effectLst>
          </p:spPr>
        </p:cxnSp>
      </p:grpSp>
      <p:sp>
        <p:nvSpPr>
          <p:cNvPr id="71" name="Elipse 70">
            <a:extLst>
              <a:ext uri="{FF2B5EF4-FFF2-40B4-BE49-F238E27FC236}">
                <a16:creationId xmlns:a16="http://schemas.microsoft.com/office/drawing/2014/main" id="{6B5C6217-0BCD-4362-97ED-6B7DD3692B16}"/>
              </a:ext>
            </a:extLst>
          </p:cNvPr>
          <p:cNvSpPr/>
          <p:nvPr/>
        </p:nvSpPr>
        <p:spPr>
          <a:xfrm>
            <a:off x="7346032" y="1895827"/>
            <a:ext cx="3240000" cy="32400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2" name="Elipse 71">
            <a:extLst>
              <a:ext uri="{FF2B5EF4-FFF2-40B4-BE49-F238E27FC236}">
                <a16:creationId xmlns:a16="http://schemas.microsoft.com/office/drawing/2014/main" id="{D47B291F-5B12-42D2-AF4B-840ADCDB45BF}"/>
              </a:ext>
            </a:extLst>
          </p:cNvPr>
          <p:cNvSpPr/>
          <p:nvPr/>
        </p:nvSpPr>
        <p:spPr>
          <a:xfrm>
            <a:off x="8246032" y="2795827"/>
            <a:ext cx="1440000" cy="144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60B7097A-13C6-4048-94AB-D547A6FD74D2}"/>
              </a:ext>
            </a:extLst>
          </p:cNvPr>
          <p:cNvGrpSpPr/>
          <p:nvPr/>
        </p:nvGrpSpPr>
        <p:grpSpPr>
          <a:xfrm>
            <a:off x="7479092" y="2030317"/>
            <a:ext cx="2975608" cy="2974779"/>
            <a:chOff x="7175207" y="2797395"/>
            <a:chExt cx="2975608" cy="2974779"/>
          </a:xfrm>
        </p:grpSpPr>
        <p:grpSp>
          <p:nvGrpSpPr>
            <p:cNvPr id="84" name="Grupo 83">
              <a:extLst>
                <a:ext uri="{FF2B5EF4-FFF2-40B4-BE49-F238E27FC236}">
                  <a16:creationId xmlns:a16="http://schemas.microsoft.com/office/drawing/2014/main" id="{94E9FB44-142B-4FBF-96EA-9E8D5BDCF4CE}"/>
                </a:ext>
              </a:extLst>
            </p:cNvPr>
            <p:cNvGrpSpPr/>
            <p:nvPr/>
          </p:nvGrpSpPr>
          <p:grpSpPr>
            <a:xfrm>
              <a:off x="8663381" y="2797395"/>
              <a:ext cx="0" cy="628412"/>
              <a:chOff x="7525459" y="2060674"/>
              <a:chExt cx="0" cy="628412"/>
            </a:xfrm>
          </p:grpSpPr>
          <p:cxnSp>
            <p:nvCxnSpPr>
              <p:cNvPr id="107" name="Conector recto 106">
                <a:extLst>
                  <a:ext uri="{FF2B5EF4-FFF2-40B4-BE49-F238E27FC236}">
                    <a16:creationId xmlns:a16="http://schemas.microsoft.com/office/drawing/2014/main" id="{8B773DA8-CA0E-4F73-8BC3-CFB4EC8564C5}"/>
                  </a:ext>
                </a:extLst>
              </p:cNvPr>
              <p:cNvCxnSpPr/>
              <p:nvPr/>
            </p:nvCxnSpPr>
            <p:spPr>
              <a:xfrm rot="16200000" flipV="1">
                <a:off x="7345459" y="2509086"/>
                <a:ext cx="360000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ector recto de flecha 107">
                <a:extLst>
                  <a:ext uri="{FF2B5EF4-FFF2-40B4-BE49-F238E27FC236}">
                    <a16:creationId xmlns:a16="http://schemas.microsoft.com/office/drawing/2014/main" id="{CB7017DE-9655-442F-8F5D-72CCE9AE3FF7}"/>
                  </a:ext>
                </a:extLst>
              </p:cNvPr>
              <p:cNvCxnSpPr/>
              <p:nvPr/>
            </p:nvCxnSpPr>
            <p:spPr>
              <a:xfrm rot="16200000" flipV="1">
                <a:off x="7390459" y="2195674"/>
                <a:ext cx="270000" cy="0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upo 84">
              <a:extLst>
                <a:ext uri="{FF2B5EF4-FFF2-40B4-BE49-F238E27FC236}">
                  <a16:creationId xmlns:a16="http://schemas.microsoft.com/office/drawing/2014/main" id="{B963B2C6-592C-4305-A55D-C1C5BECADADC}"/>
                </a:ext>
              </a:extLst>
            </p:cNvPr>
            <p:cNvGrpSpPr/>
            <p:nvPr/>
          </p:nvGrpSpPr>
          <p:grpSpPr>
            <a:xfrm rot="5400000">
              <a:off x="9834968" y="3969900"/>
              <a:ext cx="0" cy="628412"/>
              <a:chOff x="7525459" y="2060674"/>
              <a:chExt cx="0" cy="628412"/>
            </a:xfrm>
          </p:grpSpPr>
          <p:cxnSp>
            <p:nvCxnSpPr>
              <p:cNvPr id="105" name="Conector recto 104">
                <a:extLst>
                  <a:ext uri="{FF2B5EF4-FFF2-40B4-BE49-F238E27FC236}">
                    <a16:creationId xmlns:a16="http://schemas.microsoft.com/office/drawing/2014/main" id="{14BF147B-0982-4C99-987D-B965126B9087}"/>
                  </a:ext>
                </a:extLst>
              </p:cNvPr>
              <p:cNvCxnSpPr/>
              <p:nvPr/>
            </p:nvCxnSpPr>
            <p:spPr>
              <a:xfrm rot="16200000" flipV="1">
                <a:off x="7345459" y="2509086"/>
                <a:ext cx="360000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ector recto de flecha 105">
                <a:extLst>
                  <a:ext uri="{FF2B5EF4-FFF2-40B4-BE49-F238E27FC236}">
                    <a16:creationId xmlns:a16="http://schemas.microsoft.com/office/drawing/2014/main" id="{2AC31FE8-93D3-475D-A835-600448A157FF}"/>
                  </a:ext>
                </a:extLst>
              </p:cNvPr>
              <p:cNvCxnSpPr/>
              <p:nvPr/>
            </p:nvCxnSpPr>
            <p:spPr>
              <a:xfrm rot="16200000" flipV="1">
                <a:off x="7390459" y="2195674"/>
                <a:ext cx="270000" cy="0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upo 85">
              <a:extLst>
                <a:ext uri="{FF2B5EF4-FFF2-40B4-BE49-F238E27FC236}">
                  <a16:creationId xmlns:a16="http://schemas.microsoft.com/office/drawing/2014/main" id="{B3BA050E-A67C-480A-9BEE-E6941ACA88CE}"/>
                </a:ext>
              </a:extLst>
            </p:cNvPr>
            <p:cNvGrpSpPr/>
            <p:nvPr/>
          </p:nvGrpSpPr>
          <p:grpSpPr>
            <a:xfrm rot="10800000">
              <a:off x="8663381" y="5143762"/>
              <a:ext cx="0" cy="628412"/>
              <a:chOff x="7525459" y="2060674"/>
              <a:chExt cx="0" cy="628412"/>
            </a:xfrm>
          </p:grpSpPr>
          <p:cxnSp>
            <p:nvCxnSpPr>
              <p:cNvPr id="103" name="Conector recto 102">
                <a:extLst>
                  <a:ext uri="{FF2B5EF4-FFF2-40B4-BE49-F238E27FC236}">
                    <a16:creationId xmlns:a16="http://schemas.microsoft.com/office/drawing/2014/main" id="{27D0690A-3394-4A52-A515-7067E4B913B5}"/>
                  </a:ext>
                </a:extLst>
              </p:cNvPr>
              <p:cNvCxnSpPr/>
              <p:nvPr/>
            </p:nvCxnSpPr>
            <p:spPr>
              <a:xfrm rot="16200000" flipV="1">
                <a:off x="7345459" y="2509086"/>
                <a:ext cx="360000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ector recto de flecha 103">
                <a:extLst>
                  <a:ext uri="{FF2B5EF4-FFF2-40B4-BE49-F238E27FC236}">
                    <a16:creationId xmlns:a16="http://schemas.microsoft.com/office/drawing/2014/main" id="{92ED277A-0DB2-4AB6-89E8-F2FCF0549FAB}"/>
                  </a:ext>
                </a:extLst>
              </p:cNvPr>
              <p:cNvCxnSpPr/>
              <p:nvPr/>
            </p:nvCxnSpPr>
            <p:spPr>
              <a:xfrm rot="16200000" flipV="1">
                <a:off x="7390459" y="2195674"/>
                <a:ext cx="270000" cy="0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Grupo 86">
              <a:extLst>
                <a:ext uri="{FF2B5EF4-FFF2-40B4-BE49-F238E27FC236}">
                  <a16:creationId xmlns:a16="http://schemas.microsoft.com/office/drawing/2014/main" id="{6CE14074-E899-4304-A309-FEC7A1EB70B1}"/>
                </a:ext>
              </a:extLst>
            </p:cNvPr>
            <p:cNvGrpSpPr/>
            <p:nvPr/>
          </p:nvGrpSpPr>
          <p:grpSpPr>
            <a:xfrm rot="16200000">
              <a:off x="7489413" y="3972281"/>
              <a:ext cx="0" cy="628412"/>
              <a:chOff x="7525459" y="2060674"/>
              <a:chExt cx="0" cy="628412"/>
            </a:xfrm>
          </p:grpSpPr>
          <p:cxnSp>
            <p:nvCxnSpPr>
              <p:cNvPr id="101" name="Conector recto 100">
                <a:extLst>
                  <a:ext uri="{FF2B5EF4-FFF2-40B4-BE49-F238E27FC236}">
                    <a16:creationId xmlns:a16="http://schemas.microsoft.com/office/drawing/2014/main" id="{DB5B13B5-2A03-4DE2-933B-3604F4B2E625}"/>
                  </a:ext>
                </a:extLst>
              </p:cNvPr>
              <p:cNvCxnSpPr/>
              <p:nvPr/>
            </p:nvCxnSpPr>
            <p:spPr>
              <a:xfrm rot="16200000" flipV="1">
                <a:off x="7345459" y="2509086"/>
                <a:ext cx="360000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ector recto de flecha 101">
                <a:extLst>
                  <a:ext uri="{FF2B5EF4-FFF2-40B4-BE49-F238E27FC236}">
                    <a16:creationId xmlns:a16="http://schemas.microsoft.com/office/drawing/2014/main" id="{5ED131F9-FA9E-4CE1-B9ED-B60FB3236098}"/>
                  </a:ext>
                </a:extLst>
              </p:cNvPr>
              <p:cNvCxnSpPr/>
              <p:nvPr/>
            </p:nvCxnSpPr>
            <p:spPr>
              <a:xfrm rot="16200000" flipV="1">
                <a:off x="7390459" y="2195674"/>
                <a:ext cx="270000" cy="0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upo 87">
              <a:extLst>
                <a:ext uri="{FF2B5EF4-FFF2-40B4-BE49-F238E27FC236}">
                  <a16:creationId xmlns:a16="http://schemas.microsoft.com/office/drawing/2014/main" id="{7F0A26E0-DA83-4053-92E5-574A1D96813E}"/>
                </a:ext>
              </a:extLst>
            </p:cNvPr>
            <p:cNvGrpSpPr/>
            <p:nvPr/>
          </p:nvGrpSpPr>
          <p:grpSpPr>
            <a:xfrm rot="2700000">
              <a:off x="7176442" y="2797419"/>
              <a:ext cx="2973967" cy="2974779"/>
              <a:chOff x="7327607" y="2949795"/>
              <a:chExt cx="2973967" cy="2974779"/>
            </a:xfrm>
          </p:grpSpPr>
          <p:grpSp>
            <p:nvGrpSpPr>
              <p:cNvPr id="89" name="Grupo 88">
                <a:extLst>
                  <a:ext uri="{FF2B5EF4-FFF2-40B4-BE49-F238E27FC236}">
                    <a16:creationId xmlns:a16="http://schemas.microsoft.com/office/drawing/2014/main" id="{64979B41-7962-44B8-9EA8-4C7969F0A92E}"/>
                  </a:ext>
                </a:extLst>
              </p:cNvPr>
              <p:cNvGrpSpPr/>
              <p:nvPr/>
            </p:nvGrpSpPr>
            <p:grpSpPr>
              <a:xfrm>
                <a:off x="8815781" y="2949795"/>
                <a:ext cx="0" cy="628412"/>
                <a:chOff x="7525459" y="2060674"/>
                <a:chExt cx="0" cy="628412"/>
              </a:xfrm>
            </p:grpSpPr>
            <p:cxnSp>
              <p:nvCxnSpPr>
                <p:cNvPr id="99" name="Conector recto 98">
                  <a:extLst>
                    <a:ext uri="{FF2B5EF4-FFF2-40B4-BE49-F238E27FC236}">
                      <a16:creationId xmlns:a16="http://schemas.microsoft.com/office/drawing/2014/main" id="{55D6D544-FBE0-41A7-A351-9DA3631AFCB5}"/>
                    </a:ext>
                  </a:extLst>
                </p:cNvPr>
                <p:cNvCxnSpPr/>
                <p:nvPr/>
              </p:nvCxnSpPr>
              <p:spPr>
                <a:xfrm rot="16200000" flipV="1">
                  <a:off x="7345459" y="2509086"/>
                  <a:ext cx="360000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Conector recto de flecha 99">
                  <a:extLst>
                    <a:ext uri="{FF2B5EF4-FFF2-40B4-BE49-F238E27FC236}">
                      <a16:creationId xmlns:a16="http://schemas.microsoft.com/office/drawing/2014/main" id="{2C2B64A2-0680-41E6-B5BD-2C3A76A65A54}"/>
                    </a:ext>
                  </a:extLst>
                </p:cNvPr>
                <p:cNvCxnSpPr/>
                <p:nvPr/>
              </p:nvCxnSpPr>
              <p:spPr>
                <a:xfrm rot="16200000" flipV="1">
                  <a:off x="7390459" y="2195674"/>
                  <a:ext cx="270000" cy="0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upo 89">
                <a:extLst>
                  <a:ext uri="{FF2B5EF4-FFF2-40B4-BE49-F238E27FC236}">
                    <a16:creationId xmlns:a16="http://schemas.microsoft.com/office/drawing/2014/main" id="{615F8394-2D38-47EA-81F0-F6967D40CFE2}"/>
                  </a:ext>
                </a:extLst>
              </p:cNvPr>
              <p:cNvGrpSpPr/>
              <p:nvPr/>
            </p:nvGrpSpPr>
            <p:grpSpPr>
              <a:xfrm rot="5400000">
                <a:off x="9987368" y="4122300"/>
                <a:ext cx="0" cy="628412"/>
                <a:chOff x="7525459" y="2060674"/>
                <a:chExt cx="0" cy="628412"/>
              </a:xfrm>
            </p:grpSpPr>
            <p:cxnSp>
              <p:nvCxnSpPr>
                <p:cNvPr id="97" name="Conector recto 96">
                  <a:extLst>
                    <a:ext uri="{FF2B5EF4-FFF2-40B4-BE49-F238E27FC236}">
                      <a16:creationId xmlns:a16="http://schemas.microsoft.com/office/drawing/2014/main" id="{33F3B25A-5376-46CD-ACFF-36A13681BF3F}"/>
                    </a:ext>
                  </a:extLst>
                </p:cNvPr>
                <p:cNvCxnSpPr/>
                <p:nvPr/>
              </p:nvCxnSpPr>
              <p:spPr>
                <a:xfrm rot="16200000" flipV="1">
                  <a:off x="7345459" y="2509086"/>
                  <a:ext cx="360000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Conector recto de flecha 97">
                  <a:extLst>
                    <a:ext uri="{FF2B5EF4-FFF2-40B4-BE49-F238E27FC236}">
                      <a16:creationId xmlns:a16="http://schemas.microsoft.com/office/drawing/2014/main" id="{26A5F682-3A0B-4CC0-8AAB-387AE0F4C59B}"/>
                    </a:ext>
                  </a:extLst>
                </p:cNvPr>
                <p:cNvCxnSpPr/>
                <p:nvPr/>
              </p:nvCxnSpPr>
              <p:spPr>
                <a:xfrm rot="16200000" flipV="1">
                  <a:off x="7390459" y="2195674"/>
                  <a:ext cx="270000" cy="0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upo 90">
                <a:extLst>
                  <a:ext uri="{FF2B5EF4-FFF2-40B4-BE49-F238E27FC236}">
                    <a16:creationId xmlns:a16="http://schemas.microsoft.com/office/drawing/2014/main" id="{DED06D96-A31C-47CA-9D29-63D3BD0AAEF0}"/>
                  </a:ext>
                </a:extLst>
              </p:cNvPr>
              <p:cNvGrpSpPr/>
              <p:nvPr/>
            </p:nvGrpSpPr>
            <p:grpSpPr>
              <a:xfrm rot="10800000">
                <a:off x="8815781" y="5296162"/>
                <a:ext cx="0" cy="628412"/>
                <a:chOff x="7525459" y="2060674"/>
                <a:chExt cx="0" cy="628412"/>
              </a:xfrm>
            </p:grpSpPr>
            <p:cxnSp>
              <p:nvCxnSpPr>
                <p:cNvPr id="95" name="Conector recto 94">
                  <a:extLst>
                    <a:ext uri="{FF2B5EF4-FFF2-40B4-BE49-F238E27FC236}">
                      <a16:creationId xmlns:a16="http://schemas.microsoft.com/office/drawing/2014/main" id="{635806D5-5B32-4691-A340-04F1E0F4FAD0}"/>
                    </a:ext>
                  </a:extLst>
                </p:cNvPr>
                <p:cNvCxnSpPr/>
                <p:nvPr/>
              </p:nvCxnSpPr>
              <p:spPr>
                <a:xfrm rot="16200000" flipV="1">
                  <a:off x="7345459" y="2509086"/>
                  <a:ext cx="360000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Conector recto de flecha 95">
                  <a:extLst>
                    <a:ext uri="{FF2B5EF4-FFF2-40B4-BE49-F238E27FC236}">
                      <a16:creationId xmlns:a16="http://schemas.microsoft.com/office/drawing/2014/main" id="{A3F9CCD1-EEC9-42B4-9F64-1FEB879CB9CD}"/>
                    </a:ext>
                  </a:extLst>
                </p:cNvPr>
                <p:cNvCxnSpPr/>
                <p:nvPr/>
              </p:nvCxnSpPr>
              <p:spPr>
                <a:xfrm rot="16200000" flipV="1">
                  <a:off x="7390459" y="2195674"/>
                  <a:ext cx="270000" cy="0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upo 91">
                <a:extLst>
                  <a:ext uri="{FF2B5EF4-FFF2-40B4-BE49-F238E27FC236}">
                    <a16:creationId xmlns:a16="http://schemas.microsoft.com/office/drawing/2014/main" id="{3FDE9AEB-259D-4826-A335-EEC189FFD230}"/>
                  </a:ext>
                </a:extLst>
              </p:cNvPr>
              <p:cNvGrpSpPr/>
              <p:nvPr/>
            </p:nvGrpSpPr>
            <p:grpSpPr>
              <a:xfrm rot="16200000">
                <a:off x="7641813" y="4124681"/>
                <a:ext cx="0" cy="628412"/>
                <a:chOff x="7525459" y="2060674"/>
                <a:chExt cx="0" cy="628412"/>
              </a:xfrm>
            </p:grpSpPr>
            <p:cxnSp>
              <p:nvCxnSpPr>
                <p:cNvPr id="93" name="Conector recto 92">
                  <a:extLst>
                    <a:ext uri="{FF2B5EF4-FFF2-40B4-BE49-F238E27FC236}">
                      <a16:creationId xmlns:a16="http://schemas.microsoft.com/office/drawing/2014/main" id="{D28CA81A-6107-4F80-8092-2F58D81A7B48}"/>
                    </a:ext>
                  </a:extLst>
                </p:cNvPr>
                <p:cNvCxnSpPr/>
                <p:nvPr/>
              </p:nvCxnSpPr>
              <p:spPr>
                <a:xfrm rot="16200000" flipV="1">
                  <a:off x="7345459" y="2509086"/>
                  <a:ext cx="360000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Conector recto de flecha 93">
                  <a:extLst>
                    <a:ext uri="{FF2B5EF4-FFF2-40B4-BE49-F238E27FC236}">
                      <a16:creationId xmlns:a16="http://schemas.microsoft.com/office/drawing/2014/main" id="{868B30D4-6616-4F5E-A0AC-AD9D7C682C30}"/>
                    </a:ext>
                  </a:extLst>
                </p:cNvPr>
                <p:cNvCxnSpPr/>
                <p:nvPr/>
              </p:nvCxnSpPr>
              <p:spPr>
                <a:xfrm rot="16200000" flipV="1">
                  <a:off x="7390459" y="2195674"/>
                  <a:ext cx="270000" cy="0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74" name="Elipse 73">
            <a:extLst>
              <a:ext uri="{FF2B5EF4-FFF2-40B4-BE49-F238E27FC236}">
                <a16:creationId xmlns:a16="http://schemas.microsoft.com/office/drawing/2014/main" id="{14A423BB-BB7F-4CAD-A52A-06F41216597B}"/>
              </a:ext>
            </a:extLst>
          </p:cNvPr>
          <p:cNvSpPr>
            <a:spLocks noChangeAspect="1"/>
          </p:cNvSpPr>
          <p:nvPr/>
        </p:nvSpPr>
        <p:spPr>
          <a:xfrm>
            <a:off x="8567334" y="3298482"/>
            <a:ext cx="162000" cy="162000"/>
          </a:xfrm>
          <a:prstGeom prst="ellipse">
            <a:avLst/>
          </a:prstGeom>
          <a:solidFill>
            <a:srgbClr val="92D05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5" name="Elipse 74">
            <a:extLst>
              <a:ext uri="{FF2B5EF4-FFF2-40B4-BE49-F238E27FC236}">
                <a16:creationId xmlns:a16="http://schemas.microsoft.com/office/drawing/2014/main" id="{AC362E8B-8C30-4BCF-8F05-E2AB75BD73B6}"/>
              </a:ext>
            </a:extLst>
          </p:cNvPr>
          <p:cNvSpPr>
            <a:spLocks noChangeAspect="1"/>
          </p:cNvSpPr>
          <p:nvPr/>
        </p:nvSpPr>
        <p:spPr>
          <a:xfrm>
            <a:off x="8729334" y="3597580"/>
            <a:ext cx="162000" cy="162000"/>
          </a:xfrm>
          <a:prstGeom prst="ellipse">
            <a:avLst/>
          </a:prstGeom>
          <a:solidFill>
            <a:srgbClr val="92D05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6" name="Elipse 75">
            <a:extLst>
              <a:ext uri="{FF2B5EF4-FFF2-40B4-BE49-F238E27FC236}">
                <a16:creationId xmlns:a16="http://schemas.microsoft.com/office/drawing/2014/main" id="{5C77B582-0935-4FF9-A853-1FA717FFA163}"/>
              </a:ext>
            </a:extLst>
          </p:cNvPr>
          <p:cNvSpPr>
            <a:spLocks noChangeAspect="1"/>
          </p:cNvSpPr>
          <p:nvPr/>
        </p:nvSpPr>
        <p:spPr>
          <a:xfrm>
            <a:off x="8891334" y="3365152"/>
            <a:ext cx="162000" cy="162000"/>
          </a:xfrm>
          <a:prstGeom prst="ellipse">
            <a:avLst/>
          </a:prstGeom>
          <a:solidFill>
            <a:srgbClr val="92D05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7" name="Elipse 76">
            <a:extLst>
              <a:ext uri="{FF2B5EF4-FFF2-40B4-BE49-F238E27FC236}">
                <a16:creationId xmlns:a16="http://schemas.microsoft.com/office/drawing/2014/main" id="{6810D23B-CA0B-480D-9BEC-590BC7E214F0}"/>
              </a:ext>
            </a:extLst>
          </p:cNvPr>
          <p:cNvSpPr>
            <a:spLocks noChangeAspect="1"/>
          </p:cNvSpPr>
          <p:nvPr/>
        </p:nvSpPr>
        <p:spPr>
          <a:xfrm>
            <a:off x="8805266" y="3132724"/>
            <a:ext cx="162000" cy="162000"/>
          </a:xfrm>
          <a:prstGeom prst="ellipse">
            <a:avLst/>
          </a:prstGeom>
          <a:solidFill>
            <a:srgbClr val="92D05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8" name="Elipse 77">
            <a:extLst>
              <a:ext uri="{FF2B5EF4-FFF2-40B4-BE49-F238E27FC236}">
                <a16:creationId xmlns:a16="http://schemas.microsoft.com/office/drawing/2014/main" id="{47ED063B-10FA-4A68-BEC7-57F396928BB3}"/>
              </a:ext>
            </a:extLst>
          </p:cNvPr>
          <p:cNvSpPr>
            <a:spLocks noChangeAspect="1"/>
          </p:cNvSpPr>
          <p:nvPr/>
        </p:nvSpPr>
        <p:spPr>
          <a:xfrm>
            <a:off x="9029862" y="3573619"/>
            <a:ext cx="162000" cy="162000"/>
          </a:xfrm>
          <a:prstGeom prst="ellipse">
            <a:avLst/>
          </a:prstGeom>
          <a:solidFill>
            <a:srgbClr val="92D05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9" name="Elipse 78">
            <a:extLst>
              <a:ext uri="{FF2B5EF4-FFF2-40B4-BE49-F238E27FC236}">
                <a16:creationId xmlns:a16="http://schemas.microsoft.com/office/drawing/2014/main" id="{67970E20-C00A-4FC1-AFC3-27A3EF82A22C}"/>
              </a:ext>
            </a:extLst>
          </p:cNvPr>
          <p:cNvSpPr>
            <a:spLocks noChangeAspect="1"/>
          </p:cNvSpPr>
          <p:nvPr/>
        </p:nvSpPr>
        <p:spPr>
          <a:xfrm>
            <a:off x="9064274" y="3219282"/>
            <a:ext cx="162000" cy="162000"/>
          </a:xfrm>
          <a:prstGeom prst="ellipse">
            <a:avLst/>
          </a:prstGeom>
          <a:solidFill>
            <a:srgbClr val="92D05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0" name="Elipse 79">
            <a:extLst>
              <a:ext uri="{FF2B5EF4-FFF2-40B4-BE49-F238E27FC236}">
                <a16:creationId xmlns:a16="http://schemas.microsoft.com/office/drawing/2014/main" id="{02814D7A-0A36-4386-AE1A-9BFB357782FE}"/>
              </a:ext>
            </a:extLst>
          </p:cNvPr>
          <p:cNvSpPr>
            <a:spLocks noChangeAspect="1"/>
          </p:cNvSpPr>
          <p:nvPr/>
        </p:nvSpPr>
        <p:spPr>
          <a:xfrm>
            <a:off x="9224474" y="3424745"/>
            <a:ext cx="162000" cy="162000"/>
          </a:xfrm>
          <a:prstGeom prst="ellipse">
            <a:avLst/>
          </a:prstGeom>
          <a:solidFill>
            <a:srgbClr val="92D05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BF51007D-B719-4F18-94E0-908F2BED01B5}"/>
              </a:ext>
            </a:extLst>
          </p:cNvPr>
          <p:cNvSpPr txBox="1"/>
          <p:nvPr/>
        </p:nvSpPr>
        <p:spPr>
          <a:xfrm>
            <a:off x="6219184" y="4163707"/>
            <a:ext cx="1379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15F415"/>
                </a:solidFill>
              </a:rPr>
              <a:t>Gravedad</a:t>
            </a:r>
            <a:endParaRPr lang="es-CO" sz="2000" dirty="0">
              <a:solidFill>
                <a:srgbClr val="15F415"/>
              </a:solidFill>
            </a:endParaRP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42B107D6-8E45-47EB-80FF-D6BBDBB2C151}"/>
              </a:ext>
            </a:extLst>
          </p:cNvPr>
          <p:cNvSpPr txBox="1"/>
          <p:nvPr/>
        </p:nvSpPr>
        <p:spPr>
          <a:xfrm>
            <a:off x="10686855" y="2434081"/>
            <a:ext cx="1379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FFC000"/>
                </a:solidFill>
              </a:rPr>
              <a:t>Presión</a:t>
            </a:r>
          </a:p>
          <a:p>
            <a:r>
              <a:rPr lang="es-ES" sz="2000" dirty="0">
                <a:solidFill>
                  <a:srgbClr val="FFC000"/>
                </a:solidFill>
              </a:rPr>
              <a:t>Térmica</a:t>
            </a:r>
            <a:endParaRPr lang="es-CO" sz="2000" dirty="0">
              <a:solidFill>
                <a:srgbClr val="FFC000"/>
              </a:solidFill>
            </a:endParaRPr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3115D390-9BC0-41D0-B2EF-E3841853CDD1}"/>
              </a:ext>
            </a:extLst>
          </p:cNvPr>
          <p:cNvSpPr txBox="1"/>
          <p:nvPr/>
        </p:nvSpPr>
        <p:spPr>
          <a:xfrm>
            <a:off x="9488826" y="1408344"/>
            <a:ext cx="1379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BDD7EE"/>
                </a:solidFill>
              </a:rPr>
              <a:t>Radiación</a:t>
            </a:r>
            <a:endParaRPr lang="es-CO" sz="2000" dirty="0">
              <a:solidFill>
                <a:srgbClr val="BDD7EE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A4B8344-E59B-3767-A831-C4786A8B322D}"/>
              </a:ext>
            </a:extLst>
          </p:cNvPr>
          <p:cNvSpPr txBox="1"/>
          <p:nvPr/>
        </p:nvSpPr>
        <p:spPr>
          <a:xfrm>
            <a:off x="11816862" y="6429504"/>
            <a:ext cx="375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7144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1" grpId="0" animBg="1"/>
      <p:bldP spid="72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/>
      <p:bldP spid="82" grpId="0"/>
      <p:bldP spid="8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B30E3F4-920E-4BD2-BEA5-C1BBE15847CB}"/>
              </a:ext>
            </a:extLst>
          </p:cNvPr>
          <p:cNvSpPr txBox="1"/>
          <p:nvPr/>
        </p:nvSpPr>
        <p:spPr>
          <a:xfrm>
            <a:off x="1620000" y="162747"/>
            <a:ext cx="9283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dirty="0">
                <a:latin typeface="Arial" panose="020B0604020202020204" pitchFamily="34" charset="0"/>
                <a:cs typeface="Arial" panose="020B0604020202020204" pitchFamily="34" charset="0"/>
              </a:rPr>
              <a:t>Evolución estelar: muerte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0EDA27-2FED-45A8-B5A6-0B47F757BDCF}"/>
              </a:ext>
            </a:extLst>
          </p:cNvPr>
          <p:cNvSpPr txBox="1"/>
          <p:nvPr/>
        </p:nvSpPr>
        <p:spPr>
          <a:xfrm>
            <a:off x="1768127" y="866004"/>
            <a:ext cx="9180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Eventualmente la fuente de energía se apaga, lo que conlleva al colapso.</a:t>
            </a:r>
            <a:endParaRPr lang="es-CO" sz="2400" dirty="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2BFBCA75-6BAE-4DE9-972A-36A48E439F2B}"/>
              </a:ext>
            </a:extLst>
          </p:cNvPr>
          <p:cNvGrpSpPr/>
          <p:nvPr/>
        </p:nvGrpSpPr>
        <p:grpSpPr>
          <a:xfrm>
            <a:off x="5246923" y="1393465"/>
            <a:ext cx="7810793" cy="5112574"/>
            <a:chOff x="5246923" y="1383035"/>
            <a:chExt cx="7810793" cy="5112574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F4BC9683-CD89-437E-8B8A-36AF9E38F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46923" y="1819146"/>
              <a:ext cx="7810793" cy="4393571"/>
            </a:xfrm>
            <a:prstGeom prst="rect">
              <a:avLst/>
            </a:prstGeom>
          </p:spPr>
        </p:pic>
        <p:sp>
          <p:nvSpPr>
            <p:cNvPr id="8" name="Google Shape;106;p15">
              <a:extLst>
                <a:ext uri="{FF2B5EF4-FFF2-40B4-BE49-F238E27FC236}">
                  <a16:creationId xmlns:a16="http://schemas.microsoft.com/office/drawing/2014/main" id="{A538C9FA-069D-4DC5-ACB8-3EE30C9A12E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921242" y="1383035"/>
              <a:ext cx="4462153" cy="492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114300" lvl="0" algn="ctr" rtl="0">
                <a:spcBef>
                  <a:spcPts val="0"/>
                </a:spcBef>
                <a:spcAft>
                  <a:spcPts val="0"/>
                </a:spcAft>
                <a:buSzPts val="1800"/>
              </a:pPr>
              <a:r>
                <a:rPr lang="es-CO" sz="2000" dirty="0">
                  <a:solidFill>
                    <a:schemeClr val="tx1"/>
                  </a:solidFill>
                </a:rPr>
                <a:t>Nebulosa del Anillo del Sur (2500 </a:t>
              </a:r>
              <a:r>
                <a:rPr lang="es-CO" sz="2000" dirty="0" err="1">
                  <a:solidFill>
                    <a:schemeClr val="tx1"/>
                  </a:solidFill>
                </a:rPr>
                <a:t>ly</a:t>
              </a:r>
              <a:r>
                <a:rPr lang="es-CO" sz="2000" dirty="0">
                  <a:solidFill>
                    <a:schemeClr val="tx1"/>
                  </a:solidFill>
                </a:rPr>
                <a:t>)</a:t>
              </a:r>
              <a:endParaRPr sz="2000" dirty="0">
                <a:solidFill>
                  <a:schemeClr val="tx1"/>
                </a:solidFill>
              </a:endParaRPr>
            </a:p>
          </p:txBody>
        </p:sp>
        <p:sp>
          <p:nvSpPr>
            <p:cNvPr id="9" name="Google Shape;368;p23">
              <a:extLst>
                <a:ext uri="{FF2B5EF4-FFF2-40B4-BE49-F238E27FC236}">
                  <a16:creationId xmlns:a16="http://schemas.microsoft.com/office/drawing/2014/main" id="{C0DA3B80-AFFD-46AD-B9CE-5A5BA4981220}"/>
                </a:ext>
              </a:extLst>
            </p:cNvPr>
            <p:cNvSpPr txBox="1"/>
            <p:nvPr/>
          </p:nvSpPr>
          <p:spPr>
            <a:xfrm>
              <a:off x="7290395" y="6212717"/>
              <a:ext cx="3723846" cy="2828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200" dirty="0"/>
                <a:t>NASA, ESA, CSA, </a:t>
              </a:r>
              <a:r>
                <a:rPr lang="es-CO" sz="1200" dirty="0" err="1"/>
                <a:t>STScI</a:t>
              </a:r>
              <a:endParaRPr sz="1200" dirty="0"/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B403BFB4-5966-49C8-8FEB-821C922D58CF}"/>
              </a:ext>
            </a:extLst>
          </p:cNvPr>
          <p:cNvGrpSpPr>
            <a:grpSpLocks noChangeAspect="1"/>
          </p:cNvGrpSpPr>
          <p:nvPr/>
        </p:nvGrpSpPr>
        <p:grpSpPr>
          <a:xfrm>
            <a:off x="696686" y="1481118"/>
            <a:ext cx="5006422" cy="5090486"/>
            <a:chOff x="285487" y="1346914"/>
            <a:chExt cx="5257964" cy="5346252"/>
          </a:xfrm>
        </p:grpSpPr>
        <p:cxnSp>
          <p:nvCxnSpPr>
            <p:cNvPr id="11" name="Google Shape;149;p15">
              <a:extLst>
                <a:ext uri="{FF2B5EF4-FFF2-40B4-BE49-F238E27FC236}">
                  <a16:creationId xmlns:a16="http://schemas.microsoft.com/office/drawing/2014/main" id="{CDE6D0B4-D7B3-4FAF-B7CB-CDC8FBCA6EFF}"/>
                </a:ext>
              </a:extLst>
            </p:cNvPr>
            <p:cNvCxnSpPr/>
            <p:nvPr/>
          </p:nvCxnSpPr>
          <p:spPr>
            <a:xfrm rot="18900000">
              <a:off x="1319112" y="2385712"/>
              <a:ext cx="0" cy="861922"/>
            </a:xfrm>
            <a:prstGeom prst="straightConnector1">
              <a:avLst/>
            </a:pr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9600000" algn="bl" rotWithShape="0">
                <a:srgbClr val="000000"/>
              </a:outerShdw>
            </a:effectLst>
          </p:spPr>
        </p:cxnSp>
        <p:sp>
          <p:nvSpPr>
            <p:cNvPr id="12" name="Google Shape;150;p15">
              <a:extLst>
                <a:ext uri="{FF2B5EF4-FFF2-40B4-BE49-F238E27FC236}">
                  <a16:creationId xmlns:a16="http://schemas.microsoft.com/office/drawing/2014/main" id="{B6B2CF38-E88B-4B13-99C9-0BD2207C5FFA}"/>
                </a:ext>
              </a:extLst>
            </p:cNvPr>
            <p:cNvSpPr/>
            <p:nvPr/>
          </p:nvSpPr>
          <p:spPr>
            <a:xfrm>
              <a:off x="1410761" y="2893287"/>
              <a:ext cx="2249197" cy="224919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dist="38100" dir="960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3" name="Google Shape;151;p15">
              <a:extLst>
                <a:ext uri="{FF2B5EF4-FFF2-40B4-BE49-F238E27FC236}">
                  <a16:creationId xmlns:a16="http://schemas.microsoft.com/office/drawing/2014/main" id="{FF2B7D83-C92E-4B67-8710-CC12DCAB1559}"/>
                </a:ext>
              </a:extLst>
            </p:cNvPr>
            <p:cNvCxnSpPr/>
            <p:nvPr/>
          </p:nvCxnSpPr>
          <p:spPr>
            <a:xfrm rot="2700000" flipH="1">
              <a:off x="3743244" y="2375091"/>
              <a:ext cx="0" cy="861922"/>
            </a:xfrm>
            <a:prstGeom prst="straightConnector1">
              <a:avLst/>
            </a:pr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9600000" algn="bl" rotWithShape="0">
                <a:srgbClr val="000000"/>
              </a:outerShdw>
            </a:effectLst>
          </p:spPr>
        </p:cxnSp>
        <p:cxnSp>
          <p:nvCxnSpPr>
            <p:cNvPr id="14" name="Google Shape;152;p15">
              <a:extLst>
                <a:ext uri="{FF2B5EF4-FFF2-40B4-BE49-F238E27FC236}">
                  <a16:creationId xmlns:a16="http://schemas.microsoft.com/office/drawing/2014/main" id="{9E0F85AE-CBCA-434C-B5CF-FE79E1FAA6BE}"/>
                </a:ext>
              </a:extLst>
            </p:cNvPr>
            <p:cNvCxnSpPr/>
            <p:nvPr/>
          </p:nvCxnSpPr>
          <p:spPr>
            <a:xfrm rot="8198195">
              <a:off x="3753865" y="4799225"/>
              <a:ext cx="0" cy="861922"/>
            </a:xfrm>
            <a:prstGeom prst="straightConnector1">
              <a:avLst/>
            </a:pr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9600000" algn="bl" rotWithShape="0">
                <a:srgbClr val="000000"/>
              </a:outerShdw>
            </a:effectLst>
          </p:spPr>
        </p:cxnSp>
        <p:cxnSp>
          <p:nvCxnSpPr>
            <p:cNvPr id="15" name="Google Shape;153;p15">
              <a:extLst>
                <a:ext uri="{FF2B5EF4-FFF2-40B4-BE49-F238E27FC236}">
                  <a16:creationId xmlns:a16="http://schemas.microsoft.com/office/drawing/2014/main" id="{45FDBD17-A50E-4230-B34F-5EAA7B6D1561}"/>
                </a:ext>
              </a:extLst>
            </p:cNvPr>
            <p:cNvCxnSpPr/>
            <p:nvPr/>
          </p:nvCxnSpPr>
          <p:spPr>
            <a:xfrm rot="13500000" flipH="1">
              <a:off x="1330045" y="4809313"/>
              <a:ext cx="0" cy="862362"/>
            </a:xfrm>
            <a:prstGeom prst="straightConnector1">
              <a:avLst/>
            </a:pr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9600000" algn="bl" rotWithShape="0">
                <a:srgbClr val="000000"/>
              </a:outerShdw>
            </a:effectLst>
          </p:spPr>
        </p:cxnSp>
        <p:cxnSp>
          <p:nvCxnSpPr>
            <p:cNvPr id="16" name="Google Shape;154;p15">
              <a:extLst>
                <a:ext uri="{FF2B5EF4-FFF2-40B4-BE49-F238E27FC236}">
                  <a16:creationId xmlns:a16="http://schemas.microsoft.com/office/drawing/2014/main" id="{C7D796D9-7D68-4C57-923E-42B366DFC8E3}"/>
                </a:ext>
              </a:extLst>
            </p:cNvPr>
            <p:cNvCxnSpPr/>
            <p:nvPr/>
          </p:nvCxnSpPr>
          <p:spPr>
            <a:xfrm>
              <a:off x="2528990" y="1875447"/>
              <a:ext cx="0" cy="862193"/>
            </a:xfrm>
            <a:prstGeom prst="straightConnector1">
              <a:avLst/>
            </a:pr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9600000" algn="bl" rotWithShape="0">
                <a:srgbClr val="000000"/>
              </a:outerShdw>
            </a:effectLst>
          </p:spPr>
        </p:cxnSp>
        <p:cxnSp>
          <p:nvCxnSpPr>
            <p:cNvPr id="17" name="Google Shape;155;p15">
              <a:extLst>
                <a:ext uri="{FF2B5EF4-FFF2-40B4-BE49-F238E27FC236}">
                  <a16:creationId xmlns:a16="http://schemas.microsoft.com/office/drawing/2014/main" id="{66CC9E92-D3BE-472A-8D8B-5DFC4F314EC1}"/>
                </a:ext>
              </a:extLst>
            </p:cNvPr>
            <p:cNvCxnSpPr/>
            <p:nvPr/>
          </p:nvCxnSpPr>
          <p:spPr>
            <a:xfrm rot="5400000">
              <a:off x="4253375" y="3584836"/>
              <a:ext cx="0" cy="862193"/>
            </a:xfrm>
            <a:prstGeom prst="straightConnector1">
              <a:avLst/>
            </a:pr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9600000" algn="bl" rotWithShape="0">
                <a:srgbClr val="000000"/>
              </a:outerShdw>
            </a:effectLst>
          </p:spPr>
        </p:cxnSp>
        <p:cxnSp>
          <p:nvCxnSpPr>
            <p:cNvPr id="18" name="Google Shape;156;p15">
              <a:extLst>
                <a:ext uri="{FF2B5EF4-FFF2-40B4-BE49-F238E27FC236}">
                  <a16:creationId xmlns:a16="http://schemas.microsoft.com/office/drawing/2014/main" id="{4FA4FF19-6E0B-452C-9902-4BF1668973AF}"/>
                </a:ext>
              </a:extLst>
            </p:cNvPr>
            <p:cNvCxnSpPr/>
            <p:nvPr/>
          </p:nvCxnSpPr>
          <p:spPr>
            <a:xfrm rot="10800000">
              <a:off x="2543987" y="5309219"/>
              <a:ext cx="0" cy="862193"/>
            </a:xfrm>
            <a:prstGeom prst="straightConnector1">
              <a:avLst/>
            </a:pr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9600000" algn="bl" rotWithShape="0">
                <a:srgbClr val="000000"/>
              </a:outerShdw>
            </a:effectLst>
          </p:spPr>
        </p:cxnSp>
        <p:cxnSp>
          <p:nvCxnSpPr>
            <p:cNvPr id="19" name="Google Shape;157;p15">
              <a:extLst>
                <a:ext uri="{FF2B5EF4-FFF2-40B4-BE49-F238E27FC236}">
                  <a16:creationId xmlns:a16="http://schemas.microsoft.com/office/drawing/2014/main" id="{16A34964-7240-421C-B43E-FABB741DD132}"/>
                </a:ext>
              </a:extLst>
            </p:cNvPr>
            <p:cNvCxnSpPr/>
            <p:nvPr/>
          </p:nvCxnSpPr>
          <p:spPr>
            <a:xfrm rot="16200000">
              <a:off x="819601" y="3599830"/>
              <a:ext cx="0" cy="862193"/>
            </a:xfrm>
            <a:prstGeom prst="straightConnector1">
              <a:avLst/>
            </a:pr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9600000" algn="bl" rotWithShape="0">
                <a:srgbClr val="000000"/>
              </a:outerShdw>
            </a:effectLst>
          </p:spPr>
        </p:cxnSp>
        <p:cxnSp>
          <p:nvCxnSpPr>
            <p:cNvPr id="20" name="Google Shape;158;p15">
              <a:extLst>
                <a:ext uri="{FF2B5EF4-FFF2-40B4-BE49-F238E27FC236}">
                  <a16:creationId xmlns:a16="http://schemas.microsoft.com/office/drawing/2014/main" id="{D133BE25-F796-4421-9295-CD7D1F4A3E92}"/>
                </a:ext>
              </a:extLst>
            </p:cNvPr>
            <p:cNvCxnSpPr/>
            <p:nvPr/>
          </p:nvCxnSpPr>
          <p:spPr>
            <a:xfrm flipH="1">
              <a:off x="2528990" y="4467064"/>
              <a:ext cx="0" cy="514556"/>
            </a:xfrm>
            <a:prstGeom prst="straightConnector1">
              <a:avLst/>
            </a:prstGeom>
            <a:noFill/>
            <a:ln w="34925" cap="flat" cmpd="sng">
              <a:solidFill>
                <a:srgbClr val="274E1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1" name="Google Shape;159;p15">
              <a:extLst>
                <a:ext uri="{FF2B5EF4-FFF2-40B4-BE49-F238E27FC236}">
                  <a16:creationId xmlns:a16="http://schemas.microsoft.com/office/drawing/2014/main" id="{3381ABB6-7018-4593-8B9E-CEA93386648B}"/>
                </a:ext>
              </a:extLst>
            </p:cNvPr>
            <p:cNvCxnSpPr/>
            <p:nvPr/>
          </p:nvCxnSpPr>
          <p:spPr>
            <a:xfrm rot="10800000">
              <a:off x="2543987" y="3047635"/>
              <a:ext cx="0" cy="514556"/>
            </a:xfrm>
            <a:prstGeom prst="straightConnector1">
              <a:avLst/>
            </a:prstGeom>
            <a:noFill/>
            <a:ln w="34925" cap="flat" cmpd="sng">
              <a:solidFill>
                <a:srgbClr val="274E1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2" name="Google Shape;160;p15">
              <a:extLst>
                <a:ext uri="{FF2B5EF4-FFF2-40B4-BE49-F238E27FC236}">
                  <a16:creationId xmlns:a16="http://schemas.microsoft.com/office/drawing/2014/main" id="{21BB2C0E-5EC8-4766-A167-10EA0556A286}"/>
                </a:ext>
              </a:extLst>
            </p:cNvPr>
            <p:cNvCxnSpPr/>
            <p:nvPr/>
          </p:nvCxnSpPr>
          <p:spPr>
            <a:xfrm rot="8204142" flipH="1">
              <a:off x="2056806" y="3272060"/>
              <a:ext cx="0" cy="514556"/>
            </a:xfrm>
            <a:prstGeom prst="straightConnector1">
              <a:avLst/>
            </a:prstGeom>
            <a:noFill/>
            <a:ln w="34925" cap="flat" cmpd="sng">
              <a:solidFill>
                <a:srgbClr val="274E1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3" name="Google Shape;161;p15">
              <a:extLst>
                <a:ext uri="{FF2B5EF4-FFF2-40B4-BE49-F238E27FC236}">
                  <a16:creationId xmlns:a16="http://schemas.microsoft.com/office/drawing/2014/main" id="{F3CBCF5F-2353-41F8-8B03-6208FA42DD56}"/>
                </a:ext>
              </a:extLst>
            </p:cNvPr>
            <p:cNvCxnSpPr/>
            <p:nvPr/>
          </p:nvCxnSpPr>
          <p:spPr>
            <a:xfrm rot="5400000">
              <a:off x="1835576" y="3758655"/>
              <a:ext cx="0" cy="514556"/>
            </a:xfrm>
            <a:prstGeom prst="straightConnector1">
              <a:avLst/>
            </a:prstGeom>
            <a:noFill/>
            <a:ln w="34925" cap="flat" cmpd="sng">
              <a:solidFill>
                <a:srgbClr val="274E1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4" name="Google Shape;162;p15">
              <a:extLst>
                <a:ext uri="{FF2B5EF4-FFF2-40B4-BE49-F238E27FC236}">
                  <a16:creationId xmlns:a16="http://schemas.microsoft.com/office/drawing/2014/main" id="{3C2C83AE-B4E9-42E6-8382-58B162166C25}"/>
                </a:ext>
              </a:extLst>
            </p:cNvPr>
            <p:cNvCxnSpPr/>
            <p:nvPr/>
          </p:nvCxnSpPr>
          <p:spPr>
            <a:xfrm rot="2700000" flipH="1">
              <a:off x="2038189" y="4243948"/>
              <a:ext cx="0" cy="514556"/>
            </a:xfrm>
            <a:prstGeom prst="straightConnector1">
              <a:avLst/>
            </a:prstGeom>
            <a:noFill/>
            <a:ln w="34925" cap="flat" cmpd="sng">
              <a:solidFill>
                <a:srgbClr val="274E1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5" name="Google Shape;163;p15">
              <a:extLst>
                <a:ext uri="{FF2B5EF4-FFF2-40B4-BE49-F238E27FC236}">
                  <a16:creationId xmlns:a16="http://schemas.microsoft.com/office/drawing/2014/main" id="{ACE77E60-84ED-4E69-AE81-3926E4F8591D}"/>
                </a:ext>
              </a:extLst>
            </p:cNvPr>
            <p:cNvCxnSpPr/>
            <p:nvPr/>
          </p:nvCxnSpPr>
          <p:spPr>
            <a:xfrm rot="19101988" flipH="1">
              <a:off x="3049073" y="4262781"/>
              <a:ext cx="0" cy="514556"/>
            </a:xfrm>
            <a:prstGeom prst="straightConnector1">
              <a:avLst/>
            </a:prstGeom>
            <a:noFill/>
            <a:ln w="34925" cap="flat" cmpd="sng">
              <a:solidFill>
                <a:srgbClr val="274E1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6" name="Google Shape;134;p15">
              <a:extLst>
                <a:ext uri="{FF2B5EF4-FFF2-40B4-BE49-F238E27FC236}">
                  <a16:creationId xmlns:a16="http://schemas.microsoft.com/office/drawing/2014/main" id="{7796FA88-9564-4D37-9590-9F3DEBE2B4EB}"/>
                </a:ext>
              </a:extLst>
            </p:cNvPr>
            <p:cNvSpPr txBox="1"/>
            <p:nvPr/>
          </p:nvSpPr>
          <p:spPr>
            <a:xfrm>
              <a:off x="3593256" y="4096398"/>
              <a:ext cx="1950195" cy="11079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2000" dirty="0">
                  <a:solidFill>
                    <a:srgbClr val="274E13"/>
                  </a:solidFill>
                </a:rPr>
                <a:t>Presión de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2000" dirty="0">
                  <a:solidFill>
                    <a:srgbClr val="274E13"/>
                  </a:solidFill>
                </a:rPr>
                <a:t>d</a:t>
              </a:r>
              <a:r>
                <a:rPr lang="es" sz="2000" dirty="0">
                  <a:solidFill>
                    <a:srgbClr val="274E13"/>
                  </a:solidFill>
                </a:rPr>
                <a:t>egeneración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2000" dirty="0">
                  <a:solidFill>
                    <a:srgbClr val="274E13"/>
                  </a:solidFill>
                </a:rPr>
                <a:t>d</a:t>
              </a:r>
              <a:r>
                <a:rPr lang="es" sz="2000" dirty="0">
                  <a:solidFill>
                    <a:srgbClr val="274E13"/>
                  </a:solidFill>
                </a:rPr>
                <a:t>e </a:t>
              </a:r>
              <a:r>
                <a:rPr lang="es" sz="2000" b="1" dirty="0">
                  <a:solidFill>
                    <a:schemeClr val="tx1"/>
                  </a:solidFill>
                </a:rPr>
                <a:t>electrones</a:t>
              </a:r>
              <a:endParaRPr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Google Shape;134;p15">
              <a:extLst>
                <a:ext uri="{FF2B5EF4-FFF2-40B4-BE49-F238E27FC236}">
                  <a16:creationId xmlns:a16="http://schemas.microsoft.com/office/drawing/2014/main" id="{D23D5993-6B8F-43DA-8A8F-9721498246EC}"/>
                </a:ext>
              </a:extLst>
            </p:cNvPr>
            <p:cNvSpPr txBox="1"/>
            <p:nvPr/>
          </p:nvSpPr>
          <p:spPr>
            <a:xfrm>
              <a:off x="3743244" y="2982462"/>
              <a:ext cx="1557863" cy="569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2000" dirty="0">
                  <a:solidFill>
                    <a:srgbClr val="00FF00"/>
                  </a:solidFill>
                </a:rPr>
                <a:t>Gravedad</a:t>
              </a:r>
              <a:endParaRPr sz="2000" dirty="0">
                <a:solidFill>
                  <a:srgbClr val="00FF00"/>
                </a:solidFill>
              </a:endParaRPr>
            </a:p>
          </p:txBody>
        </p:sp>
        <p:cxnSp>
          <p:nvCxnSpPr>
            <p:cNvPr id="28" name="Google Shape;164;p15">
              <a:extLst>
                <a:ext uri="{FF2B5EF4-FFF2-40B4-BE49-F238E27FC236}">
                  <a16:creationId xmlns:a16="http://schemas.microsoft.com/office/drawing/2014/main" id="{82E70212-A38C-47D3-83AD-2D260B3BEC3C}"/>
                </a:ext>
              </a:extLst>
            </p:cNvPr>
            <p:cNvCxnSpPr/>
            <p:nvPr/>
          </p:nvCxnSpPr>
          <p:spPr>
            <a:xfrm rot="13500000" flipH="1">
              <a:off x="3016570" y="3296694"/>
              <a:ext cx="0" cy="514556"/>
            </a:xfrm>
            <a:prstGeom prst="straightConnector1">
              <a:avLst/>
            </a:prstGeom>
            <a:noFill/>
            <a:ln w="34925" cap="flat" cmpd="sng">
              <a:solidFill>
                <a:srgbClr val="274E1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9" name="Google Shape;165;p15">
              <a:extLst>
                <a:ext uri="{FF2B5EF4-FFF2-40B4-BE49-F238E27FC236}">
                  <a16:creationId xmlns:a16="http://schemas.microsoft.com/office/drawing/2014/main" id="{CD96744D-8C89-4C6C-A564-6007580CBF0F}"/>
                </a:ext>
              </a:extLst>
            </p:cNvPr>
            <p:cNvCxnSpPr/>
            <p:nvPr/>
          </p:nvCxnSpPr>
          <p:spPr>
            <a:xfrm rot="16200000" flipH="1">
              <a:off x="3255004" y="3773650"/>
              <a:ext cx="0" cy="514556"/>
            </a:xfrm>
            <a:prstGeom prst="straightConnector1">
              <a:avLst/>
            </a:prstGeom>
            <a:noFill/>
            <a:ln w="34925" cap="flat" cmpd="sng">
              <a:solidFill>
                <a:srgbClr val="274E1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44B85AED-E2F1-4FCA-91B5-3EEA442EF8A6}"/>
                </a:ext>
              </a:extLst>
            </p:cNvPr>
            <p:cNvSpPr/>
            <p:nvPr/>
          </p:nvSpPr>
          <p:spPr>
            <a:xfrm>
              <a:off x="2317780" y="3800663"/>
              <a:ext cx="198785" cy="198785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3CA33BF8-F6EF-49D1-B0CC-0F8A6B547588}"/>
                </a:ext>
              </a:extLst>
            </p:cNvPr>
            <p:cNvSpPr/>
            <p:nvPr/>
          </p:nvSpPr>
          <p:spPr>
            <a:xfrm>
              <a:off x="2553837" y="3800663"/>
              <a:ext cx="198785" cy="198785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7E86C2AF-0644-45F2-918A-4F49FFDDDF34}"/>
                </a:ext>
              </a:extLst>
            </p:cNvPr>
            <p:cNvSpPr/>
            <p:nvPr/>
          </p:nvSpPr>
          <p:spPr>
            <a:xfrm>
              <a:off x="2317780" y="4032415"/>
              <a:ext cx="198785" cy="198785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908775-E9CA-4C44-A688-42322D2A4E50}"/>
                </a:ext>
              </a:extLst>
            </p:cNvPr>
            <p:cNvSpPr/>
            <p:nvPr/>
          </p:nvSpPr>
          <p:spPr>
            <a:xfrm>
              <a:off x="2554150" y="4032415"/>
              <a:ext cx="198785" cy="198785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34" name="Conector recto de flecha 33">
              <a:extLst>
                <a:ext uri="{FF2B5EF4-FFF2-40B4-BE49-F238E27FC236}">
                  <a16:creationId xmlns:a16="http://schemas.microsoft.com/office/drawing/2014/main" id="{B92CCF44-2F93-4158-8F26-0A4CEFBE18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172" y="3850359"/>
              <a:ext cx="0" cy="99393"/>
            </a:xfrm>
            <a:prstGeom prst="straightConnector1">
              <a:avLst/>
            </a:prstGeom>
            <a:ln w="6350">
              <a:solidFill>
                <a:schemeClr val="bg1"/>
              </a:solidFill>
              <a:headEnd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cto de flecha 34">
              <a:extLst>
                <a:ext uri="{FF2B5EF4-FFF2-40B4-BE49-F238E27FC236}">
                  <a16:creationId xmlns:a16="http://schemas.microsoft.com/office/drawing/2014/main" id="{5E437177-04CD-4C03-8918-5D6F2A86B5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53229" y="4082111"/>
              <a:ext cx="0" cy="99393"/>
            </a:xfrm>
            <a:prstGeom prst="straightConnector1">
              <a:avLst/>
            </a:prstGeom>
            <a:ln w="6350">
              <a:solidFill>
                <a:schemeClr val="bg1"/>
              </a:solidFill>
              <a:headEnd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de flecha 35">
              <a:extLst>
                <a:ext uri="{FF2B5EF4-FFF2-40B4-BE49-F238E27FC236}">
                  <a16:creationId xmlns:a16="http://schemas.microsoft.com/office/drawing/2014/main" id="{67C29436-B03E-422D-A587-60C647F4445B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653229" y="3853059"/>
              <a:ext cx="0" cy="99393"/>
            </a:xfrm>
            <a:prstGeom prst="straightConnector1">
              <a:avLst/>
            </a:prstGeom>
            <a:ln w="6350">
              <a:solidFill>
                <a:schemeClr val="bg1"/>
              </a:solidFill>
              <a:headEnd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de flecha 36">
              <a:extLst>
                <a:ext uri="{FF2B5EF4-FFF2-40B4-BE49-F238E27FC236}">
                  <a16:creationId xmlns:a16="http://schemas.microsoft.com/office/drawing/2014/main" id="{4036FDDC-40A5-4912-8BEF-2E18302382A7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417172" y="4082111"/>
              <a:ext cx="0" cy="99393"/>
            </a:xfrm>
            <a:prstGeom prst="straightConnector1">
              <a:avLst/>
            </a:prstGeom>
            <a:ln w="6350">
              <a:solidFill>
                <a:schemeClr val="bg1"/>
              </a:solidFill>
              <a:headEnd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Google Shape;106;p15">
              <a:extLst>
                <a:ext uri="{FF2B5EF4-FFF2-40B4-BE49-F238E27FC236}">
                  <a16:creationId xmlns:a16="http://schemas.microsoft.com/office/drawing/2014/main" id="{DC13D82F-4C74-4113-B6B6-479296871BE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85488" y="6200754"/>
              <a:ext cx="4462153" cy="492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114300" lvl="0" algn="ctr" rtl="0">
                <a:spcBef>
                  <a:spcPts val="0"/>
                </a:spcBef>
                <a:spcAft>
                  <a:spcPts val="0"/>
                </a:spcAft>
                <a:buSzPts val="1800"/>
              </a:pPr>
              <a:r>
                <a:rPr lang="es-CO" sz="2000" dirty="0">
                  <a:solidFill>
                    <a:schemeClr val="tx1"/>
                  </a:solidFill>
                </a:rPr>
                <a:t>Enana blanca</a:t>
              </a:r>
              <a:endParaRPr sz="2000" dirty="0">
                <a:solidFill>
                  <a:schemeClr val="tx1"/>
                </a:solidFill>
              </a:endParaRPr>
            </a:p>
          </p:txBody>
        </p:sp>
        <p:sp>
          <p:nvSpPr>
            <p:cNvPr id="39" name="Google Shape;106;p15">
              <a:extLst>
                <a:ext uri="{FF2B5EF4-FFF2-40B4-BE49-F238E27FC236}">
                  <a16:creationId xmlns:a16="http://schemas.microsoft.com/office/drawing/2014/main" id="{CAD37AF9-4794-472D-98B0-63C8D0B8F30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85487" y="1346914"/>
              <a:ext cx="4462153" cy="492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114300" algn="ctr">
                <a:buSzPts val="1800"/>
              </a:pPr>
              <a:r>
                <a:rPr lang="es-CO" sz="2000" dirty="0" err="1">
                  <a:solidFill>
                    <a:schemeClr val="tx1"/>
                  </a:solidFill>
                </a:rPr>
                <a:t>M</a:t>
              </a:r>
              <a:r>
                <a:rPr lang="es-CO" sz="2000" baseline="-25000" dirty="0" err="1">
                  <a:solidFill>
                    <a:schemeClr val="tx1"/>
                  </a:solidFill>
                </a:rPr>
                <a:t>inicial</a:t>
              </a:r>
              <a:r>
                <a:rPr lang="es-CO" sz="2000" dirty="0">
                  <a:solidFill>
                    <a:schemeClr val="tx1"/>
                  </a:solidFill>
                </a:rPr>
                <a:t> &lt; 8 M</a:t>
              </a:r>
              <a:r>
                <a:rPr lang="es-CO" sz="1800" dirty="0">
                  <a:effectLst/>
                  <a:latin typeface="Segoe UI Symbol" panose="020B0502040204020203" pitchFamily="34" charset="0"/>
                  <a:ea typeface="Calibri" panose="020F0502020204030204" pitchFamily="34" charset="0"/>
                  <a:cs typeface="Segoe UI Symbol" panose="020B0502040204020203" pitchFamily="34" charset="0"/>
                </a:rPr>
                <a:t>☉</a:t>
              </a:r>
              <a:endPara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C585FD10-21FF-5398-E202-F15F3B15274B}"/>
              </a:ext>
            </a:extLst>
          </p:cNvPr>
          <p:cNvSpPr txBox="1"/>
          <p:nvPr/>
        </p:nvSpPr>
        <p:spPr>
          <a:xfrm>
            <a:off x="11816862" y="6429504"/>
            <a:ext cx="375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4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3721788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B30E3F4-920E-4BD2-BEA5-C1BBE15847CB}"/>
              </a:ext>
            </a:extLst>
          </p:cNvPr>
          <p:cNvSpPr txBox="1"/>
          <p:nvPr/>
        </p:nvSpPr>
        <p:spPr>
          <a:xfrm>
            <a:off x="1620000" y="162747"/>
            <a:ext cx="9283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dirty="0">
                <a:latin typeface="Arial" panose="020B0604020202020204" pitchFamily="34" charset="0"/>
                <a:cs typeface="Arial" panose="020B0604020202020204" pitchFamily="34" charset="0"/>
              </a:rPr>
              <a:t>Evolución estelar: muerte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8EC5F192-4249-4FD3-8EA0-E606DD8AF807}"/>
              </a:ext>
            </a:extLst>
          </p:cNvPr>
          <p:cNvSpPr txBox="1"/>
          <p:nvPr/>
        </p:nvSpPr>
        <p:spPr>
          <a:xfrm>
            <a:off x="1691256" y="842187"/>
            <a:ext cx="9141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Eventualmente la fuente de energía se apaga, lo que conlleva al colapso.</a:t>
            </a:r>
            <a:endParaRPr lang="es-CO" sz="2400" dirty="0"/>
          </a:p>
        </p:txBody>
      </p:sp>
      <p:sp>
        <p:nvSpPr>
          <p:cNvPr id="42" name="Google Shape;106;p15">
            <a:extLst>
              <a:ext uri="{FF2B5EF4-FFF2-40B4-BE49-F238E27FC236}">
                <a16:creationId xmlns:a16="http://schemas.microsoft.com/office/drawing/2014/main" id="{C462358B-4836-448D-BDE7-A7AF2C1B8434}"/>
              </a:ext>
            </a:extLst>
          </p:cNvPr>
          <p:cNvSpPr txBox="1">
            <a:spLocks noChangeAspect="1"/>
          </p:cNvSpPr>
          <p:nvPr/>
        </p:nvSpPr>
        <p:spPr>
          <a:xfrm>
            <a:off x="6921242" y="1383035"/>
            <a:ext cx="4462153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lvl="0" algn="ctr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s-CO" sz="2000" dirty="0">
                <a:solidFill>
                  <a:schemeClr val="tx1"/>
                </a:solidFill>
              </a:rPr>
              <a:t>Nebulosa del Cangrejo (6500 </a:t>
            </a:r>
            <a:r>
              <a:rPr lang="es-CO" sz="2000" dirty="0" err="1">
                <a:solidFill>
                  <a:schemeClr val="tx1"/>
                </a:solidFill>
              </a:rPr>
              <a:t>ly</a:t>
            </a:r>
            <a:r>
              <a:rPr lang="es-CO" sz="2000" dirty="0">
                <a:solidFill>
                  <a:schemeClr val="tx1"/>
                </a:solidFill>
              </a:rPr>
              <a:t>)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43" name="Google Shape;368;p23">
            <a:extLst>
              <a:ext uri="{FF2B5EF4-FFF2-40B4-BE49-F238E27FC236}">
                <a16:creationId xmlns:a16="http://schemas.microsoft.com/office/drawing/2014/main" id="{F1F3CA46-91D7-4D9C-98CE-45729BD07615}"/>
              </a:ext>
            </a:extLst>
          </p:cNvPr>
          <p:cNvSpPr txBox="1"/>
          <p:nvPr/>
        </p:nvSpPr>
        <p:spPr>
          <a:xfrm>
            <a:off x="7290395" y="6212717"/>
            <a:ext cx="3723846" cy="282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200" dirty="0"/>
              <a:t>NASA, ESA, J. Hester and A. Loll</a:t>
            </a:r>
            <a:endParaRPr sz="1200" dirty="0"/>
          </a:p>
        </p:txBody>
      </p:sp>
      <p:grpSp>
        <p:nvGrpSpPr>
          <p:cNvPr id="44" name="Grupo 43">
            <a:extLst>
              <a:ext uri="{FF2B5EF4-FFF2-40B4-BE49-F238E27FC236}">
                <a16:creationId xmlns:a16="http://schemas.microsoft.com/office/drawing/2014/main" id="{6109EDDF-8D21-4F97-B513-A2C6EF8ACF2F}"/>
              </a:ext>
            </a:extLst>
          </p:cNvPr>
          <p:cNvGrpSpPr>
            <a:grpSpLocks noChangeAspect="1"/>
          </p:cNvGrpSpPr>
          <p:nvPr/>
        </p:nvGrpSpPr>
        <p:grpSpPr>
          <a:xfrm>
            <a:off x="696686" y="1462609"/>
            <a:ext cx="5006337" cy="5090400"/>
            <a:chOff x="285487" y="1346914"/>
            <a:chExt cx="5257965" cy="5346253"/>
          </a:xfrm>
        </p:grpSpPr>
        <p:cxnSp>
          <p:nvCxnSpPr>
            <p:cNvPr id="45" name="Google Shape;149;p15">
              <a:extLst>
                <a:ext uri="{FF2B5EF4-FFF2-40B4-BE49-F238E27FC236}">
                  <a16:creationId xmlns:a16="http://schemas.microsoft.com/office/drawing/2014/main" id="{85AE5CFB-5E7C-48F0-914C-40E875E20553}"/>
                </a:ext>
              </a:extLst>
            </p:cNvPr>
            <p:cNvCxnSpPr/>
            <p:nvPr/>
          </p:nvCxnSpPr>
          <p:spPr>
            <a:xfrm rot="18900000">
              <a:off x="1319113" y="2385713"/>
              <a:ext cx="0" cy="861922"/>
            </a:xfrm>
            <a:prstGeom prst="straightConnector1">
              <a:avLst/>
            </a:pr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9600000" algn="bl" rotWithShape="0">
                <a:srgbClr val="000000"/>
              </a:outerShdw>
            </a:effectLst>
          </p:spPr>
        </p:cxnSp>
        <p:sp>
          <p:nvSpPr>
            <p:cNvPr id="46" name="Google Shape;150;p15">
              <a:extLst>
                <a:ext uri="{FF2B5EF4-FFF2-40B4-BE49-F238E27FC236}">
                  <a16:creationId xmlns:a16="http://schemas.microsoft.com/office/drawing/2014/main" id="{7BC6C2FA-B3C1-435A-B8BA-6C20E2A967A1}"/>
                </a:ext>
              </a:extLst>
            </p:cNvPr>
            <p:cNvSpPr/>
            <p:nvPr/>
          </p:nvSpPr>
          <p:spPr>
            <a:xfrm>
              <a:off x="1410761" y="2893287"/>
              <a:ext cx="2249197" cy="2249197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dist="38100" dir="960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7" name="Google Shape;151;p15">
              <a:extLst>
                <a:ext uri="{FF2B5EF4-FFF2-40B4-BE49-F238E27FC236}">
                  <a16:creationId xmlns:a16="http://schemas.microsoft.com/office/drawing/2014/main" id="{CC3854DC-8055-4099-949A-EBEE147C25BB}"/>
                </a:ext>
              </a:extLst>
            </p:cNvPr>
            <p:cNvCxnSpPr/>
            <p:nvPr/>
          </p:nvCxnSpPr>
          <p:spPr>
            <a:xfrm rot="2700000" flipH="1">
              <a:off x="3743245" y="2375092"/>
              <a:ext cx="0" cy="861922"/>
            </a:xfrm>
            <a:prstGeom prst="straightConnector1">
              <a:avLst/>
            </a:pr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9600000" algn="bl" rotWithShape="0">
                <a:srgbClr val="000000"/>
              </a:outerShdw>
            </a:effectLst>
          </p:spPr>
        </p:cxnSp>
        <p:cxnSp>
          <p:nvCxnSpPr>
            <p:cNvPr id="48" name="Google Shape;152;p15">
              <a:extLst>
                <a:ext uri="{FF2B5EF4-FFF2-40B4-BE49-F238E27FC236}">
                  <a16:creationId xmlns:a16="http://schemas.microsoft.com/office/drawing/2014/main" id="{36BC398E-B5F6-4018-8AE6-9A146BFC7255}"/>
                </a:ext>
              </a:extLst>
            </p:cNvPr>
            <p:cNvCxnSpPr/>
            <p:nvPr/>
          </p:nvCxnSpPr>
          <p:spPr>
            <a:xfrm rot="8198195">
              <a:off x="3753866" y="4799226"/>
              <a:ext cx="0" cy="861922"/>
            </a:xfrm>
            <a:prstGeom prst="straightConnector1">
              <a:avLst/>
            </a:pr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9600000" algn="bl" rotWithShape="0">
                <a:srgbClr val="000000"/>
              </a:outerShdw>
            </a:effectLst>
          </p:spPr>
        </p:cxnSp>
        <p:cxnSp>
          <p:nvCxnSpPr>
            <p:cNvPr id="49" name="Google Shape;153;p15">
              <a:extLst>
                <a:ext uri="{FF2B5EF4-FFF2-40B4-BE49-F238E27FC236}">
                  <a16:creationId xmlns:a16="http://schemas.microsoft.com/office/drawing/2014/main" id="{CDA318B7-A45C-409A-A18B-16FA834F849D}"/>
                </a:ext>
              </a:extLst>
            </p:cNvPr>
            <p:cNvCxnSpPr/>
            <p:nvPr/>
          </p:nvCxnSpPr>
          <p:spPr>
            <a:xfrm rot="13500000" flipH="1">
              <a:off x="1330046" y="4809314"/>
              <a:ext cx="0" cy="862362"/>
            </a:xfrm>
            <a:prstGeom prst="straightConnector1">
              <a:avLst/>
            </a:pr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9600000" algn="bl" rotWithShape="0">
                <a:srgbClr val="000000"/>
              </a:outerShdw>
            </a:effectLst>
          </p:spPr>
        </p:cxnSp>
        <p:cxnSp>
          <p:nvCxnSpPr>
            <p:cNvPr id="50" name="Google Shape;154;p15">
              <a:extLst>
                <a:ext uri="{FF2B5EF4-FFF2-40B4-BE49-F238E27FC236}">
                  <a16:creationId xmlns:a16="http://schemas.microsoft.com/office/drawing/2014/main" id="{BAF01A54-E86E-44EA-B1A9-2D0511A75250}"/>
                </a:ext>
              </a:extLst>
            </p:cNvPr>
            <p:cNvCxnSpPr/>
            <p:nvPr/>
          </p:nvCxnSpPr>
          <p:spPr>
            <a:xfrm>
              <a:off x="2528991" y="1875448"/>
              <a:ext cx="0" cy="862193"/>
            </a:xfrm>
            <a:prstGeom prst="straightConnector1">
              <a:avLst/>
            </a:pr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9600000" algn="bl" rotWithShape="0">
                <a:srgbClr val="000000"/>
              </a:outerShdw>
            </a:effectLst>
          </p:spPr>
        </p:cxnSp>
        <p:cxnSp>
          <p:nvCxnSpPr>
            <p:cNvPr id="51" name="Google Shape;155;p15">
              <a:extLst>
                <a:ext uri="{FF2B5EF4-FFF2-40B4-BE49-F238E27FC236}">
                  <a16:creationId xmlns:a16="http://schemas.microsoft.com/office/drawing/2014/main" id="{DC54F760-9F23-4F7C-AF04-861A5F8EE400}"/>
                </a:ext>
              </a:extLst>
            </p:cNvPr>
            <p:cNvCxnSpPr/>
            <p:nvPr/>
          </p:nvCxnSpPr>
          <p:spPr>
            <a:xfrm rot="5400000">
              <a:off x="4253376" y="3584837"/>
              <a:ext cx="0" cy="862193"/>
            </a:xfrm>
            <a:prstGeom prst="straightConnector1">
              <a:avLst/>
            </a:pr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9600000" algn="bl" rotWithShape="0">
                <a:srgbClr val="000000"/>
              </a:outerShdw>
            </a:effectLst>
          </p:spPr>
        </p:cxnSp>
        <p:cxnSp>
          <p:nvCxnSpPr>
            <p:cNvPr id="52" name="Google Shape;156;p15">
              <a:extLst>
                <a:ext uri="{FF2B5EF4-FFF2-40B4-BE49-F238E27FC236}">
                  <a16:creationId xmlns:a16="http://schemas.microsoft.com/office/drawing/2014/main" id="{298C8ECB-179B-45B4-A497-A88B4FF61C2B}"/>
                </a:ext>
              </a:extLst>
            </p:cNvPr>
            <p:cNvCxnSpPr/>
            <p:nvPr/>
          </p:nvCxnSpPr>
          <p:spPr>
            <a:xfrm rot="10800000">
              <a:off x="2543988" y="5309220"/>
              <a:ext cx="0" cy="862193"/>
            </a:xfrm>
            <a:prstGeom prst="straightConnector1">
              <a:avLst/>
            </a:pr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9600000" algn="bl" rotWithShape="0">
                <a:srgbClr val="000000"/>
              </a:outerShdw>
            </a:effectLst>
          </p:spPr>
        </p:cxnSp>
        <p:cxnSp>
          <p:nvCxnSpPr>
            <p:cNvPr id="53" name="Google Shape;157;p15">
              <a:extLst>
                <a:ext uri="{FF2B5EF4-FFF2-40B4-BE49-F238E27FC236}">
                  <a16:creationId xmlns:a16="http://schemas.microsoft.com/office/drawing/2014/main" id="{0FD85D46-7F89-45BF-91C0-147046AFE7B8}"/>
                </a:ext>
              </a:extLst>
            </p:cNvPr>
            <p:cNvCxnSpPr/>
            <p:nvPr/>
          </p:nvCxnSpPr>
          <p:spPr>
            <a:xfrm rot="16200000">
              <a:off x="819602" y="3599831"/>
              <a:ext cx="0" cy="862193"/>
            </a:xfrm>
            <a:prstGeom prst="straightConnector1">
              <a:avLst/>
            </a:pr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9600000" algn="bl" rotWithShape="0">
                <a:srgbClr val="000000"/>
              </a:outerShdw>
            </a:effectLst>
          </p:spPr>
        </p:cxnSp>
        <p:cxnSp>
          <p:nvCxnSpPr>
            <p:cNvPr id="54" name="Google Shape;158;p15">
              <a:extLst>
                <a:ext uri="{FF2B5EF4-FFF2-40B4-BE49-F238E27FC236}">
                  <a16:creationId xmlns:a16="http://schemas.microsoft.com/office/drawing/2014/main" id="{27C93926-E320-4ECA-B3AA-E695D2F867D9}"/>
                </a:ext>
              </a:extLst>
            </p:cNvPr>
            <p:cNvCxnSpPr/>
            <p:nvPr/>
          </p:nvCxnSpPr>
          <p:spPr>
            <a:xfrm flipH="1">
              <a:off x="2528991" y="4467065"/>
              <a:ext cx="0" cy="514556"/>
            </a:xfrm>
            <a:prstGeom prst="straightConnector1">
              <a:avLst/>
            </a:prstGeom>
            <a:noFill/>
            <a:ln w="34925" cap="flat" cmpd="sng">
              <a:solidFill>
                <a:srgbClr val="274E1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5" name="Google Shape;159;p15">
              <a:extLst>
                <a:ext uri="{FF2B5EF4-FFF2-40B4-BE49-F238E27FC236}">
                  <a16:creationId xmlns:a16="http://schemas.microsoft.com/office/drawing/2014/main" id="{3CCEDBBB-10E8-4261-81BD-41771459A759}"/>
                </a:ext>
              </a:extLst>
            </p:cNvPr>
            <p:cNvCxnSpPr/>
            <p:nvPr/>
          </p:nvCxnSpPr>
          <p:spPr>
            <a:xfrm rot="10800000">
              <a:off x="2543988" y="3047636"/>
              <a:ext cx="0" cy="514556"/>
            </a:xfrm>
            <a:prstGeom prst="straightConnector1">
              <a:avLst/>
            </a:prstGeom>
            <a:noFill/>
            <a:ln w="34925" cap="flat" cmpd="sng">
              <a:solidFill>
                <a:srgbClr val="274E1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6" name="Google Shape;160;p15">
              <a:extLst>
                <a:ext uri="{FF2B5EF4-FFF2-40B4-BE49-F238E27FC236}">
                  <a16:creationId xmlns:a16="http://schemas.microsoft.com/office/drawing/2014/main" id="{BBF9178B-4B03-41F9-81CD-C7ADB04FA985}"/>
                </a:ext>
              </a:extLst>
            </p:cNvPr>
            <p:cNvCxnSpPr/>
            <p:nvPr/>
          </p:nvCxnSpPr>
          <p:spPr>
            <a:xfrm rot="8204142" flipH="1">
              <a:off x="2056807" y="3272061"/>
              <a:ext cx="0" cy="514556"/>
            </a:xfrm>
            <a:prstGeom prst="straightConnector1">
              <a:avLst/>
            </a:prstGeom>
            <a:noFill/>
            <a:ln w="34925" cap="flat" cmpd="sng">
              <a:solidFill>
                <a:srgbClr val="274E1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7" name="Google Shape;161;p15">
              <a:extLst>
                <a:ext uri="{FF2B5EF4-FFF2-40B4-BE49-F238E27FC236}">
                  <a16:creationId xmlns:a16="http://schemas.microsoft.com/office/drawing/2014/main" id="{77AAF54C-C8D6-485E-BB44-3CAFEFB35656}"/>
                </a:ext>
              </a:extLst>
            </p:cNvPr>
            <p:cNvCxnSpPr/>
            <p:nvPr/>
          </p:nvCxnSpPr>
          <p:spPr>
            <a:xfrm rot="5400000">
              <a:off x="1835577" y="3758656"/>
              <a:ext cx="0" cy="514556"/>
            </a:xfrm>
            <a:prstGeom prst="straightConnector1">
              <a:avLst/>
            </a:prstGeom>
            <a:noFill/>
            <a:ln w="34925" cap="flat" cmpd="sng">
              <a:solidFill>
                <a:srgbClr val="274E1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8" name="Google Shape;162;p15">
              <a:extLst>
                <a:ext uri="{FF2B5EF4-FFF2-40B4-BE49-F238E27FC236}">
                  <a16:creationId xmlns:a16="http://schemas.microsoft.com/office/drawing/2014/main" id="{7550082C-18DB-442F-A214-8C6EEDACA574}"/>
                </a:ext>
              </a:extLst>
            </p:cNvPr>
            <p:cNvCxnSpPr/>
            <p:nvPr/>
          </p:nvCxnSpPr>
          <p:spPr>
            <a:xfrm rot="2700000" flipH="1">
              <a:off x="2038190" y="4243949"/>
              <a:ext cx="0" cy="514556"/>
            </a:xfrm>
            <a:prstGeom prst="straightConnector1">
              <a:avLst/>
            </a:prstGeom>
            <a:noFill/>
            <a:ln w="34925" cap="flat" cmpd="sng">
              <a:solidFill>
                <a:srgbClr val="274E1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9" name="Google Shape;163;p15">
              <a:extLst>
                <a:ext uri="{FF2B5EF4-FFF2-40B4-BE49-F238E27FC236}">
                  <a16:creationId xmlns:a16="http://schemas.microsoft.com/office/drawing/2014/main" id="{2059CD7E-2AC9-4EB8-9B48-CDF19674598C}"/>
                </a:ext>
              </a:extLst>
            </p:cNvPr>
            <p:cNvCxnSpPr/>
            <p:nvPr/>
          </p:nvCxnSpPr>
          <p:spPr>
            <a:xfrm rot="19101988" flipH="1">
              <a:off x="3049074" y="4262782"/>
              <a:ext cx="0" cy="514556"/>
            </a:xfrm>
            <a:prstGeom prst="straightConnector1">
              <a:avLst/>
            </a:prstGeom>
            <a:noFill/>
            <a:ln w="34925" cap="flat" cmpd="sng">
              <a:solidFill>
                <a:srgbClr val="274E1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60" name="Google Shape;134;p15">
              <a:extLst>
                <a:ext uri="{FF2B5EF4-FFF2-40B4-BE49-F238E27FC236}">
                  <a16:creationId xmlns:a16="http://schemas.microsoft.com/office/drawing/2014/main" id="{88B91A03-B7C6-4F37-A703-04897DF3CBE1}"/>
                </a:ext>
              </a:extLst>
            </p:cNvPr>
            <p:cNvSpPr txBox="1"/>
            <p:nvPr/>
          </p:nvSpPr>
          <p:spPr>
            <a:xfrm>
              <a:off x="3593257" y="4096399"/>
              <a:ext cx="1950195" cy="11079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2000" dirty="0">
                  <a:solidFill>
                    <a:srgbClr val="274E13"/>
                  </a:solidFill>
                </a:rPr>
                <a:t>Presión de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2000" dirty="0">
                  <a:solidFill>
                    <a:srgbClr val="274E13"/>
                  </a:solidFill>
                </a:rPr>
                <a:t>d</a:t>
              </a:r>
              <a:r>
                <a:rPr lang="es" sz="2000" dirty="0">
                  <a:solidFill>
                    <a:srgbClr val="274E13"/>
                  </a:solidFill>
                </a:rPr>
                <a:t>egeneración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2000" dirty="0">
                  <a:solidFill>
                    <a:srgbClr val="274E13"/>
                  </a:solidFill>
                </a:rPr>
                <a:t>d</a:t>
              </a:r>
              <a:r>
                <a:rPr lang="es" sz="2000" dirty="0">
                  <a:solidFill>
                    <a:srgbClr val="274E13"/>
                  </a:solidFill>
                </a:rPr>
                <a:t>e </a:t>
              </a:r>
              <a:r>
                <a:rPr lang="es" sz="2000" b="1" dirty="0">
                  <a:solidFill>
                    <a:srgbClr val="203864"/>
                  </a:solidFill>
                </a:rPr>
                <a:t>neutrones</a:t>
              </a:r>
              <a:endParaRPr sz="2000" b="1" dirty="0">
                <a:solidFill>
                  <a:srgbClr val="203864"/>
                </a:solidFill>
              </a:endParaRPr>
            </a:p>
          </p:txBody>
        </p:sp>
        <p:sp>
          <p:nvSpPr>
            <p:cNvPr id="61" name="Google Shape;134;p15">
              <a:extLst>
                <a:ext uri="{FF2B5EF4-FFF2-40B4-BE49-F238E27FC236}">
                  <a16:creationId xmlns:a16="http://schemas.microsoft.com/office/drawing/2014/main" id="{26D64F88-6CA4-4766-9D7D-BE5084A42535}"/>
                </a:ext>
              </a:extLst>
            </p:cNvPr>
            <p:cNvSpPr txBox="1"/>
            <p:nvPr/>
          </p:nvSpPr>
          <p:spPr>
            <a:xfrm>
              <a:off x="3743245" y="2982463"/>
              <a:ext cx="1557863" cy="569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2000" dirty="0">
                  <a:solidFill>
                    <a:srgbClr val="00FF00"/>
                  </a:solidFill>
                </a:rPr>
                <a:t>Gravedad</a:t>
              </a:r>
              <a:endParaRPr sz="2000" dirty="0">
                <a:solidFill>
                  <a:srgbClr val="00FF00"/>
                </a:solidFill>
              </a:endParaRPr>
            </a:p>
          </p:txBody>
        </p:sp>
        <p:cxnSp>
          <p:nvCxnSpPr>
            <p:cNvPr id="62" name="Google Shape;164;p15">
              <a:extLst>
                <a:ext uri="{FF2B5EF4-FFF2-40B4-BE49-F238E27FC236}">
                  <a16:creationId xmlns:a16="http://schemas.microsoft.com/office/drawing/2014/main" id="{607ED2AA-29D7-41D6-A2C7-ACF41D58DD67}"/>
                </a:ext>
              </a:extLst>
            </p:cNvPr>
            <p:cNvCxnSpPr/>
            <p:nvPr/>
          </p:nvCxnSpPr>
          <p:spPr>
            <a:xfrm rot="13500000" flipH="1">
              <a:off x="3016571" y="3296695"/>
              <a:ext cx="0" cy="514556"/>
            </a:xfrm>
            <a:prstGeom prst="straightConnector1">
              <a:avLst/>
            </a:prstGeom>
            <a:noFill/>
            <a:ln w="34925" cap="flat" cmpd="sng">
              <a:solidFill>
                <a:srgbClr val="274E1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3" name="Google Shape;165;p15">
              <a:extLst>
                <a:ext uri="{FF2B5EF4-FFF2-40B4-BE49-F238E27FC236}">
                  <a16:creationId xmlns:a16="http://schemas.microsoft.com/office/drawing/2014/main" id="{5B2E412D-D547-4CDE-A948-7E759D9043B4}"/>
                </a:ext>
              </a:extLst>
            </p:cNvPr>
            <p:cNvCxnSpPr/>
            <p:nvPr/>
          </p:nvCxnSpPr>
          <p:spPr>
            <a:xfrm rot="16200000" flipH="1">
              <a:off x="3255005" y="3773651"/>
              <a:ext cx="0" cy="514556"/>
            </a:xfrm>
            <a:prstGeom prst="straightConnector1">
              <a:avLst/>
            </a:prstGeom>
            <a:noFill/>
            <a:ln w="34925" cap="flat" cmpd="sng">
              <a:solidFill>
                <a:srgbClr val="274E1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64" name="Diagrama de flujo: conector 63">
              <a:extLst>
                <a:ext uri="{FF2B5EF4-FFF2-40B4-BE49-F238E27FC236}">
                  <a16:creationId xmlns:a16="http://schemas.microsoft.com/office/drawing/2014/main" id="{3657DC8A-BE75-4326-9348-CB649DA6F19B}"/>
                </a:ext>
              </a:extLst>
            </p:cNvPr>
            <p:cNvSpPr/>
            <p:nvPr/>
          </p:nvSpPr>
          <p:spPr>
            <a:xfrm>
              <a:off x="2317781" y="3800664"/>
              <a:ext cx="198785" cy="198785"/>
            </a:xfrm>
            <a:prstGeom prst="flowChartConnector">
              <a:avLst/>
            </a:prstGeom>
            <a:solidFill>
              <a:srgbClr val="203864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5" name="Diagrama de flujo: conector 64">
              <a:extLst>
                <a:ext uri="{FF2B5EF4-FFF2-40B4-BE49-F238E27FC236}">
                  <a16:creationId xmlns:a16="http://schemas.microsoft.com/office/drawing/2014/main" id="{C65C9BCF-251B-401C-8C89-1D7A681736C9}"/>
                </a:ext>
              </a:extLst>
            </p:cNvPr>
            <p:cNvSpPr/>
            <p:nvPr/>
          </p:nvSpPr>
          <p:spPr>
            <a:xfrm>
              <a:off x="2553836" y="3800664"/>
              <a:ext cx="198785" cy="198785"/>
            </a:xfrm>
            <a:prstGeom prst="flowChartConnector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6" name="Diagrama de flujo: conector 65">
              <a:extLst>
                <a:ext uri="{FF2B5EF4-FFF2-40B4-BE49-F238E27FC236}">
                  <a16:creationId xmlns:a16="http://schemas.microsoft.com/office/drawing/2014/main" id="{A52168A8-2992-43AA-9F01-32CB093BFFFE}"/>
                </a:ext>
              </a:extLst>
            </p:cNvPr>
            <p:cNvSpPr/>
            <p:nvPr/>
          </p:nvSpPr>
          <p:spPr>
            <a:xfrm>
              <a:off x="2317781" y="4032416"/>
              <a:ext cx="198785" cy="198785"/>
            </a:xfrm>
            <a:prstGeom prst="flowChartConnector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7" name="Diagrama de flujo: conector 66">
              <a:extLst>
                <a:ext uri="{FF2B5EF4-FFF2-40B4-BE49-F238E27FC236}">
                  <a16:creationId xmlns:a16="http://schemas.microsoft.com/office/drawing/2014/main" id="{AC5666A0-D576-4853-98C4-C9E1B7F920FA}"/>
                </a:ext>
              </a:extLst>
            </p:cNvPr>
            <p:cNvSpPr/>
            <p:nvPr/>
          </p:nvSpPr>
          <p:spPr>
            <a:xfrm>
              <a:off x="2553836" y="4032416"/>
              <a:ext cx="198785" cy="198785"/>
            </a:xfrm>
            <a:prstGeom prst="flowChartConnector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68" name="Conector recto de flecha 67">
              <a:extLst>
                <a:ext uri="{FF2B5EF4-FFF2-40B4-BE49-F238E27FC236}">
                  <a16:creationId xmlns:a16="http://schemas.microsoft.com/office/drawing/2014/main" id="{F9BE41FE-E55C-4934-8B85-B8A6430B3F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173" y="3850360"/>
              <a:ext cx="0" cy="99393"/>
            </a:xfrm>
            <a:prstGeom prst="straightConnector1">
              <a:avLst/>
            </a:prstGeom>
            <a:ln w="6350">
              <a:solidFill>
                <a:schemeClr val="bg1"/>
              </a:solidFill>
              <a:headEnd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cto de flecha 68">
              <a:extLst>
                <a:ext uri="{FF2B5EF4-FFF2-40B4-BE49-F238E27FC236}">
                  <a16:creationId xmlns:a16="http://schemas.microsoft.com/office/drawing/2014/main" id="{AAF40AFA-19BA-42E7-8929-3D61E7F9A4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53230" y="4082112"/>
              <a:ext cx="0" cy="99393"/>
            </a:xfrm>
            <a:prstGeom prst="straightConnector1">
              <a:avLst/>
            </a:prstGeom>
            <a:ln w="6350">
              <a:solidFill>
                <a:schemeClr val="bg1"/>
              </a:solidFill>
              <a:headEnd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cto de flecha 69">
              <a:extLst>
                <a:ext uri="{FF2B5EF4-FFF2-40B4-BE49-F238E27FC236}">
                  <a16:creationId xmlns:a16="http://schemas.microsoft.com/office/drawing/2014/main" id="{6CB79264-3F0B-4D4E-AB9B-B900001C2CB2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653230" y="3853060"/>
              <a:ext cx="0" cy="99393"/>
            </a:xfrm>
            <a:prstGeom prst="straightConnector1">
              <a:avLst/>
            </a:prstGeom>
            <a:ln w="6350">
              <a:solidFill>
                <a:schemeClr val="bg1"/>
              </a:solidFill>
              <a:headEnd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cto de flecha 70">
              <a:extLst>
                <a:ext uri="{FF2B5EF4-FFF2-40B4-BE49-F238E27FC236}">
                  <a16:creationId xmlns:a16="http://schemas.microsoft.com/office/drawing/2014/main" id="{1FB5C82C-E251-47FB-8EA2-CA3422FF4C61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417173" y="4082112"/>
              <a:ext cx="0" cy="99393"/>
            </a:xfrm>
            <a:prstGeom prst="straightConnector1">
              <a:avLst/>
            </a:prstGeom>
            <a:ln w="6350">
              <a:solidFill>
                <a:schemeClr val="bg1"/>
              </a:solidFill>
              <a:headEnd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Google Shape;106;p15">
              <a:extLst>
                <a:ext uri="{FF2B5EF4-FFF2-40B4-BE49-F238E27FC236}">
                  <a16:creationId xmlns:a16="http://schemas.microsoft.com/office/drawing/2014/main" id="{4B40ADA9-1E2E-437D-BE14-6C9EB99824A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85489" y="6200755"/>
              <a:ext cx="4462153" cy="492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114300" lvl="0" algn="ctr" rtl="0">
                <a:spcBef>
                  <a:spcPts val="0"/>
                </a:spcBef>
                <a:spcAft>
                  <a:spcPts val="0"/>
                </a:spcAft>
                <a:buSzPts val="1800"/>
              </a:pPr>
              <a:r>
                <a:rPr lang="es-CO" sz="2000" dirty="0">
                  <a:solidFill>
                    <a:schemeClr val="tx1"/>
                  </a:solidFill>
                </a:rPr>
                <a:t>Estrella de </a:t>
              </a:r>
              <a:r>
                <a:rPr lang="es-CO" sz="2000" b="1" dirty="0">
                  <a:solidFill>
                    <a:schemeClr val="bg2">
                      <a:lumMod val="50000"/>
                    </a:schemeClr>
                  </a:solidFill>
                </a:rPr>
                <a:t>neutrones</a:t>
              </a:r>
              <a:endParaRPr sz="20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73" name="Google Shape;106;p15">
              <a:extLst>
                <a:ext uri="{FF2B5EF4-FFF2-40B4-BE49-F238E27FC236}">
                  <a16:creationId xmlns:a16="http://schemas.microsoft.com/office/drawing/2014/main" id="{12022458-0C4B-4342-9B44-98A3C881AC4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85487" y="1346914"/>
              <a:ext cx="4462153" cy="492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114300" algn="ctr">
                <a:buSzPts val="1800"/>
              </a:pPr>
              <a:r>
                <a:rPr lang="es-CO" sz="2000" dirty="0">
                  <a:solidFill>
                    <a:schemeClr val="tx1"/>
                  </a:solidFill>
                </a:rPr>
                <a:t>8 M</a:t>
              </a:r>
              <a:r>
                <a:rPr lang="es-CO" sz="1800" dirty="0">
                  <a:effectLst/>
                  <a:latin typeface="Segoe UI Symbol" panose="020B0502040204020203" pitchFamily="34" charset="0"/>
                  <a:ea typeface="Calibri" panose="020F0502020204030204" pitchFamily="34" charset="0"/>
                  <a:cs typeface="Segoe UI Symbol" panose="020B0502040204020203" pitchFamily="34" charset="0"/>
                </a:rPr>
                <a:t>☉ </a:t>
              </a:r>
              <a:r>
                <a:rPr lang="es-CO" sz="2000" dirty="0">
                  <a:solidFill>
                    <a:schemeClr val="tx1"/>
                  </a:solidFill>
                </a:rPr>
                <a:t>&lt; </a:t>
              </a:r>
              <a:r>
                <a:rPr lang="es-CO" sz="2000" dirty="0" err="1">
                  <a:solidFill>
                    <a:schemeClr val="tx1"/>
                  </a:solidFill>
                </a:rPr>
                <a:t>M</a:t>
              </a:r>
              <a:r>
                <a:rPr lang="es-CO" sz="2000" baseline="-25000" dirty="0" err="1">
                  <a:solidFill>
                    <a:schemeClr val="tx1"/>
                  </a:solidFill>
                </a:rPr>
                <a:t>inicial</a:t>
              </a:r>
              <a:r>
                <a:rPr lang="es-CO" sz="2000" dirty="0">
                  <a:solidFill>
                    <a:schemeClr val="tx1"/>
                  </a:solidFill>
                </a:rPr>
                <a:t> &lt; 25 M</a:t>
              </a:r>
              <a:r>
                <a:rPr lang="es-CO" sz="1800" dirty="0">
                  <a:effectLst/>
                  <a:latin typeface="Segoe UI Symbol" panose="020B0502040204020203" pitchFamily="34" charset="0"/>
                  <a:ea typeface="Calibri" panose="020F0502020204030204" pitchFamily="34" charset="0"/>
                  <a:cs typeface="Segoe UI Symbol" panose="020B0502040204020203" pitchFamily="34" charset="0"/>
                </a:rPr>
                <a:t>☉</a:t>
              </a:r>
              <a:endPara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4" name="Imagen 73">
            <a:extLst>
              <a:ext uri="{FF2B5EF4-FFF2-40B4-BE49-F238E27FC236}">
                <a16:creationId xmlns:a16="http://schemas.microsoft.com/office/drawing/2014/main" id="{D6AA1A30-3CCA-4DFB-9F4F-2A7F8422D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218" y="1823709"/>
            <a:ext cx="4368200" cy="43682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7D531F7-43E5-7F67-9592-F950D217E036}"/>
              </a:ext>
            </a:extLst>
          </p:cNvPr>
          <p:cNvSpPr txBox="1"/>
          <p:nvPr/>
        </p:nvSpPr>
        <p:spPr>
          <a:xfrm>
            <a:off x="11816862" y="6429504"/>
            <a:ext cx="375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5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3653310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hombre, parado, viejo, grande&#10;&#10;El contenido generado por IA puede ser incorrecto.">
            <a:extLst>
              <a:ext uri="{FF2B5EF4-FFF2-40B4-BE49-F238E27FC236}">
                <a16:creationId xmlns:a16="http://schemas.microsoft.com/office/drawing/2014/main" id="{515674C8-490C-0BC4-E568-6CECA5132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7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cielo, estrella&#10;&#10;El contenido generado por IA puede ser incorrecto.">
            <a:extLst>
              <a:ext uri="{FF2B5EF4-FFF2-40B4-BE49-F238E27FC236}">
                <a16:creationId xmlns:a16="http://schemas.microsoft.com/office/drawing/2014/main" id="{25E582B5-CBB6-70FC-4F41-7BFCD8ABD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622" y="597497"/>
            <a:ext cx="7078756" cy="566300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E176531-1B5E-A686-1C82-7455232A8E57}"/>
              </a:ext>
            </a:extLst>
          </p:cNvPr>
          <p:cNvSpPr txBox="1"/>
          <p:nvPr/>
        </p:nvSpPr>
        <p:spPr>
          <a:xfrm>
            <a:off x="11816862" y="6429504"/>
            <a:ext cx="375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7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3058808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o 22">
            <a:extLst>
              <a:ext uri="{FF2B5EF4-FFF2-40B4-BE49-F238E27FC236}">
                <a16:creationId xmlns:a16="http://schemas.microsoft.com/office/drawing/2014/main" id="{B1469023-74C3-4F0C-AA99-FF7EEA04B4E7}"/>
              </a:ext>
            </a:extLst>
          </p:cNvPr>
          <p:cNvGrpSpPr/>
          <p:nvPr/>
        </p:nvGrpSpPr>
        <p:grpSpPr>
          <a:xfrm>
            <a:off x="488793" y="2002332"/>
            <a:ext cx="10608355" cy="3649200"/>
            <a:chOff x="488793" y="1604400"/>
            <a:chExt cx="10608355" cy="3649200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EB2B2CD4-B904-44B2-9578-47CF42654865}"/>
                </a:ext>
              </a:extLst>
            </p:cNvPr>
            <p:cNvGrpSpPr/>
            <p:nvPr/>
          </p:nvGrpSpPr>
          <p:grpSpPr>
            <a:xfrm>
              <a:off x="488793" y="1604400"/>
              <a:ext cx="9863585" cy="3532652"/>
              <a:chOff x="459476" y="1662674"/>
              <a:chExt cx="9863585" cy="3532652"/>
            </a:xfrm>
          </p:grpSpPr>
          <p:grpSp>
            <p:nvGrpSpPr>
              <p:cNvPr id="26" name="Grupo 25">
                <a:extLst>
                  <a:ext uri="{FF2B5EF4-FFF2-40B4-BE49-F238E27FC236}">
                    <a16:creationId xmlns:a16="http://schemas.microsoft.com/office/drawing/2014/main" id="{40568C0D-67A6-4EA6-9147-C877AEBF33FF}"/>
                  </a:ext>
                </a:extLst>
              </p:cNvPr>
              <p:cNvGrpSpPr/>
              <p:nvPr/>
            </p:nvGrpSpPr>
            <p:grpSpPr>
              <a:xfrm>
                <a:off x="1205835" y="1662674"/>
                <a:ext cx="9117226" cy="3532652"/>
                <a:chOff x="942189" y="1861881"/>
                <a:chExt cx="9117226" cy="3532652"/>
              </a:xfrm>
            </p:grpSpPr>
            <p:grpSp>
              <p:nvGrpSpPr>
                <p:cNvPr id="28" name="Grupo 27">
                  <a:extLst>
                    <a:ext uri="{FF2B5EF4-FFF2-40B4-BE49-F238E27FC236}">
                      <a16:creationId xmlns:a16="http://schemas.microsoft.com/office/drawing/2014/main" id="{AFA593AE-30AD-4537-BDF3-3205E8DEDC1E}"/>
                    </a:ext>
                  </a:extLst>
                </p:cNvPr>
                <p:cNvGrpSpPr/>
                <p:nvPr/>
              </p:nvGrpSpPr>
              <p:grpSpPr>
                <a:xfrm>
                  <a:off x="942189" y="1861881"/>
                  <a:ext cx="9117226" cy="2764906"/>
                  <a:chOff x="833839" y="1149193"/>
                  <a:chExt cx="9117226" cy="2764906"/>
                </a:xfrm>
              </p:grpSpPr>
              <p:sp>
                <p:nvSpPr>
                  <p:cNvPr id="37" name="CuadroTexto 36">
                    <a:extLst>
                      <a:ext uri="{FF2B5EF4-FFF2-40B4-BE49-F238E27FC236}">
                        <a16:creationId xmlns:a16="http://schemas.microsoft.com/office/drawing/2014/main" id="{EE3F7922-409D-4739-992A-4DB9A3F33F43}"/>
                      </a:ext>
                    </a:extLst>
                  </p:cNvPr>
                  <p:cNvSpPr txBox="1"/>
                  <p:nvPr/>
                </p:nvSpPr>
                <p:spPr>
                  <a:xfrm>
                    <a:off x="3265095" y="1149193"/>
                    <a:ext cx="2431256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" sz="2400" b="1" dirty="0"/>
                      <a:t>Enanas blancas</a:t>
                    </a:r>
                    <a:endParaRPr lang="es-CO" sz="2400" b="1" dirty="0"/>
                  </a:p>
                </p:txBody>
              </p:sp>
              <p:sp>
                <p:nvSpPr>
                  <p:cNvPr id="38" name="CuadroTexto 37">
                    <a:extLst>
                      <a:ext uri="{FF2B5EF4-FFF2-40B4-BE49-F238E27FC236}">
                        <a16:creationId xmlns:a16="http://schemas.microsoft.com/office/drawing/2014/main" id="{E41BEE29-CFBD-4DF6-8C95-9E5B6BDDC4C9}"/>
                      </a:ext>
                    </a:extLst>
                  </p:cNvPr>
                  <p:cNvSpPr txBox="1"/>
                  <p:nvPr/>
                </p:nvSpPr>
                <p:spPr>
                  <a:xfrm>
                    <a:off x="6278951" y="1155419"/>
                    <a:ext cx="3672114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" sz="2400" b="1" dirty="0"/>
                      <a:t>Estrellas de neutrones</a:t>
                    </a:r>
                    <a:endParaRPr lang="es-CO" sz="2400" b="1" dirty="0"/>
                  </a:p>
                </p:txBody>
              </p:sp>
              <p:sp>
                <p:nvSpPr>
                  <p:cNvPr id="39" name="CuadroTexto 38">
                    <a:extLst>
                      <a:ext uri="{FF2B5EF4-FFF2-40B4-BE49-F238E27FC236}">
                        <a16:creationId xmlns:a16="http://schemas.microsoft.com/office/drawing/2014/main" id="{1D5CBB72-6AEF-41D4-8E72-FA0657B3E4F1}"/>
                      </a:ext>
                    </a:extLst>
                  </p:cNvPr>
                  <p:cNvSpPr txBox="1"/>
                  <p:nvPr/>
                </p:nvSpPr>
                <p:spPr>
                  <a:xfrm>
                    <a:off x="936679" y="1916940"/>
                    <a:ext cx="1582057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s-ES" sz="2400" dirty="0"/>
                      <a:t>Masa</a:t>
                    </a:r>
                    <a:endParaRPr lang="es-CO" sz="2400" dirty="0"/>
                  </a:p>
                </p:txBody>
              </p:sp>
              <p:sp>
                <p:nvSpPr>
                  <p:cNvPr id="40" name="CuadroTexto 39">
                    <a:extLst>
                      <a:ext uri="{FF2B5EF4-FFF2-40B4-BE49-F238E27FC236}">
                        <a16:creationId xmlns:a16="http://schemas.microsoft.com/office/drawing/2014/main" id="{B7F1ADD4-1A15-424E-B349-124731AE1BCF}"/>
                      </a:ext>
                    </a:extLst>
                  </p:cNvPr>
                  <p:cNvSpPr txBox="1"/>
                  <p:nvPr/>
                </p:nvSpPr>
                <p:spPr>
                  <a:xfrm>
                    <a:off x="833839" y="2684687"/>
                    <a:ext cx="1684897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s-ES" sz="2400" dirty="0"/>
                      <a:t>Radio</a:t>
                    </a:r>
                    <a:endParaRPr lang="es-CO" sz="2400" dirty="0"/>
                  </a:p>
                </p:txBody>
              </p:sp>
              <p:sp>
                <p:nvSpPr>
                  <p:cNvPr id="41" name="CuadroTexto 40">
                    <a:extLst>
                      <a:ext uri="{FF2B5EF4-FFF2-40B4-BE49-F238E27FC236}">
                        <a16:creationId xmlns:a16="http://schemas.microsoft.com/office/drawing/2014/main" id="{CDB1243E-C663-4D8E-89C2-85202B2A4E92}"/>
                      </a:ext>
                    </a:extLst>
                  </p:cNvPr>
                  <p:cNvSpPr txBox="1"/>
                  <p:nvPr/>
                </p:nvSpPr>
                <p:spPr>
                  <a:xfrm>
                    <a:off x="833839" y="3452434"/>
                    <a:ext cx="1684897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s-ES" sz="2400" dirty="0"/>
                      <a:t>Densidad </a:t>
                    </a:r>
                  </a:p>
                </p:txBody>
              </p:sp>
            </p:grpSp>
            <p:sp>
              <p:nvSpPr>
                <p:cNvPr id="29" name="CuadroTexto 28">
                  <a:extLst>
                    <a:ext uri="{FF2B5EF4-FFF2-40B4-BE49-F238E27FC236}">
                      <a16:creationId xmlns:a16="http://schemas.microsoft.com/office/drawing/2014/main" id="{7D1869E9-B731-4908-A8E4-976AA2FCE09B}"/>
                    </a:ext>
                  </a:extLst>
                </p:cNvPr>
                <p:cNvSpPr txBox="1"/>
                <p:nvPr/>
              </p:nvSpPr>
              <p:spPr>
                <a:xfrm>
                  <a:off x="7437331" y="2629628"/>
                  <a:ext cx="158205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2400" dirty="0"/>
                    <a:t>2 M</a:t>
                  </a:r>
                  <a:r>
                    <a:rPr lang="es-CO" sz="2400" dirty="0">
                      <a:effectLst/>
                      <a:latin typeface="Segoe UI Symbol" panose="020B0502040204020203" pitchFamily="34" charset="0"/>
                      <a:ea typeface="Calibri" panose="020F0502020204030204" pitchFamily="34" charset="0"/>
                      <a:cs typeface="Segoe UI Symbol" panose="020B0502040204020203" pitchFamily="34" charset="0"/>
                    </a:rPr>
                    <a:t>☉</a:t>
                  </a:r>
                  <a:endParaRPr lang="es-CO" sz="2400" dirty="0"/>
                </a:p>
              </p:txBody>
            </p:sp>
            <p:sp>
              <p:nvSpPr>
                <p:cNvPr id="30" name="CuadroTexto 29">
                  <a:extLst>
                    <a:ext uri="{FF2B5EF4-FFF2-40B4-BE49-F238E27FC236}">
                      <a16:creationId xmlns:a16="http://schemas.microsoft.com/office/drawing/2014/main" id="{D3E94B79-A43A-408C-A412-5A2B753C7B96}"/>
                    </a:ext>
                  </a:extLst>
                </p:cNvPr>
                <p:cNvSpPr txBox="1"/>
                <p:nvPr/>
              </p:nvSpPr>
              <p:spPr>
                <a:xfrm>
                  <a:off x="7437331" y="3391149"/>
                  <a:ext cx="158205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2400" dirty="0"/>
                    <a:t>15 km</a:t>
                  </a:r>
                  <a:endParaRPr lang="es-CO" sz="2400" dirty="0"/>
                </a:p>
              </p:txBody>
            </p:sp>
            <p:sp>
              <p:nvSpPr>
                <p:cNvPr id="31" name="CuadroTexto 30">
                  <a:extLst>
                    <a:ext uri="{FF2B5EF4-FFF2-40B4-BE49-F238E27FC236}">
                      <a16:creationId xmlns:a16="http://schemas.microsoft.com/office/drawing/2014/main" id="{81D524B5-35AA-4BA4-A859-D08474E83620}"/>
                    </a:ext>
                  </a:extLst>
                </p:cNvPr>
                <p:cNvSpPr txBox="1"/>
                <p:nvPr/>
              </p:nvSpPr>
              <p:spPr>
                <a:xfrm>
                  <a:off x="7437331" y="4152670"/>
                  <a:ext cx="158205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CO" sz="2400" dirty="0"/>
                    <a:t>10</a:t>
                  </a:r>
                  <a:r>
                    <a:rPr lang="es-CO" sz="2400" baseline="30000" dirty="0"/>
                    <a:t>17 </a:t>
                  </a:r>
                  <a:r>
                    <a:rPr lang="es-CO" sz="2400" dirty="0"/>
                    <a:t>kg/m</a:t>
                  </a:r>
                  <a:r>
                    <a:rPr lang="es-CO" sz="2400" baseline="30000" dirty="0"/>
                    <a:t>3</a:t>
                  </a:r>
                </a:p>
              </p:txBody>
            </p:sp>
            <p:sp>
              <p:nvSpPr>
                <p:cNvPr id="32" name="CuadroTexto 31">
                  <a:extLst>
                    <a:ext uri="{FF2B5EF4-FFF2-40B4-BE49-F238E27FC236}">
                      <a16:creationId xmlns:a16="http://schemas.microsoft.com/office/drawing/2014/main" id="{E856565E-E091-408E-AAFC-6996D059DB53}"/>
                    </a:ext>
                  </a:extLst>
                </p:cNvPr>
                <p:cNvSpPr txBox="1"/>
                <p:nvPr/>
              </p:nvSpPr>
              <p:spPr>
                <a:xfrm>
                  <a:off x="3798044" y="2636438"/>
                  <a:ext cx="158205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2400" dirty="0"/>
                    <a:t>1 M</a:t>
                  </a:r>
                  <a:r>
                    <a:rPr lang="es-CO" sz="2400" dirty="0">
                      <a:effectLst/>
                      <a:latin typeface="Segoe UI Symbol" panose="020B0502040204020203" pitchFamily="34" charset="0"/>
                      <a:ea typeface="Calibri" panose="020F0502020204030204" pitchFamily="34" charset="0"/>
                      <a:cs typeface="Segoe UI Symbol" panose="020B0502040204020203" pitchFamily="34" charset="0"/>
                    </a:rPr>
                    <a:t>☉</a:t>
                  </a:r>
                  <a:endParaRPr lang="es-CO" sz="2400" dirty="0"/>
                </a:p>
              </p:txBody>
            </p:sp>
            <p:sp>
              <p:nvSpPr>
                <p:cNvPr id="33" name="CuadroTexto 32">
                  <a:extLst>
                    <a:ext uri="{FF2B5EF4-FFF2-40B4-BE49-F238E27FC236}">
                      <a16:creationId xmlns:a16="http://schemas.microsoft.com/office/drawing/2014/main" id="{B5D1FDFD-ED58-4639-8D15-5AB51D97C6EE}"/>
                    </a:ext>
                  </a:extLst>
                </p:cNvPr>
                <p:cNvSpPr txBox="1"/>
                <p:nvPr/>
              </p:nvSpPr>
              <p:spPr>
                <a:xfrm>
                  <a:off x="3798044" y="3397374"/>
                  <a:ext cx="158205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2400" dirty="0"/>
                    <a:t>7000 km</a:t>
                  </a:r>
                  <a:endParaRPr lang="es-CO" sz="2400" dirty="0"/>
                </a:p>
              </p:txBody>
            </p:sp>
            <p:sp>
              <p:nvSpPr>
                <p:cNvPr id="34" name="CuadroTexto 33">
                  <a:extLst>
                    <a:ext uri="{FF2B5EF4-FFF2-40B4-BE49-F238E27FC236}">
                      <a16:creationId xmlns:a16="http://schemas.microsoft.com/office/drawing/2014/main" id="{19ACD600-10FE-4A59-A9F9-39AA88B82547}"/>
                    </a:ext>
                  </a:extLst>
                </p:cNvPr>
                <p:cNvSpPr txBox="1"/>
                <p:nvPr/>
              </p:nvSpPr>
              <p:spPr>
                <a:xfrm>
                  <a:off x="3798044" y="4165121"/>
                  <a:ext cx="158205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CO" sz="2400" dirty="0"/>
                    <a:t>10</a:t>
                  </a:r>
                  <a:r>
                    <a:rPr lang="es-CO" sz="2400" baseline="30000" dirty="0"/>
                    <a:t>9 </a:t>
                  </a:r>
                  <a:r>
                    <a:rPr lang="es-CO" sz="2400" dirty="0"/>
                    <a:t>kg/m</a:t>
                  </a:r>
                  <a:r>
                    <a:rPr lang="es-CO" sz="2400" baseline="30000" dirty="0"/>
                    <a:t>3</a:t>
                  </a:r>
                </a:p>
              </p:txBody>
            </p:sp>
            <p:sp>
              <p:nvSpPr>
                <p:cNvPr id="35" name="CuadroTexto 34">
                  <a:extLst>
                    <a:ext uri="{FF2B5EF4-FFF2-40B4-BE49-F238E27FC236}">
                      <a16:creationId xmlns:a16="http://schemas.microsoft.com/office/drawing/2014/main" id="{F89E4569-3E8E-499A-BE63-C50234F12E17}"/>
                    </a:ext>
                  </a:extLst>
                </p:cNvPr>
                <p:cNvSpPr txBox="1"/>
                <p:nvPr/>
              </p:nvSpPr>
              <p:spPr>
                <a:xfrm>
                  <a:off x="3881906" y="4932868"/>
                  <a:ext cx="141433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CO" sz="2400" dirty="0"/>
                    <a:t>~ 4 x 10</a:t>
                  </a:r>
                  <a:r>
                    <a:rPr lang="es-CO" sz="2400" baseline="30000" dirty="0"/>
                    <a:t>-4</a:t>
                  </a:r>
                </a:p>
              </p:txBody>
            </p:sp>
            <p:sp>
              <p:nvSpPr>
                <p:cNvPr id="36" name="CuadroTexto 35">
                  <a:extLst>
                    <a:ext uri="{FF2B5EF4-FFF2-40B4-BE49-F238E27FC236}">
                      <a16:creationId xmlns:a16="http://schemas.microsoft.com/office/drawing/2014/main" id="{FBE7EC63-669C-4410-88BA-29004AA3CB39}"/>
                    </a:ext>
                  </a:extLst>
                </p:cNvPr>
                <p:cNvSpPr txBox="1"/>
                <p:nvPr/>
              </p:nvSpPr>
              <p:spPr>
                <a:xfrm>
                  <a:off x="7437331" y="4932868"/>
                  <a:ext cx="158205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CO" sz="2400" dirty="0"/>
                    <a:t>~ 0.4</a:t>
                  </a:r>
                  <a:endParaRPr lang="es-CO" sz="2400" baseline="30000" dirty="0"/>
                </a:p>
              </p:txBody>
            </p:sp>
          </p:grpSp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17186F6D-9B91-4AE2-B8E8-4AC59272184E}"/>
                  </a:ext>
                </a:extLst>
              </p:cNvPr>
              <p:cNvSpPr txBox="1"/>
              <p:nvPr/>
            </p:nvSpPr>
            <p:spPr>
              <a:xfrm>
                <a:off x="459476" y="4733661"/>
                <a:ext cx="24312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2400" dirty="0"/>
                  <a:t>Compacidad</a:t>
                </a:r>
                <a:endParaRPr lang="es-CO" sz="2400" dirty="0"/>
              </a:p>
            </p:txBody>
          </p:sp>
        </p:grpSp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55C4F473-BC86-4831-83BC-DE225419D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52378" y="4533934"/>
              <a:ext cx="744770" cy="719666"/>
            </a:xfrm>
            <a:prstGeom prst="rect">
              <a:avLst/>
            </a:prstGeom>
          </p:spPr>
        </p:pic>
      </p:grp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F7F4887-31A4-41FC-968E-B40EE9F7A996}"/>
              </a:ext>
            </a:extLst>
          </p:cNvPr>
          <p:cNvSpPr txBox="1"/>
          <p:nvPr/>
        </p:nvSpPr>
        <p:spPr>
          <a:xfrm>
            <a:off x="1620000" y="162747"/>
            <a:ext cx="9283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dirty="0">
                <a:latin typeface="Arial" panose="020B0604020202020204" pitchFamily="34" charset="0"/>
                <a:cs typeface="Arial" panose="020B0604020202020204" pitchFamily="34" charset="0"/>
              </a:rPr>
              <a:t>Remanentes estelares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FD3D4A2B-AB9E-4A96-B4E2-6FE1667EF3B2}"/>
              </a:ext>
            </a:extLst>
          </p:cNvPr>
          <p:cNvSpPr txBox="1"/>
          <p:nvPr/>
        </p:nvSpPr>
        <p:spPr>
          <a:xfrm>
            <a:off x="1768127" y="866004"/>
            <a:ext cx="9180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Estrellas que dejaron de fusionar elementos en su núcleo para iniciar un proceso de enfriamiento</a:t>
            </a:r>
            <a:endParaRPr lang="es-CO" sz="24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B27C8B4-251F-4D9E-9654-E83EFA39220A}"/>
              </a:ext>
            </a:extLst>
          </p:cNvPr>
          <p:cNvSpPr/>
          <p:nvPr/>
        </p:nvSpPr>
        <p:spPr>
          <a:xfrm>
            <a:off x="7960093" y="4931866"/>
            <a:ext cx="1222408" cy="719666"/>
          </a:xfrm>
          <a:prstGeom prst="rect">
            <a:avLst/>
          </a:prstGeom>
          <a:noFill/>
          <a:ln w="25400"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07F8E201-B04B-45F8-B6E3-C4198E7CBE84}"/>
              </a:ext>
            </a:extLst>
          </p:cNvPr>
          <p:cNvCxnSpPr>
            <a:cxnSpLocks/>
          </p:cNvCxnSpPr>
          <p:nvPr/>
        </p:nvCxnSpPr>
        <p:spPr>
          <a:xfrm flipH="1">
            <a:off x="8556859" y="5765832"/>
            <a:ext cx="0" cy="45000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uadroTexto 43">
            <a:extLst>
              <a:ext uri="{FF2B5EF4-FFF2-40B4-BE49-F238E27FC236}">
                <a16:creationId xmlns:a16="http://schemas.microsoft.com/office/drawing/2014/main" id="{BE5D8519-B695-4631-AB79-226480744364}"/>
              </a:ext>
            </a:extLst>
          </p:cNvPr>
          <p:cNvSpPr txBox="1"/>
          <p:nvPr/>
        </p:nvSpPr>
        <p:spPr>
          <a:xfrm>
            <a:off x="6735240" y="6101532"/>
            <a:ext cx="3672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Objeto compacto</a:t>
            </a:r>
            <a:endParaRPr lang="es-CO" sz="24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DF147FF-2519-813F-3A58-D0DD69D4583F}"/>
              </a:ext>
            </a:extLst>
          </p:cNvPr>
          <p:cNvSpPr txBox="1"/>
          <p:nvPr/>
        </p:nvSpPr>
        <p:spPr>
          <a:xfrm>
            <a:off x="11816862" y="6429504"/>
            <a:ext cx="375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8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29681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3DBCE8F-FBBD-4E70-8AAD-1566A4BC70B7}"/>
              </a:ext>
            </a:extLst>
          </p:cNvPr>
          <p:cNvSpPr txBox="1"/>
          <p:nvPr/>
        </p:nvSpPr>
        <p:spPr>
          <a:xfrm>
            <a:off x="1620000" y="162747"/>
            <a:ext cx="9283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dirty="0">
                <a:latin typeface="Arial" panose="020B0604020202020204" pitchFamily="34" charset="0"/>
                <a:cs typeface="Arial" panose="020B0604020202020204" pitchFamily="34" charset="0"/>
              </a:rPr>
              <a:t>Composición interna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64A1DF31-ADFA-4738-B967-34E9F9CFE6B9}"/>
              </a:ext>
            </a:extLst>
          </p:cNvPr>
          <p:cNvGrpSpPr/>
          <p:nvPr/>
        </p:nvGrpSpPr>
        <p:grpSpPr>
          <a:xfrm>
            <a:off x="2388718" y="1426634"/>
            <a:ext cx="7414564" cy="4742844"/>
            <a:chOff x="2388718" y="1426634"/>
            <a:chExt cx="7414564" cy="4742844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762C4E3E-6DC6-4AF5-870E-33E26EE32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88718" y="1426634"/>
              <a:ext cx="7414564" cy="4426478"/>
            </a:xfrm>
            <a:prstGeom prst="rect">
              <a:avLst/>
            </a:prstGeom>
          </p:spPr>
        </p:pic>
        <p:sp>
          <p:nvSpPr>
            <p:cNvPr id="5" name="Google Shape;240;p16">
              <a:extLst>
                <a:ext uri="{FF2B5EF4-FFF2-40B4-BE49-F238E27FC236}">
                  <a16:creationId xmlns:a16="http://schemas.microsoft.com/office/drawing/2014/main" id="{DE10E81D-7661-4351-AA48-4FCA01848E6F}"/>
                </a:ext>
              </a:extLst>
            </p:cNvPr>
            <p:cNvSpPr txBox="1"/>
            <p:nvPr/>
          </p:nvSpPr>
          <p:spPr>
            <a:xfrm>
              <a:off x="3676573" y="5864678"/>
              <a:ext cx="4838854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00" dirty="0">
                  <a:solidFill>
                    <a:srgbClr val="000000"/>
                  </a:solidFill>
                </a:rPr>
                <a:t>V. Ferrari, et al., General Relativity and its applications: black holes, compact stars and gravitational waves. CRC Press, 2020.</a:t>
              </a:r>
              <a:endParaRPr sz="1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CA6329D8-8F62-4756-9101-4E195DF1852F}"/>
              </a:ext>
            </a:extLst>
          </p:cNvPr>
          <p:cNvGrpSpPr/>
          <p:nvPr/>
        </p:nvGrpSpPr>
        <p:grpSpPr>
          <a:xfrm>
            <a:off x="9359369" y="2842391"/>
            <a:ext cx="2681062" cy="905741"/>
            <a:chOff x="9359369" y="2842391"/>
            <a:chExt cx="2681062" cy="905741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5BA6A95C-CA84-46BE-A10D-304AE5402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82938" y="3429000"/>
              <a:ext cx="2233924" cy="319132"/>
            </a:xfrm>
            <a:prstGeom prst="rect">
              <a:avLst/>
            </a:prstGeom>
          </p:spPr>
        </p:pic>
        <p:sp>
          <p:nvSpPr>
            <p:cNvPr id="9" name="Google Shape;106;p15">
              <a:extLst>
                <a:ext uri="{FF2B5EF4-FFF2-40B4-BE49-F238E27FC236}">
                  <a16:creationId xmlns:a16="http://schemas.microsoft.com/office/drawing/2014/main" id="{A3EC6DFA-026D-44DF-B48F-E1689DC7DC6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359369" y="2842391"/>
              <a:ext cx="2681062" cy="553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114300" lvl="0" algn="ctr" rtl="0">
                <a:spcBef>
                  <a:spcPts val="0"/>
                </a:spcBef>
                <a:spcAft>
                  <a:spcPts val="0"/>
                </a:spcAft>
                <a:buSzPts val="1800"/>
              </a:pPr>
              <a:r>
                <a:rPr lang="es-CO" sz="2400" dirty="0">
                  <a:solidFill>
                    <a:schemeClr val="tx1"/>
                  </a:solidFill>
                </a:rPr>
                <a:t>Densidad nuclear:</a:t>
              </a:r>
              <a:endParaRPr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A5EEA17F-DCDB-2050-1B03-53A5B7FCA8E8}"/>
              </a:ext>
            </a:extLst>
          </p:cNvPr>
          <p:cNvSpPr txBox="1"/>
          <p:nvPr/>
        </p:nvSpPr>
        <p:spPr>
          <a:xfrm>
            <a:off x="11816862" y="6429504"/>
            <a:ext cx="375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9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317592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7302</TotalTime>
  <Words>626</Words>
  <Application>Microsoft Office PowerPoint</Application>
  <PresentationFormat>Panorámica</PresentationFormat>
  <Paragraphs>128</Paragraphs>
  <Slides>15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Segoe UI Symbol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DANIEL SUAREZ</cp:lastModifiedBy>
  <cp:revision>210</cp:revision>
  <dcterms:created xsi:type="dcterms:W3CDTF">2019-03-06T15:22:16Z</dcterms:created>
  <dcterms:modified xsi:type="dcterms:W3CDTF">2025-02-17T20:47:41Z</dcterms:modified>
</cp:coreProperties>
</file>