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4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0F8E-091E-4517-8F97-EB39794B5E9C}" type="datetimeFigureOut">
              <a:rPr lang="es-EC" smtClean="0"/>
              <a:t>20/11/2024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E50-044E-49BE-B8DF-7C9526CB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349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0F8E-091E-4517-8F97-EB39794B5E9C}" type="datetimeFigureOut">
              <a:rPr lang="es-EC" smtClean="0"/>
              <a:t>20/11/2024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E50-044E-49BE-B8DF-7C9526CB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730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0F8E-091E-4517-8F97-EB39794B5E9C}" type="datetimeFigureOut">
              <a:rPr lang="es-EC" smtClean="0"/>
              <a:t>20/11/2024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E50-044E-49BE-B8DF-7C9526CB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411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0F8E-091E-4517-8F97-EB39794B5E9C}" type="datetimeFigureOut">
              <a:rPr lang="es-EC" smtClean="0"/>
              <a:t>20/11/2024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E50-044E-49BE-B8DF-7C9526CB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506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0F8E-091E-4517-8F97-EB39794B5E9C}" type="datetimeFigureOut">
              <a:rPr lang="es-EC" smtClean="0"/>
              <a:t>20/11/2024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E50-044E-49BE-B8DF-7C9526CB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912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0F8E-091E-4517-8F97-EB39794B5E9C}" type="datetimeFigureOut">
              <a:rPr lang="es-EC" smtClean="0"/>
              <a:t>20/11/2024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E50-044E-49BE-B8DF-7C9526CB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45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0F8E-091E-4517-8F97-EB39794B5E9C}" type="datetimeFigureOut">
              <a:rPr lang="es-EC" smtClean="0"/>
              <a:t>20/11/2024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E50-044E-49BE-B8DF-7C9526CB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795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0F8E-091E-4517-8F97-EB39794B5E9C}" type="datetimeFigureOut">
              <a:rPr lang="es-EC" smtClean="0"/>
              <a:t>20/11/2024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E50-044E-49BE-B8DF-7C9526CB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060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0F8E-091E-4517-8F97-EB39794B5E9C}" type="datetimeFigureOut">
              <a:rPr lang="es-EC" smtClean="0"/>
              <a:t>20/11/2024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E50-044E-49BE-B8DF-7C9526CB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152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0F8E-091E-4517-8F97-EB39794B5E9C}" type="datetimeFigureOut">
              <a:rPr lang="es-EC" smtClean="0"/>
              <a:t>20/11/2024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E50-044E-49BE-B8DF-7C9526CB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616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0F8E-091E-4517-8F97-EB39794B5E9C}" type="datetimeFigureOut">
              <a:rPr lang="es-EC" smtClean="0"/>
              <a:t>20/11/2024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E50-044E-49BE-B8DF-7C9526CB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125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50F8E-091E-4517-8F97-EB39794B5E9C}" type="datetimeFigureOut">
              <a:rPr lang="es-EC" smtClean="0"/>
              <a:t>20/11/2024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FAE50-044E-49BE-B8DF-7C9526CB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88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58796461_Analysis_of_atmospheric_pressure_and_temperature_effects_on_cosmic_ray_measurements" TargetMode="External"/><Relationship Id="rId2" Type="http://schemas.openxmlformats.org/officeDocument/2006/relationships/hyperlink" Target="https://www.sciesmex.unam.mx/blog/reporte-de-rayos-c%C3%B3smicos-2023-05-18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spirehep.net/files/312895b9c25ca313c9587d9cb2d4581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smex.unam.mx/blog/reporte-de-rayos-c%C3%B3smicos-2023-05-18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CuadroTexto 3"/>
          <p:cNvSpPr txBox="1"/>
          <p:nvPr/>
        </p:nvSpPr>
        <p:spPr>
          <a:xfrm>
            <a:off x="612775" y="457371"/>
            <a:ext cx="9806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Resultados preliminares de la corrección de presión y temperatura del tanque 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Panchito.</a:t>
            </a:r>
            <a:endParaRPr lang="es-EC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77590" y="3685393"/>
            <a:ext cx="10370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800" dirty="0" smtClean="0">
                <a:solidFill>
                  <a:schemeClr val="bg2">
                    <a:lumMod val="50000"/>
                  </a:schemeClr>
                </a:solidFill>
              </a:rPr>
              <a:t>Andrés </a:t>
            </a:r>
            <a:r>
              <a:rPr lang="es-EC" sz="2800" dirty="0" err="1" smtClean="0">
                <a:solidFill>
                  <a:schemeClr val="bg2">
                    <a:lumMod val="50000"/>
                  </a:schemeClr>
                </a:solidFill>
              </a:rPr>
              <a:t>Chicaiza</a:t>
            </a:r>
            <a:r>
              <a:rPr lang="es-EC" sz="2800" dirty="0" smtClean="0">
                <a:solidFill>
                  <a:schemeClr val="bg2">
                    <a:lumMod val="50000"/>
                  </a:schemeClr>
                </a:solidFill>
              </a:rPr>
              <a:t>, Pablo Buitrón y </a:t>
            </a:r>
            <a:r>
              <a:rPr lang="es-EC" sz="2800" b="1" dirty="0" smtClean="0">
                <a:solidFill>
                  <a:schemeClr val="bg2">
                    <a:lumMod val="50000"/>
                  </a:schemeClr>
                </a:solidFill>
              </a:rPr>
              <a:t>Daniela Merizalde</a:t>
            </a:r>
            <a:endParaRPr lang="es-EC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4to. Congreso de Investigación en Materiales y Aplicaciones, CIMA |  Universidad San Francisco de Qu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23" y="4270015"/>
            <a:ext cx="3893028" cy="19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The Latin American Giant Observatory - The Latin American Giant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4" descr="The Latin American Giant Observatory - The Latin American Giant Observa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3496546" y="4760109"/>
            <a:ext cx="44078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accent1">
                    <a:lumMod val="75000"/>
                  </a:schemeClr>
                </a:solidFill>
              </a:rPr>
              <a:t>Encuentro </a:t>
            </a:r>
            <a:r>
              <a:rPr lang="es-MX" sz="2000" dirty="0" err="1">
                <a:solidFill>
                  <a:schemeClr val="accent1">
                    <a:lumMod val="75000"/>
                  </a:schemeClr>
                </a:solidFill>
              </a:rPr>
              <a:t>CyTED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</a:rPr>
              <a:t> LAGO INDICA Universidad Industrial de Santander </a:t>
            </a:r>
            <a:endParaRPr lang="es-MX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MX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MX" sz="2000" dirty="0" smtClean="0">
                <a:solidFill>
                  <a:schemeClr val="accent1">
                    <a:lumMod val="75000"/>
                  </a:schemeClr>
                </a:solidFill>
              </a:rPr>
              <a:t>19/11/2024</a:t>
            </a:r>
            <a:endParaRPr lang="es-EC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AutoShape 22" descr="data:image/png;base64,iVBORw0KGgoAAAANSUhEUgAAAsMAAAHYCAYAAACodeWHAAAAAXNSR0IArs4c6QAAIABJREFUeF7s3WmPHdeZJ/jnOUtE3C0XJpM7KW4iJaY2ipJlSV6yPG5XaWbs6Skg/aIb3fC4ARbaAw9Qn8DpT1AvChig+MrATGEGTmAGqHrBqbJdpletXCQ6KS7iTiaTTOZ6l4g46+im5draLlESl8y8/wvoheG4Eef8nnOZ/xv3xDlMeEEAAhCAAAQgAAEIQKBHBbhH+41uQwACEIAABCAAAQhAgBCGMQggAAEIQAACEIAABHpWAGG4Z0uPjkMAAhCAAAQgAAEIIAxjDEAAAhCAAAQgAAEI9KwAwnDPlh4dhwAEIAABCEAAAhBAGMYYgAAEIAABCEAAAhDoWQGE4Z4tPToOAQhAAAIQgAAEIIAwjDEAAQhAAAIQgAAEINCzAgjDPVt6dBwCEIAABCAAAQhAAGEYYwACEIAABCAAAQhAoGcFEIZ7tvToOAQgAAEIQAACEIAAwjDGAAQgAAEIQAACEIBAzwogDPds6dFxCEAAAhCAAAQgAAGEYYwBCEAAAhCAAAQgAIGeFUAY7tnSo+MQgAAEIAABCEAAAgjDGAMQgAAEIAABCEAAAj0rgDDcs6VHxyEAAQhAAAIQgAAEEIYxBiAAAQhAAAIQgAAEelYAYbhnS4+OQwACEIAABCAAAQggDGMMQAACEIAABCAAAQj0rADCcM+WHh2HAAQgAAEIQAACEEAYxhiAAAQgAAEIQAACEOhZAYThni09Og4BCEAAAhCAAAQggDCMMQABCEAAAhCAAAQg0LMCCMM9W3p0HAIQgAAEIAABCEAAYRhjAAIQgAAEIAABCECgZwUQhnu29Og4BCAAAQhAAAIQgADCMMYABCAAAQhAAAIQgEDPCiAM92zp0XEIQAACEIAABCAAAYRhjAEIQAACEIAABCAAgZ4VQBju2dKj4xCAAAQgAAEIQAACCMMYAxCAAAQgAAEIQAACPSuAMNyzpUfHIQABCEAAAhCAAAQQhjEGIAABCEAAAhCAAAR6VgBhuGdLj45DAAIQgAAEIAABCCAMYwxAAAIQgAAEIAABCPSsAMJwz5YeHYcABCAAAQhAAAIQQBjGGIAABCAAAQhAAAIQ6FkBhOGeLT06DgEIQAACEIAABCCAMIwxAAEIQAACEIAABCDQswIIwz1benQcAhCAAAQgAAEIQABhGGMAAhCAAAQgAAEIQKBnBRCGe7b06DgEIAABCEAAAhCAAMIwxgAEIAABCEAAAhCAQM8KIAz3bOnRcQhAAAIQgAAEIAABhGGMAQhAAAIQgAAEIACBnhVAGO7Z0qPjEIAABCAAAQhAAAIIwxgDEIAABCAAAQhAAAI9K4Aw3LOlR8chAAEIQAACEIAABBCGMQYgAAEIQAACEIAABHpWAGG4Z0uPjkMAAhCAAAQgAAEIIAxjDEAAAhCAAAQgAAEI9KwAwnDPlh4dhwAEIAABCEAAAhBAGMYYgAAEIAABCEAAAhDoWQGE4Z4tPToOAQhAAAIQgAAEIIAwjDEAAQhAAAIQgAAEINCzAgjDPVt6dBwCEIAABCAAAQhAAGEYYwACEIAABCAAAQhAoGcFEIZ7tvToOAQgAAEIQAACEIAAwjDGAAQgAAEIQAACEIBAzwogDPds6dFxCEAAAhCAAAQgAAGEYYwBCEAAAhCAAAQgAIGeFUAY7tnSo+MQgAAEIAABCEAAAgjDGAMQgAAEIAABCEAAAj0rgDDcs6VHxyEAAQhAAAIQgAAEEIYxBiAAAQhAAAIQgAAEelYAYbhnS4+OQwACEIAABCAAAQggDGMMQAACEIAABCAAAQj0rADCcM+WHh2HAAQgAAEIQAACEEAYxhiAAAQgAAEIQAACEOhZAYThni09Og4BCEAAAhCAAAQggDCMMQABCEAAAhCAAAQg0LMCCMM9W3p0HAIQgAAEIAABCEAAYRhjAAIQgAAEIAABCECgZwUQhnu29Og4BCAAAQhAAAIQgADCMMYABCAAAQhAAAIQgEDPCiAM92zp0XEIQAACEIAABCAAAYRhjAEIQAACEIAABCAAgZ4VQBju2dKj4xCAAAQgAAEIQAACCMMYAxCAAAQgAAEIQAACPSuAMNyzpUfHIQABCEAAAhCAAAQQhjEGIAABCEAAAhCAAAR6VgBhuGdLj45DAAIQgAAEIAABCCAMYwxAAAIQgAAEIAABCPSsAMJwz5YeHYcABCAAAQhAAAIQQBjGGIAABCAAAQhAAAIQ6FkBhOGeLT06DgEIQAACEIAABCCAMIwxAAEIQAACEIAABCDQswIIwz1benQcAhCAAAQgAAEIQABhGGMAAhCAAAQgAAEIQKBnBRCGe7b06DgEIAABCEAAAhCAAMIwxgAEIAABCEAAAhCAQM8KIAz3bOnRcQhAAAIQgAAEIAABhGGMAQhAAAIQgAAEIACBnhVAGO7Z0qPjEIAABCAAAQhAAAIIwxgDEIAABCAAAQhAAAI9K4Aw3LOlR8chAAEIQAACEIAABBCGMQY+i8Dy+BkdHZU3blSk25bz5nKYjSm40WiGO3eGw8gI+YmJiUBE8bNcCO+FAAQgAAEIQAACD0IAYfhBqPbKOcfG5LYbN5Jqh9bJyINKVhpRchqjZJVQW1GyFJSbnXELrRuvv14gEPfKwEA/IQABCEAAAqtHAGF49dRqxbV0797XUrXO1BMh98bAe6IzW0OkemQphZB3k0Tc8MafNcLf2lT1i8eOHfMIxCuujGgQBCAAAQhAoKcFEIZ7uvyfqfN84MBoLaZiqK+//2Xn4uc7efNAcGGIYtRCq6tKyjMc6afE8VxN9k9v20ZmYmKiG4jxggAEIAABCEAAAitCAGF4RZRhdTbiwOhoPTXVoTRJvxACfbF05bPR08YYQspSXJNCnJEi/FiymtTRX59uhM4HR48a3B1enfVGqyEAAQhAAAJrUQBheC1W9SH16Zmvfa2WFpV1SsovhkhfikTP+0hbvHNVZp6Sgs8KxT8WkU9L5S7P26WlM8eOdYio+0AdXhCAAAQgAAEIQOCRCyAMP/ISrN4GvPzyWEXUy0Hv9BeYxRdZyhesdds7ed4nBc1KJS9ppX6iFZ9yRBd0XtzdvLm6hNUlVm/N0XIIQAACEIDAWhNAGF5rFX2I/RkdHc18ZbjBjl6OpF4lyS8URbm73emsF1I0lZI3EqV/oQSdDDGeiexuuoWbc8ePH3eYKvEQC4VLQQACEIAABCDwBwUQhjE4PrXAgQNjyYYNtqqz2qHA8iUb/Qt5UezrdPLtQolSSn0nS+Q7zHQqEp2SVFwa2b3l1pEjRxCGP7U63ggBCEAAAhCAwP0UQBi+n5o9dq7R0XFFNJlV1tWeCo6ey415oSiKkbwwj0eiKKRcrFXTM1Kqd31wx6W3Z5Sfv3bs2OiHD9GNY95wj40XdBcCEIAABCCwEgUQhldiVVZJm8bGxiQRJU4M7SmdP1B02s+3i/K5wphnfYhaMBfVauVKouS7zse3peQTlaAu9vcXBZZYWyVFRjMhAAEIQAACa1wAYXiNF/hBdm98fFxMTk6qjm9sizHsMSE+m3fyF/Oi/HwIsRaZopJyWkn5G6X1myTCGxUb3ndupn3s2LHuVAm8IAABCEAAAhCAwCMVQBh+pPyr/uI8NjYmvE83mCC2GxZP5Z3i852iHPXeD4QYlSBe1FqdzSqVt2KIvwgxf69fFotHsd7wqi8+OgABCEAAAhBYCwIIw2uhio+4D//+339rIASx0bA70C7NK2VuvlY6N+y8rynBeaKTi7VG/UQk/w82xBMLNTs7QpRjqsQjLhwuDwEIQAACEIAAIQxjEHxmga9//XA1ZmLQu3J/bszLZen+2JTlNuvdYPA+JIm+Xm80Jpn4x5HiO0KGWxW3vnn06F+Wn/niOAEEIAABCEAAAhD4DAIIw58BD2/9rcChQ4f1pv2yTtbuznPzsrXuj7vrDRtbbvLOSZXoO32Nvg+Y+ccc+C2r6JpuFXPHjk20YAgBCEAAAhCAAAQepQDC8KPUXyPX7j5Id/HixcqcoR1lO77oXfxqpyyeLI3d4ZypaJ0sNOqN61LyMSXlm8G6D8h0bv/kJ//vHDbfWCODAN2AAAQgAAEIrFIBhOFVWrgV1mx+7bvfTdKZ5uZOQc9FF0Zza58py3Jvp9PpV1LljUbjjlLiV0rJtyn6M1Lz1b/7f/7PaYThFVZJNAcCEIAABCDQYwIIwz1W8AfV3cOHD+u7d2l9SW4kRH7FhXCoMMWTc3dnh5llaPQ1FqWSb+tEHddSnhQpXfj//u8fXEUYflAVwXkhAAEIQAACELgXAYThe1HCMR8r0N2NrtGYGnDa7CVWB62zLxZl+fT8/MIOJta1aiVP0uQ3SZK8K5neCiJODqri/MTERHcnuvixF8ABEIAABCAAAQhA4AEIIAw/ANRePGV3N7pWsqkmOp0dXvonnQ2fy3Pz/OLS4n6OXEuzxGdZ5WKWJZORw6+iiyenK+Vvvjky4sbHsTVzL44Z9BkCEIAABCCwEgQQhldCFdZAG7oP0R0/PpVRFjY653fZ4D5XFPbFpWbzOYq0TkkpKrXqVKVSOcccfx7Jv1VxCyeazabBbnRrYACgCxCAAAQgAIFVKoAwvEoLt/KaHXls7Pu6TVe6wXezKcKLuTUvNZean/c+bGKiLKtkd5Mkuayl+Dlp9Wul2m+VtVrn2A9+0F1vGFMlVl5R0SIIQAACEIDAmhdAGF7zJX54HezeHb5wYbaeR7feeX8oz4vPL7aaX7bGPeacr2utW0rr65WK/mWSqF9UUv0r6lAzTZsdzB1+eHXClSAAAQhAAAIQ+CcBhGGMhvspwGNjY5nLsobpqIPGuJfaZfnfOev2OOvXsRSFUupOrV55K0nkL3WIP3eCZ6lVXzp6dMgSYe7w/SwGzgUBCEAAAhCAwMcLIAx/vBGO+AQCo6OjioaHs8Skz4TAnyut/apz/gnn/KYYQxBCztXr1ffSNPmV5PhzZcMtrat3iWbyiYkJ/wkuhUMhAAEIQAACEIDAZxZAGP7MhDjBPxfoTpX426kpubUZnjS5e75Z5F/1zj8dI+8si0KGEFuNRuNcpZK+Waumv3DBXXZhaaqcmVnCg3QYSxCAAAQgAAEIPGwBhOGHLb72r8fj4+N8+vytPXlpnzHej1rrn7PGPNFud7IQgu3vH7haqSTHk0T/mqN/P1C4vG0wmT1y5MiHUyXwggAEIAABCEAAAg9PAGH44Vn31JX++z/9L49ppZ8QqX6lk3cOtdvt55pLrT7vPQ8NDk2nWXKaJb8pSJ7koM/FXEwfPfqX3VUl8ILAShD4V/82/m6xk9/7TyZWQlkJFUMbIAABCHxKAYThTwmHt/3bAn/8p4c3qyTuCpEOBR9fCN5/bm5uftiUJmv09c2nqT6vlDzFSr2uBL83Hxauvz4xkcMVAo9QQIyOjorh4WFBRJJoWBI52em0BPX3k07yqNtJLEsXYlR+aGhLaDRm4/T0dBwZGQmTk5NxYuKHgYgRjh9hEXFpCEAAAp9UAGH4k4rh+HsS+J//8/86lLfLrZ78CJN4kZlemZ2d317m5UClmrW01leTVL8vlPh5RWfvtMLcxWMTE22sN3xPvDjo/grw6OiobDT2JUoVlRBkNSZcrYhaRuQTE7wKMbBMVajoqpcyukjOSq9dklQskbVEpSWSNk0bRqlF22633fz8fMCSgfe3UDgbBCAAgQchgDD8IFRxTvrGN77d8HUaZq/2Wu9ecM5/YXFhaZ8pzUYplVFaTetEX0oz/Q+1avWNyM2zVWuXsKIEBs9DFuguByjKslG1SvRXEzXsbNzM0W9OsqyPiGvOuTTGyCxVqGaZFVoYCr5QQnW0krmg2CKKLSG4KQQ1vRfNGH3r7t2yILphEIgfckVxOQhAAAKfUABh+BOC4fB7Exj91reyvlL1R5HsMEXRnSrxpYWFhafKstwhWJDUaj5J05tJmvykWtW/CladFnk6h3nD9+aLo+6LQDcIayKqEPWvI5VukoJ3hRh3x8A7WYp+ilQN0WvuvoSMWmuXaGUTrYySKldatUX0i0HQvCSas6Wdt9bNEdG8tWUzTVXLOZEbc7vcuXOn+973vueZMY3ivlQPJ4EABCBwnwQQhu8TJE7zLwVGR8dVX1+nEvTipkDhIMfw5bvz8y/kpdkjiLRUupOm6WySqh9XKtkvSYiT9aBuT0z87y1YQuAhCCzfESYarFtrBpNafasQYjcTHYgk9kWm3RxiLcaYxBiFEIKFklGyiDrRoVLJfKJVKaXMieJijGEuhjBTGjdbGjPL0c8yhzkWNCeCnbMJLSTWtp1zJVZNeQjVxSUgAAEIfAIBhOFPgIVDP4lA5Nde+98SrjcHNetnifhLs3MLLxfGPhljrDELK6RcqlbTn2XV6q+VoHd0Im7MXz87d+zYse7mG3gI6ZNw49hPJDA2NiaLYjDVWm6ijB9LpXxWSPlEjLSLBA8LwX0cyUaOJkYqmCkKKUkJIZWSkpVSWighpez+GxpccK4sSxNjLEKIuQ+uzUxziZIzxOGyEPEKBbppyMy0pqfnfvjDHwbcIf5EJcPBEIAABB6YAMLwA6PFibuBg4jqRg6MiKheXVha+kJh7NPGunUxRiLmvFGvvVFr1N6Uwr0lo7pULl69Va/XHeYOY/w8KIHlIDw4mPZ3qv1G0m7B4kAM7nMc434WYj0LEsxkhRTzTLzoo18SQngplv8PzVIkRCITUmaSOAtEqfcutcYmkUl2R3YI3jNxO9FqXjBdlFJcoBDPk+aLqetcHRoaKr73ve9ZBOIHVWWcFwIQgMC9CyAM37sVjvyEAt3d6CYnJ1Mn1u2LFF/q5PaLZVkebHY6m7zzOpJwA4N9p/r76icEhTdddGfXJeby9evXS+xG9wmxcfg9C4yNjVWoNtyfcm2LSMQBjvG5VrN5KMa4TaeKYoxzMbjbQopbRDwTQ5iPHF33AjHG7s3hJNG6EomrMfiad74vEPVJqfojxb5IVIuRUhaStFJOKr6jpbgmpTjNLN8T5E9TQfMbN2ZNzCG+57LhQAhAAAIPTABh+IHR4sRE9NsHlNL1u2IQB/PCvJKX5vl2p7OrLE3d+sBD6/rP9fc1TjPTW0zuPSfa71etbU9MTBgIQuA+Cyzvjnj83NQ6yWobkxzJkuQppeRTxpbbqPugnBDTMfgPrLUXhOQZprDgfHe1CN+dukPeeyFlolT37rAQSYw+9TZUibjOQnaD8CAxD7EQG5VSQ0qqwUgxKMHtaqVyRQhxyjv7hpLheizFdDcQj4+PLwdtvCAAAQhA4NEIIAw/GvdeueryQ0pab9hGSTrSzPOXytIcbHc6B/K8HMqLMh1aN3Ctv79xTgp+W3J4p3Rzp2pEixPYgKNXxsjD6ufyWsI7d+5UbVfd5knuDz68miR6JNV6NzEJinE2BHvaOXfSlu13I+lFVp2OC8Fa5wJ99Gin0aUwpRJadydOkKxUMhkcZaa0NRJyndK8KavW9iQ63cssHvc+rBeCq32N2qLS6rS39pci8vsihIvOZVN/9VffyzFd4mENA1wHAhCAwH8rgDCMUfGgBXhs7DsbjYyPhxAPWmufb+fl850835J3yvrAQP1OvV67rKU8wYrfUFn5pm5X72JViQddll46f+SxsW9qor66biQDMSR7mMVTPoZXE51sT3TSX5ritrPmkvfmlA/xPSo6Z6WsdojmTavVCv9aK883cjnc5vVFweXAAPcXhZorVaZINiTzkE7S7TJRuwXJ/YLFfiHk8hQMrfV0miYXyLuTwdvTMuqzzunZI0fGu7sv4qHRXhqW6CsEILBiBBCGV0wp1m5Dxsb+y7pcxO2CkqesDwc7efFKu9XZ2W53huq1ykK1mt6sZOl7SvOvREI/T0s1PTFxZAnhYO2OiYfVs4/mrSuiwYqoxI3MYjvL9ECM9FTw4TmtkrpOlDPGnDYmPx1K9xtH5Qfraupqu9229/og5++u00qSzDV9XXM2JLXeJpn3qCQ9KIR4UggxpLUMOtFNQfQecTgpSLyTsL/eat2Z+yTXe1h+uA4EIACBXhBAGO6FKj/iPn7j299u+IKGE5HtcyY+m3fyP1pqtvYtNpubk0S1syyZ6W/Uz2ktfuGC/Ulgdf2Lz+6eHx8f/2/uyD3iruDyq0xgfHxcnbh2rZK6pM/Fci8HfibR1WdDiPuNtVuYudAsb0fyx7yPx3UMl9LU3MnzfOFT7By3PBWjUqnIvF7XiakPJiw2qzQ7JJU4KFkcYEEbYqR6muiLaZKcVoKOaSHPEbmpZjNt/uAH48UqI0ZzIQABCKx6AYThVV/Cld+B7tP7LhtqCJK7yjw8XRT5V9ud9lOtTr6zu4SV0nKhr1a9orX8hUjoRyLEy5TPzRw9erT7EB1+Ol75JV5pLRRjY2OKaDjxiRkIkddrwVtZiicEi6eY5WNEtC7GwMGHW864i0HE1zXzb1SMtxoN0Txy5Minnbaw/JDesWPHRKWytSqlGBCV6n7J6kkS9KwUYp8QvFsnyUKS6JuJUu8KwWec8+dk8FPGhFmlFoq/+qu/cphHvNKGFdoDAQisVQGE4bVa2RXUr8OHD+vpaZfpWnWrtfZAXpZf6+TF87kp93lnWQju1KvVqSRVv6xWkx/ZYC9wa7a73nB3VYnlp/jxgsA9CCw/sNlqtVS6cWMlFtUGKbtdBNqllXycBe8XrB4nijUm9jrRU9ba861ma5JYvFcVlct9fWbh/Pnz5n4s7Xfo0GGdZdPZ4OC6TUGrnZL4WZXq53WiDimplVLKKKWnhKD3YwinAsULTtprA1zOTk8PFSMj5MbHx7tfBvGF8B6Kj0MgAAEIfFoBhOFPK4f33bNAd5ODVmuTqqyjYWvsPuftHzdbrRdb7fZTMcSUBftKms5mWfp6/0DtRyH494vSXts5XJk/cuRId9kphIF71u7JA5fvxk5NTckreZ4QUS2LepAir09k8iQTPUnET4QQNsUQBmOMJVG8LVi8K4gmPfHZEPia9uLuzMyZ4j7ugCgOHTokG9ufrvUFuT5K8YTU8pDS+vNSys3Mos8HZ5XS15I0OSu66xBLecH51s3oxUIlLLXm5+e7499/iikbPTkQ0GkIQAACn0YAYfjTqOE9n1Bg+Wl+4dyGAZfE3eTNv2t2is93Op3njLWNGILM0mQpzZJ3+vsbxyTH00T+ovaDt0dG+kvMHf6E3D10+D89IDeclMrUpOZ+FfUGFrwlxrCNhXyciHZ5H7ZGH5QPzlAId0L0l7yPJxTR+bTWd4UKMzczc759H4Pw76rAhw4dVps2teqcZDtYiANSqeeUUnuJeUeMcUAp1Ukr2R0h+CIxX5ZEV70306X3MyLqxaib7STPczxg10MDG12FAAQeqgDC8EPl7u2LjY19p06J32FN/Irx4WXvwwuz83NDpSnTLEnzLE1OV+uV17USp7QQZ4ul6rU8H+ocO4ZNCXp75PzB3i8/sLZ169Zqnlf6OAmbSKltSVLZw0R7ieLeSGI4+NBnrBUxhhnB8SrFeNEHd8EbdzYaPxUC392+vZYfOXLEPhjnyKOj/0uapm5QVeQWIXk7sTqglXoiybJ9UqluINaBqEVMd7WUV6N3V4rCXNXM11SqpvIFP+tcaE9M/EV3LjNeEIAABCBwHwUQhu8jJk71bwt0H6Tzev1mxfRKx7iXjHEvzi8sbDPW9qdauzTRF9JKelIpcbyq9XsyxPODg7L7MNMDCimo2CoSWJ4PTDQiBwenFBHpPBdpQSFTTg6w1kMk4mMs1S7Jcq91dlthyo1CKMXEIXi/GMhfCt6fIQ4fUPRXjClvSisWq1XbHhkZ6c7PfVCrlyy3fWaGKrpP9onIgyJJH9dS7tM6OSCE2EEkNgoplZDSSSXnpVDTQoobwZhLMdirzrhbNvg55d2Cc/PdFSfMxMRE93OBKUSraBCjqRCAwMoUQBhemXVZk60aGxtLqDI0rIR+vpUXLxS5eXFxqbnXWrNRSimSJLleq1XOKkFvaiVOkFLv2YXKwtGjf1muSRB06h4FundWvy/37ZtKikJXpEyrRLZBJBql8wMkeH2MYaNQ6jEh5GMs1A5Tlv2tVjuRUjUF81xkvhFCOOtMftqRvcJCTMUaL5nr18v78bDcvXSkO6XjzTff1HNEaVUNbNdK79JS7Wch9sZIexOtB1Wi61ImQmvV0lrP2aK8Yq25ziHcjBxvCeumrbRzS0Vc7KOl1gMO8ffSLRwDAQhAYNULIAyv+hKung6Mjo6qzZv3DXjmA2WIzwVHz99dmH+20+48ZsoirTXqM5s2bLgSvHvTB/tWjO6t/sTfxdbMq6fGD6KlY2PjyeBgXrG22RdVMqRlupEobPYhbAlEW5z1G5y363ykfmZZU1IlIfi8NGbeW3/VendNCrriPd2wsbwRvJkLFVqkmZn7+bDcvXR9+Q7xpcFBkc7MDNZdtk7pZAMRbyOmHSzVFq30lizLtjCLWoxRe+c6FOOSEGpOMF8noqtE9iIFd7Votm/294v2zp07DVaduBd+HAMBCEDg9wsgDGNkPDSB7p2xCxdm6yYWux3JEefic/OLi90H6Z4weV6rVKvNwXWDtyiEt0IIrzOFX1ZEa/pv/uZvWvg5+KGV6VFfaHlliMlJUo891tLz8z7NsmrDCTfgOna9TtUmpdLtnuK2EMIWH+MGU9p+Y8qK854jk0ukakbiaWvtdWvMB2VZXCEprlvi2eDNYlKq3JjlO8LdZfse9jQDphjp5W9+M5OdTjbA1aoTlSEWvClE2qq13pFWKnsk82YmHnLBZxSikEIWQqq7SsubMcaz3roL1hQXo3EzzoXFTZtUgZVXHvXQxfUhAIHVKoAwvFort0rbPTb25xWti815DPuss0832/lXrHXPBhsGiblUkmelUMelFL9OdPgHK4ubfn5+8REFl1WqvKqbzYcPH1bVarXWbMp+IfwgZ9kGwbzRGrc51WprltW22+A3Oe/XU+S0NIYOajW6AAAgAElEQVQ77Xbw3rVi9PMsxc3owxXv7EUfxRXv6EbSMHem87zzOpGhH/4wEPPDDsG/ryjLDwAODw/XvNcDHes3BKm3apHsSZNsZ5LqHdb5jSGEAY6U6CQxaZq2QvAXnKdzebs4T7G8UlHuuveteSLKsS73qh77aDwEIPCIBBCGHxF8r162O284y4YGFozbHVw80CryP/HWv0CeNlhrgnG2WatW36tWq29o5h+x91crlXzuoweGsAHH2h04y1MIarWalnKwqqrZJunjjshxj/NhhwtxS6Q4KIXoU0LWhVRJZGbrXNNbu1AaO+edm4nB34kUbkfvb3tjbxPxrPdmsTmUtobbbbsC1+vt9lsnSZLdWjQNlkl/RnpIp3qD0npjdyoIRbFZkNgstRqSUvRZ6xad83cE8fUY/ekQXPdh02vWirlDh7YUn2HKxL/+e7ASvjCs3RGPnkEAAitGAGF4xZSiNxrS3YCjbDSqsi22uSj2t/LO/+hdeDlavzUvctXJ86K/r+9so973lhDq75SylwrRvrN7cLCDVSXW7Bjh0dFxefDgos5z2XBCDKU62cPMT1Ckp62zO6z1GwPFJMblDdmslrrDUiyVZTnlfbhBMdzwIXa3Vr5d2s6ccOUSc9b0ftZMTU3Z48ePr+TNW/5x57y8XtfSVVIdTUMYMSCr2WYt1XaWyeOCuLs28S7rXBapOx1ELwQKx4MPr8dgzmpyN4lai/f4UN3yv/2/3TqaxPDwZPeLiGi321wUg0ybibL5WmxtcqE+PR1nRkbCKFH4DEF7zQ5edAwCEFj9AgjDq7+Gq6oH3XnDx45dSdZtqW0kirvbRfE/mNJ8oeiUu4uyqJRlEWqV6qUsy05W0srfc8rnUydvLq1zi8d+8IPuklJ4rTGB7hekwcGRVKl2X5DJjihpjyS5XwixT3ZXWiCq++BlkRdt59xiZJqLPs6GEO6yCLeDp9suuNu29HM2xPkK+VZRyKLZPG+Gh4fjCrwb/HunTNCHc6XHJie5+4BdY34+TRazqsjioJZ6k0iSxyjQHiLeqxO9XUk9yFJKjvFMCP6EteXpEMwHharc3F4rP27N5I/mZU+qxcVM6/X1JBU+kxwyLaXyXiqlJDsVHFtvMhKFqcSyu/HHlStX3MNafWONDXN0BwIQWMECCMMruDhrtGnLd8FKtWU9Rb/dufJPjHVfKPPyyU67PZDnuarXazerWTaplfqxUHyGhbgcOn7m7//+/2ivUZNe7dZyKLty5UqSZev7HNMmnVSeYeLnrLV7iGmLUmqdULLDzPNFJ79unZ0iomlbulnv3BxrscjBLeYmLpW+bOfUyoc/XIP3Hu+Orlj37heEmZmaTtN2lSuyT4tsOHqxLUrxWJamT0ul9wghNkaiW0ThgrPmtHXFJElxJnWNpYmJvyh+u7bxCHfv+s7UamK4PchF0eYsmxdEg5LIJkZSpjjWhM6600/6lUwyoTlhloJDNCyobb1tOlKL0ZVLfarWvp52ivz0kB8dXb5T/KDWZl6xtUHDIACBtSeAMLz2aroqejQ2dri/JLkpkP93PoQveBefWVpY2ri4tFRft65/tlatng8x/JTJvxc8nWNrbv74xxNLj+Dp/1XhuUob2Q3DcnJyqlarZRtkKvckae1LRPyFTt7Z5L2vCGank+SKTPU5a+27wYaL3Q0oPPNCFkOz3TZuZqbjms3EHz8+H4gmuuFszcx17YbiVqulrK1nWZb1c5Jt9BxekUIeklo9JYV0TDQbvJ300Z5wJr4R8vJunt/sVCoV6f16FforqqJI1ynIubIQ0TtVr1W155gFp2oc7ECWpuuzSn2DFNQQUmdRsGSmXHBYNMbdtWV5V6V8R5CcN5wtNv1c2Tx/3uDB1lX6yUOzIQCBfyGAMIwB8UgEulsze89DTvsvOBdeNsY912w2d7TbreFqpdqsZOk1pdSbQtBJoeg9UeaXjx6dmKUP5y0+kgbjovddYHR0XG3f3korlXKTZ71TCH3AxfB5Ij7ITGkkWoohdjfI+EAo8YEz/gNn8lsmZnOJLTrGDBWXLk3F3bvnw8TEyIcBeHx5QvF9b+ijPeHyLymTkyR37dI1SrNBwXSQpXpWKfm00GqAWUpny0veuZPkws9dpDmbRKvyckAmaX+qkz4ffT1QrGihZWTSIXjNkStSy5pOdL9gOUiRBhOtM6WVZhIUY7A++kIJtUTM88aU08HbaWfDNEc/xc7cLcv55uDgYIn5/I92kODqEIDAZxNAGP5sfnj3pxToLrGWZbLRtu0XC+dfKIry+XarvS9vd7anSWqSRN/JKpX3lOTjLOM7xsWzQ5V8epXM//yUKr31tu5mGn19i3Vm3sdKHiCpniuNfcYHvztNk46Q4nLw/o0Q+UII/rKz/nbuzKLKk87MzEnbY3NX+bXXXkuybLjumZ9gnT4ppHhKarWHhdzkjJv23p0m9j8NLi5292kWwW/RWm9KlB72IQ6EGBpKSRkjqRC9joEzKbiaZmmtu8lH8KGepAlrpViwCCGG6IIjLXV3B8i2McXd4MOUEPFGpHhWhHjJ5Z3baRoWd+zY0cbDdb31+UVvIbCWBBCG11I1V1FfukusWbu1yhXzVGnMs86655cWm083250nqmkasyxbyCrpJSn5bU/hdQ7x1OxU5cbx40dW8qoAq6gCj76p3S9EDakHqepeEIl6QWj1QlGa7caaAaXkTSnlCRHp77ygyzHSdCE6nUHnyi1btvheDF7dKROLi1mWNuR2FnKPSvQTMYqDkeIBIi6Iwgee4s+88x2K3I20j0nJ26SSm5ioLxJVQ4gixCiIgnQuqhiCUkqo7nboQkiWUlghpBNC+EhRU6Q0xsiRQgzeWaXkQpImMxz5ZAjhTGmKS97ZW1TUZohuGKxz/Og/V2gBBCDwyQUQhj+5Gd5xHwS6f9iJtiWlKh73hTvgrDu4sLT4QqfdOVipVHSapXmS6inB4u0Q4y+Z4lvtueLK669PdFeUWGs/hd8H0dV3iu985zv1okg3+EhfZiVflko977zvc94GZj5PQrzBHP5eSnXjtizm69PTrrd/GRgXY2OkWv7CBinT7VLoxyPFV2Okl0KMKTHNKq1/EwMVIQRJROuF5P5EqgoxdXe+i9ZaH4mCEByc9RyCJ2LygtlKqYyQohCCSyLhheCEiWoxhFqk2JCS+1WiVJqmzjt/xQf/gbPmrLfxPHH8oOWbzfzmzQ7mEa++zyJaDIFeF0AY7vUR8Oj6vzwX0sqh7aZ0j9uiPLjUar1SFMUraSWtJjoJSqtZYjoeAv1CkfhFPV268Pzzz3d/jsW84UdXt/t1Zf4P/+G/DshK3Gqd+hPB6lUp9TNCchAyzsYYT8VIb1Isf+7aNPPXf/2XTXwJIh4dH5eN4+cGglKbWMhdzOorMdKoCW6YhZRZVlmIRGX00YfopJDCaJU0BfNc8H6hNHlOIZZKaRMpeO+9s6XNffRtJbjFMeTMsoiKvJZJIqWqhxA2SM3bKlnlcaXVVqHkeue88d7dCT5MUvDvOFccj0FM10Q5v2fPnhyf0fv1McF5IACBhyGAMPwwlHGN3yvQ/fn1T//zfx127eIxY8KznaL8krFmlIkHIpGMMS4prd6tZMmvgxA/04reN/NyaXh4eScx7Ea3SsdVt+5/9md/pprNsM6xekxK+XVi8XKMvFcqMa+1vMLEJyLRCU/uRFnjhYm/+It8lXb3vja7u073m29eqBsR16dSbyMhvsTMo47iju68X6mlDb+9M5xLJTqSxRwz3QrR3+YQZyLHTghUdgMxc3DBkjVk8kiho4Vqs6dC+mBj2r1bnCSCVCUKvz5Jki1Sqf0ykXuFUjuddYMUIyVJcouCP2WK4p0QzSVj4o3BLM7s3LnTIBDf19LjZBCAwAMUQBh+gLg49ccLfOPb3264ttxMpXm6NO6PvA9fLUqzwVqXOWeLLE3PNPrrbwnF/0AuTkoXZq9eNcWZMxPm48+OI1aiQHeKTDE4mNaWxIYgwi6pkv/Jh/CSc2Gb0vpKmiW/IYonZKTTRifn7N2L7YkJ1PujWvLo6LdS2Vf2a6KNLNOXONIrJNQuErQuMovgfdt7v6QTfUewuBWcueGdn/be301qlTx27+oWxjoZregGX5Ilq1gkDZEvGGPNpUuu0Wh0pyKpSmVrkvQn/SzkBsG0S2i9Tyi1P/qwVwqxvpJlPoRwqSjyyWj8aefKc9F0//dM6+jRo93PKKY0rcQPIdoEAQj8CwGEYQyIRyrw2mvfTWV9cX1w4oAPNBpC+Fqz2dpWFKbfB+erlcoH64YGTwbin1KM7zmfTy/EVvP43/5t55E2HBf/1AKHDx/WrZasM6vNLobHWdI3vA/PG+eHkkRPNvoab5qyOGWNOZfr4sbSjh35sfHx7oOTeBHR8pbmZaNacByoan4yMD0lhNpOggZJCO2dXTDG3A0hXg8hTjPR3ejMEktqsZDOOh8S54IxWXA19jbMe1GvWzM46HbPd5epW16ruXsdQUTda6VUy6vGyYEsqW2TWu5OpDwkhXqChdhM0Rvv/Kw15VvWlO/oqE5Y6+9u2JC0jxzBA68YtBCAwMoXQBhe+TVa0y3s/mF3rjJgldrnTfjSR3eGdxdluSHPc5mm6fX+gb4zzPJnStKp4P3V7t3ho0f/ursBB16rT4DH/vzPs0pO64qm3SlieCIw/YkPYcQ5X1FavF2pVH8enHkvlPHydNaZGW5jWsy/KvPyMmtCDFZlprazFI+xUBuYRB9L0s66pe4mGcaHmxTCrPG2GVVWVK00s+lCTO5mMU1rsVK5Hev1erx06VLcvXt3mPjhDwMx//M7ucs7BP7t1JRM5udVjSipi+p6IbOtOkmfFVI+rZR8Ini/zgeno/O/iSGcYsHvCOuutah1u3krbR07tvPDO8SY57/6PqpoMQR6RwBhuHdqvVJ7yq/9x//YyFx9V1EWrzgb/oiFeLIwduvc7Gy1+1NvvV6/pBP9iyThE+z9uZCY6b+bmJhbqR1Cu/6wQHfO6+TUVKNGyea8Fff74J5mIb4cKe601hIz/dxT+HEi5WQozM3h4WwJdxf/W8+uY3cb63abBoqiHIqZ7qPIVcGsfXRtb/xiLMuZGFtLxpjy2LFj3bu9n/nB029849sNUQ1DwaePJ1kyUsnS57333Tpuk8w3mfgCczhlgjlr884HnZDcvntJNrEkIv5VgAAEVrIAwvBKrk6PtO1r/+k/1Wom2+pseMF7/6qL8dmiLPYsLjYHtdbNeqN+UzK/yZLfiTGcIg7XfvI3/9ftHuFZU90cHx9XN27MDwWhHrfOPhs9PReZnnHBr7PGNiPHnxKJHynlz2VU3sHKBH+w/MursSyvO5y6Sow6DYlWTLkMxIZyUypVtJvNZnfL5N9tUf2Z5+++9tpraZpurDiZDutE7cwSeVBIeYiIn4nBk4+xSTFej+RPBW9PehcvLhlzx8+L9kcPvq6p7bLX1IcTnYFADwsgDPdw8VdK17/1rW9l7XaywXB4KgZ6MTf2xTwvnmwuLW1O0sTW+xqzkvlkZHqHvH8jCXzh6NG/vomHc1ZKBe+pHcvhLcsey6Q0W6Kgg8TiUIz0HAmxxXvPRZnfihR+Skz/kAa63GiIOdwV/rdtu3eIp6am5PXrqcjzJg8Pt7nVaoU7d+6E48eP3/cNapbv7E9OqnkarPRr3sCkDiRJ8jkpxOec95siUYWIumuBT1L0J5wLZ4O312VCd12raDs3n2/evNl+tHHKZ75TfU8jDwdBAAIQ+BgBhGEMkUcu0N2NzrlsgKu1xzmGZ1rt8vPNVueZudm5PbV6nQfXDbRY0FnB8UTg8DMV5GRdd6709gYMj7xsn6gBo6Pjanh4UaeDcYBd2BODfzUGeoFZjugsiSHGuXa7ed57/6sgwxtJTd8c2bKlieW57on5o3/HI42Pf787z/d3d4A/853gP3B1PnTosNqxQ/eJ1O8gySPM8tlEpyNCiMeElP0Uwp0Q/VVv3QUX3GUhwhUbitumbN2NHd0MYb6D1SbuqbY4CAIQeAgCCMMPARmX+LcFukGpsnW2mrnOjsD8RFm4lzvt/IWFxaWnkjTJqtWaYUlXmPmUlvInLOOpflWcHxkZcQhLq2J08dcPH67Um6HBabJZyfSAUDxqCnPAWrctq1RuCyku5Z3O6RDdycIUkzxYufu3R4501xZ+UIFuVcCt4Eby179+uKJ1WEdabyOm3VklW/5yE0LcE+Ly7nZtYrojmK4T8QcxhqshuBsc453c5IvKirb3s6Z7p3j+n1axQL1XcNHRNAisVQGE4bVa2VXUr99uJDCrudLZFEK5i6N6pTT25Van80KM1M9CEEu+JaV8r5KqH2mitzUtTX40HxJLbq3sWi+vSDB5/fqA8nKDCHqvSpPnkjT7crvV3t5utWtplv0mSZJ3vTcnYvQXSpLXVH6nibWFV3ZhuyvBdOcscz32pSyG6/2DLwZPh0pjDoUQhom5qrW2Uoq7RHRJCHGRRbxcluaGMWaGQ5hPybU62nVEs1lOTU3ZBzG1Y2UronUQgMBKEEAYXglVQBuWA9Pxc1PrmMKWol28aox/tSjLV0OI632IiUrUXaXkmVSKn2jFbyYxns4y1yYig93oVuwAWt4+eHhxUeuO3ya9epxDOMRSPiO12m+NS4wpc6L4ZozxuLfuPeHp1mKWz5rr17srIOCLzootbbdhkQ8f/jM1Pe2yEFxf0lfZI6LYF4ifkErtlFJsF5L7SQgRibrrgs8zxdkQ/Yy37o5z5R0l5W2t1Z1mp32nLBbnZFEs1ut1h8/0ii48GgeBNSeAMLzmSrp6OzQ29p261+XQUrN41Tn/Rev8qHV+s3OhKiUvSqU+qKb6Z6zFG6lITybBL2rd7kxMTFj8nL6i6v7bu8GTkypJNmU+jXUt9eNM4pnowudJ8D6l9UAIYclad9M6+2trzAkd6GyrlS7cuVPmx49v+XC7baxNu6Kq+nsa87uttefn59OiyIZVpjdJnW5LkuxxoeS+wHE7Ea0nomogitEHyxxbMYaFEPxdyTylpbxelsVlb90N4f2tshTtTZtU8dFDdt1pE5g6sdIHAtoHgVUugDC8ygu4lprf3Y1OqbLhlf288f5LzoWvWmO3G2/7vHc5M1/t62+8oZR6PXo6nliaqdXaixMTE92n1/EHc2UMhuVVI7o7l3W0rjWSvn6pa8OCxAgTPW+MOUhEm5MkMdb5y4UpJ6UIb3MIk5noXC2KosCDkSujkJ+gFctffn7964uVLEvrspL2Kx13CyEeJxJ7ouDHiHm796Hufci0FiSlcFLIUgieJgo3vPXngvMXhXOXi8LcLctivvuQ3UsvvWTxXMAnqAQOhQAEPpUAwvCnYsObHoRA90G6vr5rFVL0giN+NRJ/tZN3dhd5MVxa61jydF+jcSrR4g3F9I5XdC0r9d2/eX5Hm8ZxF/FB1OQPnPN3d355ZmaEm80p3r17nlutTVyvK0HUTpQKmRPZBiFpm1Bqbwxhfwxxf4hxs2AhdJpc9z6eNmV5ikS8YG1+fVOfmsFSag+xivf5UqOjo6rR2JcoVVREf99wDGEz+bhZSrGJWW8OMayLMQ4IwQ0lZV+aZnUKwXnvOzGE28H7G8HHq0zhg2Dt5RDK20WRLB06tKX4aIUMfOG9zzXD6SAAgd8KIAxjJKwYgd/tqjVfJM8KEi+RkF9pNVv7m0vNbYUxgiTNNRp951Il31aa35IxXqCKv/nivn2LuHv0QMrIMUb6/ve/353ysBx89+2b4vPGyMR7Ke8GmaZa5LkU1aplpfpFKdtapLWKLG2fzLLHJNO+EOPBGMJOH/xGJo5CittKqneZ+W1PdFIWdsYYvzAysqGDOj6QOj6sky7/KtBqtVS6cWMlE/Vq2S7rrKg/5eoAaV4fSQx77zfrJNleq1Qec84OeuNqIQQfY1yIHG+R9ycpxlPemIvdQEzU7u426TGP+GGVEdeBQO8JIAz3Xs1Xco/58OHDarYpn5RCHPQsv9hcXHq61W7tbXU6GQnu9Pf3X0sSfSJLxNsx0LtpcJeVKmbxh/K+lnX5zm93Mwci0nfumCRUyjQ4laa6mjpbZlGKNGWtS+906awMgYXm7i1f0oKTmhKyvxt4WPIuCrxfSNEvmHTw7o4P4aIL/rgg8W4a1ftJkrSUWihwV/i+1vBRnewfx878/Lwqy4aKNZXWoqp4KQZI8DpisUnrZHui5C4msZ0obnbO9jEL0koVzrmzpSneD8Gdc9ZcJiuuSqmaRDM5ptA8qrLiuhBY2wIIw2u7vquud93lmrTevNuJMBIifa7V7jzf7nSeXmq1+4hi6Ovvu52m6rRW6jhxfEOSP1ehfBph+FOX+h//DegG4GPHjonh4WGxmGV6vfdJwdUaB1EnRf2SxIDUSX+ZF30u+JpklUUi7cir6IIgFkJIVhS4QjHWlJbrpZTDQqgNUgmrpFrwzl7wwb1v8vI3ztkPNg8l17Zs2WLGx8c/fGAO874/dRVX8Bu7n2miEdnRt2tV6xuiUR9UFDdylFsTrXawkDucddtYiPWJ1o2iLO6WZTklBF0Kwb9flv69KIs7fdrNfTSnvDtW8IIABCBw3wQQhu8bJU50PwS6UyXOnr2z1XPcbYmeKUv3krHmc4vN1oYQvKpWKotJqs8mqT4Vgj9mfHGaFqZvYBmuT6W/fBev+87uNIjuQ29FMaikNIkQruIk1YRO10mp1msptwqVbNFCb2l1WkNlaQZYyqpkkUgppLWeiZilkuycV8YazURSSuY0zbzgeINivBCZTmkRzpYxXFc63J25eHHp2LGfeiLGfNBPVcJV86blX31u3SI9tKeaFEuuqkg20qS6XrLYYqw9IIR8Qmm9r9Pp1IwxlKTJ7Ujx3Xar/Usp4iXh5Y1W6/I8dq5bNTVHQyGwagQQhldNqXqjod2lmr75zW+vJ13ZagLtN2X5svHu1fmFpR0++Foly/I0Sy5XkmQyUviRj/5ke7q48vrrIyWW4vr4MbK8wcnsrN7YlBXnOhWnROodp8HbNAZOo+BUa5lRoHrk2BBSrdMqGZKSN7KQ6znyOmNt1TufsZAqclyeV0zddbMoxhBC9N5T9z+OsSCmtlBigWO4xhQ/EEKcESJcTSmZzfOkMzHxF1gJ5OPLtlaO+MeVRorBQZUR6f4w0AiSh6J3j0ul97NUT9rS7rLebSCikiJdsd6+xzGepUjnbV5etZYWs2y+xJSJtTIs0A8IPHoBhOFHXwO04F8K8Le//e36QpEOWxt3lt6+Yo398sLC4j7n3VCaZT5NkqlKlpyXgo+qGN8Opbtw507tw7Vpj3TXG8brDwvwa9/9bjLoXFWYbgCJ65l4wAXqj8QN52w1xFAVQlaIRZ2ZG0rpPiVlv1JyQLCsUqTkt9GXvBDK+eBd6azVUsVIIRSd0hMFJ5hsjHExhDDnfDEdOd7QQlyTTlyXsj1j7b72yAhhO+3eHq382mvfTYaHQ50StTWR2S6p1ePOxUM+xCeMtQ2i2BSCb3rvzxhrJq337xG7qaVbbnF4uG0xPaq3BxB6D4H7JYAwfL8kcZ77JjA2Np5Qfbbfln5rp915xTj3R812/rSzdrOQLJWSs1qpK1mij6aV5PXMuffn5+XSsWM/+PDuMOad/oFC8NjYuNbri5pWfl251NkZfdiVZulWVmoj+TiUG1MzpcmKskyYSUupEkGkWbDSWgutE5coXRCLeWJakEIteu/bxtmOENJ3t1Tw3roQvAkxlBR5MTi34IKd5ejnK5IXiiI2y/J2/tH6sdhQ4b59albniX63FfuWLaoWEz1MrLaISC90VyAJRHspxr4Yma0pLxtjzsRIvwrBfqCCmarVYvMHP8BnfnVWHq2GwMoSQBheWfVAaz4U6P6BnJy8U6VMDLfb5mXr3FcW261D1pjHQgyZkrKZZupmliR/l2j1urbhdJ4Xc4OD1MJPp79vCEUeH/++PH/+diNp6PUizba5wo4EH55kwVukVOuUSuqlsaoojSzKohtrg2ARYgyOKFolZCGVbmdptsiCZ4joLkexSETN0ruOJPbEoTs5wlOwxhhX+hja5G3TUVisUTuv1WrllStX3LFjx/CwHD7p/1ygO3ddTk3lNSN4UEt+KkZ+lkg87WPYHXzY4qyfC95dj+TfDsGfKfLiQirSW62WnK/Xp7vbN3d/rfi4eecf/r0b//Ba/3Tp8fHvxY9WGP2496JiEIDAGhZAGF7DxV3NXevuRkf1Vl+W9L0Uov/K7Oz8S50i32ud6aukWV6tZneU4J8qQW8K8qdUiLfS1M2PjIzgp/d/VfjuZibbt7dSSosNLJKdiZZPsJAvcORn8qLoE1Kper1hXIiFcb5wzubO2Y4vbCdE3wp++b8FIWlRa73IJBaip6VIsR2jKEQlKVWIwTkftY6hNNbrwNbadtnRpgzz8516vX6vgWU1D1u0/TMIHD58WLuBgUy2eQeF7s516ilr7XPG2OeVkkIw59bZK97byU6Rn5SR39cUrrVaU+172Knu/2fvTYL0uK5zwXPOHTLzn2pCFQqFgRAIggM4iARFyoPa8PNr+bFfaOEXQW38/MJydNDR0aG36uhFbwjtHa8XWpmbVkQvOkJYtKMZ0er2k23Yli1RIkRxAChOIIihMNTwV9U/ZOYdzmneH4AsybZaIAEQQyb5E6xCDvd+594/v3vuOd+ZJIu+/PKyWljIUoVE6HTmZGUF+NixFPZzpNml+BS2ay5tELjTEWjI8J1uwbu0/YePHNE731trlRIPBYb/pqzK3xqX1UPD4XAulXLNrO3nuf1BbvWPCNSPSfnTOVQXAcA1cYS/OCi+/vWvZ5ubnY5txwcA4SAgPulDOBhD3McCqJKn3ebnI8I6s/RjDIPgwyDUfiDAWxz8QGLYFFBDymlkSZcsqopSeRlRhK6K2lgxZSXWZjIajaXuBpYVHUM4G73JglwAACAASURBVJuQiLt0kt7gbqUdoSva1t0pzOxCZHogRHkyhvAsES4CSNd5VzLzh8jwlgC/FkJ8hwJezvPB4P777y9Tk5IyyqmZGdqXdI67XZ0N0OT5jK6qoQGwCoBVnuegVJAKKWrPwZgYiMZxa0vFPO8FpTrR2uXY7/f529/+NiM2aic32NzN7RoEbisEGjJ8W5mjacw1BK5ok+6yHsrHIuFvAsBvj8vy0X6/vxSZUSONOt32660ify1VpEPkdzRnp1dWTlaNzNovjCP8oz/6n1pF4eYo7x4CgaejwDPjcnSfc35OK71FpM4AwJsCuMwgKzHELYlxy/mwBTEMxNWDPNfDul6rsixLcdnx4MGDcrVE7rWHNdvMzfS9IQikub+4uNiuuLVbRD/KgF9AiA/HyHvrup5CgHUi9SFz/HGQ8BZG+ZDreKmquA9wAQZ5Tqooso5TLUbTbinTSsmfiCqPIEaDKDKpRAwLswSDyiGLA+AKMVZJYRDRVEStKoRx3W6Xbm5uzjcloW+IeZubNAjclgg0ZPi2NEvTqOQlWltbM6ub9GAI/FQQ+c1RWT6xsdnf533MAST0ut33Wu3Wm1bhDxn49UEdfjpYsKPjLzWqEldH0ETKqtfbNWVMsWQKezgKfJEZHq+qasq5OomhnQaBt0jRDwX4Ykp4EwlViFJHocrFqsKxq4kG9Y4dO/zS0lJsSEEzP28yAvj1r3/dltSdBuFd4mEfED4emR8NIRwQlhyBKiL4SBDeCz7+JIRwqq7ieQGKkcTkWqYix0WKsNNmZo5IzSBgl0hlSpFOgcKIIBwlKkU1Kkpe5YEwbwryuiazZrVe87FeDSD9URY2V6am/LEjR8JN7ntz+waBBoHPAIGGDH8GoDeP/P9H4NqW6dDlewXoYPT8zLCsntwabD2aiFzgSN1e93yr1XrbEv2IMbzCMngdhsOt73znO8l7ea8fkyIHIUznmNN2jfQ5peyXBeRQiLyPAwcfw4YP9VvAfBxBvRIxrJErh0OgyDiM04hxa6sd8ryfCED8NZOU7nXcm/7fAASuzv8coDUVSc+Bso8C8OMxhqeEcYk5kV0eMsgFYXk9AL/ngz+LrAIIWyKcRYHdRHSf0WobEU1x5DYRWiLSADJ59yXXMCB5QHJk9EgTbRLguiJ1GRVdjNGfZ+CLmtTliLxlvR0tLIADaGQBb4CZm1s0CNw2CDRk+LYxRdOQX0BABA9/4xtq8aOtHVro/gjh86NxeWg4GD07GJfztfdFr9dZb+XZ+1rRqwLwd8bID1fioP/9o0fv+UIOV8JM5os817O2ZfYaZR8EZb8cIx/0PkwTwmVE/NC56tXgw3GN7sdKVVvf+tb/Vl/Nrv95czQhEM30/CwQmCzotF7KAroDiPAIU3w6Bn7YB95flrWNkcfKmA8A4KPIco6jBAQwSuMMIu3ShLuN1j0RbjnnFCGmkuEEUVBAEAEoSKLGJK2iFawxlVJ6SIgriHyJQzwjAmcFYVmiXLQol2MMG1qPxt/85jebRfdnMSqaZzYI3AQEGjJ8E0BtbnmDEBDBr/3J/7Kt1mGnK6uDVem+UFXV72wMhjvHZdnr9drDVpGfMVq9DgB/rcn9w0bIV/7h/9ozuser0U22mTc39Tay6gFS6jEgegIBH2PmBe89a6Xe1kr/xLvyDReqnxa6/nDPnj3lkWYb+AYN3uY2NwKB5CEGADp10W834HcC8L4I8BALHAwu7oogU6lSXSLF3vtxCBxTFUtjlLHGGKtV0slOutcV+1CmGokpGU5ECAU0KZXj5KMLa22ukIwAUAzecYylVmaLFPWFZU0RvG80vh+FTovii4tTZu3EiRNN4Y8bYejmHg0CnzECDRn+jA3QPP5XI/CHf/j1nmR6W1nWB+raPx1C+HJ/c2vfYDja1u2067ywF63RbxPBf7UEf1tt4YWNjXzrHq5Gd6Xk7cxMpw3tPcTqGSF8RoCeRIS5yBG98+tK0Su5Ud8va/9OGcpzql5aayrCNbPxdkXgKy+80Jom6oRKzxpj95NSj8YIjzLzPpY4630onHM2BE5+3miMqaxWm0aZPiBfEuDVGLgPGF2qGA4cFYjKjDUtk2U9ZfQ0As2IQE9Yes7VWYzR5llGWpuAiKVS+I5GdVJrOokUP4AQT7tpOzgJUB07cqTRzr5dB0/TrgaBXwOBhgz/GiA1p3x2CPzxH/9xbu1cpz8c7Rt7PhSdf25zOHxoPK53aktitVnTWp0yWn230Pg3rOSM9lvrL7/8ckqIuee29w8fPqwPHDhgt7ye08o8RED/BhGfAsADABiYZS24+kMGeYWDfxUCnAHQ6wcPLoybxLjPbpw3T/7VCFxVmNB1Xecjn+0kgfuDwAFGfkAE9sUQ5l0I0yneQSlVG6P7zHzWVeGMIr6ICldQcAOAnUKIUUDpK1UWC0HVQVI9AZ4GoGlSOAMCM8IyAwAzxmZFu93RCLwOIBcym72PiCfrMH5T2CyPBVb3TsOw2VVpRnGDwJ2LQEOG71zb3RMtTy/BPM/zSjq7ah+edHX870Zl+XhZuc/F6DWRGnZa+XljzF8Vmf5r79ypamt46dixv9gCSGL699bx/PPPF53OYke02smITyik368r91AIYbvS+pxS+F704S3P/FYI/LZhWF1ZWRodO9Zkyd9bI+WO7C0ePnxY7dlzcKoWWRCUnRFkDzLcH5l3RI5zIpjKczit9QrHcHpclqdQeF2B2sACRxhUMIaZfCCwRhFaE0JSp+CCQdqgsKNJ90iZWUSY58A7bZbtaLfbCzFEIyJBE10moveVVm8qg+8oMh8OePPCUlGMGkJ8R46rptENAtCQ4WYQ3PYIJEKsutu3jwf+ccf+ubryT9fOpQIchUJ0szOzq8aav9FKjrkQfzocb539xym9BkePpq3Le+pIYSVaw7zK9P2g6GkE+nebm5u7tra2bJ4Xr2RZ9iON6rgCPlPX8eLMDIxfaqTo7qkxcqd39kpyKFjodDq1x1lk2C0A2xXTXBTOJLLn4FdB8CNRfEZ5GSEW9XlZiTbPJVtpy/z8CKuqmrz/8jyn4XBINDOjlIjloLN2bnuCal6p/P60w2K0fjT6uDty3Jbijm1mLvR6U+9qUj/Wil4vY/l2VeDqS0eOjO90fJv2Nwjciwg0ZPhetPod1ueURPPOO8uzY1EPxxD/28DhmdqHx7e2tnoxRsky27dK/6Bd2O+lylRo7Aenf7p14eTJgx9Lgh25Xb3Dvzz3bkhIx9e+9vV55rAHbfaEUvppQPrNqiqnyrJ0RPjXQPR9rOW1WvPl2Sxs7t271x05cttidIeN1Ka5twiBK3HxsMsOYaOjWeYIcApU7MYoVgBi5LAlUa3Ecb0ymgHnZmZC9913ZX5+fjLPVlZWfjb/BoMB7tu3D4fDIXY6nZSwp6DTKYhNz3vcmRu7l4zZr1A/SAj7BGRGaR0za7cE4V0APiEcjyOE07HEi0tLRUpETfJrzdEg0CBwhyDQkOE7xFD3cjNTdvh//I//uVsG3i8ovxM4/oYL8amNzc1tztUaUIa5tT/ptlo/IgWvKYC31y9Wp3//9w/WnxHRwyNHjmAqC3vtpTsYHPjZXCv39X9h3h1MJWQBoJiZETh+xdLd7ruTl/a1l3f6/0nVtxdfFEiCUL8YD43pxyNHvoHvnl3ZrRgfMpn9DUR6CpEe9iFAcG5dgL/jfPhHLsdver+5eejQoaqJE76XZ9Yd33d87rnnLHOnnWUqryRmIqyJSEjbquTREDY2hseOHbve5DY89MILeufFkCPKNLbzBUNqZ6fdOkhkHk6KFkg4B0BtQbmEKKcU4isK8CSo8L6VanV6enrrM/ruueON2nSgQeCzQKAhw58F6s0zrxeBpDdabJb6Ph/h2Sj8Ref5UH+jv8c511aErtVqvdPrtt6o6/qHzo1ft2Hw9tTUVHX01odKTLRR+/2+XlkBpTWoKjOUVSXFVpJABYghxyIGjDH+bP4ppUQpLVprGY8ryfOC69pzq9Xlra2BdLszvJr3ZRdAerFfK4AxwTER75eXl9W+dlsXA35AGXpSqex3EeFRjjwXgt9wzp8OIfxl9PyKYv0uwErZFNG43mHYnH+7IZB2jV5++WW1sLBAWmtV19PoXIXz8xBPzcyE4y+9lArGfJJdl6veZ7AhFK0sa3WxyPdpVAdI06Ms8LCIHNBGeU163Vj1liL1OqC8rgOc2tiAi3v3QrPrcrsNmKY9DQL/CgINGW6Gxp2AwEQ3d2Xgd8SgH48iX6h9+MLaWv/B2tXbBETareJMp9N6J3r/A+DwI6jia/3+qfHx48f9rergtVjG0ag9BRn3cpt3HIeWRMgB/UTwX4iQPZPwlQpYJFf+RKPlqv4pEwOrPIsGVSCW4CE6Il2TghqVLSO4Cka1s7YVnIvs21YbcHmmso4tzCMI9IzE+CyD7En1lmMIiQifDD5+r3b+zQy2zhw9ejTh8klIwq2Cs3lOg8D1IJDEg+Eb3/jGz95pN2jXY7K4LcvSxtjZLkrvBptUWvBxAXnKGtMzWhMSrGqt39VKv8E+vum4fD8Mpb9nT6vR7r4eKzbnNgh8Rgg0ZPgzAr557HUhMHkhjcewLUC23yM86bx/enVt7alyXO4KMZq8KFZa7dbpTKt/RE3/mNXVD/I8bB09evSWxe4lJYfNkHfBxd0my3daa5YEOUk09TjGjAgVKoXsIyXt/1QBC4AmjFTrCU+WEJgVUbTWBg3KIUIdhIeINMiM3nTM/cC8CQqGBkPFgj4SZMS218qyeW3U5wHh2XJUPhg5thTBJRF5I4R4PDr/JkZ/CmC08hl4zK/L4M3JDQK3EQKTsKf33lvrlMIzomR3bs1BpezTRuv7CXEJgDOt1OUsy9+NkX8gwb0OAT5qter1P/uzP/u4CFBzNAg0CNzOCDRk+Ha2TtO2nyGQtkNPn97oeQi7h1V8rPb1oa3B8Ledc/cHH1vKqC1rzLK19vtGq38wKv7drdIbTm1bXl5WZ/t+WuvWAok8qhEf1FZ/TgCmAbCDCDo5gieE1zkMISBNeDCCSHJqsQCmslgKjLaS5dmkeAAhOlRqTEADpWCzDvFycH4NFW2yj2VA71pFqyClp9nHJVT0EAE8Mh6NZn30pSb8KYO8yrU7Hth9pDm/dPDg0qCJZ2wmV4PAdSEwWZCPRlkxin62KMx9qOyDWqvHEPAh4XCfMYaLolgnkNdA6HXP/m0Rf7aazi+Omkp11wV2c3KDwK1GoCHDtxrx5nmfGIFUhao7NPNDXz3sfHhyVNX/1nn/sHd+GhBqRWolL+wPjdHfw6D+Otqty/PGDG5ybOzkJXl2lBUtwe0sca9S6ouk6DEitRcQC0RUifgiYBTgGJ2XGIOgovQ7Tjw4xCAgLFpbMtaStVZhCqFIvmPSAQkrQhx759d8CBvMPIggFUt0WtlCE/Yix0Wt1A5Favu4Gvvg6wsA8mMUeJWr+vUx4Vq5IoNjx75VNyESn3gYNhfewwhcDYUqvJrbpgu7lGnzOAo+LuyfsFk21263NbCcApB3GOQNEfkpavXeQIaD+zudFDJxu6rb3MNWbbreIJDcUs3RIHCHIPD8889b6PU6bqQe8MF/fjyq/13t3BNV7eYRhYloy9jsNaP1P+RkvoshLhOtrT/77LP+Zr2Eklf4gw8+KEaczRCazzGYh5XWv0NEDyPiHCKMCWmTFA6EeRyCq0AkAmIwSqVkOI4hsjBDkolI5bOIVKYSiSZsE2EhjC1AsCKgmWNMulEhXQTAiCDeecWpAq3SuTUmZe157+pz3rt3OYYfM9JJqs37Wl8eHz168GMi3LyQ75Ah3zTz9kMADx8+ooqd77VMnOnkmexHUg8pws/nef5gkRd7vas8R14rWq03kegnsfavEdfntfZrU1NTn5XCze2HZNOiBoHbCIGGDN9Gxmia8qsRSF6ZqprJqId7o4uP1bV7rqrqp0ZVuQtkEoZQ2cye1Np83wB911r8iLxcLsvz42PHjqWs8ht9pIxzE/J8WlNnt6biYUB6HEg/IyC7IEYtCOeI6DQRrAHzwEdfkYBHokDJUyyJ0yZ3sWD6BzFViZWckJJHuUMEXQGaEoYuAHRYOGOefCZhF4BA3nkEYFFEkwUBkVphDu8x8zvRhbcjwkdz7XBhNBr5Jlb4Rg+B5n73IAIT6bWlC2BMVy2SVXss4sPW2settU8EH2cBhFpF66xS6iSzvBFDfL8O7qzHQT/3vlxaWkq5DHyzFun3oE2aLjcIfCoEGjL8qeBrLr61CAg+//xR8uqvd3P0D0XB3y/L6pnBcLg/MLeAMdpcf2CM/pEC9VdK6AMteG5qqtq4SYl0E8m3YVCLwvqgouwp1ObzQLSfA3ddXY0Q4A0BeJ1SIhvgFqB3Auijk+DLIYsSRjQiShBjJASlAMQqozNhbiNgTxs7jQjTzDjNwtMI0ksCGgBoU+5dCi4W4SCRSxG+GBnOIME7GPkUBHd2PK5Xvvvdo5u31lbN0xoE7n4EnvvDP+xpV8wVrWy3UeoJIniW0BzQWi1YmzmtdFoMvxu8O+mie49DeXbkeN34zc2iKNxLn1z67e4Ht+lhg8AtRKAhw7cQ7OZRNwIBwf/wH/50Mei4r67D77kQn3UhHKyqejoEr9tF+7zN7OtK09+CyEnk8oNRASvfP3q0vBFP/6d7CB4+/A219PClruL8fhL9JaXtIST1SPCh8CGOvK8/EoFXUeFrHP0qA48oxqCjZUQVt9xASDkBKIBNROaIJuoU+aBEK42OreiQEeocGFuokjyxdBGkAwgtFMoRwTCzCICHGMuI0gfhVU36oji/xhw3mOfG3/nON1OccHM0CDQI3EAEnnvuuSzLthf5dD4NXu4XoEeMNY8qbQ5kxuwQRAkxDrXRp4noA2T+aRB32rv6rBvUmyH0k9KEu8l5DTewx82tGgTuTgQaMnx32vWu7tUf/MF/mqs17Q6V/1IUfJYFnhyOxturum53u93VzNqfKk3/wMKvi5QnTZWf+8u//N9vqLzRCy+8YFJmedZrb4vAjyLT7yPR46RoT3BhM8Rwxnn/pgj+CAXfqOJoY3ChX1mbS5YVkudtWWn3f6bzW4+SExlgWzWDdV2im6qwHFoqMkMKNxXEXFtPJqiqYLKFQl1ooQxRbCpJTSQ+MlSAMvIRh5jpYSvk5fIO8MeXliI0iTt39ZxoOveZIUCHDr2g9u3rZzF2F7zI3lY7e0Qb86jR2aOCshCZW9Zmfa3VMnB8l0N4r/L1BwywAhH7FKphXccaIHPt9jhYa2PjMf7M7Nk8+B5FoCHD96jh7+Rup61JDGqRQH+BgzzjPD+zORjsqapqrtXqDLLMnFKoXkXkV4nCT2AcT333u0e3bqSCwp/8yf/c9X68zXR7eyXGQyHyl1l4Dwh3kNT7IHIiIr+KDk5AqN7r9/X42WfnfqEAyJF/wQg//7tUzjmdkko6DwYDLPftwwUAW2+BnVFgg1HGBDKevACpEGXsukR1jAtuxw7wSx+T4BtUeOBOHi5N2xsEbjYCk2p147HpBUVz3W52H6I5QKg/jwr3E9Eea23Kja1jjOsxhrPs/WlS6jIirFR1WFch9IlgE8BuuXY9WFlaGh07cuR6y0jf7H42928QuGsRaMjwXWvau7djX/6jP2oXXs9Glsc44FMi8Oz65taD47LcZYx11trzrbw4iSTfR5YfisG3/+r/3Ne/ASoKk5fecLioZ5bsYka01xbF4wLwpA/+6eB9LwSfVCJ+SIpeZe9eE+LTKgxvVPLa5PknANQUgMpWQBWFJWMySSWbAVbC/Px8Ssi7Vq65qTB3906Dpme3GQIpZIJopqVaxZw2sIRoHgTEAwC43xizXSFNpaRX5+pRVdUbubUb2pi+0WpNRC5K5GUkuQRKXQ6j4fqo4PGi1lW/3+cmjOI2M3bTnLsOgYYM33Umvfs7dPjwH+fFPHYlxP2E6nFA/GJ/c+vzw/FoPzCAtdn6zPT0h4T4vSj+e66G11V9buVTKkqkKlRqeXnZDqDbyo29nwAf0zb7IgA8ChJ3udrF4OtVo9R/RZIfhLF7M8vq1aWlSZGLREwbcnr3D8+mh/cuApPFalVVmXNmquh1lwLQ50KEB4xWjyil9xmlFuq6zsqqpqIofCvPRnkr3wDhcxz4NKN8hBLPxRCWFav1ypabM0pVAM1Oz707rJqe3woEGjJ8K1BunnFDEUh6w963W2WUnUHCw8z8zLiqvugDPw4gWpMet1qtSwrh74Dl74DkR3Fkl48d+1Z6qVzvgYcPH1YHDhywAK2pSHpOGJd0lj+CpB733j8gIIvGagPMl5nDKfb+mEh4DTyfEhkMvvWtpsjF9YLenN8gcIciMNEhhvkTuXVqBpAWkM2iaNxHSLsJcBFAZgBwqijyIreZyaxNpdnHHHnAwGsgfBkALgjESyD+Moq6BARrcRw3UrjVd77zzSTL1iys79AB0jT79kSgIcO3p12aVv0KBA4fPqK73WUrUm4bx7DfcfxCDPw7LPwFjtxCwmC13VCkvmcMHgOGH4BzZ2ZmYPhrbDcmDzCeOPEIApxUu3Ztqq0tKJSKHTB2B2C2BxEeFKQHmeVAVbltgKBarWJTKXgHOb5Z1eWro/Hg3XEGF/J+v260fZvh3CBwTyFwhRDDiRxa0FFAvUi0gAjbkXHBGrtgbLZQZHZeGzNLhD0CzEREu+gdigy1VuuKcIUILgDAKQI8g5GXQ3B9a8PW2SyLz87NTYr2vPjii0mgvCHH99QQazp7oxFoyPCNRrS5301HIFV9O3HihN6CXgdivVc8PO1j/D3v42+54KdiZEKkcWbN94u8+DsD4XsG+UPvNzY6nU74FeR0ss158OBB9cEHQ2NtzEyvVUQXpgnCHCh7v1H2ACrzWFVVO8uy2hZiIFS02ev23kfg49H744HcKRrzxa2tc5u/Bvm+6Xg1D2gQaBC45QggHDmCh15eVktLF8x4rAvJio4hmlZGL5DSOzJjl0RgJ3PYYYyZJ0VzZVUmuUTqtDvRGj28Gk/8NoO8LxI/BJZlLfEygBmHoOp2u3Rzc3PxxRdfjA0hvuU2bh54FyHQkOG7yJj3UFeuxubNZB7DbkT5fB3c73kffrv2bnsIMWfmkOf5j9vt4vtK8O+VwncN9y+fP79YHT/+0i+oOiTcUnU7gF22KFwrmLxTJI+NgTkBmEehBQLaLiBLgLiDiJaYJQshQgihj4hnizw7iQhvunr8dqTx6kyWbf6v/+W/VNB4bO6hYdl0tUHgnyEw2Wn69okTeqbuZiYM2rnOpozWM6jUHArOeeFt1phtWqltdV1OI6npTqc7ZY3KlNIoAqsCvAKCFwXlPAJeIORVYFz3MWzo6IbMw3GqwHn69OnwN3/zNw0xbgZig8B1ItCQ4esErDn9tkFgshVppz7aoRAfdc79rg/+S3Xwe5z3UyEEzPPiZKfTOm4Q/l4ZOpkznOn3aXTsWIrhlY8dN9/AJF92amaGlgBMh4suRT1HOc1b0nuJ4D4R2INASwi4GFk6AlyIABqtk+t4jWP8QJjfEYC3CMOHFDbPW2vH586dS0L6aRuzORoEGgTudQRE8PDvfkMNBsft4mI3k5bPVJUXDkILDbWsMtMISSEnzittdnbanfsU0U7UNA+AWVKIEYAxIV0ElAuIeA45nmfm8z7yioSwJnq8RWVRGjNIijrx3XeXZH7+hBw8eFCuJvAmKzThFPf6WGz6/y8i0JDhZmDcwQgIfvkP/tO8YfWgY/5SZP6tyrsDdVUtjOvKFnlxqtvpvJVn5vuG1JuA6r1oRxsd56rNPDcmdmyvZa0ELCRyh7SaI6UXrTZLJrP7CGVPiGEhhjgVI7QQBQHEc+SRsXq5yIsPmePbEOD9IPUZFePK4mJn48SJE4202R08qpqmNwjcHARSOfmvEgColZU2WRuVUqyYnaa2bZFQFwHmtMmXbJbtRVLpsxsAtiNiFwk1KaqU1gMCXEWECxL5fOB4mWNcFeYNFh4IyQiClJnoaiCl1xXXAH03MzMTrmqPJ/nF5mgQaBD4OQQaMtwMhzsagX//7/+HGW/8PgXxmcj8xdK5J8q62jUajjqtVrHc6bTft8a8qlC/kWl1wha0rj3XkrU6yNJT1k6ZzM5i4G21qxcEcLvWZsFmZgcRzrHEgiNDjOIAZEtE+jHGVavUmaKdf8hCHwiH8zrG9dEoG33rW0c+iWLFHW2DpvENAg0CnwoBfOSR583MTJ3NzEz3oK23aVBLRHYnEuwGol2YVCkUTmulC0VkFJEXhqFAWItBNiPHTQQYIMhAKdhCkE0W3oQIWy64LSDYDFiNdDk3PnVqFL7ylUlBnoYUfyqzNRffTQg0ZPhusuY92Jfn/vDrPQpxJ0T/RAjx6dr7Z8qqvH8wGGxrtVvrnXbrPLK8oYlen+52f8LG9knpkKlUzA13AMiuTtHegwS7BoPhQuQ4RaRaRhtShpJOW41AawJ4kb3/iJnPosAyC19O25MZ0gYRDpy7VI9GI9+ERtyDg7DpcoPAp0dgkgdx7hzY2dltuddVR1uZVoCzgHo7Iu0AUkuaaJdWtIMQ5wCgYGZiFkaUgEhBKxpppbYY4mURvgQRLiDBchC5ENFfBqnXYdQazsyE+qWX/nnuxKfvRnOHBoE7E4GGDN+ZdmtaDTBJTPnJ6dM9X7Z2sI8Ho4TPBx++OCyHBzY3t7YXRT5qt1prudGnrbXv5Tb7qSba0lkmeZFvR4EdIrxEpOYRYMaH0IoxEguzQhqRwkGSONJaLQPocxzcmRhSlSheYeLNYb05yt1MXVUdD9CERjSD8p5AYDLvfrmnKfY+xaZe+/2RIy/Kx1P0l0+7l+JVJ52/ItN4AlNJ9Z8HY3DgAJb9Ph68+stTp2ak231XBoMDuLCQUYwbOrYxV6xaiRQL6HkNtJhKO5PCXQSwKIkoM3cFIEdEqxRpozRrQ56Ur2S4pQAAIABJREFUHijETQFJ4RMXI4cLgflSDGEFIvQ16C0iHAK4inlQGWNcSr77lIWJ7okJ0HTy7kSgIcN3p13vtl5dHaf/lPSWXi6PPfaYujiEXl2FHc7HByWExwLzF0ej4YPr/f6itSa0imLUbhVrRZZdMEaf1UqPtdbYanfmiWgbiMwyx1xEiJRyMYSRc9UAAFYQ8LLSdEErvWysPh+cuzQoZRU69eapEOrjL70UPkVCyvXMvXuJRHyasXs9mKbnNLj+c7T/BQw/Jr9HPpZcOXECD6+s4OX5eUokbjgcTs4ty3LyZ1EUEzw7nY5cIXdLAnAMjs3PCxxNf3P0X6vCeKfb4ZcwO/JxoZ5jdIXYnqWNTodGm5s069zkPN/rYfBdLMoRheAxz1tcljXPzkocDOb48vyIF1ZWOF3f7ToV2q6wWdHLEGZJYAkBdgDRIoIsgMA2IpwixJ42qquNzpXSqQYQKq2YJY5ijOvOuRVmXmWRVY1qFZFWgXhVYlgDX/elo7eGAOOruujX7HSn2+XTfJc0195jCFzvy+Meg6fp7meNQNIUPnYMaH7+BLXbbVpbs4TzQcUq0y2LGdc0jUovVlW9P0J8CACeHg6H96+trS4gCGqlgzF6XBT5oN1ubSmlvSEFeV7k2mqjFakoXArLplF6WQDO13W5DIiXFckqiVpHhVva0lB5GJUllmfv79THXnwxfkLZtGueNVpeXsZ+v/9Lc/CKr+jUqeUJmfilbPDm5fRLAzKNj/Sra963RCDK8pcx/cWLiuKKF25+fl6OHv0ZQbtXsU1JoQDwjY+36U9MxmJaaA4GA1xYWKCNjQ51u5s0GuU0Gm2p2GljkVUUYwszV1OMOUIHgGNAUlpUqUSpSmqbs60dl3mL9WAog6Lkotvl7mDA8/PzfM0TmmyQnnnNq3y1gMTtvlD52eL853E7deoUbW4uUKsVtTGslRKttVIl5pog/YxK60BiDBo2aIzGugaI45KjkWhsHgFVEKyDoA4uQuwGiEVhiUjUSGzWzqkVkTqauCfxCglGkLkUNqE0bSOlZpFwViHNElJXFBrvXByXpdNa1dZk47zIh0R0CVjOcwynXe3PBnYXpYb1EHjT+7Yryzfj4cOHuSkj/1m/AZvn3yoEGjJ8q5BunnP9CIjgV/70T4vcZ+121m6jYEsUWlcHKxKtIlVEL73a13O1c7tCDPchyiOj8XjXRn99LkZWCCJKKV+0inqq1x1bYyujdW2MDUpRrTSNU1IcAF4ySp9GlDNlXSXZonUtZgMxjjZ06bLBIKRs7H6/z58kLjjpGC8uLuqLF6PpdFQRDBYoySNtVALG1Q6cS1VWLWgjDIAxR+2yDOuy5HJ2FupvfrMpw3ptECUSvLy8rC5eDLmkxHkJmdZtwyboEGhCkP+1QwSjFXLMVYk4qr337tlnn/X3QEIRAjxPhw6dokR0z8eoC6UUcUdrAgUctapBOaqUd6gQrMaMNTjRhKCCEU0RFNOVgzkSiEIlSWUFIBV9CIhCJCmQlUV0jCSsBKI2ElmSPFgIRmwEbAVrIeaA0Xtm6pnAQDHCVqTNPCg1HX6OkN0eiV4fL8wPHztGAHs1wEgPNKhuqAy0cs3BmapiXY29Na3M6vQ9xcFqIQOKjCY0AEprDUqYKYigBTXBjCX9q6LWFEJIqwrxkcGRAoeRPaL2iSQD+kCkJM9zEA5aKzQIxhLGKQCYJlCzqHGbIM0j4nYimgOEXvAhr+ra5Jk1WZZTXrREEW6J8CqAnGGWs8FV5yTiZSFapeCGXuO4AFWVHamHH37orxYrSna4VxeN1//+aq64oxBoyPAdZa57qrH4/Le/TfB//2ie0C/lutilSM2Dxq53vkiFNbS2OUcuxuWoXblqyrl6jpmXqqraNhoNezEEJcKgtYpFUZRTU1NbrbxYz7NsnYzaAOb1EP2a0nrNKH2ZWZaB3eWNoV/1EId1O47nJ0lx307k9Br41/0yEBH82te+ljG3262W6Y59XIjMC0RmBkRyAAW1ryD6K7VAUFMwylYaeRMJ+uyqlSyD9d27d280nporZnjhhRfM2bOjggrZJqhmgWWGkDoIVAiJTufECJCoRhJ7JqErBiQAUlhqwS2BeJki9ctytNXrTUp1p9XI3Xqk/uP+/c+ZuTnIrIWMM1WgmBw0FEYoF8KCI1iOknkfMkGwovHKwlPIkNEaATVH0IJMKEiJAovwzyYHIrKkXxBESuSWJJBQ1EoFluiZg0dRThvl8sx6hVSHyLWxUDFg6cu6srke5x1VdkSqoijc7ZLodeiFF8xcWdpytWplCorRsGopq9oE1DaYtSpXtUZlVVhjCzA6jyFmiJIp0pnWakJeUyxWCIG890RAQKTFGMUCEHEi2xiDCDgErKNILcC1Jj0mwjELj0loTIrGSFBFRpfnKjgnSitvQLCtBXqscZqUnUVUsyIyLSJTItwrinzaZtlUZmyPEDWDgM1M2kZZLcflpcjhEgBcisGvIsuKzuxqYL9Zb44HWs+NARrt9Lv1y6Hp17+Q4dCA0iBwOyCQPKnVzEzWKlv3ocGHWnn7UQHZG1yYFsCcQcx4PCbvA6V4X+aoYvS2ruvpqqp7dVV2YogmStSEGNvt1sbctm0XM2tOWatPK1RnUyiEC9W6UXagyWz56IdkaDjiwdhfaLtnn51L3sJ/Lc7x14bpqhezq1R7Dk1rcVyWByLz/hhlMcTYdnUgbTUapYCBIckm2cxWEnk5Bn/WaHlHlPpo7+L0uabs6hXYv/KVF1rG8CxZvR9QPscoe4RhFhi6EcAACwqkZQgKMAOkH68ehLgFKJc58ilRfAaYznNRrz77wAPDu8Q7jCICX/3qVylt3V/zApNrmbbnlmqZti3aneh9z8fYA5QuAvYAVZdUWlBg0tQuRDCPwLlENpGj4RBVFFCISCBCAoLIgDLR3756CCbMmSixZWQBYYUqGqMiAnpC9KRUTUpVSmEJAmNAGOWZHSLRFkfYEuJ1BOlbhZs2moFzF0efQVnzSTjTsWPHqCgKFWMqEFe1Rho6FGEKSE0bpWbqEGeAcQYEp4G5xyBtEGxFjrmLwXgfdPDeKKWVTm5dkJSgSwCcsANEElQo0UdmH2OWZ1FrHQAwWKu8tllNiEMRGYhwGrcbwriJJBvAsqGTZFrEUjM6rSNj8uCjtVqZHABbQtKOIj1AnsqMmbdGzxuT70CCbQAyK5PFTIzsuVRaDawxKenuEpBcMGTOhsiX6livWI39YRVHupS63R4Ha38j9vszfPDgyWsFPa7bSfBrf4E2JzYI3AIEGs/wLQC5ecT1I3D48BFd7Fxr9YAeRGM+3+22vygiD9a1mxNM3irA/sa6r5xzhlSNiLWEEMuyLOq67ngfeiH4doghBxJutVor89vnT2utXjdKv0EA76QsayfSx1Got7bYz8+PeGVlhW90rFzqy+6HLs52qbuE2n6u9iFJwH2+LN1u53zXOafyLENjLSY/ptHa54WthOVD4PAOKPihRn5TcfVOI5qfXPQCzz//388AqJ2Uqacj4GMc48ORZZuw9JjFJBqc/MKCIJON3fRfufIfItogxPMifBIVvC0A7zDEM20YrR89ejS55+/kF/vHyVuHVSJwZadj2mNjRuIzDlAEoLYG7GklU0h2KnCckUSIRKZZZBoxeRRVV5HqIEKLBXIRzmOMOoSokjczLTwn/vWroRGSyDBc3TiZoEaQqHLa/iegdLYoJDZaT8KVkgtTETpESqXKxyAwJIXDzGabSqkNVNRniBeE5YLGeEFiWClni5XOxYvhk4QnXf83z+QKPHToBW339XW24jNombyNplUiTUsIM5HjNm3NvNJ6wfmwLUaZA4FZTPG7hN0YYh4iZwmvytXKOUeEiibLBmZETNERAMACmOAjhOADsA9StAq21qaFhGQ2CzbPnACMEHjAAhsI0AeGdUBeTQm+gnJZi1olhqR/PkgLDO/RZVlrEloSwth4pVsKpUea543Ri8a292iNuxEgFRWaFpYOEZo8yyHL80gI66TwIgKdiRLPex8uENCKUNggoaFUoYK2rSKOvEf0Q6X87rrmFEL2c9Xu7uQ59AmHTXPZnYxAQ4bvZOvdxW1PnuE8vy9nFfeJsQenut1DWukHBHFbVVeqHJexqutN5+rN4MNAYhxyjK72bpZDXBDmpbKqtvvgZwGBstyu9aZ7p4xRr+WZ+TEIvoVKLVerH22W5bPx8OH0Rp9IIX1qT/Avm+XIkSN6dXW8UHPYG0Q/qMj8Zu38Fy5euLRYV3UHkQgpvSIBhBmyzMZut+Py3J7LcvN27f3fBl//iEcLrx88COEu8V5+otGbxsVwuKizKb/DaHmAo/o3IcYnfYwHvPftEEIRY0wu9uSvvBrMepXeTlzFIlmWjzJrVpRSHxDBmxH8T1DgLan02UOHlqo7GF86dOiQWlhYKIZctDWqXvJgoqhZVjJLgrOEapZjnHbe9wBT8in1ELHDwq0QQ4GAmQBkImJBRAOhqqoaXfBIRDjBNW3qp4XFhBBfWWukn+HKEAZElcjwFcZ3hRhDGt7WWDZWC7MEAAlE5LVSTmnlALDS2oyLIhtqrc8arU9jDO8AxXdXB5femwEob0UYS9rFeeWVVwxzp+1V7CbMUOl5bcy887BdhBcQcJ4B0qJ8liO3Y4ztGKWIwjkzZ8ysI7MKLqSYkbQlgSF4iDFCGpJXAqwFYoqSTrhYM1l+pTDr9FdKKbHagFLISBQRyRFRhQiVIjUmorEiHBBiH4hWk54wslzmACtIsCIoq5rNFrdl5NeLuigGRJRnLpeeAZwW1HMaYZ6S1jriNgSaJYCZLMumbWanrTEpqCMR8jKEsOl83dfarClF6yC0HiVsRM8bqGQTOaRwo0EVuGzDuFqz1uX9flLZaapwfqJvuOaizwqBhgx/Vsg3z/2VCKSX0unTp21p53dqgPu7namHlDZ7lFYzVTnC0WjsIvNaqMN6OS77kf0gBHYS4yKw3CfMD5R1td+5erfnkJnMbE5N905bo49nWh1nUsdV6c//xV98a/NmewJTfKvuzC+6cX2/ZzzIDF+qKveFc+fOL5Rl1SJSacsZOOXNCUORFzw9PcW9qfaFopX/1Dn3X2Os/3Fw2bza6dxSD9ntNkrxuee+bmkmtHIteznQYzGE5+raPT4uq/u895NtaWbG9EmhAkQ0IWWJq12hwiCtVu7zrNjKjFnWSr2BSl6NEF+JRO/VKx9s3Ulaq1fUVlJSF2jf65mez/KR4mmKes6QWRDEROB2AMICM8wzy7T3aTfCdwSgBUQ5gmSRRYcYNIBoQFKJv16JsEZ0vobIKfY+/TWAxGtgTljwFWwhbbhfeZ1cI8JXfsZ0TH73T7bgxAiTO5lxEk5BKaw7Wmtcu91yrVbrXJFnH0D0rwn616p667VBlg2PfetbN6u646TgxYkToPbvr7MQsnYtMEsa5hHNLkLcDaR3ORe2e+/nfYgzzNINHNswCckB7WPUkkJIKOUTprAtBh9iWggwKSXe1RDjpN9Xsw8kKXCkMAmw1k5gS9ekcZtWxpmxlPId0ohFhKRcExPyCikoUj7thJGikVK0pYlWUakVFLhIoM4JSvpcEsYVdNx3HVtPRYpjE60Wm3GIBWjuKIGeNnrOKDMnIAvWmCVjzZK1dk4pmiKkPHCIMcaalB4ZpbeMMZsssc+R11h4JcawFlj6HNyAJA5qMiWFshaqna5s6MNWbNVdrqY8ZxuFrOZ9mR4ucqdzUdIuXFITabzJt9vX7L3ZnoYM35t2v+17fU0toO+m5rKMtiPQToUwh6RaKUPHp7QRprUYeH20NVpndIOUjQ4cd7OLD3KMT9S+fsr5+uFROe7azA63zc+d01r/mFBeFTDfdwBnvnv0pUSGb+qRyHA03SUIan8QeXw0KL80GI2fXr5wYX48rvJEJvjKFn7yHEGn3Ya5uRmYmuqtdLrFuzH473jwf19etq/cy2Q48YKvfvV/bI9iPWdN9qBAeMr7+NxgMHx4fb2/LSXix1Q6O8kWcCqhHScELnnfEr6JtSU3XavVSpq4dbtobVirT2a5+aEIHCPt3yxg38q3v/1iIht3wjYvHjp0SM/NzVmXZQX4dkdZ24PgtzPhjlyZ3RFwd/RhjwAsRpG5uqxbtXe5c8EGjopjWjQwRo4QkucyBQQrAm3s1UXElY2SlCqXsEy+X5x4hVPQ69UAlH8+eyaBw1fJ8eR/EhGu6xq898nzObki2Sd9kphCIoV5nkun05bpqd7F6eneB8jhB8j8g1gOf+B9a/Pll18a34yJemW3Yai97+REqqdb+Zzz1U4W2J0Zez8S7GOgvVVVz5ZlNTVKoVjOGe88EamJR9yHkPDBpPSQwnAji8QkIkyYYoAToRRO5eIoLcyuDq20WEMErQwEjhS8T4sP0qRUnmc6eEc++GskOWEllLa5rjBqTrKRNkumz4bWmk0SvIhKnSFSp5IqTgzxLIIsVxHWa7s52KlUKMsywuHDcO6VNbV96yPLWdbLdD6DxNt1bnYr0nutMbsU4U5AWCRSBRHqZE9rTey00zoBtiLH9RjCRR/85eDDukDcAMHNwHGIHMeAXAaWWlxwIZYeSYVU+ZOhjONKB1BlAGPCPMBkIdR4km/GyG7ueT0INGT4etBqzr2VCEy8NdYutssiCc7jlGFpizKWJjXiILjoR/UoDLH2g76WOjWuFfyS934/RHnUhfqLLrgn67qeQ0Wh1WmvZta8Ya15VSId0xm9//L/8dLqze7UNTIcgtrPER4bDxMZHn1h+eKlbaPxuJjkdyUv0DUy3GnB3NwsTE/1Lnc6xbshhv8nev/3Zf+eJsN4+PARNTNzcVYK3M0sTwjHQ2VZ//Zga7B3fWOjG2PyCF8pfJb+/EXPcMqj40mcZpZlUOR5aBWt0lr9vtHqdVTwV0z8WotxudXyKWHrNleWOELPP39Cr6+HbtRxJjfT81HBokTe6X3YEYJfUqQWBGBbDDIXY+xG4VZkNt57VVZ1UjWYeCK1VhOvbSJ1MEl+g0hKRSKVvJoTyS9FlPzBKQkupIyrCYGZrDFSGtjPrxtSymLKCksBEimAeOIp1SnkglmSgoGKV5JeFRIo7wLFGNJ5YLThIs/jzOz0B7PTUydBwg+iuB9HHr9+kzzDV5PkTrSyLHbBJE+6XhKB+5jD50RgDyDtCBzngw/bnI+Fcz6rndPep4VXvOL1JhKtdFRaRW10IEUOiWoUHMUYSu9DRYQ+fSJPgkzSel4S5ElPIi0VAMQkXUVEzBVSQUQpbCWPIdgYoo7CmmNavESQOInoEqWSZLGNRORIUWW02VJKrSmlVxDxPACc0xo+ZMJzSNl5Y+JaETYGiRAnj2zSk/Z+X2HMoB1U0dMtmtWo5rSBbQrVNkLYhkRTiqAHoLpa605W2PYkXkZEgg+lj6F0LpQCnLz2ZQxxLCylIlWihkqhqozVJXAsnY8lKRwB4zhyGAeJI/AyDuBKXXNF1Kl37AD/53/+5+EOWYze7FdHc/9biEBDhm8h2M2jrhsBfOGFF3RZ9myM2ioVjOomHxUk7x+vb428V23nznbqY8eADx8GMr0zC4rhPkB+0Hn3Oy6EZ6u6StvESlkzbNns7aLIj6PAX6IKbz99cN+FmxEn/PM9nZDh2F2qQO1HkEfHw/pLg/HoCxcuXZofjcZFjJMgiavRGgydTvIMJzLcvdTutN6R4P/fEML37m0yLPjcc//Z6k65RKgeBqSnPfunR4Px44PBYKG/uVlcIcBJOk1dE8JLyXKT77gYQ9qmnhBiowxkNuNWqwjW6nPWqJ8S4l9piz9SGk47G/vHjh4dXvdovTUXTBLkut2uHeuZAgf1QlB+p7Xt+4DpcwxxX137Hc677SDci0E6QWKSIEzuycR6IYSYNK0lhDAJHLFWi9aGtVGcoiLSBxGcoiSBZnyW2VoRucixBgFH6RyAKGn7npNXb7IAmazlEsdLjuBEgIUhBQ8bYbYxxkxpnZFCW40rG5mt0pTFEEzw0aQ7kCLOtHG9qam3Zmanf/z/sfdmT3ZVZ77gt8Y9nXMyU1IqJTRLSCAJgSA1MNnIUMbmunHcuhGqiLq3K8LRFUF0P9TD7eiIfiz9D/XUfujr6IrujigeqttcF42M66aNQCApNSsRmmcp5zPsac3N2qmUbQpjJGWCkM7GCY7MffbZ+9vTb33rNzhbHnRWjOSmPHsDoBiZ2wFKxa9+7LHHWObCPmzIYszJOgB43FjzhNWwxmizQhtTl1rFopShsd4JwnkQXFEerP8Fxn7AoKMgEJiSEjD4hMuMUJpySr2moZN2spSHrCCESmOMqprEyFqKvDEHws5W4RwBZjTy9oBgXcMZ22ud9Y44iTE+Jr7iI4daK1wNJioqtidUeC1jpcozjHEvUCwpoQWl1HPib2CCLxBEzlJKzxjsrnBJRuN4uuh0OnJoaOhzrcQeIsQpJhPwV0GYBChU3qIN4TqjpIEJLMSAFyKMFlNKBhhnSzAhvT7Qw587ZYyP7fQkGD8islYbCc4JQoiklJWUEQ/SC2ttpqVIMSEtTFBLGd2y2jbBuaZxtm1lmSIKGaJRHmpaAgQmXaKtF+adOfOY85qOPT4FEeZe0/HN3Lbdb3nQK9AFww/6GXrU9885tPuv/gr39fXh6enHULpkEtUWLnRwCuBC3w23tgrBqHyAnZ/ubLehB3i8FGO0VmjzqhTy5Va7vQowRFEcySjg58OQH2OU/gsO0Ik2NddmvITf9t2ueVlmwbBEaJ21aHOe599Ps3KHB8NplkUepFUyJD+Nj9wdMNzTqN+qJ/Fn2oj3wMG+bJIeeFRpEp42c+rUWCysXGvAbaOUv6CMGWw1m6va7U6j1el4zmbV4aTMi4+oJbgyr/LcS6yUrKbkPRAkmFZT/l61H0d8PInjy4zi3zKKD2JkTweY3Pjnf/4/JuflYriPjc7U4BTNc5YYY3tcTBcoqVdZY9dioOsA0GpjYYWUok8KURdKcq2U72L6jIyKruDpI16gFQSh56JK55w0RvlOZuFBFCI4JwRngMD72hbWmpxzXuLKD1iVyGFJMVEObCWScq7qEHutomexYP+DnPXIqOoEAwbv+cy9htVbIiLsQmshBucSQCghGCcIUKKtDn0YZBgEOWfsMA/5MIA+zpC54PriG50zZzx48985Fwt64403eAf3xdyVDUB8GTi0ClO8yTn0BDjzuBB6sZSiN0sLJpQkRhnMGEOe4nHblsTviySUloyxjFLaQgg1NdgmctAE5FqeumCt7WitUgeuRM5byoH3EfZBI9652etmsa8TBQiAkQgZqBOE6j5Ew1roBeR6rKk4yr3WeoDs/KAv8N7PUmoihJyho/gHhwNLKbaUcxNV1Ak+jTC+iQCdJxh9ygk5w+PwkijFpGKd1ofPPZdV8BIAPO/cx2z3XANieznjwIOA6Ais7bGg+igOF2OOFxOMlxBKfQT0AiVE3ThInKdSAOYIYXqba17NygQ8cDwILaHIOOukUar09m0EkzYATGujmqIom86alkOoxRxuK6RSp1zquM8yxCULcZlLJ9REKgmZqGgec+32MxcXVHcb3/0KdMHwd/8cdo9gtgJ79uDXz5+PaMYXWedWaKVfk0q/0uq0N3jjec6ZCwN+LeB0hHHyXzEhRxPgFwGm51WpfgcMW7POAN00C4ZvjY0tngHD5rbzV+WyNAOGF1Sd4Vu1JDqtjdwLTu3LJqNHFAw7tHv3XzGAWo8Gusli8rIy5nkp5dOtZmdRmqZRJ8sqUFB1F4NQM84kI6T0uQLGGq5UNbVN/NS2Z0v4dRmjkERRu16rjXJOPsEEhp11xxBS59//r5uvPUBdqNvT+Zd4kshIgFnitFtmMV4JAOscwDqj7XKt7YAxZqFSyk/ncylFNZXvu+GUUudtbq3VmjEukzgWCOOWc66tjWo7cC2CcQsR3EYIpQiDd2cppJJFwHgJyEmljSCAtO+E4oqW7Tmw2BpvJ1zpE7FHdhiAoGpKH1WexMSDpMoOEbkAA4QYcATIgyioMcwalKC6NqaGKYUkDEpw6IRDcJIQd16H5tZNraf/avPmuXJRqTrrOknqUPJ+7GA54fxxQsh6qfQT2trVyMFSKWVSChEWRYG08rxm52toGaPe4UERTFJCyDQhZIpgNIEJGXOAJgxSU9a4lvcEpoxkBKMcECmMUNKB0oTGxhjfQLV+W8gSjG1hMCWaY0wC40xEMI0pQA0QbliAXm/b5pzrt9YMAEILnUMLlNG9Qoq4KATzgNr/z9Ne/HVNKHFhECjOaOHPMSXkBiPkIqb0M4LRGa3tRQB747pOxlbDJe07xH8sIt6DBwdvkIULCw+4I4CihoKgBwWkBzvoY5T1UIx7C1U0nMM1SnkNEEkQwjHBfsCDQkA44JwFjHKOMeLeQM5LhBFCyjkQnk6hjc6tMZn//8i5jBKcea9pB6aNMJ7GlE4b7ZpO6xa1tg2gimlIZVT2Ka0Ds2KFqPgivnMMMASz0d5vv7358+ux20HuAoO7q0AXDN9dvbprP9gVQJt272aroNZjcj3gCHnNGvODvCyfklr1a2N4wNh4EPAzAcO/4gyGE8LPlCVvz5c4x5drFgzn1qxzFm/MC/H9LMt33BwbG8jzPPLCpVmahBfIeAHdIk+TaNRv1WrRaWPkXvsIg2Hv0wz9Y2EvsYsIRVsRkB+2OulgmudP5lmRFHlB86IA35PElPq0wTzkQZsz6sGeRx81rWQitQq00kRKVXGKfXc4iaOyUau1WUBPEoyOOq0PGAMn8mbf2eHhxz4HCXu+9Sjg2Y6wUkkspexRGD2hlN6ktH6KMPY4Rnh1UYgeKYT/O9NaV8BoRpzmKsFaRYOgVDtnC8ZoO4rCpnHupnPuJsF4FCEYc9aNW61ayog2GJdh7AQKiZTaSiuwYtwavx0htWXeCzcvKhBsrbnzHvHgu/pdFCEgGIgTAAAgAElEQVSjKeZ+Wp9TrJUkKGAs5JS5UnPESEQ58RHrdYxwAxPiB6ss5IF12FywQl0uQzMapWl77969Xjg3J4JGP3vkO9WjLbLIKbFWWfd0FIdbMMEb006+Qiq10DmIpRTYx6PbyjljZvDkbXsR9uEWLA2CYDRJ4itGq8tOmSvewQETGLdITxunU6dtjgmTNvURyx0dx3XTiQpLp7hjLHCjoxNuYGBRtVGlBKrXQ9xuG0p7LQWrGSMoCFgUgeM1wmCBsbBEW7MCIbwaAFZJpZeXQiyqrBkx8cmA3gcavBDSi0UZpf7HD1Z0wFgnioIpBHAWYTRijT3iNJwOSeMCAJS7dq2WX2InWGk2vNPbhQsl7esLmatrKnPECeIBWBVi5GIgtOYwrWHMGwSjBjho8ID3BGHYC+B6kYNegmmDUJwQQmJzO4hESll5qnuah1Hac6g151wgTFKMXJNgch2wu66MuQHgbiKER610bWU7mdRQMunTDJGp1XpsGHZcs9l0ExOh6+1dYotiYWWVOd/0twf7Vdjdu7utQBcM323Fuus/yBWoHuDTALWoDBeUBl7Rzu0SWj2ntF4mlEgizpshDy/HUfTrgJFDSJUjzuGx+bRY82A4NewxcGStNrCpKOT3s6zYMTY+PpDeBsOz73pPvawntQoMe5qE7ww/6mD4zbfeilkOPVrrZQBkGwL8+mSzuamTZqtEqX0HtAIuHoNRSnyE72TAg1ucsesWbK+zdqHRerHWuq60jqTSyIcceOBQSxLV19tTMkYuMkpOYYCPCYJDGYlPsPbKYmhoz1xNzd/TfePBW6sVhs6pHkdhAFOyDGGy2Vr0pFL6CSk9P1gtKouSV8IuLSuSNMIICPYg2BPtmbBg/ZR4izM2STAad86OAYJbDvAYAZhwFE1hcE1tTSYLkVGNS4BS6cTpWCnT6USW0hkgx/mECwJvR/zlixCieq9I+XuwJ0SGVS3CSRRgmllqQ8EpCkJOUWwxSXw3lGDMaOB7z2icunKcENm6XKuVI3MThFIFaURRWguCsg9F8UpwsNEBGpRKr5darCqLsk9K5QEbrYClsRAGAWBMPMtXEYzbhJKpIIhGKSVXEUIXrdXXnJQ3LMVjYHUrANOxFpetQMioU7eT9Y6l1yLH+WUXRZGr1+tV3YaG+t2uXeN33r+dTgcVxVq0ePE47nTqOAwRsTXh5y4Cp1ndIViAwQxY61ZYZ1cCIqu1McuVVEuMsz1a2yTLMh82gymj4CpPY3CMMect64IgKAjGNwmjFznnxwjCJ8tcfMrBTACQ5q5dm/MvA8SzKXyeQrF4fBx36nVc74QYwFtE28AFNLQkiJBFCSIsIcjWMGU1QmmDIVzHM5SPGsIoqZyAtPaBJCFYGzhwvPKzBuCMEBYEIWGcWUK8YJNWaXtK2Uml1YRWctyAaVujM22UFyX6Ea02BjmCnedMO8qxpsCM1lZYpwtEXCYcTU0PzuabCndPN3f3Qw9UBbpg+IE6Hd2dud8KzNhv/c+hEJ1GbsRLFuB7ytidQonVRVn0RYwXcRjdiJP4A87IIavUMeD4aqBbE/MV+ToLhrUiay3YjWUhv5/n5U4Phr2bhDK/pyt7CX79toCup974PRhWal/WeiRpEmj37r/ts5QsttY9rpzb4ax9bXyyuaadpotn3AgMmrEFA00xTsMwvMY4O89Z8JlDdjFYu9QZu1ob3a+N7fVdKSkVKqWAJIltX2+vZoSMMYbPRpx/jBD+yCB7MA90e//bmz93KflWusMVNeK9904FQR/0cMQ8LWIdOLTBOrfJ18Iou6Ioy568KCLpbcu0An8tUUpugyBqOeN5wIKm1mrMWHMrjqNr2KEbWdG5hSmaIAhNgRczAe3ExOY6BpE5J/S1HjUy4sVxb88qO+/31pz9/B1PX0pbrNFgXAWEE6dDhRCxzqK6RVlRuHzlylr59ttv+8HI/XbnK2oE5yuCVMslHKMVmJMnESJbAKHn0ixfVpTFIqkkV1LOdFhnbOb8wNSn55V+Op9Sep0H/GoUxhcB4FIhykvOmVFk1YSj0MaRyxcAiFqtNldpeZXILwyXhYwFCXDbK0u12AJaGobxGgNurTVqjVBmmZByIE2zmk9f9BZvWkpw1gBjzNOBHA+4F/q1GaOjcRyfRgifVLI8AQguMIWv9ffD3aYvVjUFWE2jSPGWyUNkaRiHLLCYRkaZOPDdf4pibcF7WUcI4chY44FzRCmJvfmPsSamhNYCHtSCMKwxzmJKaehpH94zyGhbeBGiKMuWAZtZMIUxVjhnPRg2zufX+7B1ii3DRFNAUoPNkHPTBKExzeGGseVYrCqHmO96uuRc3YPd7XxJBbpguHtZPHQV2L17Nwfoi3Kjt2vjXhTGPl8W5YasSJdyQnXI+WScxIciTg8h7A4Tjc6ePt2+OTLyT6qKhprjxYPhAsKlooR1s2A4y4ud438Ehqto1oozXL/tM9yo127Vkvi0MXqvfTTBcAUIT124tVQruwZT/pQQcrsS6qXJ5vRAu93pkUr5lK8qvACD87m3Tc7CM4zREzQgR8DZxwDcSmRhg7F2hbFmSSkkFUIRbXQVeBBHkaUEtRlll+tJcogxtI8gs1+RaGIBLTrfxkt0NmlPhtdqFDeWUEs3aa2fUcY8nab5Kuk7gsb2CKmYkMJH/c44aMzwpg0l2DsL5JywiYDzqwjBBQB3ETt82SJ906hyXFLIAkyLUrcFascyX0Z0z9iYXbt2rX377bdnkxjn/H7we+l/du/ejby916xwa9GicoaLoLW5DSgrh4L7vR19La9dA04p1FBE1iPATyFKntXGblZSPl4URaMoy8g5U3GsPRj2QNi3PqMwFJSyFkIwHnI+wjj/VCp5Bml9FTN8S2c65Zxmow0ll38u7hoaGpodPMxF3ap6+Nku74NcFDUmuY5NqXrCKF6OHfaAeL2U8imlzQZr3WKpKq6zb4/OWrBVNBlCvQ0b1YzzLArDW5zTM4yTk9a6YQPwqSHFNdZuF3cpUpy5P0+dQn7/vCXG1FQ/YcwSAEFJA0hkNZWEYLCePUyokoJj5NMNwwAoiimB+DZNpo9guggT0k8J8ZZuixxADwII/axPWZSejFM5mCCv0MS06gZbrauUSQ/4fRgJRiCMNS3vr+wTJgnAKVXYM61W1nzxxXXFdzhd8n5vg+7n/0wFumC4e4k8dBXwL7+y7AuA2ae1dduEcTtKWTxVlvk6ZAExjDtJLR4JODvCKDpgrTvZmYRLf4I7d9/1mQXDStq1RqONhSheyXNxuzOc3ekM+5vRExq9gG7Bgr6KJpF4AZ1Se8GYR64zfCd4JSdrwblNBsj2oiyey7Py6elms7eddirxIcKk6oAhgIIgNE4pPU4IOUQCcsCDYexgFQK0yVq73lq7eiY0QbHZVDVGqfMWUGEQ3Opt1E9SjD8yQu9HFF8LgI7v3Lk+/YZfoh4ohinUakjKJdahNcrAM8a4p7XSm9MsXySEaljruI9J9uDNB2UQgrxHl8EE5x7cY0xGGSZXOaMXEcEXAKFLQhQ3nXUTOJZNiCJVhKFePD5u5xjE3cs9UwGrv//7v6/im+eKI+xB9+Cbb0Z1EzY4Cr1X8DMWuW2A6dNK67V5VgyUsuRSCOLtk6sUOGN9RLLlPBABY9MEY29RdokSdjJgfKRQ6cU8K0d7eNhsNJR8992anocO+hdrWNXnnRs3SHjrVkjKYBHGdBkgu8oo+4x1sMUhWC2E7M/zvEdLjb0N2+9FdbgSUXJGdRgGHR7w61EcnnPW7XfGHcFEnxVUT1UOE/cWSX8HGPsBTqezAa1dO+1BcnUyi2IA9ff3ISHOU39hGsFYLeoJYqQjBaRGsG1YoAswIYsIQYsA8GKEYSEAblijQ6UN196uDyFKCCaUUky8h2Kl4USIMoowIE+YVs7ZFjh3zYH5DLQ96jScMgamAca9UHreXIPu5aLvfubBqUAXDD8456K7J3NUgTsWVLqxwTi0xXhArOVWqcQzRioOzso4ji6HITvKMNpPrT5kTOdMGIZiPh6WfwyG3cZCiBkwPDE6kOVF5NOrqqZelX87I6DzCXSNxkxn+FEFwzNip+XchmozWLPNOPe9PCu2tNvpqunp6aidpcx3hBlnPlHOd9Y7CNANjPFBivHHhMJ+a9EAxm4VRfgp69xTxtlNnU5aL6UMfevOp3l5OzbOqY6jaHpRX+8FQPhAWRQfB5SdDXB0Nc8vTdxlx+x+ruQKVJw5c6anI9yAdWSDKt3mXKhnlTEbtLarRCkSpQzz2i4PdnyHmxAEPvCBcSooJROcUl+HswSjc8i5C8bANengprNZk4kgHR5+Z17S3O7nwOfls7t3k9emdC/U4gFiySpt7E5t7fMO8PpSqCWdThopJZG3x/UDKy/T89dEHCf+GdEhCF0hBJ0hmJ2yTp8G7c7hgI12EGsd3/uPcybsu5tjryK4T52K1TQsAGQXx0n9KeRmBkqlEGvKQiwTQnAhBC3LckZESSsw7EV1nkNsvYAySeJbAPAhsuagc+4E4vjarQjGRz537oA980YNqmYFdu3agwEuVRQLY/KQ81rIEkic5XVnXMOL7wBDrwPSQymtE8rqwqrIORRTHkSMspB5hjnBjBJCfRSg50k761nEqOOsvlEWxRlnzDHs8KcYB9NlednTbrpg+G4utkdo3S4YfoRO9iN0qBWgOHj8ymrn0AZt3dZciO1lWb5gta55YUmtnoxyP5WO7H6H8YeoNKeK4no+H6DHg+FpCJc6adci7TZmQrxS5MXO0YnxgWIWDPup/tvgzAvobneGb8ZJ9JnV+j1p9IfyEeIMzwxoWoGOZMyRG1TKvpjnxculEBtKIQeazQ5NsxR7h2bOuYvjxPmuMAJ8EWE4gDH6mIL9RBG8kFhYRhDe7MA+Z63d1smyhaUQibYzanZKKBCCbRjyrKfWcyvg/HjI2UFAcBxAnKkxe/UbSqSr+LTXAPgiCJdYY1Y7R7cpbZ8uS7mxKOTSohC+K0yNNdgHvPlOpnf4ZZzqysqLkSYj5DLn7BwBe8I6d8Fac90yPumsbUWCiSAYV/NxnT9oz5cKNA4NcU0WPBaE4VpGg03a2B1K6cFmuzNQCFHX2hJTxXjrGdEhwY5TasIw7IQ8GCcYnUT+OnBw1CJ7lRB9i6mgDTBefos1rMSA4TIdYtGsNcKeNQahDUrLLdqYLVaZLZmnfvgZkLKsorb94vNn/A/BxEVhUMS1qB2w4Bij5Khz9jACd0bl6tJYP8vnOODk33S5AfZ8fq2fQt4//swZSfr7M5ozxojzt7vhVLlQgY0QkAgxXqOY1hSyiQOUUMYTSmhAMAooYZxSxLxWsDK6rny0qXTWThdFfg2cPGeFuhgEuvWLX/wXMR80uAftuu/uz71VoAuG761u3U99Byrw73b/bIkzsFob9FQhxPOikK8qo/qQczyOo2nGyKcYoU8QuKEYu6NhqNvzwQ/9YzCMNmaeJlGWO8bHxgfyPIt9d893b2bAMK7cJBYu6INGvXEzrjrDcq/Vdl+ZBgcfkdANtHv3HgaNqzWlSV8A9Hkp9femm62dUqjVUumeNMu8ysqb3VbhGY16Q2OErmCEPnMIfwLWHAKsDyHCerCBAUzwk87Znda6l7I8XVpK0au0T87yPG3i+aF+O6KW1NtxGJ6p1ZJjzuhPrDHHOGqdfeedd3zc7H3zV7/qtpm1/UoBas7w1eDIJmvci0Z5MCxWZ3nRU80kKB+jXEXtVXQCn9vAQ+ZTzyYoxdcoxWc4pZ8iZE4aZy87157koj/70Y82i0fIbgoNvvUW7bswHWtk12MWPMVZ6AcWz0olN46NTSR5WXCfhFxRI6wDxqprQIcBFwFnYwFjlzFyhxCgI0LIo8DdZLRiQWvX6i+1IvvGn4ge7P/TP52i69fXBjSDFVqZTRZgGzj0YpZmS/Ii7y3KgiqpbnsQzyRu+9mnIAxMHIciiuILURB8CggOAdijJrenkqRvej6tJv9UoWbEz3+FN2/e7HnIla1bmnLGeqPIaYg5DWKKaWwYSrxnNQLvQMG9dwYzoBlxjnjKBOeBtzTO87SYIk7fAKC3sux6Ph/P9m/8pHe/cN4q0AXD81ba7oa/7Qr85Cf/sQ84WSIte1Jp85Ix+sd5kQ94z1lKSUooOUcpOYIdej9G5NBk0Jgcfuexz0HP3E4RztAk+pYqKdYaDRszlb+S58WO8bHRCgxX07Me3PhMWuRpEvXKWq3eaNyIo/i00erXVutHBgz7l/zhK3kS2/ZCZMlSDfCylPLlifHJLXleLhFShqUUSHi/YOcgikLV19tXWgenrYUTGNmDgMkxHsenbDEdY8MWOILXAsDzFuyuvMjXKCkWK+1DOCzyXrKMMgjC0NRqjTLiwfWQ87Pg3G+NUwd4TZ+Y6OvrDP/8516NPm/LG2/8XUCpqEsuBpjDG52DrUVZ7hBCPVEUZX9ZikBI6d0zqssFeWEUpt4lwCehjTNKL1JGTxICpwk2Z7TRV1CGx+v1Ttrf3z+vKYvzVpR72/Btp4P+kDVIoxTwLMdsBwvYy0LIdUVePDY1PU2KssAeHdrbBCVvQxZGQVlP4hYn+BwleMQ5cxhZNaII/kwEOh0eHCzvkVN7b0fy5z+FfvrT/6GGsV1oGFprLBpECL1cFOXjuSiXpWknKfKciqKsni2eEuTBsOcPBwG3SZJMhFF0mVFyjCCy3zj0cY2Rm1u3rm5/wzz52SO9g0n87J7vD5w6dYp5+zWAGoco4OAotwRTDtaLBQhz3kjbElKFXFtU2f4prIzpFFLaNiFL2ll26lG6/v/8VdNd499UoAuGuxfFQ1uB11//mwQitcCicJ2W5mXr3E+Kslgulejz8aCUkStxHJ/CDu3lxB7ItB1tNSCd6ynC34Nhs9ZpvbHjwXBR7BgfHR0oKjCswVVg2PcpEdRqHgwvhHqtfiOpxZ9KLX8Nynz4qHSGd+3aRfvXbOkjBpYDgXWilC+LUrzQbLXXpFna18lyWtED/JWLsO9ylbWk3kEAh8GhYUfxYeLsZ0zQ89Z6QrFPynIrLHK+M/yqVuWT2phlSqlQKYWl1EAJA99RSpKaCXgwETB+FRH0W0LQfuT4sE2CyaG3F3/OEZ23ZKsK1BgK/dbC4w7ZZ8C457K82FwW5cqiLGpSSiJnu8I+aYxRRwkThPEOwfQyIWSEUnoQwJ5FRF62Rk+Gupn+6Ec/epQ6wt59gVy7do2j+pI6QmF/zNgL1rgXlFYvlEIsLcuyxyfLVRHdzscRUsCEVeLDIGDtWhLdYgR7PcERB/aUVvJCWXNX186TpuB+H8D++TI2JhOF6FJC3FNAyM5Sii1lKTZ0Op3FeZ5FRZbPmI1UP54OUolOXRzHeRTFowFjnyGK9xHAQxrhy4HpmXj33X/w5t1z4YpxP4dYUYc8ncJf/8YsItYKkrEOjmWEVBSiyJsy56nvJIPWqjrOKEqslEb39SFx7do1OV+2mfdzYN3PPlgV6ILhB+t8dPdmDivgLdba7UbN4GyVtORFC/DfSS3Xaa0Xe19Wxtlob0/jnHNuLwa7H0Bdn5Bh8/jef/QBBXO2/BEYVmpTRxff/0MwbI0C/052Ds0I6Gp1WOjBcL1xPYnC01KrX4N5ZMCwf/kxCJcuIRjWIwTPpFn2YpnLwUxki9vtNJ5qNmdf5j5ZDShjKavCJPA+SunHhOATiLFLzUvqJmwGiKYhQkYssRq2W2dfxQieMdaslUrVRSlIWQrAiAJjHMIwBh4EnYBz32n9gBP6EafkEyfVzcnJaHqeUulmREVv/vWCgIUrqaNbtdHbtNGDWZqtLIp8YVkUVFbJcjOpcpgQR3ngOOMtxoJxhPBnGNPDDuAjh+RlVua3AKbz4eFhr878tgHNnN1LX2dDfjBFKU1yW1tESLS8VotfKQvxQqvdHCwL0SMqey+fnGdBGQ2+x0ho4AglglE6HoXsPMfoo4DgAwbUBRzZm0PvvDP5INfRpzTW6zd6MYd1JCJbSil3lkX5bJpma/M8b+RpSmboILZ6xvgOsQfEcRzrIIjaYRBcIZT+jlHyvnVwDuLyRh9A2hWcfZ0rrrvOw1CBLhh+GM5i9xi+tAJ+uv2jj85HNAmX5VLsMNb+2Fm3USq5stVuBYyS5oKFfdcIJr/GyO23IC4qk4/t+9WvpueypLNgWJRqHTJuY0fn38+L/E5n+E+D4fr1OI4+VUq9r4z50DwanGH0s5/9LJhWwVoCeCtC8LLR7hlRig03b91stNOUS62rlzllDDgLLOd0ijB6nQD6V4LIR5p6S6X45vCQnobdAIMXyoDW2QJg6Gli3UsG7KDR+kkl9eIsL4KiLLFnUhLsAXEAjPMiDIJmHIVH4jA4iCn+BIy9SLS6MTaWFMPDc0uXmHU/yUxjqbPuCcCeFqKelUJszrN8YVGUNSFK7IHwjKey9xKmhgWBYJzdYCy4CA5OIIuOIwpHlTK3yknVPHdu5+e0jrml/MzlfTFf23rjjTeCoqj14RpbSTFbry3sEqUczPNsvY+sVkpiPxj2MzKeJkGDwPEgNIwHKWf0ahDyE5TAvhChg0DhRuiy5jvvvFM8yGB4hm/eHymsBwy2q6xx24XW24u8HCyzfCBLO5H36zXai+lue5p7F5UgdEEQ5nHsU/X4J2HIfyutHJFFekG2bo4NDw/PKzVovq6B7na7FbjbCnTB8N1WrLv+d6oCvjtsTM/iptTPGmv+wjp4Rinx+PT0dJ1QXPb19I4TSoZYgPcTZ08b66795pf/9+hcHuQfgmEwdlOui+9lRb5zdPTWQJnn0ZeB4QULfGe4fj2Ook+V1b/WWn/0KIBh/1LnfElSaL3Jgt2JEPzQGLve01uuXr8eZFlO4HZXq+I9hoFklI0yxs4BuPcB2Q9Bo4uiWUwdP/7i5wBmjxscHKRZ78pGHyFPUIBBB3ab1maLlHpNnue1NC9pRVHxwR0VIGYq5EFWr9c+S+LwOMFw0FI3okh+HsaT5tDQL7yYbq4WtGn3brYq5aEJw5XImqctuB/KsvTT3GvzvEhEWXIPZDwQdg6qjh5lXFLOU0bZGcrZSeTsUePciNPqrO7UmiMj/5Q9qsr5wTffjBMRDlDCnySUPa2M+54QYkueZkuVEkxrBWVZgL3tUc3DyPI4kGEQTTJOz4WMHqIEfxhad5jSdCoIAi++etAtudBbb71Fx8fLhuDBQnBuUBvzvJL6lTLPV2Vpp6KGVLHl/iK6rU+gjPuZEJkk8TQPgmNxGH9snDhqpfoUZP3S0NAvPk9gfLRmFubqxu5u57tVgS4Y/m6dr+7e3mUF/PShiS73BcRtdhh/TwoxKJTamOdpP0LgQs5bLOQfx1FwgFhzzKHg3N7/979cvcuv+crVZ9wk+paiUq0zxm4qVfH9vMx3/CkwnCSzNIn6tTiOP1VGva91+ZFJbx6cw6jXuTzEOdvWz362J2y3m32Wia3OmZetsT9Mi3RllmaLmq0WFlIhb+ngk+MYZ4ZTnlJGLzNGRhBGv0GOfAIZXJeyrzPbwfUA+9T4eJSg+iqG3UZE2KAz9lkpzZa8LBfkRRk6iyqail8IZZ43LHsb9eu1JDpDMAw7DIc1FCdozm/tnTsaTWUB6GcvUM01wMDjSrtBB/CjoiieLPPysbIUPrWrEs15roMH7N4vljJWYuI74uyIp3Fg544ajc8h1blxmx7xqHb00Es//WkNBFvJcLAVIbKDULazKMv1zcmpHiEEMeZ2afzgwl9LUajCOMmCgF2nhI4gcJ8gaw+gkJ9cGn+nYnzRrl0/C4J+EnNAW41zO5WxPyqLYkORZYvTtIO91VqlT/AIt6LbUA+GdS1JsjiOz8RxfNQhdwicPWaz8nRfX5cqMWcPt+6GHugKdMHwA316ujt3vxXwQGh6Gmqah+sxotulltu0VlvyPF3lABgltIyT8Fgcx4cx2ANW6ZFf/9f/6/ztbsiccC2/Ggxnka0EdLOcYQy1mvcZXgi1eu1a4sGwlO9rJx92MFwJZQAaPRLoEsqp94V+qSzEK2meeteNhhACSaVAGwMBD2wYhiXnfIwydpYQOI4I7HMYjuY2Hz++t+oKz1qh4cffeIP1KDIQOrIKE7LVGrNNKfd8IcXSohR1b8Xq7bWMqXxKHefc9DbqU0kcXaEUn0QE9lOGDqBcXv7Vrza05oh+ULkeBP3rGki4fiB2s9J6UAr1Wp4Xvmu9yAdCGK29Sv5255p4GodhlHaA0FsEwceY4H0Y4ZOY8suLonR6586d6ltyArjf23UuPo9f/slPepBm6ymJn0eIvQwIPZ0XxfLJ8clIqhI770WLKyOJikPLo6iIkqTJOTtLCT2OwB4glh7L4/Tcgyqa+1OFmrXnK3DfRt8dNs69XhbiKd8dbrdbrCgK6kzlTQ3+n2pwxblp1OoiiqMrUZR85o8fIXywUNnRfEVfc75dVObipHe30a3A/VagC4bvt4Ldzz/QFZjlDZdWrgSCtziMB41Wz6ZZ/qQzto4INvVaci5O4hPWyH0A9ohp3xy5HU87J76yXwTDxe3O8FhFk8gio1XVlUS3p+prVejGDBiOw/hTY9SvjZIfqeLGoYe1M+xf4kmSsLE2GaCUriKcvpCn2fPtZntnXha9ZVlGHrj4KW4pBYRhqKIo6oRhdJFxegqQO2KcGlbSnsb5WPMLXMcKaLfb0CMR9GtnnzLa7DDGvSqUWl0KudBoV4nTlDIziXSMuZ6eRp5E4Rih6Dyl5HdhQH4njTojph4fHxraMxMbeH8L3r17N22K+iKE3ApK8Fal1LY0z17K03xZlmeNykZtJlgDMPZ+yN4SK5CU0imH0BVA8AEC/FsN6DSplzeP7937raSi3V8Z5u7T/jq63tILsSWbOA9fQYS8qpR5PMvz/snJSeoHF37WnxEKXkTnAymCOOqEcTzOGT9CCTkSYHzYMPJZsax2dfjnP/+uCVpqF38AACAASURBVBCra71gC9YibZ9GmP6gLMtny7LY2Gw24zzNAh83XYHh27QbyphrNOo6iqKxMIwuI4z3IwT7rXMf2xRPzjEtaO5OdndL3QrMYQW6YHgOi9nd1ANZAfTGG2/wluhbgpFejzB5Tln9XFEUzwHAIoIxCcLgGg/YaefM7/z0qGzB0eXLwdvxzAlPsALDRd9SZNQ6g/SmUok/oEl8BRiuJZ4mMSK1eB+UeajBsK9RmpJaifEaL3J0zr6YpvmzzVZrkyiKWEjJPCj0oif/w4OgiMJwIgiDE4zRY+DsEcD6tAR5pa519iXpYOjNN9+MOiZsgHVPauOes8a9JozZoKReJqTkUkgipZoR51Hm6kmkozBs8YDdoJR8EIZ0CDt3ihh27Ze/XPm548j9idOqhLRLl3hvwZchjNZra3eUpRhMO9kzaSftT7M0ngXCHrj4pDy/X1ESZYzxUQtw1gF8YK3+gOHgXDFJJkdG3vYcgDmZ0Xgg7+Y/vVMI9uxBb3zyCZvI+GJE3NOcRq8SQl8TSq0oCtHraQJKKbDWAKniVgCMMy5Oas1ao3adUrKfIjTsrDmOsLn84UvP3XrAPIW/7ilB/+4//O1KzMgTGNEXpRTblBTPTk1O96ZpGpvbIT9+Yz60xjuy1Gp1m9Ti6VqtdsMas99a86HCsC9WZHQOaUFfd/+763Ur8I1XoAuGv/GSd7/wG65A1Snx3SKj6AqKYasxdpvQ6kVn3TJAEAYBn6CcnMcI/ZZY91GB2YHOZVmOjLztfTbve/lDMGyR2Vio8pW8LHaMjt786s5wLbkWxdGI0vJ9pcxH8FB3hv9zBFGxwCG22Wo7qLTemaXZxunp6ZV54QVkovIR9VPbBFehAS3K6A3O+SeckWHn1BGM0DW3MBn70eYqae3fdPUHBwdZ6Jf6kjUGyNPa2h9o47ZoZdfleZ6UogyEkHd4uSFnLgyCPIzDSc7Ix1HAP0AEHeWGXViyhI7//Of/m7cjuGfg6buYZdkX2NisxYg8TQC/UErxXGu6vb7d6fRkWcp/38FzFVeYscAmtaTFg+CaATiJHOxTTn8UieLK/v3vNec7Je++b4b52wCC3bvx660w7MjWUuPIs4Sy1xDBf1EWYkAIWStFCVop8N12MmO46yxYF9eSiXqtfgljNESwO4S1HrGlvLl//3veVeaez+/8Heqf3/J/+O/fWmo0XVMN/qXcqbV8YWJ8or+Tdhpa+pmomcPytCDPG/bUrDiO2nGSjAHYTwDZfaDRUEHwjU/e/T/bf/4bu2t0K/DdrkAXDH+3z193779eBdBLL/20hsJaPzj1jLJ2hzHmB1qbNVKrehyHbR7wyxihD5Bz+4C4D3UT0v373/auAff9MuyC4a8+ST6G9W//9n+tTetsqXNkp7PmJSXks500Wz09NbWwk6akLEtgnEIchlBLYnDOjltjL3DGhjDCBxWRx2JNJynNOkNDQzP+Uf92qTi6OF6wDAHZqB36nrHoWWvdU+12Z0FRFHFZSuSty7xjgwfdjDMRJ1EnCoNjtSQ5gACGgcDpQJEr7fbK4n7oErN2WE3ReRIQ7IyTxstaqa1Tk5PL2+12nKYp9vsyC4hJJZwLbKNRnwzD8IIBNOyc2a9VcShU6PqHH/6y8/Vuh4dyLTw4OEiiaEnN4Hg5ojAIhLzqHLyapvkCT7NRemZWwVoNhHgrPeQQwZbz4GYY8LMEw16E7LAhcCYWdOq7XM83//qtRQTR5QiI56G/YLV5ZXx8bFmn3e7zjhJV/DtC4KlBCBNIksSLMjPK6FQUBgc55/sI2Pc1Z1eH/p9f+EFWd+lW4KGuQBcMP9Snt3twsxXYtetnodeJlLp8SoPbbrR5XRuzXmq9kFJSEEpvBgH9hGH6ASHoAwGt6eLWrXQuQgv+mCYx6ybx5zvDSS25WlmrKel9hh/WzvCMJVSB+7gNVpXOvKK02pXnxYY8y5a22+1k1hLKg+EwDE09jhQ4uAbIfUYI/leM4HAu5QgTQTo8/I4fwHwV1xu99tO/Xky0Wy2BbEPgBg3As61me3mWF32iFB6AIk+V8NPpjBEdJ7WilkTn6rXkFAJ3iAE+VljxqVkQtIZ+ce82az4cIoqWxRCFWxBy3yOMvSyl3jI9PTWQtjs8TdMKmPvFgxdCKLCA656enlthFJ1xDh0AMAekzY6WIMaO7907p2ExX/H0mH1vfFPvj9mBzZ8cmPqBRZqmtGXCHuTwSmN8wAra5Ry8kmZ5jxAy9B3hCgw7A8wPdgi2hGLDObsaBOGnCLn3MLHDGJHzOA/a+/e/7b2Fv5PLT/7j/9SHHRlABDaAds8bbV8dH7u1ptNu93sh6hfBcBRFfuCXY0qbUcgPh5x9qK3+tTT60oHf/PPUXDQFvpOF7O70I1OBb+ph9sgUtHugD2YFBgffYsuW3QpbMnrSGjdotPmxMnaTMmap9U70CE3WkuRIGLB9QUh+K0QxtjCCqc1/Ysr9bo7yy8HwrLXan+YMJ0l81dMktFK/eWjB8OfBKK+fPx/VTM37wq7PhPwLpdSr7U57eZ7lvWVZMCkl8iDG0wQ45yIOw8yL2giBkwTR/0Y4OZYzea7e6cgv4Qp/8VShXf/+3/dw07tEO7sRIzRoMWxvTjafyPJ8SVkKXoU8YwQ+rpdgbGu1uqrXa7d66rWLGLlhwO4gBn2Q6HD8l7/83++5G+vBsE4eqy9IalsxxT+QSr9UlmJzp9VZkKYdlqZpxV/2i+cOE0p9OITq6e25FkfJiEVuv9PmsBLiJBZk8hsAbxW5YPfu3ejChT68ePFV7Acqd3Mv3O26URS5Wq3mQbD5qkhdX0sh+n309gJH+GqrnRdIvmKMfSkvRF0pHVRg2PrOsPECSc/BtpQh6WeFgiA4iZH7/yx2w2FgLk3FcTbXsex3e+z3s/4b/+nvGhS7haBhDTj3vDP2L8bHRje02+2loiyx96zGVWfY+ovdDzKrsBnCaDsI2FFG6UcI6fcs2IsfvfjMxHeUO30/Jex+9hGrwLw+yB6xWnYP9wGuwGznqLS9jwNxz2jjfqi1eUb7DqEsCQCk9Z76p5yxjxlDQ1Lbq66djvb3s879Cumq4A+2eCkFstYg2CS0+IPQjRkw7EMfPInR/7dexTEv8hy+q0EUjBij39da7odi7GFzk7jTFcZAVxKENzfb2Q/yUrycZ+nishSJ5wp79wgPZHjAXRQFWS1KJjGBEYzQEYTth8jq09RkV76CHvFHV+abb74ZO9fXpxldaZF91lnY0Wy1B/MsW5OmeeQD3jwI9WIrjLGL48TVkmi6Fse3woAf45x+opz+HSnFtcHBJ6b27Nnjwdpd02n8AK23t2ywXrKNYvJaqdQLQogns3bam+c59dSQWYqEPwBMiKWci97evstJEp90CO+zYI8hlX9GRGN6nlX/FcWkv7+fTU/7MUkSlSADzygxWmEIAMDHM/zBghV21e/9Imb/GMCd382uO/u3YHblmT9Qw63lpSEqUH4DzrVET09P+WX3o+eD1+trA4nNQoRgrQX8vFTad9pfKEuZSKX4jFeznzSYcZOgjBrOieScX2ABO4Gd+xfrisOCuUsLpBRfY2D1wD7xXv+b/yUhVvQRa1dg7XY4Z/9idGxsc5p2VkgpiTGm6g57O0FvrxYEAVDOSspYm3NynFG6n2L7HmHkfH8C4181EHlgi9DdsW4F7qICXTB8F8XqrvqdrkAlpJvK2SqHyGZnzQ+U0s9p454sijyyzqq+hX2XA84PYmt/p605C8heaV6vT91n/K7/Xgbh0iXO4bXgnE+g+35eFLfjmL26+w/AsEU+ea4Cw0kcXwlCPqK1/o22Dx8YnhWQ8TpahjHfAIhsnW62Xuxk2bY891PbIvCA1NupWWtcEAU2DqKpepxcQ9QdRYAOO2eHuREXh4b+xacGfi1A6kHoihUy0QT6tYUtFmB7lpcvF0X+ZJZmPVppaqxFHjx5UOyBQhSGeRJF00kSnw4D/gkY8xvi3AXGMv+99+Q8MvjWWyy+qnqT2G3HmLwuhNpZCvFE1unUy6KkQog7tmr+zkOYGsqZ6OvtPR/XkuPg8AfOmZPG5Gd7SNl69913vwBH5+x+rYAwX7EiCFu6pgnrkcotdgj1OusiBMYPJn1cyZ0vNDOmzXf4KgQhN2PNYio+9uxi/C+rf91ebv8NIesIUA0MSgI2dxhPWS6nCoCp/W9v/vw4/1gg6c8pXXw1SkTQrwldpx28UJT6JSXV9kKIRClduZF4MOyZJ5QQYIyaMOQlZfQ8o+QYQvZfnNCHp+ru8rl33/WuHHNirThnZ+EuNrR793+OBLUNo+VyhOx2sPa1sbGJZ9I0Xa2Uoh4M+3r40+Qt+3yIDWG0JJh0eMhPcEb2E4TeA0zPM3Vr7OsONO9iF7urdivwQFWgC4YfqNPR3Zn5rsAbb/yn5QbwBgPuJaX1NqX1M50s63HIkYGBxWMhZ8e0kj7E4Dhl9mwE5a23374vV4l7B8NRfCUI+Ii2DycYnrVTM4g+AQiecZjsmJpuPd1qdzZ4WzEhhH9pV9PaXkfGOZdhENyoxfFnhMBBhOEIsuYzF+qb+371Ky/y+Vpg2ONKb7dHe1fUi1I/iYwdtMi9ppV6uihEf7vdDjqdDvFAePYnYMzbrOX1eu1yFMWHEMZ7OYbPiFVXKC387MFdO4/4GYMpQft4GO9AgH6klPbWaus7zVa9KAriwfCs6r/ieGJiGOdlb2/PmSSpHXUO77PInaJ58/y1SHfOzRMYnh20hKFKcowHtITlRuuNzrlV1tleDIhW5GaMq/r7lqP377XGgQ+48L/AmDqPLT0cxX4G5Pabx1m/rv+YBQSeEoKqMAhAzjJCBcHQxhQmEXIXsbEXjUguCLGi/UXh4qbdu3k0PR1Frj6AEF3vMLyQF+r5UshtohSxVJpVtUS+E+rBsPeSpjqMwhITdA5jdJQ4+y+OwrBt3ro6F1qB+X6WfdX233jj7wKoQYNgeMwasd0Z89rE+MSzWZav0UazWTBszIyQzoNhhLFAGHXCKDoRBXw/Zvg9p9152eobGx5+7PMRy/1ZCX6b9eh+d7cCf64CXTD85yrU/ftDVYHX//JvFmtlViONtlnktlkH25qt9oAxOlm4eFErCoJPMbiD1tqDShQn82l79T65mF8ChsvvF0W+cyaO+Qs0iT/oDMdRfIUHfMQ+pGD4zTffisMQ96GQec/f7cbB881Wa910u7Ms7aRs1k7N83cJJYYxljHKLsYRP4wQPoARPoZQcZ3paGpo6O30bi7UWYAnqFmLHdriiP2BkpX/9EpvP5WlWeA9WKt+Z+UsQW3AqeypN0aTODrOvIsFgZPcwjlCwrHNmxfnd5v6NguGMZCdBvCPrbPbpZDr006nNguGK3h/W/mPCDGUsqK3t/dMrVY7AoA+cNiMFHl+IV1AO/PFcd21Zw9tXLkSodz1AoSrEUYb8kJs11JtUNr0OKuZh5l+uh0qQGv8Lnsg75eqhjOuGNY5N5Ok5xeMkfNgzP+uQqnYw2FUdcMRRjbgXFKKm4yiUYTQCbBwwmJz4ioRk188Vg+G+biKk5ANUIs2WIAX8lI8X5RysCy8k4RhM9fHDBj2bhIBZzqMAkEwOYOJO4oJ+VWA2WEsx69+lykS/ig9GKa9om4wX+pKsd17ak9Mjj+bZ/laow2z1lQR39VAxINhxv09JgilHc7ZCc7pforgPQekC4bv5sHSXfc7W4EuGP7Onrrujt9LBV7+yU+8setSY8gWwukgwvT5qakpP3W4sNHbW0Qhv8hZcMIY8YEu5DCx9Pzevf94P6leFRj2nGEAshYQ2liq8pWi/GMB3R3O8B+B4fBKEIanlJH/aq1+2DjDePfut+oYswFF0PestS9obXZMt9rLWu12n3dSuM3ZBc6ZCwKmKaXThJBPGaMfIgIHWIBOGE2avTjN7oEigPbs2YMOnbqxnCCywVjzcinFYF7km/K8WFQURaOUsgJmXrjnIxooIaan0ZhOovhsLYr3E+KOOWdHHKeXOjcfa96lzVrVnS5QrQ8B3qmd+7GzaLvS+vEsy2plWVadYVShyhkwiSmdAcM9vWeSWnIHDNM8v3BzHsGwp3OskDKBgi9kLHjSOrQ1K4rvlaXYVIiyYbShzhqEELntfjEDgCsc7G2YZ/rFVYffA2IPhiuXDFxh45lOcAWYfWe5As0eF9swinQQsGlO8Sg4+Ng594nC6hM7dWN0aGjIu4bcWWY6wxBxbJcyhzcAwi9kefl8LsrnRCkiT5OYdeaYGeB4+gvTURwKgvEZgvERSuivGKWH++vm6v3qBO7l2TSXn/FgWPbbWlCgx7QV28HY18YnJ54t8myNUZY7a3CV6OjT6G53hhllggesTSg+QQjZj519jxBzQT7+2NjwY593hr/Eu3su97m7rW4Fvs0KdMHwt1n97nd/4xV4/fW/SSwvFzrHNljrnnMWvdDK0k1a62WccxtGwc0kic+Bs+8TpPcHNjvN2H2J6O6AYYzZGgdmYyHEK4Uo/nxnOI4ue5qEMvo3AGa/zW4NPxRxzHv24MEbN8haSRcaBSuE0D/USr+olNrSzrKFaZoleZ6D1t4PlkAUhyYKw4JQcgtjcgw58zsgcAgh/BnJaR4E4+oeO3noL//yf+yXFK0wSmzVzj7nwG1rNpsrW83mYm2d51VW3EpSRSEzmyRxVkuS6731+ogHTgijw9qaUyYNRt999x88VeKuqBoeDFMS7QSCfqSk3F5KuT7P8qoz7AV0HktW0srbYJgxXvYt6DubxMlRwPh3gMwpa9SFSDc79zAg+Fr3n+9gM7YoMRT3G42fUs5t73TS7xdlsTHL8kRpTSoqS0V/8HtboeBqv31X3/9TESFuRwD79Lfqj84nwM3wVj0EngGrt8EwxlBv1G0UBe0wDMaQM/vAug+scR/KDrn5RbHgLBgOKSzxnWEAD4aL50tRPpcXZew7w18Ew5zTCgwzys4yTI8YzxlWajjGnYeiMwy1tOFouNQps+M2TWJrnudrqs6w0TNgeLYzzLkf9JWEkDbl7HhA2UcEu72Mw4V84vLE8PCwJ3Z/ZznUX+tC7670SFegC4Yf6dP/6B28f7GPl7SBLFpllN1qrX0xK4tBY91aSijlAZuKougqQfAewuYDa+3Jm4Gevo8p6D+gSdi1zuEn86ozXOwcHx0dKPI/LaCLPRjm/JSy+l9Bmf1WPhxg2E+7R2fPxkw2liJk10ltfiyE2Jnn+eNFIWpFWfKyLKp0LEoJxHEsozjKKKVXEEbHnLEfWGOPG2AXE8d0GCrLGJ8BoQsWVP9RUqC+vt9f30rK6lnXC72Q8aBad3p6GkKAHgekX8nycQfuaUDw/HSzua7VbC7TxhIvpKum7QF5qoSLoljWa8nUwgV9VyjGw4DsQbBwEClz5bnnVmZ3Q5XwAG7pFO0jtWCHI+h1JdVOIcQG3xnO8xkw7DPSZkAl9j7DlgWBWNDbdyGpJUcNQr9DDk5SrM+Rsrf17rv/MC8CulkwLIAtcsg8ZS1sT7OiAsN5UST/P3tv+itXmacJ/t71bLHcuNf3esEGm8VgGzBgwECSiTOzKkuop0vqHnk0qlZJ1fMhR6OZ+jDSfG/XX9AfShrNpDRSaVozH4oPXeqcrqzMKqpsMklwgtkSm80sxvvdI+Ks7zr83hPXQCbJnmCTEfgSN+JGxDnnd06c87zP+/yexyIYtqgN/u3zyQSABgq4dcZoSeBWFexwqp5g8MP7cor3PZV7/S6GQYzTLFkm3h5zzh5z2j5hC3nhN8Ewstf87NkkMulmALgFPHuwrKsHm1odKOsm03ZDJtGu4yRQxaZJrDjnb0RCvGCt+3sF5gQZnz9zrWuGDx8+nBQw3yfgr3Ng739vIPH9xaWlO4u8vMHqEG0eGkRt0KLTtoGO84ozTHZkL3BOn4oJ+5kA9g7A0vK0ge4P71r5h7bFUzD8h7bH/8C398h7vra//OWbiSL1Vm39nc75BxttHvIE9koZxYyyglGCDgE/BWqPWdAvNEwvnfjxj1Eq8XluV8AwgN/lnN9TavWZwLCx9nFvzNPfEDCM9YgrmJulVu+0QG7zhPygLMp71tbXtmulI2MMwZQsBKGUMUiztEmybCQYe9sTeNlY+wx48hrj/jyABCEckRChOwB2AoFwjnDOCE85QdNgxy0BhU1TjgiZgbXMl8Z6U5beAE0o+L52ZpvVarey+r5xXtxS5MUOFbruXRC4+sBeUkDf2263W8zPzi1T4p93Vh+3QH7OJLxRLd2wdvTokd+Vfvdbxw4CuIWzazM26t7rwP3AOv+AVurWfJz3yrJkVVWFgAi8IRgWHOUikRkMZt9Js+wl7/0TlviXtKtfF7Px6hcJAPm4Azv4ZK9BagWbIyBuI5TcVanmO0qpvUrrrreOX5EFtwEhBNneFvkGpbAz1jhUSEys4qixyE66ELOtVHALmQDiljLGgJFurwedTpZ3s86q9/aY9/qot/7oR4LhAz8UcXwp9hFd4AA3ecYeqEr1rUaZ+9CiTxsjsXkv3DDAhKJOVuBMkOZcvCkFf8F7//cazImFxLz9k2vcTQKt1TquGVhrrzfe3++Dm8TSviIf79BKM2tM6yaBYDhIRqLgMyy5WPPgnieEPCkF/cfI6jNbtnRWp9Zqn+fUP33PtVSBKRi+lvbWdF2/jApc0Wpax/YR5x9Q1h2yzu933ncJgYZztsooeZxR9nMP+lnj4FLULI2OHj2K04Sfdarww8ywgdtK08oklhYXPx0zbMw/g/1mMMM4GDl58kJXgb7OUHabt/RObfS3yzzfs7a6Nm9Qf+p98PjFewSBcYpgOB0Jwc9QQt/wzp0CIOcAyApjnlDOaSQiyiglglKC0gpHCCUc/Q18eI5yTjYMvbSn3njvdN2g3QH3zsdAyUAbfb3SzR3jothZFuVWrZ0w1lCtTfB/RqlEHCeQJFGTRBjRLE7FSfwcI/6fOWenhOOXl5YW6k+rHQ4+w9cv9Rj07/GEfd9795BWau94NO4XRclRKuJCc1lbB84FxFFkZgaDc2manvRAf+HBP2+hOlW4YuULDNg+9nuFzYZxfENck3zGM3kD8XS3atR92rhbrDUzAJ6jyIGiwgHNy6zH9Q4oOOSFeOesNc61YJg57zAAo2O0GdR1nSrVSGNa39uNGw6Csk4Xup1O3u91Vrx3x5xVxz4ODHe7a5GixZy1/EZK2EFlzMNamQdVozvKGBkcLlqAHtwkBOc+iiQ6dLwdSflrRuG/Eg/Pulq/LcSo+pzSmy/jHPWFPwNDNxJvNilCd3nrDnrnv7+0uHjreDTeqpWi1mD4CLp7ADbOtaEbXBRCilXK2LOckyeddY/zpnr3qad+uuHU8mklQF94/acfMK3AV12BKRj+qis+Xd7XXoE2gENmisOt3vuD1tLva2vuLat6FtGR4HQsmXwiFvxJB+YZ2rizVXVudfv27Z/HT/Z9zbAju7z3e0qrcIr54NISyiSK3/IZ7nS6sGlTCN04Ewl5Svtvjmb4yJEj/MU3L83aprrF0egu6+BAVVT3oP/p+spq13tkYkkI2dhgRKM4bqIkLoSQ5xmj5zyQdwFglVDIGQATQtJIxgypW0J8CMxAXzSC6BiJL0II5zxkuYXRjPMIi5zW1jttiPWWEkoT69wmpaob86LYWhbVJuu80MbSum4CK8wZb8MJOLfUk6bX67w1Ozvza0rhceLgRebKdzmv0WbtU8X4biTQZSy+CwQ5RDx5uNHNvuH6eLYocoHMMAK498EwJvDFdmYwcynNsletI09T8M8ap15KNbv8s5/9p99LHDMOYFZWVsTQdTpVqTaDh+uMVXu8hRsc+D54z1u7CPwP/1lv0UfCBihvvXcIhPEe5RTSeZcZrecbpXfUVTlXN03PaEO9d+F6hHi1nRHoQK/byWf6/RXnzDHn9FFv3LGPYoaxluNxV0rpB5rbnQz4fcYCJtA9rLTpaqMjFQCgDdITwRnuR4/ymiiK3o2j+BRl5O8J9c9IY96Uss5/Xxrsr+IE+Gd/9j8NKka2WE9vccY+4FAmsbi4Kx+N5lWjYAMMY/McF+0gD3sjuODLUsrjnLMnlTL/or09/8LRvxt+Bi38V7F502VMK/ClV2AKhr/0kk4/8KqvwJEj9MGfnoyi2fgmSuFua+wfWefva4zZaozh2qg6i+Jnsjg67qw/zlj9Vu7rS2ZxsTpx4gSa8X+WW8sMw2CL4dEu6tzejwPDiB4wgW7TpvlvIhgmhw79RTSzJd7iwN4JwB8wzh9cX1u/KR+PF8ajUQzOhc6rliUMUXAgoshGQiou2DqhbI0Quk4orQgjmlPGoihmSZpyrTW1RuO70fmByEjSSUsWCfayyBATilpJZ11o2ELG0iutEK5xY3VS62ZQ5gX6/HY8YQxf1XodIxwIU+v42V4wbrvdzsWZmd4bQrBjlMDz1jav5nZ96ejffTrwgACO8/mMpOntQMjDTIhv60bduT5cn8/zIsKoY5RJbDDkKB3gQrrBYGYlTbM3HZBnCcDTlKgTmiTnn/wC0dCfdEAfOnSE79iRR1rXfR2JgbNuGxCDDZCpI462XtDEg0VjtWCtFhAw8SgNNt4YLLFFIBx7sH2tzA6jzG1lU+1UTYPfO+m9vyJJoYxDp9uDfq+XD2YGK9Y0x7RWR4n/aDCMA9znn8/5woLtG8Kvd8AOAIXvek8e0VrPaKXjummTDLGeQgQwjA2aqAO/lCbJ6+/JVP4BvH4mY+INY+Az2/V9Ug2/yr8f/vd/OW+12+Ec7NMWwbB7ZHFxcdt4NBoYpUIdkBkGQlErDEkSeymjdRlFF60zx52zv5TePSE8v/jkk//lc0eOf5XbPF3WtAJfpAJTMPxFqjd977VaAXLgwA95f2F4PeXR7ca67zrn7lfG7qpVndV17Xpp+ussSZ8HYp8GYl+jtXnnc7JFAQxXMNgiU62KOwAAIABJREFUeLQLvN9To0wiMMMok9hghluwhRjwChhO0FotQmu1xwHUUzgTfg27SYQEQGTkiRQ3AGMHPbCHrHf3r6+vby3G415ZFCywg2GyPVhtTeQB3HPOLCG0JpQ0HkhDOTeMEs8YY5QhJMboMk/AtUUkjOD7CVpoIdWMjXAUs4MpDY154IPnV/AyMNZ4YzHpzmDDnFRKSdUo6QlFZzOCmKGdXW/fj3IJwZjv9burM73eOUbJccbpCS7ti9r6M3+/b+cifIqIZgRwF5omjX33NqDsPsHlw0rp/evr69uLosjQUWJDJtFmWiCAE64/mBmlSfaup/QlSvyTzNmnQcp3jv7d3/weGTxPfvjD/5GvrfEIgCVW8K5nNg3NWN6RMEKc/M8S6gm1nhrqFSiglnptrLfaRp6o1BuY09bcrLW9p2nqfUrrG421sXcuKFlQn/1BMDw7O1gxWh/Tqj6qvDvGP6KBDmXVBw4cYEmypVNRv505ejdQ/j0A+J4xdk4plW44lCAY5gKBcHt8pUm2nHU674Bz/4SWfVTSVx2wS7/4r//v2rV6gvvT//5/2caIu9EQco+z9n5jzUNLi4ubxqNR1wSNduvige4fyJAnSWJkFC2LSJyzxhx34J6WQH5Zx83iSz/72e9lxuFare10vb+ZFZiC4W/mfp1u1SdXgHzvvzm8DQi/lRDxLfS4rVWzr67q2bpuRKfXQS/ZkwD+OKHuJavVa2bE1j9HAMeHwLD1fo8yzXfqun7gChjWE7J50nPUguFNkCbJNwYMt9KUnNt4U99begt48ohx/iFj7T1lXsxUZZnUdRmmsREAhqlyZK0YCzPwyDpOIhywSg6n0RljhDBGsBkInReiKCJCtNkKaMumtcKmoABgncHp8db5a8NiKwBNSj1hxKumDqlpkosWhQMlCiUU6MMa1gXXg7YsLeosCYWZmX4+0+8tE+JeZpw+N9Pv/MpKeGX1+s3vHj3yyY10WJPhcBi7ZP5GTth+z/gDda3uHg2Ht5Rl1a/rWm4ww20NAovn+/2ZIk2TS4Tw1wmBJxijTzhbnf7+wX0rn8XN4pO/Ih/5CgJHjpADP77AFhYiunnzmLzzES9LLnc9wGnodDpXdKZLSyAr1mRUk4Xam31g4aFaN/dpbfY5axPrPMd9hPuFUBZiyfvdXo5g2OrmWKOqo8o3x3ixeuE3fYbDNMLhw/TQEiSVq7Z6R+9inH2PUPZ9o82Wumm6eZ6H4wKBoBAcKGv3Z5Zlw6zTPc8pO8YYfQaIe1k7eeaXP/tPi5+zRl/328i//bP/+XpH/K0YS221vddac2BpcbE/Go1Si3p8N3H2wEAbIWwSxY2Q4pKQ/G0m6K8owDNuVD1D6frKU0899alkP1/3Rk+XP63AF6nAFAx/kepN33tNV+ChH/ybBQp0l4jiA+DJvcoYDF3YVhZVp9vtnM/S9A3ANDpvT9hav9Dh2fLn0GVeAcOEs10A/Dal6kfquj64tLi0paqK1Bls0AqcWPjX6XRg09wcxMgMR/KkRWY4NNBdu8zwo48+GjnXybzkC56KPQz4d4uqOlBWam9dlplSSlirQRsN1lts5kHWzgNBnUCAsQ4BMZK1KKNAoIyyh2DTFcID7CQprm2TQ0CFU8GB/UME3DqUbfjgttpU/BzKPCqLG92g5UGYMsaQsiCPcBY1rhSx2RXnXN/aciE7nGWpyjrpOIqit6XgLyZJ9CQFeM6U/o3x+HX1SXZUqMX96cmTUacS2z2l6I17r9L6njwv91dVOV9VVboxrY/2V8gM47R+mmUYS73KhTjDKTzBKBxlhJ1yC/Ly0b/5G7RX+woanTw5cuSvrlw/jnzUmeBIePbKumDIyLpzma/4Zu/JPuPh4aapDzbK7FPGJEjY4nYGFxFKAbXzvW63mJ3pr1injznXHDW1OVatuwsfOSj1nhz67ncjzTsL3tI7PBWPUKDf9Q521k0zOxqPqNLoUmLDPgwyZ0IgyzpFp9NfimL5rGDihPfqeW/da5PwjbaD8dq5kUOHDrHu1t03c8LucIQcqht1V1VV2KCa5nke4XE+cfUINeCCmyiOCynEO0KwVxghJyghz5OG/HpxsR6ePv2T34tl37VT0uma/iFUYAqG/xD28nQbP7ICDz/8rwZe0G0i693uAe4x1nyrKutdZVnNdbLOapwk7xLwz1ECT9mmOq5leun4T/6f0Wcs5/tgGNguoPRWpfUjVd08sLy4uKWqyhYMX7F9cthBD3Nzc5DE0ZkoFieVVv9stX6KueE1K5M4fPhwRyk2KD273gO/k1F2aDjMb8/Hxa66aSR61XpAUGuCnZiMpGOMogWB8h7NH8BwRh2hLIQzYNRZG+Yw0S+gXvUjby5EOVBgIQfCv58MgYg6gC7sutNao6g1pKOB9xhIQL0jETgnkLH06DeMmokAhtHZgaE3q4vjqOl0skUZRS9LKX5OCTzNTfMy5xVa8X18w+WRI/Tm48fFNtlf4AZ2EGB3aWMPlHX9YFVX12EKntHIZLZuEu0Px9rYSMpxHEWXOKe/EJwcZYL+OrbkbJrq0dVqgxU8vpd02oDd4qy/3Xl4uG6ag43S+5orYJgHsIp7F5lhBMODfncNwBxFMOyNPjZagvO/a4YGddgV680JQvcA8IeB8O+Ah1vrutkyHA+FMoo4i4PPEAGNoyHIsm6TdXvDNIlflUy84MAeByAvxmbx9MGDB/VXwLZ/xlPK73x5AMLz8/PCRoM9xtMD4OAHZVXtG+fFDePhSJZlxfF42vB9xjpj8lySRkPG+WuCkBcIgReAkJdj79+oqkv55+iT+LK2Z/o50wp8ZRWYguGvrNTTBV1tFTh06HCHpnaO8Gi31vbOvKwe0drtsdZuj+OkEDK6xCl9mQL8Qpn8Ccqjc3/y4L71z3hxvAKGKRE7LXG3ae2+09TNA4uLi1sDGA4X55DCFS7SLRiehSSN2tANox83Sj19DYNh8ieHDw/A8a1W81sB6N3g6beH66ObRsN8i7U2hFsgI4yWDySQg64hlJSCs5HzUHrna2SwkDhEHBPAMLJ7rf1vCC77Tf6uZXPbKLRgUYE0YBDfQvCc2IhJo4R6bzF+AIImggJlhFKplO476zoEaGqN4dZoGsIlJslqXARrLpNl3WEcx68nSfQ0Y+RJbKZzpVhP083FY48dwVS633UL2vV0YW0m5XzBAtuHYFhp/b26qXdWVT2nGk1war+9tVIJIYILQp3G0ZqU8ldRxJ5kzr0gCD09HNrL27d/Agj/mr6IG7MDlTWb61rdro35jjbufmvtXuN8bKzn1vngoIGkf6/bg5l+r5id6a0b0xw1qjpKqTjai5rzH+PYQR9++F/1HbM3y3jmfi7kQ3Wj91dldf2oGGfGKBos1oxpk/2weSzNbJp2qiiKzwohX44k+6Xz/leRUi9X1fnyGrFYC/HiJ05ciDudcVr5dL9xcL+27o+rsto9Hpebi6LAiG+c9bjCDGPsNRe8SpNoRTD2ImP0OBD/siPqdRPTd//tQw9Vn/F89zUdXdPFTivwxSowBcNfrH7Td1/DFTh06C9i6DYdIH6nVm5f0zTf08rsN8bdIqTUgss1wdnrlMDPlW0ejxR5pyw3LZ848aMPULmfWIAPgWEN/larbcsMLy0FMIzygNCpNQHDnU4WZBIIhoWUJ61pHnfaPkXs+nPXYAPde+eYI+SP//TVLQBslwd2t7f+gDH+3uFwvG08ygeBcPU+yCNQskAp087ZIVCyJAQ/Bx5WnXMjKXhFGJjgj9YyvAicEZoiwEViub2F5/DmENiGcxwqLFoIjVFyDJvpyG9kpqGrHrKwnjMqCWGpqvUO59xWSumC0SY1WkkMBAld+LgYztCOymVpWiZJ8m6n23mRcfYL6skJIfQFaZO1xx7737H56HdNs4emwgtNN+3xpt9ot9sZf4+29o/rRu1uarWtaVRwyQjLnHwK6qiF4DqN4zyW0ak4i5/n4J6nBE5mkTxd1/3895VG94lH+8e8AL9vbDDMoHab68reoYx/RGt7nzZ2T2NMrLVl2jjcV6HBDbXz/V6nRDDsvT1qTX2UUX80ofrcx9nXfetbf9o1lOzIsu5+Ifm9TWPuK6ty99pwbU5rxQPYnlz5UD0Tx6lPkkxHcbwshXg9kuw4UPpkxPTzNqdrDz1009UPCL0nh/+7vxI1v9CLjZlTjBzQ2hwsFXp4lzvH43JGKUWCZ/ZEMRQaCSkxjLNxksQXOSXPCE5+YZx9jTH/zqaMLf7kJz/5LBHjX+TwmL53WoGvtQJTMPy1ln+68K+zAsGbtNuVvJbXCcJuY5L/UVmU9+ZFdTvnkkjBS8HFuxTgCQv+pxGD08VKffnEiQM1wJFPG74RwLBi85sB2E7l9G1mwgwvLS1ta3WhHw2G41QiM/yyMvpx0ObpaxUMHzp0hNHk7RtI7PdQxx82Wh+oy/q28biYzYsiDeJdHAoEPy70pSUNl+wiZ+w0o+QlAHregVsE6kccvBJCOm3Cm8ING+lQBYG2Xhs3HqTDrX4YgzkwFQ1QD8wBIkTc3hMDCAx4kDzgm43G5/AZm4CHGdWYOzzAHgr0Fm30rDGmo5SiCIhxXVHfyjjzaRyZLMsu92dmTjPBn4oo/xUw80Zs3MXHHvu/0JHgYzWnGMucrA2Srsx3OWvvtN7/sVL6dqX0rrpuUqW0CNphBMSYhIdT21LYNJYqSdKzWZaepsS9wBg8HyXiBGnE8n/5Pdqsfd7v7KG/+IvYXr7cZTbe7D29w3t6qGqae+tG3ZZXZdQ0mmntQEYC4jiCLEmh283KQb+3Tpk/xqk/SsD8C9XFx4LhBw8fTqIx2+ws20053CFF9K0iL+64vHjp+kY1EmUYSRIHTFjVDcgQpNJxSZzkUooznJEXGKdPpAk/zurmYhwblJ58HMP/eUvypb0P9edvvpknNawvGEOut87fr5S+b5TnB/K83JLnOOhGO7VWcrMBiDmltRB8LQrbTZ+k1B0D4d7iNVzcvr03fOyxxz7wrfrSVnf6QdMKXHUVmILhq26XTFfoK6wAPXToENWit+AJv5lS/r26UQ/WjbqHEhoxxkzE5WVC4Eln7T9QZEycOcf5fePPELtL9h4+LG5h85sN+J3O+duMNt+p6+aBpeXlrVVVZRuaYWSHkc3sZhnMbZrDpLN3pBQnrbGPO1BPk/oaY4bfS5s7fPIkz3MZN8zc7D25ixL+iLPuLq3tjuFwnI1GY4kX6OCU0DpEaEZ57rx/mxD/a8LgOPXkXUfYZW9M7sGqLBPuvdEIGqxdAZnx5KDxURvcALDxTPvISXvlXIdpW3ijFHXCgnjb/g0twlAbTBxJGIEZC+wuALiTELqvqZvtSjXzTWj0M+x9H2SCLhYuy5L1/szMBSnkCSn5CSD0BWL9W//fY//HxU9KLWxT+U7y1VJsd4buMWC/o4zar5TZXaNUQusshFKgpDmEWmBcMfVxJG2SJqtZll6UnL3CBX2eMnqcEns2ZXpxaWmpvpqm+BGkdk3c5c5t1h72OwvfXVtfP1AU5W5lLB4HrE1xDj7RrZtEv1fO9ntDQtwTAPZfKOh/MeXauR9/TDz6o4/+ZVSR8YA5vYNSfjOh/Nu1qu8ZDddvbVTdwZjtELuCgy+sJRfARYi6VpGUi2kavyEIe0oK/ivG3FsSyMX//J//79VPGtR8heet31wUefTRv5SdzXYAjd1lCexVSt9bN83+9dH45qIoZ4qiCjYrwRmFUvy+eUKpE4yOBWPoIvEaJfSXjqtfMOvOQZ0snzjxY/yafdpB/9e4+dNFTyvwxSswBcNfvIbTT7jGK4CNdDZmO4HxR4xyD79nvv+As66LVwzJxRoh5Gli7T9SgJeZI+9cvFitnj598D0/tE/HDh/44Q/F9hHfYkDtdJrcpr37dgDDS8vIDGcebb/aRjC0RoArMgkEw5E4aa193LlrDwzjdseXTJxC2QUHe7Tx92EIgnP2dq3dpvE4l+NxTjdYVsE5iEhWkYjWjTOvOOue9eB/DoSf4Zwv1iu6qufXdTwz42Sn45O33vLdLlp4AYzHu8O5rLpx7VOd05LBwHe3bfPjCxdItbZGVJ6TW/D9VUXWYSZOKe0Dje/yxO/34PdXVXVLU9XILKbGWhG68Sf8mpQC0jQtZ2b6qzKSp6JIvgAenmKcnMwvvPb2J7lKTL4+5Af/5s/nlWE3emuR1dtvrLq9LJvtqmnmtNYSkN12Ic0iTPOjPViaJlWapsMokm9zyX/NOHuagHsjcvxM1TOrD9109UzxHz78vyYNH/ecc1usgv3O2e8vLi3dPR4VtzjwsrUHoYCOD3jr9/swGPSrTYOZoQf7hHP2KAPyuOmTcz/+0Y+wQfEjbxgQwucvZKyx82D1Dsf4w1rr+5u6uquu0TqxTuq6QreQliVF7Qx6R3PhkiQe9XqdC5yy5zmjzzHmThIiTu9YiN790Y/+T4PmJVfb6Q5nuG688cZkWPHrAPw+5+G+CnXSVX3r+mi8uUDbwqoOGqEN3TllzDLKdCTYEufsXUbJrwmB4541v1KGX5qPGoyf3zgxXW2bPF2faQW+9Ap8qgvHl77U6QdOK3AVVeDOH/wg6/HsOurFwx7IwwDk4aps5owxMaUsF4ydiCJxzJnmRefrN9ZddfnU/HwFn3IK8QoYNmqnAXqrtebbda0OLq0sX1eVAQyH1LTfBMNRKs/EUr6srX0crkEwjOBnGFddNhpvsp7eaYx9oKzqB+qm3l2XdVcpzYyxhHG0SUNJr/MykmMZySVG6QsEyHFr7DEAcZ4rsgZwQZ848a/fu0BfMfL6EoHJkfZceATg0ePHxZgOUk7lrVrbfUo3dzZVvV8ptbdRqmesicLeci7sNc4pJEmier1eHifxmUhGrzBGjgpCTmxK1KmiKPSnmG4mBx/9d91OzLYQYHu0sndqrfeXRbmnbpodqlGZdxZbCydR1S17iqx0ksRKymhRJvJ01sme45yeBO9fFYKeuW4Qrf71X//1VaH7/Nc//GEqSuirUm+13t/lAb63srxy1zgvbrLGhwQ6rKfGhkFCroDhhU1zQwD3cyAOwfA/lbH+WDC8wbTXfNAzhiwYZR7SjXqgqZuDTVNvVbrpq6Zm2qCPtAl9lSGJjQW7vHp2pj9ilL7JqD9FKXlWMngplb2TgwGUP/rRjz5rAuXv80wXmuYuXLgQXxrJGVvVN3nu72WUPlJU1Y1FWW0f5+MO+qZjBHNwSglNmCibp4oLUUrO35aMvg7oIEH9i5zZl5sYVl/62c9wsPElfr9+n2WYfva0Al+8AlMw/MVrOP2Ea7wC2OU+0p3NQsD9hIqHCCHfKstqe3ATcIAxwCfTJH7aWf2c09Ur1JAzVXVdfuLEp7swBjB8mW+phdrpHey2zn67btQDy0vL19V11QmBEFfAsG+Z4VYmcUZE8qQz+nHn4ClSL11LDXTk0X/3l10oRvOO+uvBkXuc8w+sD9fvKItqR13VsXUOUw9CGBxlxEexMFzyZc7pOc7FCQL0V0q5Jx2Qpdu2pl+ZZRgybTC/N2Zgr1e1ukU39e11Xd+ntb67qus5Y2zinA1NbSGEgxGIYmk7WUclSXI5SZI3IymPRZI/w1P5IoNgpNxIKYP+cm1t24fOu4PBhQA6LpmZ2I3XBwb49VqrvUab/UWR393U9Y1N0/RDZLE11Aaf2NaLF+OhpYxcFMsiTtOLvX7vNGP0FfDuFUb4q5yTi53BzLDjo4axFd00t7tt2y76owAwv3dvWO6+U6eurM/JDzy38Ts89hjs27fvCjA68h/+Q/v777Sz++gTwp//+f+WaVH3tYZtjVF3eW2/v7S4cucoH99otZFIeKNkxjoM3aDQ64c45mp2dmbIGfkFp3CUEPhHNyfPPvYf/+PHBkEgID5x4UJMRnLGGHOPUeZe9DTWWt+otNpWFXlcNzUPLPQEDONax3FsZ3pdFUfikuT8DBf0OcnZCzFLXgBQSwDFcN++fc1V4LCAQJhduHBBrlXxJuv8NtuoPY3WB4zTDxZVubWo6tmqrAQ2YBqNdnUoj0BmmzjOWS4EX5ecn2ScvEydf8kz8lrs7FtLS7SYegtf4xe16ep/5gpMwfBnLtn0Dd+0Chw48EPR7a7N2ZjsF5zfRylFBnO3bvQWpTQycG+lWfaC9/oZT81L3tPX+qwe/uQnn86M/sNg2O3Wzn1b1eqB5eWl6+qq7jhrJ7OvmP3rW2s1BMNpfEYGNwnzuHPu2gPDj/77TZDS7c7b2wmh93rr71teXt5ZFMUmYwx3zoVGtFrVICJuN80NGsrpOQv+NCX0WcrIs8bTE3EerX2O5L/PephunAs9TrN3uxekzuiCc+x65fSeMh8/WFX1/U1ZbWmU6qLVWhtp27ofCCkw0tanWbqepdm5LE1+GcXxM0LA88KyNdKUeZLMhPCCJks/dN6NktKP89xDE0lLROprM1fparc15vY8L+5r6mp3VdabtFKpMVpYbQA1ry3DFxwtIEpim3Y6xUy/t0opfRM8eY0Q/7KQ7O2FmbkL1Np1xsiY89iuR7mtQyY1QNbv+8Gw96H1OQdnYfuOHdAfDPzKeByA79zqqr+wdavftnu3P7m05B87dcoDguLPAIgRDNeZnZFRtE2N6rvruvqjixcW7xitD3dag2AY/Z0nmmjOodvrYjpc1e1kQynFL6KYHwXGftbdOXv2b44cQT3rx95wP+7dC/GKrvfourqzqZp7nHW3K6VuXV5e7OdFHmNKYbAkISQw7thM2UlT6GRZ3snSJSnYK5yzlySjzwOFtySpzhpj1r7uhjoE+8gIV7TXqYfVTdb7W4GQ2/OyuCMf5XcUddWvVZ02SgHaAWLK+cSfG39TnLNVKdhlwfkznLPnPeiTzpKzCeletdZ8n7S/p3+fVuCLVGAKhr9I9abv/UZUAJlAxgZ9zditTLC7KKEHyrK5y2izyxgnGWcXZSRfd87+ijh9woF5gTafPqYUwfDCstvsmdvpLNyqjfu2apqDK8vL26u6BcPBVq2NPmsT6AIzHJ8RMjpptfknB/bpa4EZRpeGv/qrkExGnz15YRsTbDcn4mBVl/dUZXXn2trqfFEWXWMsxeYl7OhH9S1Hq7AsLaM4OR3F8Sni/XOUkV8bsK9S2h1ti8aTFKx9kOcr7XnrZoBqPEd2AkAxGF45lw2KPql6OanLTniu6ZSkW6VEpRURI0KTOCZaSRLHkmiliInUlffmOUAcKWKaiteOdk2lNutG31RW1UFVq/vLstja1PWMVkpaa0kIiABsaMMQDuGTOCnTLFvp9Xq/7mTJS1GWvUSBLDJG17O4U7OEeedosLlw1hLLmKfWekK5LZSizijeKJ16pXZopW6tq/ruuqp2l0WxuaqqTl3VkdUqNPqF4wVtk0MIiPBRHJk0SesojhajODofJ8kbkZRvyVi8wwi9LBK+EjGpHAaYyMgANMB45iECEJaHGmjGPec8AGAm0NiDOG2sTyBzShqfEuqUNl5o7ZWMvFTaR3Hso0b5YWBWE78+OSvgc2Xa+KTKfFrV/pxaz+qimuEWto7zYn9TV99bWlreM1ofXa+aRlhjKWL0SSoapJ0OSiXquU2zo0jyXwrJniAEfhppdvb669PiCkM9WR6u9OTYC88cBaDzw56ImsXrdG1vbJTZUxbFvU1V3b0+XNvaNHUPPa6Vbr2cJw2cQfYiGOppRdnrdy8kcXSaAJwSnL4sUv6qNPSsMd0RwDn1t3/7tyEZ8as6EbYgeCsz5s24aap+RdxCXao7rdH7rbW31Y3aWdXljqquo1o1HLcLpeaoxWaMO0qJYoSOGaMXBWPvUM6e5pS8wIw/XQq/PMeL8VQr/FXtzelyrqYKTMHw1bQ3puvydVWAHnz00Y70YicDuRco29/U+kFj7G1GmS7jbD2K5Vnv/XHvzHFF1PEKdcNHj36ch+yVbbkChr3b6by91VqMoVUHl5eXd9RNlTk7ATYIiJEZ7k4S6JLknUhGIXTDG/9UJy6eQw+wT6E//bLr2J4nELy+B3RRsXvy5Mnw3NLSPnLoEMCFCxcITv9nGVApga6tXRCOJzc4ou+ghD5SlMUdRV7evLa+1i3LMgo2TyFlGR3POHAhlYhkkWXdV/v9wctAyUucwBtEiLNRNyt70NGKVlRwTqQVRBFPhbDEGkYs54RzQ5xlhFuL8mNqg5ewb+8BqCGeymBIjIFznPrwYk5ZG+lMQ6yFwbQ36pVTxGtFrHai1mpGVeq6sirvaur6riLPEZT2m7qKbfAcRjA8+WBKIY4inaZZPjs7ONPp9d5Mu903uGCLMopXIxHVVDIgjHLfBuOBw8hpazH8zipjLHrGWaMxBnreGnN9XVd7m7LeleejhfFonBX5ONKNYgjEwzDCh5wQYBQt4jhIySHN0qLT6a4naXIuiuRZjtP9Eb8YcbESJUnDBVOcC00o9QEgCepZsKHjQCX1uE40DFWIA0sccII+Fi7QtoY4TnB9necgnWMtncso8wjsGXMeBcrMTX5vjYOd18apskmQVa/LcvNoNN5XlcW3lheXbxoOx1ubquRGo/SkBfgYi510MxgMZpr5hfk8juSJOBFPxZT9Y2+mc4ZGrojjLQGE9mdmwuFZVyWJE+VRXl1nysMqQHW+IGO91Bsrs9nVzc7heHQ/DmzyYrxLNfUmo01cliWp6xrZ/TCwaBsUPQjO7dxgZpwkySXOyDtRFL2YRNHLlvo3hKaX4zheL4rzOEjDpMHfa2zzZJDJ3nwzj4zxCSF6oBlsdt7vKIryHlU3d9aq2dU0ar5pml6taqK0alMTEQoT7gUXmjOeMxYGZ29zSl8HSp9hgp7kjXh3OIT81Kmr20Luyz6xTT9vWoGNCkzB8PRYmFYAgDx4+HCc5Hqb9/JmB7AXCPuuVuqu4fp4Tkaymen3lpx3v3LO/rJS5c8bA+f/2z+6b3jkyJGW0v2Y20eBYWTWeEubAAAgAElEQVSGl5ZXEAx3PMokWrT5m2D47QgvvtY+rox7euWceO7EiW3YQPZV2R2F9vPDhw+TpaUlsnv3brK2tkayLKMrUtIYKTRjmGCMckqptwkrnGGscsJZiKx1Nxtj9iujvmu0urlRasv62lpUVAXDi3SwJyOttZWMYh1n3SLr9N7s9Wdek4KfZoKe50CWuZAmkhEQzjh4wsA7RgVnjDFKLFDrHWMA1CEmDejWc+8Jc4gBMIIDsR3BFxMWUjgI4YQQ5hC+Uc64ZNSYsD7eO++dsw7jmZtagTYaQe+gHOe7yrK8ocjzblEUaV2WUfAbDqz+xr5zEEnp0yTVs/Nza92ZwWqn31tJsmwYyTgnnDUsAHcugKG3FSHBuMo7Y53TxmhttDHOoBjZdZx3c7Yx2+qqmh+Pxr31tVUxXFvldd1QTFLDkBAcVITpfdoCOYTYSZq6rJOqOE5GSRKvR3G8FkfRMEmScZTGWkqhMdhERpESghug1DGKrCEFzwiuFjLCQVtqPeDoAn3IXEj/895RB+hB1/oAEjQ/bv2cKSJohpZdxKOTMzjigBh8tSFAdFM3EgcRRVUNxuvDXUWe37F48fLWlZXVQVNV1FlPGGFtgyAhkPV70Jvp68GgX/e6nTd6WefFLEuPRhE7S6XPUx7TLMtIlGUksPS4/5S3hDrjIdK1MnqUl6Y2jajHOc5GbGrq8m7VqHuLIr81L/Ktw/VhrygLWldVWCY2RaJmWXAW9mUnTWySxEWSxKtxJN9OY/mGJfAa9f5NZ/k7wjfLq0IP+3Vd/x4HqcGrfDC4MbHWzBSqmSeU3WCt32U93FQUxS1VVe3M83KublAaUQttTXDLCJp2Qj3nwkkhc8HFMmfiTUbIK4IRHNG+TgR5R7re5aNH/waB/VfGck8vPNMKXE0VmILhq2lvTNfla6vA4cOH5VIBs8S4G7T3uxmTf6yVuX84Hm+LhEDpwgjAP+fBPmUq87iT7sx4Nlo7tW+fgSMfD05Rk7xwg9vsvdtJKNldFfW367o+OByNdijVdEJH+0YzFgHUScLsYABJnL4TJfKkse6ote5XBbDnXTQ2M/mW3wbDNwfVAIzH4w99p4ui+MDj7VAP3n/cVBXZDJuhrstWTtCtiW4a0lEZ0VoRIRitOaOcU8pZTRvaoZwSCl6yWApmDeEgLONIOyEe9Y7V2glvdQQaEm3sTbqqbq/r8oGmCT69M3mRs0Y3gbFCVhORpJQRxGlmkm6v6fX7F2dmZs+nWXIhjuM1SqBmgiGZilSvJISizoAj9CLUU+s8BfBoz4ZOBKhYQEQYtAiIAzw4bKFvQ54DgetRV8DCaxAnEEoxfBmZTkR+SH+HX51zVltnLWqDfVKVxaAcjwfj0VgWeS7LIudWaWIx1re1lgDEh3isxHHsuv1e0xnM1Gm/36SdTpNmWUM5t4xxdM9ojV7bRDwE4NZ6Z7xzxnuP98jHSiA+9dr20Ekiz/NotL5Ox8M1UpQlbeqaGK3AaB3AI+4WZAAR/KDVm4wkyiZUFMVNHEV1HEVNnCZNkiYuiiMnRWRlHGkppaGMOQwPYUwEIOspxUQTTBXBFkfUmOKOQi7bMySzcYux7xEV3x4TA7Hw1AcgjUmAGPcXUk7aSEVPiAVPkPKmShlR5eN0dXVt09rKynWLlxd7a8sraVM3BLWtyOObCRhOeh0Ew252dsbMzc5dnJ3pv92f6Z5IkvRyFLGSM8bjKGJRFDHCGI5v8KDS1hFljGuU0WWjTVkWpaqrijRVnRitbjPG3pEX+W3j0XD7yspKfzgcsSIvCC4Xa4nSAs4oMsOhlpEUBmuYxNFyEscXZSTeZpS/QQFeJcydc4xcdpYM0xlR0/XI1pusy9b6vtud9ZfmVv3gwlYPcAK2bdv2fuPiYx881b3/YN++feTCha0kil6mnO+iTTNipVznriZZxORMWest3tjrtLO7m8bcqJS6IS/KLWVZbqqqOlZaCeNM2EGTm0MLNcZ4E0u5IoQ8yyk9SQk5yQk5BZRdIKlY3JpqbFCdBmx8bVeg6YK/7gpMwfDXvQemy78qKnD48GGW5zJbr0bbvIddTESPWusequrqRkaZjGTcUEpe8uCPG938TBv7Jp1jSzfGcfNJFxFs5OnMv7XZWrGTEnrrcDh6uKrqg3VdoS60Y4xGZitMzyLZmiYJ9Ho9n6Tpu3GcvOKd/YXzFrXKL9U60WmHhotW7wOVM4kmXeiC1ppAtwtGKxIbTSBrX4QsZmQkaiOJkYZYI9FWColU2k65B3aTGU1QOkARauJj5yjXwjPJPfOUYn4bazlZwQmjghJEeFQw4wJIVcpKZ13sncvqpt6lquqWKi/2FWUxV1ZFapwBZKzaSONWMxynKSSdrkv7XTMYDPLBYHbU6XRHCOZYaIGnEo0TKGUSEQ9KdK1D2tEhqA4UZgt+WwAQgLH3xDnEZCGEo8Vmk7+HzGdAfULAsQigiUNKOEC8CUMc9Ae4CHwf0LosWJ6P2Xg0ovk4J+VoTHVTg9UaPPaihUzp1vs3gNE4hqTbg2x2EBjOrNuBKEqCLrWlUduGprDQgL+ReSWOAbFoJYz0NaoFvHXcqIZVVQVlkUM5HkOe51AUBVRlAVqpsA64keGzkLBFHTGm1AnRNtdFEcRJ4pI49kmW0iRNELCTOEktWrNxwT0TYRodhwfeI05HeMuoI4yFEQtFppgCYJgfm9hz4Wa0TVktGxzQ7yRXHAFzWCfU/eDvCIidJ9ZYUgzHfHV1RVy6dDFaWVwS62vrTNUNoEtGIJRb3QfIJIH+YAbm5jfB5s0L+cL83HKv130ri5NhHMuGcyoE5/hPcsEJ4QLHRcpZ22jjCmPsSBu9Xpb1etM0ZV0VeIDssN7fXBfl7vV1BMPLMyvLq3x9fUiapsHvTwDDOLgJOz7osYMHMWRp0nTSJM+yziIX/LTg5GVCyduU0bOUkEXm2ZjwuCJUWdSAEzZrMzdy2LRYJKWfnZ93o6Lw2bDn+/3BBK2eufItHg6HBL9ZTdNBlQhvGpAN0REjLjEaBs7bzdrYHcboncqYPVVVXV/k1eZRPu4UZRkrbJYLA8xWR84YcYwxSwkrKWXjJIrOSilPE+deIJSejCLxmmF0uJrq4tRjj6Fl3JQVviquRtOV+DoqMAXDX0fVp8u8CitwhD766HFRQTJvDdwAwH5gvf+WVnqvta6LrFUUydeZYCeItf/gPbxOM3V+NU3xQvKxUa0Ihmnnrc2csRs4I7uVct9u6uaBlbWVHU1ddbAZKsTthuQtgp61oYkuTZLFKIrfcRSedd697K17FXjL5FFqKUM/Mo9wtI0kRgSLYgCctWaetkARUW3r2oDIi+F10mJAcWBXPfOEcLCeObAsPPaeYz8bAs7wO7K++JihtIAhTywYFwI4qiOYQI0DZVygXAFBqNWG6rrhVdVI3TSzTVXN12W5raqLtK4r3gLhiV44kIgU4gzBcObTXtfjtHi319dpkiguJaJMPEchgsTtDUapLdB1LSEbzmABgrXX8rYHEUHYh55r/9q2KQYEh8guiAomw4ANoBxeh4xngHABaePn60aRpi5JPhrjDxSjMVFVDVo1EBIEgy8YAHomBw20lCCzDOJ+Dzozfch6PQzmCJKQIGpGchplCe06IxwOqXIIKvExglncnyhidsYQBDpNVQYAjEC4yPMAjhUCuEYBMtT4EwYZQcEQjonwg+sjhPAIjGUSITgmUkpIktTHSYxT6CGBTaDYm7MQMY3rF34494xR/D2oOpC5pQTh8AYQbkF9IKVx1VtOssXACMwQ3OLmWedxn2Gtyrwg62trbGVpma6trdHxaESM0hAsBn8DDPdm+jA3PwdbN2/W8/Pz1aDfx8S9Ooq4ZYRyispvLnD8RgI7TBlqLIyxVnnrK+d9abQttda11o3xHjD0Y1Nd1Quj0XhmdXU1WVleoatra6QsSiixvmUJVxw7KAQ/ZwTDaRzbOI50HMclF2KJMnqBM36ZC3FZRHIxkmLIOSs4ZxWjsuaC1ZySGixtgDgNhGkniKGW2Zg6azjz0DTADfc4SEXtO3gjHPUxOEitMT3j7Iy3ZpPSFtMPNzdNNa+1mlfaLtSqGTRV3S3rRtRNzdpmORxkBh2+FYLrKJIF53JJcn6eUfaG4Px1BuwNx+FMksXnRzCq/uTqsIq7Cq8J01X6Q6rAFAz/Ie3t6bZ+bAWwU/vnL7440A3f5o37I+cwgAPuamq1qWlUlCTJuzISL3rrfuqJPUmoPeNmorWnHnsMbZ5+F6sS9H5D1dlMKbnBAdlNnG9DN5YWt9d12UUgtMGUIpZFJg+lEkmSjqJIXgJCX/UETnvr3yGcWRYYP3S3DfpXRAGEBxUsymIxZbUFeu1sNSUEWVNsJwdENA71tNgSJTzx3DsvnfdoE4Yz4Cz0RQVA7DliO0yrdc5xj5/OGEfgS4UQjDMBNABhTjnn7SS6I+hn2pQ1qcuKNHUTN3WVNFXRqeuaNU2NTG3b9BU42ZbBmoBhSLodyLrd4CIQRRE2d6EsdQJqJxg2xCa3Mu1wt8Fpf3DPTtLhfnNnT/w6JuEDYW5/cmt/eR8abyBkMqGOIQBeoxSUyMoiOzscQV1WgIymQ3sudEFwyCQSwH1IEWCmCfBuBzqDGej0+2jXBVcAJ+UTMLwB4j0wVE+Efj6AMGrBx7idSBVbE1hgVddQliWURRHAMGpdcR3weWQ1ERAjU43HVEhWm7DE+FkUwbFAcIzHD0e2GOIoRiAcmsdw3bjgbTwxw3sODB/j7ywoO4BRFpr1PgiGW5/edjuwKRLZybD8EEqC6+4C24oDIQSZVVkCDijW19YhH4/DtgQgP2HYw/6lBEQSQw9T6DbNwrbNm2Fh82Y7OzOjOhky2hJfEuYwUOuChcPBRfghWAIXQDFqla3zCmXgBleCAAcHsVYqKcsiWh+O+OrKKlldXYNxPobRCH+GoaZYT9wmHJhwTKgL3zvupURtEK8Z43kUiVEko3UZxWtxEo2SAD5FJaUoqeCloLxglJQUaAWENh4IDpwNBYI9my4oYwwe0jggNtQRkN66zHnft07PWmM3KaUXmrrZVDf1XFlXvaaus0arRCkdYTIhhpS0QLid58CTgBCikUIGrXMURWciEZ/2BE4xSk9HRJ63DJabnlqb/3SBMNMrx7QC3/gKTMHwN34XTzfws1TgW3/6P3RJsT6vjX2Ecv6wFPKgVmZb0zSdKIoWheCvaKf/kVj4tRDkjYTKxYMHb8l/lwk/yi+GwzhmabLFc7vTW3pLXZXfqpvmvvFweF3T1J0AYAKdiWAKp9qD7hTBcC2jeEwpvUAIuUSAXKaceiYFkVHEGXYboTcB4i/EwShwCCA4ICCkSJFFDY1aATh74J54EZhe77kHBMFeOI8SBzQFcBTlBs4H+UFQfwbbKYsaRKQEKWVMUCYFqiRQsskoUtJMhElyBG1GO6/KylVF6RUC4LrieI8a5ODp2nKhQaAQgAtnyAqHnxh/khSiOA41CK1wG4ztBPi27O4G+PrtPbsxIgkntg+g26CnneT84abg4w0Q1/4esrk+fB8sqVqch41yThuokT3MCyjGI6jzApqyAqsVhEht28YkB4MKZFXjGFiWBalEd6YfXEKiOArgExnbjf45XNUgcGYsAC9cYGt7EfbmBGe2gBiPlaauAwiuijLcN1UdWOMNQByA54QlDsCyJZ8ngH9jCj2k17UAGNnjEN4hA/hFJjnM018BwxOWeAKEERy3dcEY40kdW7V1gMPYgBY08BPPYJz1CEB9osfF9Qyyj7xowXyDXrgT6UzLJIcC8EhAp9eFwewsbN2yBTYvbPab5gYeBxVJHLdc/2QcE1BgWJX2CYsHfnDFYLgXgwgmKJwR0hMSZjBUowhq6tfXh7A+HMF4PILhaATD9XUoyyrUGfX81uC22HZ7gpQaPGfMY4hKFMcqiZMmTdMqy1KVJKlJ4shIKbWMZMUZKwVlBTBWEKAVAQTELRj23qJW3Ib2SeNQJoI+HdI603HWDLBZThs7UxZ5pyiKTlnXKTqx1HUlG43SKkNRkY1zJBsOHJxxJzg3QspxJPiqiMRZweXpSEavEgqvSM7esRFfz9KFfOkU1EcPvdfCeQRDVL46e7jPcj6evnZaga+qAlMw/FVVerqca6ICDx4+nPCRnbGWPEQJe1BIebCp6l1VVc8LKYdCsLco0CcIhRfBmVNe0HOs2rd26BA4tBt7660BXVg4S9c7HdodxtT1E85smQKIrYSynR7ILWVZ3If+sflovEXVTWqtDixnoEARsW4EKUSJFUI2hJExATL2EPxBCTZ8Uc6DtBcISh/wAo88WVBv4oMJggt61w0hARLFKDdgCDV8aHcC6ojHC+pEYxsY6laG0Da44cU5MLGBx2WMBCAnJeUyogxlw1y009MoT7AetDZeVY1XRemrChvyKmLQy9cgGAoGZi2ACewpMpWiBcJZClGWgkCAJuQVsBjAxxVIOqHfJ4znBvDZOLA2mN8Nkv6Dfw/63Ims4reBMEKksGYfum/FxhO0hdP+1gXAWSMzOx5DledQ5yWgdhiBcmCHAzBBYQUFIiVAnEA20w9SiV6vB6jXRUAcwPCGTOIDwDLIIyagbhKScGXr8fhAwIlNcyiNqKs6rE8Ax2UZ7lG2gZIKZJGNaRvCNvToga2d3FpNaSujCD8T8ItKFHzcSiTav+Fz4XEYD7V/C0C41QtfYYVb/fPkeJnMduBzOOuxsR4BGE/WD0Hw+8C9HQwGmURIRybAYwGdbhdmZmZgSwDDCzA/OwddPF4mYHiiuW7XoaWrwxbiMbvBhrcDClSc+InMg6APRlg26oQRmBdFCaN8DMPhENbXkbFuddkNsu4N1rQ9foPTRQDEyJLTNv1PChvHiUni2AXPZSkwVtxyITVnVHPOG0JIDRAcAbX3YCEE7WGDZmjVtKiXDmDYOu68iaw1HfA+tdamGF7YKJRCKIEzLEopitr7CRMcmHvUfSdJ4qIoMtg0KTm/zDk7Ryh5jSMbzMSbIMXZTMSX425aRv15tQCpWZnd7OdWc79165q/uHu337u05A8fPtx+Vb5C/+Rr4uIwXclvdAWmYPgbvXunG/dZK4DRzOuukyWU3ksou5cQenBcFLcWeXmDEKISQl6IpHyGgH/BOv0SEPZmRuOVcb923Tim/TrhNR8LayKeq1pwEknqSQqcbKOe3UAouakqy7uqut47Gg43qbqJkXVqe8lau7FA41LagkIeFAqoJcUpX7QNQLSLeAlBLTbxIwBunQQCLpn8viEucAivA9eGyoT38d3EEK5VdAb0ADYAGZzebpuxNqarEZgE1g0ZxNAcloBA1lMiy9myiOFtOB2uNGgEEGUVWD8Ebc7o95m/wAgjo0gDEJaxbMFwmoVpcXyOcpQqB6kHmhi0MbIQkpuvgJ4AdBBMfkjru8EaT/jhwANuULv4WRNmb2NafwKqW4C+IZV4/5TYVrJdZOCSA/OtQSEri5rdcQ7VOAdVlWG7ARvAJk2BrfUCBy8kJP1uAMP9fj/IX2LcTmRd0YBjIovYWIewY4M8or1tMMOB7J/4GQf7LzMBlY0KNUbpAYJhpSbgOEzzq5aR1TiNPtFqIyCeyEg2pA6BgZ7skysAHGszkW1s1HoD/E5ifSeAGNeqZfo3gOnGfZD+TI4jfG4DlG/c4zH3wfdc+a7itmLwRSyDdh7rhkB4YQKGkRmO46h9bzDyaF1JWr+Qdn0QlIf1RCA/OQjwGMXfW90z9ofCFbZaGw15XsBw1ILh4XAEo+EIirwIspS6rnCgd0WOsBHFvTGYkEF60v5wgZKKoNMOzXeMcWSpTZDro+lJ+GoFGz8Ewt5a41ogbNFJA3XVCHY56vpRooRSIZSYIHjfcLwIymCcEsJGQyl9ksSu0+mYLOs0WZqWgvN3OKOvW/AvUu/foh7Op7I7HMzP5Q5qMysXbLyQ+Fhpj9pxlXU8j0q3QKntdDpuYWHB7d27dyMnHsNM3gscnMRwf+DYnDbdfdYrzPT1V2sFpmD4at0z0/X6Wipw6NBfxNBtOt7ZO6jndzHB7x2P8n15UdzEKXNciNUojl/nnL1COX2FevY2i9hquBCCk96RSDUVdn5JKoKuNgLPUuvNJq3sVqPNddb7G43W16+trfaappKtV+1kOnziDRq0ipQHFm7ig9BKbfHiHq77rRoi4L3JdH4ArAEJ4PNhTjfwO0Fdi7OgfgPxtVPnLcJ9Hzi2UHHy0slVbuNlePGlqDeNJERpBlGagtyY8hcIhn3QqmqlocHp+6IM0/dWqSsa1gBeJqwfso7IAuNnpN1OcJSIkiQAYYIBbRM2L8gpwta2wHfiFzFhKDdy+zYOlY3TWcsnt2DyA2B4Atra5yb1DsB4MukfGN33T4kTmDcBw22pUA6hmwaasgi612KEcok8DABCI92E3Qy+Y4yBE8LFWfb/s/duMZYd15Xg3jsizuPem+/KerHIKj5EiVWSKKtsSrIsuzwGBtPdmE/yYz4M9w8xgNAGGtPoAeaHqZ8ZNHqme9BGD2D/9AD9J356AM80eqQa99gY6y1RpESpWFUsFuuVlZVZmXkf55yIvUc74px7b2YVDRNS27SUt3iZN2/exzlx4pxYsWLttbC/GEEdLURNdD8CJZUkpEK66Uam5e4kdknbP3cWRB1xB+x04hLZxCSJ0G1KDGadmGIFxu3vCuB949UzOQLjaYx0d+gTfGyLr2bi92k7RfCY2qkDy2nbWma4e387mYszr8gSd5/VPu68pVu2X8G2fm5bgBePsU7z4vPWQl5mcfKgbXbs2DE4troKq8sr0W0lz7K2P7QTSF1pUBV9twIQDZwTYOz+pXmKTiq0HZNMpQPrCja1zRT4qlvH3l66a6FiLFgcDmGik7w6uU10bHcHirtJmX6+MQmkJoY9TdoQ1cuZRL+37UnRjS+e1OrlF9lzXZlRv+TIrqurs25gQu1tR+g+T9vHWMvOGc7zwhdF0QwGg7rXL0e9Xn/PIrxrDL4DAG+Tsbf61m6hKap8UDYreY79/qLpLZSaf0hFYaEYFJIRcZblwYjURFwR2UmeFzUOjFYfhmwyCVn2hF9Z8VxVFY9GIwXM2tDRGuaISf47GbKOvvQX1AJHYPgX1JBHH/ORbYG5Pq6j/88S1DRCrb2ptEEDJfb2nsdnntnG7W0ovcsWUMLHgegCGvdr+8P9C/v7w4+rMYM1dpzn+R3nsneLIrsGAu8ZQ3t5WagOt9TMAx9CzlqYhqzGrU5E8rrxi03jl33drAaBY76pV3d2d8qmqmx0ImiXx5PWMhXURfZKQWAcs7WQKoG4NJi3IKIFv2l3Zuhm6jPaGlxFWrhd8o/Fay2A7gbZTi8bGbbWokF/KDusCgFduibVkxYZFP0EhvOyQGWKVeuqL1LdZ1M3okBYGVMFaKFWH94OFSkPrbtEkVHOigLzsojMcPq8smUjW1a4BbNdYdSMRUzMeWSsD8DF2XFtXSPmZMMzoNzh3wQ4deIwa8sIhtuXpolF+sxkVpxCURTgKzu8v7urrhIy2tsTdZZgtVlTK7cod0kWZWwN570Sy34fWzCMuvTvci1W07lSAkydzVpkgD8ADHes5lT+EZnVpGdNy+we6kaL7Kq55f3kRRxZYmXtdblfAbRqdNXhoXUx0Xqz0C69T6UH7e4nFXoLhKczjK6t20lFN02Z2tu1M49DhyQB1Dl5RpT9RMmI1n8mABkTCa3GkWuaXgTEK8vLsLK0DIsLC5ryF90d4ipGp4XuwHA8npF8TWC4nfTErYzq4bRBKrfvNNlpYSQV+Wn7RenEaAKjaGc3ikA42dmNYKzSFJV5xDZNd++9dJZsXXpd114R3E8nEcmJY9opp3r4VCQZz/s2UTDNqtLKhk6YjNYKkIkuILqaogWmqll2eaZe0Qpax71eb1iW5X7ZK3cdwV1j4I5BupU5+zBz2TjPe1IUBZVFnvWLQd4bFLmJZhlIOsl1hjhDDMaZibE0BuYRWBpZpJGIaGDMpLT9SYOh1obCvqlNVTXGrNWjUeN7vaHvAPLly5dhc05y0R6LDyoy/sgOHkcb9qvTAkdg+FfnWP8q7qk6OXQEX4wO3tu7hRcvAmiS2ubmpjJ1dM8vWk2k1fGmEd+DhhdcVjyNgs8D0Cf3h6MLo9H4EwjglHiy1u6XvWK73+tvMfMmGVv1e0UPCfsC0iOkLDC7cVPb4AP5wFTVtWt8cCKsur+imkyy0XiknkoxEljZwLihrdtC1Dx2YDgu+yZA3OkfEyRub8n+K8KCDsC1uLclhD/wddEbdspKd8VbLcJQdlML/COBFZlhBcM5ZP0S87JEV+QY/V1VrpCW7iV4r2BYJvtDaSYqkfBJYpA2IWFuMqjuBVmRY66AWPXCRQE2zyMYniHYFgyok0ErieiAWsu2zezSDvfudl8eK3+Yyi2So0UUIMyB4HlAPIV8ejxYl94x7pPqhEd7+zLa2+fx3n5QcBx8PfUzjl+hfr3GsM1z9fTFhcUFO1hYQF36j4VrmU2SkHnJR8v+zssVZrCzlWvMMcQdEx0ZUQV0oUlSFWUwFajp4wNguA3qaLxUdS2+rkUZyaiHVTCsudBJN66PI3ZMEuYI6h47XnxA6VWUps/VLUpsj1ZrqzIR55ya9aFqz1V3rrWY6TmroSEwGPSiHZ0Wyy0OFqIbR6kSnU5ikoyhW8CokwgN9OvWN9rnp57ICoTbCsr23NIzLsYv679Y/JfOItUWp2K/EIGxFtOpXEKdJpQtVo2x3vVvdVVJVTdS1ZX4phFt/2Q0p0KZtiBzTnub7LVTu05PCW3VZIeXfK6VDtb1Hl0l0EK9PNMVqVRYWxZUlj0sNRmvKGKoisvcQ5dlO7nLt7Pc7tnMjQpnqsy6mgi9QSNaYLu4sOR6ZVGULu+VZdkve70+Crs4D9HTOCqthF3majJYAeAQJOyJwK7WLBhjd0aI21YAACAASURBVPO82AWRPWNpt2n8kBiGnuzQOhwFqMYypMracVPXNS8uLoYzZ86Ey5cv86VLlxhRw1uObkct8NFsgSMw/NE8Lkdb9eFb4GeM7wZevnyZ7t1bp+PHNxVbWmvXjSyUNlRjx94452rHwTgx3lmTu8y5LPgmqwNkwsExSs+gGQTBUxzoSWF+tqrqc1VVPxVCcInYpKbfKyeDhcEoc9nIWKs6hxxQckFwPgQbAmtMsCakqRsDNF4fa4otq6eqNE0t3seIMx0ZOa4OtxqHDjimoLTIR06XndOScpQBt8ut04F06rarQ44urib0mf6fFBGJXY6uvGnlNXFTnVqixQodzE6CCX1Ru0TurDJI5MrcWY2gy7SCLmoYEkMZWMRzaCZVPRmNmlDVQTxrzK869sYtV3JOgwVslpmsyE2W58YVmSVndUhOeKtd6u52oAOLCS3MTQpS3Nm0p3T7Mt3zrhAt7uOc7OAQKx7Fpq10ohMJz8sl2haM7RflAsrg+QYmo4mfDEd1PR42zaQKKY0u+vymLyOK7LCCvSwvzMKg78p+3/V6PbWmi4y66rATy916Dnf65FgPmUD6vGQiTixaCUnUiccvSqA+Wpuph3MEt2Eqo/AhSGga9u091A17H+LvqldlH8QHz943nR9wigFpAWLn5tyB4SR2ab+2Fdu0zHarbI7ouT00esgjKJ6y/grwouTGJjBM1qY+4ZJrn7r1Zc5SrywwL3Is8hzLsqQyLzBzjmyUD3XtlVpAmyq6j8y7lSTvwdRD4paplXa73bpVrSwjMcntXrWG1SH6Iuth9soEy2g84dFwJMNYGDqS8WQSKr1XNVd1FaqqEl0VaXzdnqvRTSOdYtG2unOvjv13Boaj1Ut7JkYhcer+ROolrmwwscszds5xLDbNc+yVPS045aIom6LI6yxze85lCoL3MusqazH0Ck2JzFxWuEL/n7tc03IyQzY3QGWW6fOuiAE6OhuP159YdBhjtxHRI0KNCGMAGAHS2CANkewegOwjmD3msC+Ae2hkD1iGgDJEFGWRJwagMuImbOtJEBl75kkpUk0mRShLba9lXl1teDKZsLZvK7dohV1HoPnDD39H7/h5W+AIDP+8LXj0/r/NFnhcf/3Zcxtw6dJlWl9fp6tXJxZWCrfgJ64iyY2akGWmIDS9AHUPwfQQqSdGeoZsz+WmFzwXvglF7ZscBAsE7AXBFe/lGAc+0TT+mPd+pWmCYQ5awqaMlSwuDrjf77MWyVRNHV0aVE6g2kN1YVCGy4dYNg4xzypV1isWrQRkjCAj4DAJGhsXQU/nVBX5UeVPYwFQO8DHkVID2FLgWkoui34RsQZu9ioVGUaX2Zb1TWg3pVXoYKscWIyTUG1ip0WMz6fblEpX5qxlTpWq0ngDylxmC9sj50owVKhXMUcsn6qWMEgdmmbEdb3nq6YSrQQil5IA4teqPRvZvMidybLcZi4zlkomdCF49cmI4CAtgCc96HwBV4fgO+Y0AvX21hF/8wRmwsCdLrjFvG3BYUJR0yCOWQ5H0mJPb+nzkqlbLL6KLL165jbjZlKNm7oact3UHKufUnLZDJCrh0d0orNl2SvzXtHPi6LfiaKjprUtVkvtH/Okp1IJPd4zMNwW9E3BcNc3YmVYeneqMowMYxvAEYu02IdGQqi9zsAa70MTPCGrA5nXhIrgm5DAMcebpppo94p1XtpLEtUd7fqmUSfxC3Wao/WdM/F1BJ1J6dIu9SvrmKQQaHR/jUR5iAJhZ5CM1a5l4t1pqJzRWDnN0rC5cyazzuRZZq3+SXtPLCDVOVinpW1/thZjXTFdmt8kbjuFmCgY7uQSqS2TzvhAp1f9rhLFQZtNH2nzNE3jq6rSe6jqyleTuq6qqqqbSud+oZ5U3BUs+lZ+ojpkPVHRs2j8nnq46LeqlUQMx4gt15756eDF/7SHGaug1AStUyBrgrUuOGs5KzIs80ItCLkoC9UL6/PKDlfW2loBs6anL/SyQVnmi2WRLxdlvpBnxcCH4CSwI0ZHRJYIbe6yaE+uF5HYqrEfpRmDAnJECLH4j4xHJF1GmADiGMCMAGAoKPsovIdE+wgyJJQhkdkHkRER7gHgLkN4SIK7DYV9V4MyzjUiNUS2McY1WVb7uq7DaDQKvV7P37x5MyiTPBMptWfTkbvF3+ZY+yv3XUdg+FfukP+922EFuwjwJl68uEIPH75HZ86McW9vgdbWKhwOCxo6Mguhclw4FxrKDHIuQqUl20PEPjgzsAYXjaNFg7SIgEvk3LIhWASUgQ+SNz5kdVW7pvHO++BCkIKZSxEc+KYpq2RwH5fB20SvmOqlldxaPa5oQIdkpXmTBlE1tOrQkH6Pg1S0r4rslLIrOyJ8l0PYYd8MUe2WkEIiZXRM0n+d/VZMBY7jZ1v1n8BwXFyNRk1tBIWi4s4yoc2WmALcZC0VozHmukCXUdyZirXDTkuytiCmBTrobEaZK01ul9HQCiOsCEhfhIsIWLVaHmQiIWyFprkXar8rnkcGTYMAQX3gWMvKrFGuqmczN0DjFoFgRVAGLKFAAKtoSduttXdrC6siAZ0AXyfr7SQOHRhu/3aw7Kylx6d+vcm/txWltJ7F7QdOxcTzIHlWBKYHOAZqxIQ4URuA3eD9Vqibu+Kbh9D4ihTrtJqVeCDjAdO4ElMWvWI1y/NjLsuOBeFSdeXxKEZmWFOmE+CegeHW9WDK78+7XiTxyZQZTjkrsetF47BE66r/llp51SA81kS2EPxQmjAKHMbig9LZFXOofd14xciqklBTZWX5Y0B1DM7obvFxsrWQjjtX6JYCXmLhW7L268SuETynQrkI6hMNatP5og7ZisQU35oIdY0jl6mLdWatyXPnCuds6aztOeN6xtqSEAsFcRoh0ulxu0lTbL9IpuusMk0sugjuGBiiTPycdjiC5Y5NboF0y2gHCeA1qINZKh945EPY9XW91zTNbtPUw/GkGleTalTVVVPXjYI5Zd9jHLr3Oif0wI36dYdo9i0SVByhB1u9IdLEUA+1evDNzz8xeiWyIU05p0BkvDHGR0BsjKhW2OUZqvZXvcbzrHB5Zo3NcpNlmc1yV+TODgZlfqwoslVradmQ7Ttri8gBq0ZJYXmcUQsqIlatdpwXtmqhFIwjeq1qeXTQk1YPZHSDA0PBkNE0vwYRKr0DiP6cGMSJ/kwhIzBUFlmAdglh1xjcFZERMoyQSCOiR2RgJAJjIzCupBq7olANSmWMqUf9vj+/vh7DSb797W/LxYsXu0K9I7nF37th/KO/wUdg+KN/jH5VtxBhYwMv/umfmq2FT5keDK3xI7fAmQthkrGjLBPj2GCmdwQq9A4SSkHpOaQeEC0A0YCAFsjSorGwgPoYadE4swwIAxHuBxbbNMH6xpu68eT1ruETzDpwmLoJydvTa4GU+gDPdJ4KbuNdHRUio6jYJ9mAxaXqln3sQg20+AeJthHgbgj+qgR/y3u/hYAjQK4j/GkBRUyS0zXL1h9WP8voGIZxkFJwG2u0orMUK1fZ2qK1mzHfcZRPjvzeI/RvWrFVJYN+ug6LbZ2eZjnH2OLE+sWAjNzkpkfWrYHFEwxwBlBOAOCx6FiFpKP8WJjviA/vceB70vADJNwlwQkKKDAjTeuwpYKbbAkNrQLAKUE5DiirADIAkKIJsf0VTESskCQDnYfvnB/wHI89DdVod3xe4TpvpBELp2YeEbOwhhbDJf1wYqc78B0NOdpkOIMYCGNu2D1gvsm+uQI+3KG4bCwNCAYDagcQ20y/SsXB/SLPn3B5ftZk2dNNaFZCShprnfES2I9Fcl3hV1zaT9vaMeHzeuq56sBY3UegEyr0hFSjxgCzDEWUuYN9ENgFlj0Ofk+C6kBl6Jsw8d5PJPjaB++bRr3hlPJWvYuqLTRIRNs/3aKjSGKfo6Vf7NrqjxD13Ip5JRbD6eOErxQAswpfk0OG9qdkdZYY0QSaDViVDatxts2MdRkZyjNHurzfd84NLJlF5+wqoVlDA8sI0DdIebLfi+h2Jp/pHPnSUsW0ALLV37ay9Y7pT+3araq0BXWsOlsQmASWkU5WvU7uQrjnm7AZGr/V1M3upK6G48l43PjQxIlEDBWJvsnovSB4xir4OC9BpZd1VsAoQRVD2kAYNCVdGy6ahHTtqxMap2wwRDbY28jKQoxgNy7jTD3IC4d5VliXZ7mzrpflWVnkeS/Pi0GW5csuc2sLvex0kdsTiLBMSCUh5UZzciKrjlEjrXKaWKsQVyemmqqpVZ1O/FqNSbzmxXNCC3tjgWec3Ci9zYQYEFHj+jzptiLp5FfF05rMOUHEISIMiWhfwTAgjixpCImMUKUXAiqx2GdlmVn2SWTIxoyMhRHUMJGCNKUlAuQ8z+vhcBgePnzICo5ff/11eOutt+SDQo9+VQfPo/3+8C1wBIY/fJsdveM/fwvEhcvzL79swq0qHzjJm7EvCoc94ayHThYIcACi4BYHgthHggECxMcKcg3oT1wAxIExCoyhFBGVQOQIUAhhCQBOGIxqeVXK0JreJ1mDuiOk1WIFtZjCAXSxU+XBiV1URqVL61INqLJ7keHrBuLkHBwHagUJWZssZ63dJDI3G1+/ySH8xIfmmnjZ5gDDQj17lb/BQA4zzYoDdexSNs1agFCxBFJiR8emIGrE5KsEaD34qNXUEGMdY9NhSkEX3a2zP1LkcvgwGjYIqoqOtwYIM2UHMeh2RGhDulhdoqU1yOxpsngeybxACJ8QbcuoSQ4jZrkFga8LyLvEcAME3meAHWYakcTBk1yOmXFu0aBbM9acM4aeNZaeDRxOhOBXax9Ue220qKsVNyQlQCsrSMqPOUeNCNbaIsJOHzwt/2rhUsRGXcRyZ0w7LXJKQKmjxyLE6iQUCVRFmURaSvYWsEKAd1H4p35Sfxe5uWbFbAn7SROaOuO2fdUqDlVr7Qa2yJ9xWfZpm2cXa+9PevarjJj5EMh7hlx9l62CxkQbplTiOMuIMchx27pCwri/rfyDUAxIQACdTE1cbvedzR76prmnExIUvIciWuz5oJ5Ue9w0Q2XmGLj2VdOofbIPMbBYw7jZCnCt4I6CUDCidl/zfcWo9t2oIoQR1CJOf4IDfS72odiJGp30pT7mAPR5yvR3fb2ykSG+N5mUCBmTxUgX1UQImtwSFK6wfUdu0Tm35Jx5isicJYNnUXBNRBbifCMR6RHUJt/p5JvdSSjmitgO6q/ntMTJPSW9PwI7gIYIlMV84L2/Edi/W9fhXfb1Xe/DZl353WZSj4fjqg7EQRrPDdRQ79e628DGoLaZ2rAB1ABZ+hHbq82biRF2qkLwQNo2+kq9WQscZxVIISMT9HjkhgIqU2yMWBsdJVS773JXKjFc5i7rZ1mxWObZmsvtCWvtqX5RnMsy+wSKrABIH5EyEdHQdg077LIYu32OrHCU2LSi5cSatyx727bTa0h8e5wW6fvVQzlpxOMZozOitJhAcXKs3uiiwLghogoSm9wYIg0iqVCwFsQhgewDwp62OwvtEfAOEu4A4o5A2OYGtgX9LjZuH8BUe3vj5vRpNeOpeGtrK1y8eNEfWbv95x+Yf5m/4QgM/zIf3Y/uviG8/DJdvHqVHj48TuvrOzQcLlC1MKRy6MzIKPTLXe4wb6TpNQz9Xl72M+vU/3eJjF1CoGVLtASESwi4KMwDFumzcMEcSmYoQLgQgVwwLkdr/LDSdBFbKEKJy5Rx2GytjaLuIOlUI/RpH8+nZ2mBUrRCax0ApmBYHQ80prb1yJ2xdi0YjiEaGrOcK4DeMsbc4hDe8Ox/6IO8EUJ9Ryp64HII1ucMWrdSKl6f3bLModfcuQkbccZ6YBN85IbjedxQ0AVx0OAzOQRgDgBiSszy4VumTsntZ+norVG2GqCsg7MOemALC8iFQ7tsnD2NznyaiD5Dhn6NmfPATEE1hQL3CPEmgFwDlqsCeCWI3A0MDwR4knvxUABkrigyaxcM2nMms88ZSx8XlmdC8Gd9kAXPvlQdMYfotdpOMZI+dKqjnaN/o0ags9pqX929ruUxD+hvI9vdUmKzn13l4ZyHccvYJo/fCBi8ar0N4jsG8E0U/guo67fRy+0GZcT1fm2tnbaxoT6VxvWplz+T98tfN1n2pdqHcw2Hkw1zPyjoDyG6JFi1nYsHZiaZiNRhBMNK+bd+y+1jJGSdOenytEHcI4BtMua+IboHIjcxyG0fVI7DWyy4XVWTofXN2OVU1w2HSeNDXWdi66ZbISDvGgzeYY0j0tDjhpCcNxhcQP2pm8Mqj7bKfMYqVQwhTb6Ue4wTJ6NFeepiMOtrutSuuLC76e+Qz37PIQers41MP1HUiLnIcl3idwtZZs8ZxGfR4Asg+CSKnGQWneDGj5wy53OfP1Uxt3+fFkmmN0xLL6OEI/3Gyqo7Y5SpvCXC7zGHK74J10JorofAm9VkvO0nYX9S79d7I+uzLLVbXU9Q451pJIR9oMm41JUkLUojp24ZOKYQrCoKCItMd5IQauJWbq+f4YnF5cDGG8mgYICKjXVBCuQSSR0lBKAHTh04emicgczkC1lGrpc7NyjKbMkae9xaPFUWxVlL9CSgrCPAEiL21OJRZyO62qXXwji/nZ1KBy4H8/aD8207Ld6cyuKTI8fhY9C+J3oPJ2sNVK9IlUsz6uJWnHSgMgsBMQLjCZFqkWGMiKpH3ifEXSTYEZAHhHRfGt4mA9vMskcsQ2Yt1qsmzDwJoT8xZtjked6ovdu9e/eig0VUTh1pjT+6SOAjtGVHYPgjdDB+RTYF4dIlcw7ADgHs8c0qQ+w5KJsM2GYglAXkMkdTQu56EnjBN7yQ5W7RWLuIAstItGyMWSaiZYIIiBUM91Tjq0Uiwavu1ztmMYGV31JG91GZWZLCzi7kB0rHpklWqRBparIffVlbX2AFLq3Nk0bWdmB4GhrRpnLpcdUBQ1+bq7+stbvGmnsA8pYE+F4D/E0L/npus1u7sDjON7/bXL58Wb/oZ7bIX1G5SETnly5dovXz54v98VIpMu77ACU0VATyERCHqCrueLmYzIU2snf6nFPSqmXrWtZOn3DpdYkQdvHxfD/0WtGuRURkBJ2aX4kjwAWy9gSS/RQa+iwSfTZwKH3waiVXI+K2NeYeIL4rwleR4SdB4AaL3DYNbOcB92hQVNXiPrqhzTK38ESW4zlj7MdA5AIzfIKFT3jWWOzQYz2eIdhYha/Lu8qJTtnf2ebOyyTShKZ93ZzNWhqk01r6FAC3UosuWa3THHfMcBSQREuwaLysjg1ahzZxRD/JDf2ACL6OE3hje7T9Lt3ywz/7sz+q5ttQt/vLX/5Kv+q5c/nS4udMlv9e5cPH6+DP1r5ZYhFNGpuywAqZOp8MhWkJDKdnohQnhpfoRimlSo0xWFmgh4ZwExHeT9KN8H6Rle8ZK7ervfpe04SdPRjvLi6eGQ/72/707dthI/UrUBeWW7dOmX5/aIdZP1sowYUaXI3e1sg2s40Rr7JeLTdTrYNQUyvONcjKEIeoO50eCGd1JUSnlRkb5giIgxKhgUXZTf3p42RB4wUbFrLeiKlcwGbSN01R1ZLnGYp3lk0oXGF6eWafQnTPEuGnQOQTIPCcsKyAsK4AJUu7OWQ36x/JjvAAEG7BcOeioqy7IWXAuTFk9jKbbQmHnzZcvw0BfiohXCeLN4ah2SFT7drt7erVV1+dMpH63V/5ylfM4uKia5aW7PihOAiZhcLZIhjb1COnznHaTM4xBa8/LTXC1C3EBMNiWHW5XoMvODLMNgtInpEadlkRkIh7ZsBZxpqKgRw8qbtGrkoJF9n0HiCtkMH13OVPGINPIOIJEVlDxCUR1fdLD0CJAslZWKcirYV2dLg44J7XYcgpAO4cQVqxSerjs+CVw6B5HiDPT0zmz422eFSrknX/PIJ4IqMuFgqQVXe8BwTbBLiFzA9IaItBtoV5xxjcCTXvIepd3S1klOcwVgZ6PB43GkRy5swZ//rrr3MXMd199xFA/hVBGx9iN4/A8IdorKOX/lwt8LMiuJfp/HllIzazOg8lE5fENMCgS552wThcdFm+iEJLSLIoLIvWmgUis8iBFwIH1fiq/q0EotKgKQBBpQ8FcwQU6vagy7cUHcuiUi9K9TrDpSnbO1f8Ple5Pw+S0r6mlcNUUJKCCrRCXKWZCUxNwXArk6DIDqdAiPT+RKGoLk8LeGIRnbONsk9kzC0k+pGAfEsA3yKgK8HKvXIn35sDVJGOfPnllw1cuGD2b46O50AnEO2pAHycUY75xmcq5dDiJy0LN+oPrMCRBOO6aEz0UsGfGn/pv+hxphFXaSxM/6VYCZUht3pQTXLWj1EqRzWkqR5MGSXKkewiEZ4FQvVjfrYOTa4sbtN4tWQaE9KQDO4oo2OMuYmINwDwuoC/xo28n/fMfdjzo6Z/pl7OHix4b9ZsLz+JAk8DyDMA+IyInA0sT4XgFxrvywiK9RhHHXE7FLc638SaJtAzH/E7JY4Ppaclc4S0PN5KNtvfZ+lvrR1C+5kpWljDHogoIHJlAK9ZhDe5mvy59833coNXPI13X//X/1oZrgO3V1/d6Pll82Q+WLxI1v72uPGfagI/65lXkcjpBIpDk75D+0pavojUXWKk2xr/boGbjALLYKzdN4Z2COQ9FHwHWd5GBGXl72TWPqCGHk5G4z0aZeNrvfcqOH8+fPXll2OVprbTK6+/Tmdu3sxot98PwANxdhERF5w1C6ie2yAlgCkIJCcEpSZ1+mRTBWJcK4+9J8rc2z1Oy+ZRGSsU1eyi+hI9DYPVthNd9tfyUtMIiBYdqm5U+8kDb8OOb8K4oKKaVAPJLRt2u9lC2VsTMKecpadR6FMI8tkgotaH67oqoed+Os/mj19a9zkMhlNfafuP6ApFJs46zyHsIshtY90VEPm+AL/JPtzCptmc8MMHu96Ph1efrF577ZJqZOOJrXt5+fJl861vvZfDAPp6DcOgRaFmsch6g8B+wKFRHjczhI4cOi0Z1KhlLffrWNU2+lFtzYJB1U+o3EBnuap9kgZRGrK2ds5WhLYywBVYrCxSJS7zWeyTiE7EisHcOqeysUUlCgBghVBWUWhNQI4Jy5oIr7DIsujx1VU0kKy1qontOPWg686zuaCfgxPR+RTCgwz9/OtSF07XwsMsfrReTAdKZ1paASHGaDGuMsesTjtjRBgh4xABhgS4D4gPBeQhAD5USQWRecAiuxZpN6Ds+sC7hXG7IhO1ehvv75fNw4dVWFraDUes8c81jv/SvvkIDP/SHtq/kx37WX/a+FnQxZt49epV2tpaMPXaHi3sF2acoXUjZYAht9T0UGAARhbYwDIJLTtrVyzZVbJmlZlXAvMSiCygan4Je3Xte5rsBiJWC5LU6Ks1RtKLt7KGnXXZFIB2LRCH7BYkdQC1A0LRf7QdQDvGsLtgd6/Vnx07rGA4SiXaAAwFuGqhlnxjk0xCbaOmy/NzYDhZF8WqdtX+aYHMnnPuXeuyNwXgDR/Cm4H4Su7DvWrzyd3LX39NUXccQRQMb/b7bi0/8yQDnXO5fZaBn2Xmp5uqKRsfjNbyqNWVqk5bBUBX5d9FiMUCuqhhjpXtcU/nSLNYpNaJAaJlQpKLxHqnCKTjqqcGzkZfZVwRwGMgsq6scOM9Nd6rDYQnwMY4UxtjR9baHSK6hQTvAcuPSeAdILlhBTZLctt7ZamicE3hGDi068bIaRB8TgA/JiDPe9+c8D6see/7gUOhWmJRvWhbPJVYpxbgtCBv/tjNH895IJT2/hBLfGClYGaSlkj3VDxpCGORlSG8YQnfhsb/v1iH75qCfzTZwwev/28b+4fPvj/Y2Cgyb56w+eBFMNkXKu9/reHwCR9kXZCy6Cetkyz9jk4nHFnhTjE9p4lOBhXBGjchS5vGmPeR+cco/KPgw1uO7G0sevdDPZws7PsJwHoN8LLf2Ej+rdqXLly4YGB9PaselqWUsMC1rKLBNTR0zCApk7iKqJp87oNoYaq0gEmsiBqksWL1VHqV2jxuaay5mmlIo2lBrCJTo5XE/kUWkJQBVKsuwhEK7gLJLSLzfkC5ZRA3XfDbY8kn5AruFQ/Vl2CA/YUlEjqBIJ9CwJdY5OPM4SkOYSmwOsioLe+HB8PWWp9ZNyaAW4DwUxT8AaF8rxb+sQ/N9lJwewDb47feesvPFWpFX/OzZ89m42y9ZKgWbbDr6OCEAXOCbHbMEK0yywKHMCBDGSFmmrGuc+go846lhOlKoROGOF2lqFnW2HVdogkI5ImwIUIlg2trsrG1NNbzSicRZGgPEPYNmX2DNEI0E4ZQR0P0DNDX4tByjwIuBKRVkLAGgOvCsh6Ej0MExLAkzFp/0QMETdHU88vovLrrx10wz7wkIp1XKSp9+rq5FZuDoDkZU3TPPXqcEhTpgHI3gYmZKOpEo77HEhe3tDivJmoL70ilQdp/aEddehBlV3XGRPhAEB+gyEMysCvghlD7MWI9Ho9NtbqaVaPRKDLHenn/yle+Iq+99tqRpOLvBDZ8NL70CAx/NI7DL8lWbNDFi7dMlm3b2+PNHP04x5HNIcNCbF4Y7/uM2LeZWyAEZX+XkWDZWFrNXbFiyK4i4VpTV8s++AUBKNgHZT1d4xvjfaCOaU2i3rQyOvfctJBGL6bTmNsWNs03cscMdxfydJFOF/Uu6a27OHef3zHDHNSxKoHvjhk2zoJRMNzKJlqA0H6lFprMir06QJxlGeelJtkNboUQ3mjq8H009F1ycC1wfqd+dlBd3tiIFXAdGF5fevZs7txzRPjJIPBiCOHT1WQ8qOoma5pGNXkJnqhtVXS8CirqS6uZqeQsmr2l4rNZQN00jjn+hfWPsTwpzjm6gv2IeabRyoqsMgYphKXwwZPa7Gqhocb8qq7aOseaaaKJVtaYh1o4iCI/AYCfIsEVArhe13AzN9lDCPV44k/xYGGvlxEvPMFtLgAAIABJREFUNc48ZQifEYCPBw5PSwhPNU04HkJY8ux7yqypTZsmp81ZBsycIf6aMyqy9tMwi9Z3dqodnpfNzBhZLZbUY6j7p1WFOpnInbtdZPYdR+YvrcC3h6H+YT6u7/zv/+vGzuGv/yf/5t/kvFufNFRcIOcujr3/XOP5k03wJ2sfcj10uctUcwsUZTjJOjiC4QgpUyiEQooYWWyoNtbuEZmrZM2PSOT7KPIWePtTE0YP/r/Pv7B36f+5xK+9Fknb2K3bvo1/9Ed/lD0IC6V6Z4uhNR/kBBl7kohOWUOnogTG0BoKLyJIDxiyaHknYjVIJnWfZMmRPrk1u+t8rdPkpNWLxhxw3fjI/KFBtqhAT4GxBjvQEEQ04ex9QLwOCFcEwzs2N+/uN7RT7UsF2X1e7/et9WVRkVnK0H6cSD6LAJ/2gRUQn9KVI2YuDrOOfxNmWFlHAtkpyuJHlugHwfO3fAg/5gDXR3d4+ODBN5pWUjLVgW9sbNCpU6cMLCwsIRWrQPYUCZ3TItDClU8aZ08lJhb6PoSeaUFwe5GJdtWzAlA9V5NxOGDU5+sqTNT5EBIbraYlCsZQnZxCbGUMVcagevs+RKL7RLSJSJtAsmWJtoRp6EMzZsBabc3zOBPBHIV7QWg5BF4HCSdA4KQAnACAdWWNdRIEAiqnKAFY9djtRbadOs+HwExXW6aY+YB86SAY7pz/ZsWOhwmDw5PWVBsQAXT0Z47LEOmxtk3QCanqjbWKApF0NWaCgGOysBcBMcAWID1AlAfAeqctRN6qqnrXGN7Nsmxvf39/kmVZfffuXX/x4kVl149s235J0MiH3Y0jMPxhW+zo9YdbIKLIixcv0t27maUVU5S1lJBnC0L5Yu7MEopdDgTLEngZAyyTxWVhvxi4WgzsNcJ4QGR6RNRXX2AffKGFMZasbUJjmqqOcDaODq3N2GwgOdiF55mFyGJ0EQFzL5u9Zj7hKy2ZzzMc3cW6A8hT3bBvptuRmGG1VnORGVZWWJ87CIa75dv20xXopII6yYuyKsueSiauE5ofC+JfKaixyO/sZ/n2yvbVfdW8JV3nLbNrnzppMnrKFPaFEPgLDPDFyWi8UlWTcjypNCBAcRppmWBinWbRr8merB3UWiTTje5x1Ts2QeSpkpFWfK26IcS/zYruUphWihbTYhyJsmKVacR2SYECcR81ulqMtazV48bYISHcM4S3iOiGQXPNOHMVjblBKHeaqtppBHixzIyXcsmgXxeDp0KQcyL8tAQ5yyE8GYRPs0gEP43XIqSkcz5QFdjuy/wxnDu406XzlhdvR/xZNPPsfanBoiZcS56qOq4K5JkTZ2gzM+ZdA/AtS/htqeS7YP17/+5/+h82D58kGxsb2X0oj4HJnhfET1NefDEwfma/mjxRVXHVA1WCoQV0MQks2rhNBZ3x49IuoUY4KzgakzEPyNB3keCbJPgDx/4dafj2sO9Hf/SHf3hAt6zvVwAHcDarnV/KcrPGGT4LaFWOcg4QTorIMVAdPtEiqEMLSK7pvLoZis8TkOtKEWf60uRO0Hn7JoQcw487jYpOW6MzhsYx61J4DMFQ1wTtZMp6atHUA0K8gwZvEJnvsNAP0eDNJi6FL4775Zbq300ditJ4PG0InxWQCxz4Agu/EJhPCovqYnX21lKVyYpvCrJa6VK3OpA82SKSf0Ao71tjv5EZ810ieBO8f/enu/fuwrt/UHeM+vwx/epXv5rV9aCwPfOUGHwmiJwnY581ZM4hwjEGWBEGvaZlSGSBWws9bccUrqP/T9mO3TnXhpTElZ1kI5gmFFE+QGoeouBYQXH0+QWtwEMcIagLAz0EhB1B2DZIDwjNPePoHiPco9A8NAD7nmzM95EAOVrpWYQBAy6B59W4wqMWh8JPAOBx3QeQsAKAyhRn6grdrsZMAW9qV50kfngwfHjS0hEO89fvrqRjyiZ3FtdpPUv7UVptQJVTREZdZ8bKpNdocKxsObPsg4R9IKPBH9sEsgWqP0a8D0CbALxlDG8j4r4xZrSyshIt4hRsRzfKo+K7XxnEcwSGf2UO9S9sRxNqfPllVDcIlULkeaPhSM5ngwLHPKiNX3LGrhnK1lxWHEeD6yxwXBjWQGSVQJaaUC3U9bjP0jjWGGTWIvo4kJmkQIiBZ5GJq+s6Acx5Da4SUxE4zJboDgPZ7iIa4eDcoNixxokdnDkK/E3AsEok1Fw/gT6Z6oAjM2wfD4an39dtfwvU1F3CuQzyvIC8KLayPH8PAf9KCL/HIfyQEd4zZm+z2N6uLly4IG+++SbC4oUlys0J6rnnAPBLgvJ71WRycjKeLO2PhtQ0teHAKiNJu5ZaLdl0pRF4Glpx+HEHhlW2NwOWU0/RKajoBq7HUSiHWfpu31sLJrbWjq0xu5Zo01hzw1r3DqD9EaK8E6C+GWraNbkZwTaAXVCjVdszEM4gyllhfB6QnxcOn2CR48xhuQlRL21UJx7zc7tIOt3zLt2ta4WpMmQu4njOVaBbHUgs+bTDTMGwPq1gWDFVWeQql3hAgLcypB9YwO+Q8DcI3ZU/+R//6e3DZ9urr/6xy89tLTdD83QtfH55bf1LjHRxZ3//3KT2mg5mVIKhYFjH31jq34Lhbh4SbdZ0fd1aT4Z2yZg7IvIXBHIZhd8Mw8nNJdjd3djYSMEfB2/46qt/bNfOFYu2kJOI4Slj3WcVmAPisyy8zgALMVJcMBNVaGhbthObdsVhrvBw9uHzE455NnD6uIuYntNtd6An6kUBAxlSN4EdY6wynH+JiN9Azz9hlNvqgpEvBT8cj2VpL7d2YbDobXMMxX4scPikCLzEzArqT4YQkmViSsqbLc238o0OGLdcdvQCNIi3DMFPxcvXgPl7xSB/h0y499/8o3+08zgwpJ/9+uuv92szWHZ5cQFAPsMgn4v2gMad0qLPEEIRWB0VCa2NLi2J+O3ESY+RE8yuX9O63kPAsy2mbK9ZOplIVnCovtIVEY4Io2xCC3RvWmNvIOC1hpvbJHAXA+wZh8OKyGcsUivJPBHnUYGxXUak0wLhKRE8SyhPgsgTRLgMAovRxiLV5h5YZ0tgePbUo2zw/Ln2eM3wfDc9AIZjJHmaBcbryKEZbzvBmv69O7YaK5LYdfQCUAtzbciMUOUkADsAeB+R7iLCLQC+LQK3QuAtIrstQkOtvzMnTox3AOrnAPyRhOIXhh0+0h90BIY/0ofnI7VxMQQD/vRPzWkAZ+syL62UFl2vntSD4LKBQVwicMtIuAIsxwRo3bnsGCKtieCK+v4Kh35VT8qmnmS+GUUXeB0NVS4Zgo/epVmmEaFmOoBoK6hEoQOf04H0kF7tcRfV1hT4ABieMkVzYHheJnH4gj4Ff9FVQsGwjz91gIvMsBbGtWBYAXEKU35UAzddFmzL+RTsR60oEvT7/Um/P9ju9QdXfqaKeHM0Hn6PEd8MYK5iww/r9wbV5csb/F+/ulFgBsu5gzNk88+QyOfrpnmhqqun9vdHC1U1yeu6dnHpuuVLD+/PdNBNDTFjzto/HCRD0mShiwWOrFqbqjd1VzoEcqbtOyc5iYOZeiBbq0latbFm6KzbstbeI6J3EOkqClwPhO+bEG5XQR4y9Mar2WIYuZ1lEVonCU9pYR1weB5AzgnAmSC8yiHoUnQRvFfP6MgURxjUDqLTdn8MGI7bOt3vLoxjBoTje9uwAWW80/GOa9xa4LZryWwO+uWPc7LfqarhX9YNv/Xv/8V//167kDHtkhsbG/buJF8wvfwMIn5MXPHbDfNLo6r+mG94yTO7LMvSpE+dJdTDNTKsMcU36ZWjI4lRi9pGWWEhvIECl5n560T+R1v79+/+u9de0yr8w0AYXv7qV82Fzc2yGtszucXnkNwLaO1nReBCEDnuJQwCsxpKx4C9FM2XfGcTX94Gfxzydn4c+JmflKb2TSDuMEs/D4hjMaAxE+fsLiK9aYh+ICDfA5ErQZobmekNh7Bd97dLDAPM+67sNdA8wYgfA8HfAJQXOPBzzLIiIlpoa7WAdr5o68DkKLGxjMDeGXsjM+ZHdVP/Bw6T7xjIrrvm4cPf//3fHx6+AnfOEc//2m+tWUN6LH+dhS8GCZ9FoDNEuOKDFnlK9PPtwGLc187A7bGuF/OrUh0AfLQgLaYTtm0Z7Q7TZ6mGPbKk6qRASGP16CWiLQC4jQS3CPF9FrhjCO8y4xYY2JMmjLUk1TYNsTe5QbtEFteYwxlAdaKAMwh4qnWkUCnFMiLqqt0c+z5PKKTWOjwhmv3+14PhR94XJ7NJZxzvU4lW6lNdO8wDaO218XldgUjtowWc2j4qIVPdsUpN9hFhzxijDPFmCHyPOdwLAe8Zw5tg3X00suWk2N7dvbtvra2uXLnS/O7v/u5B0/aP1PB8tDE/bwscgeGftwV/ud/fzss3AC7+qTmjkQvjcS7GlNQUiwK4bMSsWmfXAGkNPK+JgFYs64C0AkBLWpwBQAMEVAlExsxZ09TW+4pCqNFqyIC63KvctQUrypjqBU5TnVp97RQYz4rdprLFR47AAXYhWlB1SUoHX5qATgf25hniJGOYv80X6AWVScRCutZv2FBkhVPcstb1RR3E9GLd1hhNvU2nQbadXZZ6HZVlKIuy6vUG98nSO433byLhNwTcD9nQHRnXu//h3//P44uvvmqeWH62oHq85qx5xiC94JvwGQXE49H46clksjSpq1J9YFs3jQN65cd11669Zn+bLS935Vudz+0UDLfS4fjeOQZ2+lnati1o7gbIxGzGAkI21jTWWC0E2ifCO0T2liGrrhNXWPhKYLkpDW2aMNhpstoSjMo8L1cRwykEeQqQnhaQZwRRC6hONCGseu8LDt6FwJrtkRBhy/y2gtnIFXaa4SlQauFwAisqcekgXMsQx11Row5RJj+6cyhjSgBDR3Zr0C+u6vJ6PZn8Jw/8xtN2dO1wItbLL3/VLDx9rbe04k4gZWfHDV9qGD5f+3A+iKyyaMxw2xc7v6vIDCubqCvkugpB4GLxpa2NofuA8A4AfC2E8DWD+Pbgn/239zc+QPOoMo1qdXUp594LaMyLhsxng8AFBnk6CCsznXnRdkuAZYqmdfUjClyjlci0peZXWrrjO9Odd2WZaa4VgYvuW9vBujnJtF+0TivKeFsT9bDvEdEVBPg+CLwh4n/o8uyB3an2FxbW/buTPVosyHLwKy4zTwDDJ1ngk4BwnkM4q8VhqnkVCVblO1OANr9SkOr+9KLTWIPXM6Ifet/8n+Nq9F3g7F1eL/b/8B/+w0ekJi0r7BrTO+Py/AUE8zkmuOhDuCCinr7YU1M5vaUQEIiR7FELHlP4ZmdZAsizCWnqdS2Y7FwwpkVlXZ+cAeQpKJ6bjCpTDBiL7lRLO8JUTHYfSe6B4G0k876o/zTCHRG+B4H3xpWfuMyzrfoZFqZEU6+yaCGlHEeBM4jwlACdBZDTgKire32A6BCd9GB/zQRpBnBniy1d23TXksMAetqfpqxwu8+zBb6WKT6YzNj1tVb+f7AYr618iPougMYYo4l2GgWtqZEPhUVXee4DwT0AvOMD33bk7hDJfRF8WJa0u7e3t6/pd88991yUUBx5GP9ygZ8jMPzLdTx/0XtDcOkSPXezNA+zsXN+r8jIDdA61fquozEnCOl0lhVPGMTTjQ8ngm+UqdMlt5JFiqqaZEqgqocQ++TCED1JowevMm0a8SlQVVUsQFN2TAdklUfoXZkyBcf6Uy+eyhBPL7BzUbzdjneAYgosukqkOcutueFoWkjVVUV3n92Faswv+0dAHJPqNHpVU2vTtqieVLdd2WEFw+oPFJ0jdJun2tyusk3BY6rATvUy0Rkg+RqQZZflVZ5n98pe7xoI/SdE/KaAucYsdwf7Vx68/vpX+eWXX6fN9bfKgZVVK3iSED4dfLjYNM0Xq7o+VTX1om+04LCJLGln69bprec7yeNY44PEYhqR5ich3cRgBmZipd2B5cr5AW42uKXBq2tbo0uZ0V3Ajpx1e3lePgCAH7HIGyDwNjR8DXz1/r6B0cAuNrCUm3xnZ6GxsEbozjDB08aYC4H5YyGEp9WCLQTuhcBW5X4tFk9682iPp7BSRN1yk/VdhMYtSOsYUJPC5lomLy0KTyEKGWdQ8wFVi42AQ4O4k1t7wxr6PnL4c2b/vf/q009feeWVV5L9RHtTve51gKywi2vEdFoQLnmB36y9fAbIHEdje1Vdg0Yg2+h7GyURkRVW2UpKv0vMcG5cZSzdQ8K3mcPXG/Zf8yVc+bdf/vKDzn3k8IXgn/6rf1UuUn/doP08GfMFMvY3G++fqH04FoSdAuHQenHHVmmB2vR4aeLinNzkcYzwgeda4HKAtZuC4RkinGOHo8uKTpTIqGeyuWsA3gbAbwGavzAebvf77j7uh0kIWXgXAJaWd4oFXlwKgZ8kwPOI8iJz+LSIPKO2YSycCYeUYTKnIU+T4BkYRohe2G+AyJ8RNN+1pbnRb5rRK6+8opkzB256HM+e/Z3MrYw+JmA+l2XZS4D4meD5GWZeVMmXnt+djaIez6pp4nVNj5/6VHe3R5jyD2CM0zVo5sQwPe+idGAGCOfaOqbCtYV4Naq+nGCkEygkuoOC10DknVisKPx+U/n7NY9Gy3Y1jEZDhH5p2WLeB+kH5jPG4DlAfF69nZHoaWEttFOSIwJidRd5ZJ8enWAfLKDrrueHZVUH2mZWQBefnq7bfIDEZNaeaUWjW0mcJzZaAiPq2bWeQXXHojpjxLEB3EekbWXQq8a/b8ncNNa+T1ZuA5pbEz++Dc6Nzywuasy0aouPCu5+0Yjj7/DzjsDw32Hjf4S/muD8eftcfbYIRV0GrPoYaAkQl0ntlzgcE4R10kGc6AQhqnflal1rgEAYEGKZ2F9vFHvoeB6LnNoBUhmuzuosXcDUw1dZ1gR8o2sDp8CEjhk+DMDSxTZdHh8ZVA4t23cmXI+AwEOa4XmLoMPWP917o8XaHBiOF2kdeDSa2bl4jxq3dkBUIKo3jXiOS3hxkNLY5gSGo7WbVUlI4i6zvOAsL3bLstwksj8AwDd88G9IgCu+rq6tw6YO0OHqygot1L3+YHFpEarmY4hyQRh+vQ7+Y8GHJ6u6WmqauvSN5oclr+HkBHE4svjRgSwNvNNh6QAYjhvZMl/zQCYl2iYJxeMA0GEAMAeKNZTBZzar8rw3IsTbGtaBcaDGq8h81YvcqfxkqzS438gSlzLKOVfnEToBRApCzrGEsxK0Kl5WRaAnar8H6nzQGR7ocmnk7KK7gUQ/08NGFAo+k1tYAhwJFEcPXf2PCDVpQtOytdDfGBpZ0MKccAsA3gLmbxj2b522o3c3Nl5Tn9R5uQJe2tgwz8NgOQc43pjsd1jkt+oAv84ApxlwoGBU2y9Gfcegjy58Q7eapzKJzNpa5RlA2kbyNV/VXzNZ9vb/8t+9uvVBYHjjj/+45x/CqTx3v41EXwRjvlDVzYnG+2U1/lWtdeyCbQRvOx+YFe1Nz7c2mvqQvGYe/EyB9KGC1A7EPQ4Mtv0hFYyRFj/RbmbcLWPMW4D4HYv4E0B3vYZ6c3liRjvHgs/DcVM0O+WYedWwnAMyzwvzrwPweWE5EyRoGI9qiFX60brAtdeLTiaB2JDAuxblTc/8f6FvvmOz8joOy71//I9/V0HPI2D4/Pn/Mm/c/sfB4RcyYz8niC/6xp/ViGiVEHTndZwYazUWh+QA0oLXvw4Md210sD3TOw5f5yIz3E7mDrd/C4ZTx1H5hNEYZBoaYx4SoqYTvi8AN4jlXUa4yQR3bZAHPG52jXHRyFvKoDFBWvh8HCydM0Y9wM0zIHAaUE6CxKK7gQjmref0lIV/hPFuJVvdfhxeeZufSM0ez2mnU7XDgev9fHt015NuPOnA8Pw1ar7du9d3hsoo6ImgIWN1NWAvMKhH+hYRbgKyssW3AodbwHTfEdxnBw9Kooc7Ozv7Z86c6YDxI/Kkj/AYf7Rph1rgCAwfdYmDqAcu0ZkzlVNXCOOzRUey7EnWAeAEijkJEE6yyAkRXkME9SWNGj32oV83tQYBO2eMHU/GUPsaMqse/YnpPXhhmgGnNPCmQgx9TcdgJk1tGryipVULtKbsr8aoPkaLOD+gxIv6XMnHgYtuy9Cm5zpQnbZrasvWfmfXSPq3DgzrNs1f3CMYzhQMJ7ZYl0Y7PNCxbgncJ11xBPwKeKydaqJdVkCW53VWFENrs5uGzE+Z+VshyHelgjfyzO/d61fjb//JnwSVTCzY07nZ3z3tDD5NNrsAwrpkfKGqJmeqplptaj0miq9SelqcVHSqkUNt16oDDpjjz2QSB2Uj84BXH3dguPNfjux3iyjn227+dOsYYv1prePclVpINdTKeELzHgJcAxSVTLzDobneeLxlZbQbxsu1rIxzB7bvwBwXiycF6RQBPqUaRzJmQX2QNYI7Hv+ke23BMHJgnZokW5K5/IWWJVZfjQ4MJ8VirPunNKNQLByxKgFlFJda90Jd3w1NcxVBfkiCV0/ji7c2Ni4dBsPx6/75P/8Xg7qXrdVkfpsBvtQIfsGznPHMS9MgiFYPGeeMrTOZctoKjq0xklvXGGu2COCaCH9Nmub/RkM/vn5uffP1V16ZJZLMNfbGxr8dwII7bZz9PQD7RUb5fF03x5rgFxhk6uUVVyoOePVG8XDLFHfeGwd1oYfPt8eB4Xkw1wGh2G/mNBOd1hkVoBJVZZY9NMa+h2Q0SOQHlsybTuUTZB6cyMcx2OS9cNyY8f0iEB53aM4whN8QgRc5RA/ikyy8opZwMX646+8dS6zex4DBEt5Uv2jv/X9kX33HkbkyNvX2l195RTXDBwCOMsMKhqFffTwwfNE6egkAPl3XzdnWF90q+NXb1FWmPbHSItVMLvLIJL49XrNzK7baY2VO3XujKnZObjGTCswXriVQqQVlZEwqtAN8gEj3ROSGQbouJNfBy7uE8l6j4RaTZoLL1jvEDNn1BFgnmmcs2qdAi1kFzyLgUwByQiCm2+l1pvVhPAjcpwD1MaEbhwHtgYl0ay84leS0+vX5a3jXxQ+sCMYnk7PN/PV5DgAfGPXj9b5tZ70WExkvjJqAM4oJeCBqlagykzsI8D4R3hSgG47glvfju0S0v7W1NXnuueeiZ/GRA8XfT1B1BIb/fh63X/RWI8AloyA4y/pZyKsesV1EY9YNmhNi4ElCPgMiZ4L3Jz37Y977BWavS9IlSPJ8FVFv9LTyHyOQ24jZxP0mpjeRbW19Tux9Hbt70Lx9foB9zKCZWOPHFNA9wjDod6RKpAO3KYj+AM3w4y7S6RoroD7Dyl53AL0Dz1E3HP2GU/BGGgzT184XcyWrstQq0RGjdc1QdlilFTbLOCuKkLt8z2bZLQD8trB8s6nkr4jqzWp//MDtXh1fvnSJL10Gyp99uFgLr9uQnTWGPgkonwkhfMo3zVNNXfW9sFbXK/pO9fWzvI2WXW+lAJE1TqxwklN3s4iD7gtdQz62rVtZyEw/Opf2NaObp4NUB1CUAyUwYp0Lqom11u1Ya+7pwAMsP2GRtyH4Kx7gduXybdwPVS8gwxpnQXDBNLAChp5AlBPG5gskkHtpXHSIQxOXjfWm1TRB8/kkxGS9ZGEW69Lj39XsKz1ICDC9LUX0aSyCcVYVP9G+zlpqULAS73eZ5Q7X/oYFvH0me3HrA8AwvLqx0YN6aYkK+RKD/ZJERxB8ygsu102NCtM1Htiq9Ca6fyRyT+/KFmsRXe6cN2oVRfgeMH89+Po/ZshvFSeX72z8wR9Uj2OHFQyb5eIJQ+a/8IK/xQIv1SGC4cUYR9fGrSQ9dQJhqePOn7eJNG+bZnYMp7rW6STi4LnWTjMOT6DmgOYUcLZ9Sq3EfObc2BJtG2vuGKIfWmO/D4jfrmt+v+hNdujBYvNuf5NXBwMc7MNiQ+Wa+Ml5g3hBAF4UkOdA5CkG7gmLix7J3S0F4MSEPGeMWuRd8775c/DhW17kR3nRu/N/+Ac7r7/8ckya6d6WwPD5HLITz4GFlxjkJQF5UZKbhdZIZIkZ1u7TJlF2WuWk1zlQYHb4Qj6dSLTFn9118LHnXPrjVIoVv7M9dGlKN13hiIsUbbRkkiYRTQhJgzu2iMxtox7P6v8N8rYX835oqi1bwLBuCs7chLixReFwEcgdA+AnDeJZQHleBJ9GNGdCCIvM3CeKCdNRe94d79mqXtK9/00IjPiauQK6uFtz0pv5djnQr+a6bvfwAMA+xLBPr2FdH07XPDVTUepAkwA9YWLVlTFGxHtEckuYrxPhVQl8HTG83zTZJuJouL6+rszyNKr78PE9+v2j2wJHYPije2z+NrYsDoIXL14029ugKW8DKgbLxpm1wHTcIJ0S4NOI+AQAnwK1s5KwHLxf8sFn3qslmteq7TSu6QW3k1gqrEp2me3AMMcmte48uoLdWqlPU4wOg9Duotc9f3AZ/lGZxIcBw/PWagct1h5lNg5c2OfA8LwOtwPDXRAHxuLAdoSak260KCIdX33eqJok2Z8lVtmCWrVledFkWbZjyL0NAN8TgG8GX78TAt8YDv3Wty+ensDGBv+Df/BP8nqdB8z2mLPueQT8lIB8loP/eGB/SpPbmqbRKvCDYHgOxByYcCQ+NBUApSP62AH8kbZ+jOYx4qk5Z43Dg3qnT43fIYk1Twl9rrLW7BmiB0h4AwRiIAMKvhuM3JQAm7aB7ao0k4VxiTXs596EY4bcSl6UMTCgQW+jYyho5K5DFq0uCyTcaPm9sGZ4a8W5j8A/1du1epW03SrcjQV3oq6j6pMbm8XZOMWyJCHEbGiaoPe7Vsx9581OeGD2/+T07aDH5vBJrOEbD2/vDwbF4DeFQO3VfocBn2aBtUndYOCgUgyNKJuBYT0KcWKZpBOZdWzIDIngLiH8uXj/dQz0Q4vyXl7ff/jaa69N44K77/9n//Jf9pfy9ZOA5rdR4DfHWkrEAAAgAElEQVQF4POT0Jyog19mAdvppJPEJx3zdFO9clJWd0AtZZYcBL7zAGf+HJ4CkoPa1mmoRIKH01MhAbiUwBcjkq01I0Nmzxq6YtC+pZ7KBtxP2dbvTxbd7ibA5PzmpmyXZc7b2YAyOaMWZyL8IgB8EkDUhm+NIfpSp0lhd94lGZZYxB1r8DYBflOYv8Ms3zfgrpUXTt956/x5P1+UqGD4pZdecruT7Cxa+hQT/oYwfBYEXhCIMcfl3EUw2fvNFUYqw3/4mjbfRz4MGD78OR1mj0TB48DwvNaWiK0xqpUdIeAuEd5FxOtauKgFrIJwnYhv12PY71M21o7e6+V2Ir6PAusG8aQQP4tAzwrisyHIaRY+TkgLqiVmDtM0wHRtS2NEtxp0uI90+zK/TwkQzzlQPAYMP64fHo597lY2PqjdH+27rTl9e83W9OyYgIdUA7I6UWyDwG0EuAEg1wXkGiC+hwHuFgVt93q93StXoHnuuQiKH7tS87cxuB99x4drgSMw/OHa65ft1RqWYZpmLbu/v7VmIJww+cITAOYsADwtzGeE9SIX1kB4MTD3RDhLvsCthVVcEmwLPOYuXN1znWzy/2fvzXrsurI0sbXW3uece+PGHAzOs0gNDFFKicpUZVbBxayqLrQLNuBGmwn4xQ+2kQ0YbgP54oe2ATEf/eKCq54qAQMNPxZ/QMNTF7OqulQaqIESKYriEJyCZEQwgsEY7r3n7L2Wa+0z3HNvBCVVpaQk1QwhQCp44w777LP3t7/1re/rW3CedjCs9mouZ4dL/1CdGAHEFE10eTyzaoNzEFGVwKtSbX7rhZHTzb/oNlfwmbdMqXNBAkmcdONGovrhK0j0iXdOwx0+WUuzG2t2fvXimTOqIcZjp05FkxvbWo3xxl4EOKI6RiR5hQy93O12tqvLRMnQ9JWm80ab/D1WjHFvww711e8ADOf8Vl4dKCUzxhhnre0Q0SNj7JIyoYhwjbWxiuGK9zjrTHuhwaPr19YvuRd3v9zk5dVml23UiI1pjBjzsJPLPiPbwihlK9iJuWlQ3Ta0y855I/ptJWPyRm1J83s81qovhP81xktmfIHZtGcIIBoywQrQOCtg2UdWup6SjXa62J3Ytav7q7sKht/KT4i1L/UbduMPG42R5o8R6Xc9mpMe+Ihn2Z56p37JIYQhT58r4o0rRjEvcqj8xpLtWEOasvWOYfwbx/5jcP6qb2X3br/9dnrmzJm+TfgXv/jfmqM7WtN2qPUjMvZ3iOjH7bSzt+vctBOfBEu1oqEzHMhqbio5XC2YvrLQ8k8Ew7ndlaj/q4YkhAak0nQkvzXCXERtNousRQVsxtjMGnPXkJkFwI+R8BOR7GIE5m7zX/zhw4u//KX8/u//Pi0sJNGK2xgVy7vIyosg+JoIq32c6nm3M0gLQgWr1A8XIF94A0GWG3HjM2Poo41O931kcyGe2Hl9X7zUPXnyZHW40N/91blzduLuynYndAgE3gTEHwnA6yiyU4CHa/1kv3UwnIPFgqgYaDwLkq3S5zk02eESEd0DEY2H/5QBLwDKnM/gwVRTumma8traGjanpho2xREmuwuJDzLS88w63nKUkHYIwKiI6I0SFrlej0F/P8GmQ9PA+/vtgeEw22s9KT1noDwZUBTkrgPIIgXrOrwGgFfFyxURukGEdxAbj8bGYENXkGeyiacDNj0Dw0/HdfqG3+Upc+zYBXMvTRuURS2gaDSh5u7Y0D4hOhg8XBkOeO+nvedJlUMwc8LBu1MMBAum0AIXZAMlI1yQOlV5rlyEB0/9JcDKF5xAsj3xzHAPHAhI4SQRoocLM/3QuVwA4OB+obHMNm+Uqxb9wvW0LAEWFFHo5MojdvNgEU0zVo2xsqQaZ9xoNNpRFN+zNrrJ7N8VwA8E5BJ5cz+9tfhoeno901COd955ELkxmYIoUreC5w3RjDX0epqlz2WZ2+2yLAkBFYXtWA5+ioW+bn1V9Zbp5qWSjt5n+CrmfpCpCZvhFsxwrUOvpkctq9hFOZ6Cs0Ahm7CaKKWA+C4C3hCAywz8BTm8RZGfTzc2HkqU+Mm46RcXAWAbwLapbQAPFqE71ETpWMO82qQYW2KxyR4TZIyANbCDQow0EQsySckSlzcd68/JiMsy0D+jyOp1D2unIY/IRuP41Dt5AwyuN9FttNek3Xz0RfqrX/1Km2uqL/UbvrrWSsYnW28A2t8BwpOZ989n3u1JM2d9wajlVtUFGFayNNxw2lynrGlwK9Ckm3VDdEEDP7zzH0LGnw0leG3FtFf/9Be/6NTL+3/2Z3+WLHVGJjCJZpDwNUT6Yebdi054f8q+xSKWvVaFc9Y3PyAVDHAVFlGT0HwNMFwdA0p7tSoxjFSLqUBhA0C6mkIXDpPh4GiQDKowW0NIVKGNRmUu1j6wgHNIeImILjDDBWzYuUNNv/zrX/+a33rrLTh79izdujWZdOnOBA3F+1j8MRE5jgwvcvCl5h0s0ASR4N2owFYvokVMIzLrcZzctoY+8140jvlc18iFnTS+2v7PTnRPFVpQ/Z2zZ8+am8t+DCHabg2fAMEfocE3AVRLK1N6V4UyR1j4CslR2ZdQ3Ft1cqA+P/qrLSUj33vElzPy+Qvm162omoUfFbKN4mnq/rxFGqAEOQBRx6gcAPGWSiYI5GNGfwUczzL5BzZrrhmz7trtmFqtpvVWRkhwOxDsFyIFwy8iospFdiPIJHMAxEG3X0qvvqzBdrDS9E2C4VJXvdW4b8kM9/oGelWR3IFEp04I9EAQjX9eJ4PzCDQHiKrhnzUI19PUzRnD9wFgaWxsTPXtesoODaLf8Gb+7Om+oRF4Boa/oYF8Sp4mVIyOHDkSLcFUkvh0AhCmWXBXI7IHiKx25R9k5n3MrElKoyFNybkcQBUAoPysVem0uL+3AkK9klVZWs29fUPnUq1prXRy+Cqw9V3LJMqFslowVTOsgRuFZji4SxSAWJvmAjsctMNRkDoMulIEWUChy9SNSLdj/S7LhwEMa8MheyDUqGer6XScxPFaHCcaG/oBIX7ATs47J9cfbTyYm+qMrf27f/fngdI8eeq/bzVjM46U7KEIX0CiN7x3M86559M0HXPON33wX82b6XIQUqZI5dco2JAV/33TYLhXEu8tPfk1L/riw/mqxyDlzXU21xKrzpHoIZJZQJRrIniVQa4K800GuWMcL7tmcyW53u6emfkH8UMhU9DS9jsPJqPGVHesAY1JAZ6ElCfEyAh6aSCI9V41FMFvQlFMni2dy1eQLUpuo0eF24Gymz4oCvXfLaIYoylgtGaRlsn4ZRPZB5Q9XP3V6dO6EVYbYAi/WF+PHt7tviZgfgiW/hPn/Uupzw50ut3Es7eqGQ6NlUV2S67TLcrFeayxssNeXSUM2ZuGzGVx7kP0cL4RwyedtLVw9bnoUV3vevr0X8bdeH4kaQ4dYIheQqIfMOLrKiNI2Y2H0BLvAwLW1wtOFqWePhx6dabkjigVSB6QxWwCasWn7t1DQX/ZRcIlEVwClAco+EiA1zHEDKsXL+ZdimStQYgIyZpgzEirlswiItwUkKuUwWWB7F62fOvh3bs/92+9lb/DM2e07HS2+cB3tlkLB4XxKIAcF4CXBPk50JhkgRZrQ11wuhGIyfrI2DSO4mVj6Lqyz17477rt7EMYjheG1+zaqVM/Vi1o8RpnCGC6CS0Y5pReAQOvC8HvgcDzALBbQJRpzy3dKg1+aVJSK/sPaOhz0NiTn/T+3hOtfDkY7v/d+u/3PLXLZsji0FOr+mhzJqFhJFhBwDtGY6lBv/GiR5lFyOazR7g+OWmydrvNnc6wmZxsDLc9T6s0BUCeZxBN5HsOBPaz8BgItIqzUHg7g040jz8IFLKcb0AmUY5rKZfYipHuH9d6PMrma1KSGXkAii7ftEGEy4BwD0QlXTwrIle9d7NRRDc1+nl5eXlFgzvqVYanBDP8R/M2n4Hh/2gudY571DJtotNpYnd4pGFpP0XRYWPMiwhwCJj3pa673Xs/wcIt9elk76166+qm3+cTVTW+ba0fHBzW3um72k1zl9fKyaGU8g2CpGLxLjaJJwEMi8okCna4TypRuEgoM1zarClAHlx88ySs4nMVjha5oi63Wqu+SsmAOlPEcdpIkk4SJbPWRpdd5j/23p33GV8gHlr8vZnm6unTp+XEz39uG/dcozU0Pm4Ss99aejl13Ve99y8z8wHveRt73/TMWFp59ZjAQtLxWwHDeZdh3SqvnDM5WNdEKcPGkALADTKkB4N5Fr6uUc5I5iqyuWa83PYJLsO1TvvMmbcC43jy5C/N9MnpBjm/I7J+n3dyiIT2McJu0pIuSFM8qw+2btceWAWOhdavOLjoXA3th7nTmqgzRykINgRMCBsWlbkGjdS+wczXcLh59/9MF5fr2mEF5hcA7Dbaftwivi6GfheIZrzw0fWNtWbmXKxSGz0oKaNXMsRhLIq6c2j3U4baWP1essbeBZYLKPABWvk7Rn8r5YmF23shLQHx6dN/ZQEWGtnwo6kkHjqIhl4UxN/zLK+nLt3pmIc9+zifg7lEIwhXCiSTz8l/OhguDoVdBFgDTc4Dmg2gAWCOgRcNRakBZAonC6JYXewoDvUS7UVFTS0k3ABLD1FgEdbtQuyTlT172hu//vVJ7oHhM7S+Ph35VnfIR9GEFdkunmcY/CsC8BpoqprAtFfAqklqrHrscCr0sbEbWoFJGo0r3vl3umnnfUPJdRltzO83GysnT57kX/4S4NixMzg8PGyXYDKJxR9mdjOA5ncB5GUEOcraSIca+lEC3/oa+d2C4XztyWUuJSis+8KUPsVhc9CKgzYVEjo92BnCeUC4hEjn2fnzhHAlXe/ONxpj62kap7t2Oel2u1G3a5veRtssut0pwIwRPKYBKJoQKSzbASFB0KuaOwWVDcdb7REVcC17LH4LYLhs8n7cHhZuzWB7WKXgqYxG15oOAC6rfAJBZgHkKgBrv8flbrd7fdu2bY/0Mc90xE8m6HoGhp/M6/JtvCsDBw9G+0dGmu2NaCpyvB2tOYpILxKaY95ne71Lt2ecjTD7hjpEKEkW9HUVnReWqrKA1Pt7ZdFVNtlsnlZhUS5Kd4MOC6W1Wp0ZeRxL8kSAYeEqga4OinNbKvVKzpnhwA5XWuDeUaJkhsvwDQUKCkzVSaBiHVQyUQy9AhSj1mNx5BvJ0FIcxXMIcIlZPnAs77GHW2vLbtHNd9uHDy+zehBvX0+a4GAam/FhD3wMWF4WkBnv/QHPMuG1AVIlEzX7od6BpeSFv0ImUZRk+zraaz8rJ3FdJjHIDJcHolxcmJd3yzJu2Rof/q0o/WpQhzHKIlpN2FKT/LtkzM3Y2uuZd5+nbXfNkL8nDEttgEca1rGw/Ej2jECMrdHt3uJ+Y+kIAR5BpMMAMA0C495lkc+c0ahtYeWH8zzkcK0KmUfB6pccaf7xJLConoDWIkuLhHTNIF5m8eczY6+nx3bePfOzU4oiw+8pGJ7btcuYu/4lQ/QKWfoRo7zqhWfa7fawY5dULiSoTXP5PRXAZA0M6zhZssoQtyMbrRhDswT0MTv3Nyh4pWO6t7sJr2xfWOhoQ92ZM2fo3r1hu+TmWmAbOyNrDnmknzDzDzPPh706xAgPs7A6ZRRH1MJYr2r+LC/SAFuW36w9V4OaUKoObgipC4SrBOojLVeE4ZI2HwnKHUO2DaT6YBaNYYmCraIqjRIl3wxExImxTt07PHKbHaxHkLRX1h9kJkq4NTIqanq7uvoIs1aTJGtHGURNiXHYZO7oP5DGM4xwQvX0ALBX9cPCEmu1K0hPgFjYawLew2Zz6C4RfQwEHznPF9m7WYyG7mb32+nBg+B+DQDHFhYIYK/JhvwuEjlEhl5DwVeUhWbxuyQw0KzOCnVjlQHmd/My/1XMcL3cXx/brdbL+v1cD+14HBgu+dCCoXeGgpwl2DuiwDkGucDeXYkxWtzYgNU9e5JsdhZgZCQhGFkdQmfGSZMhBV5EguMg8IKwHNaxQAKtwKhe+58OhovhKuy/Nx2ce2Ow+cBRHSa3sOIclEn0e9cXe1lFbxdxzwWZEQ6tOalTCuu7hLhOqP7EcFtAvgCWTwH4gvf2lvcbDyYnJ9WZ4pkF27eBcn6D53wGhn+DwXu6fvVIMjbWHBrb3phgcfuY8TAhvSSILwLAC2m3M9XpdkYAnAXwuiGWW29lhVNfNHKXgbKkXW+yKh0i+kcn/93ycfliVdqNPW1gWO2mdFFXIKla0xIQ52Apl0koOxwY4uBbqdkPOcAMC2cpk1CAU0gUMmWauUy0yxvxQkKE6oe9D8+hz9VsDnUbjeZKZKM7AHQu7fLfeZ9+0Xadm63G6IOxzo86Z878zJ88edq63fdHbNfvGBkbOWSseSFl/yPn+SXvea/LshHnnGqIcyeLPmeJeu7p4xvoan68/e4CeT2ymgCPA8Nh9wgSgOKAVfg7l9KSXLJReCPXpBO6Weff1sVR/MhG8WISR3Oddvdyt925ggQ3AfF25tI5h0NrUdN0FCh1vJnEBu5Kmo3nrLFHheglZFBt6Y4sTZtpN02yTmrYe03u09J8DkJVLhGuXwECQ35iuQuCGCRnENfImgeW8Kq6HgjA25Hjz3bb4zfqNmsKhpWEe2j2HAVjXwLjX3fsX89c+nrm3CirG0FAK3kHfgmESzAcpDWBoFXtsCbVEUfWpo1GY9EYcyltd/+O2V8EMF8AtOec7a5oQ92pU6fg4vQ0wuysTR/aCQDYlcTxCSE4wY5fdeL3e3HbmPNDcJ7AUaREFuOgzGE5j3tM9VZl/f5tpSeTQG0m2jBAt3NnEL4gKJ8D8qwwrHs0XRt8O/KvZrOhjXQorHZ2oakOjWXJnGeykRNAHwN651kajd56s7aaYaORKIlvHHBMgvvQmCMC/Kq6PgDCcyKiY90QFtNIEohsBO31dZ1tnaFGc7XRaFyJ4/izbic955y/aNFegUa8NnxwrHNrZYXhHMDERBPt2MNx53CHIDyHwK+gsv3ijzLLXhHW2OK8EaCUkhV2hfmY1Gtt+fvfGgzXq2W9A8rXB8P6vL3XqpT5tdCOcvTyqkM+7/MUTVy1xmpIx0cE8IEH/oA93MSM7jcaacdam83Pz3O7vdeMHh6Po+6DbYmxBymyx1jgdWHWRMB9ADIOORsfXqreoFm99lc00NUfV3SabOlqMugmUY1TbY2r706DYHhwXOuvW1ZM6s4d9cpf7iNvtHqkTPGyiKj++hNh+QjAf2SMudZsNrWrQe+FTW4zTxem+H6922dg+Pt1Pbf6NAGa7N9/fKzNPAUouwTNMUR8xdpINXT7M+d2+CwbUnZMkyn10Jr301bLQAGIeyX/LwXDQRwWlpTeM/Sxx/mPn0ownAeYbQLDwXNYIUotirUEw4HpqwV/lBRfpSfWoJHiOXNmWL2HNTEu70+sp/HFUextFHdiq/pGe9mY+DyAfIIsn2XsZuOVjZUTJ3Z3Lly4gAB74zVww76BO0wj2gde3vACx4H5Bef8DufdhPPeKvDrL+nWLt2XuEl8U2C4LMfXo2XLDanP+aJmT1dsYEJkVSu9LswPk6Q5H8fxXZelN0TgamzNFQfmnkdZNCirTWIrPNSKR5KdSLgXrT1sAI4g43POpbuzbjqVplnTu0xZ8xAfViXrleWRohMotwXMMb9R+QZR21izTIDXCOgiIv41EHyyDjuuzcBFd7rQL2ul5WdnztDeq2sHQH1wAV7NJPth5rLf8eInFUCpACOotgt3h9DkVMhp1Nwtt7EtZAxkRJnpyNq1KDJz1safi/efZo4/EfafRc3o7hpPr00db3r4deA0qbELmqtZNh7b+IiIvKQ2ZAz+JRZ+Xr1ixftG6Jljr30CeSNf7jxQFNzLaPFanajGuG2SBRUghBA9EnYJNFQF59TGS8B/IUDXSbXDCG0rkIpa6+kEyN1Y9AMTWk05Rgz3Un44DI9R5wnSujMiWpvjznC2Y+TMp6rp1kPNhDo9aHy36lpFVMrAk8Ki/sMmbyLTnjcRPWA1kqQrIAvs5U4c2Y8M0sfe48fi04UOwMNWlnRhZswP34ix27zdxJRGOhJPW5EXRPwPGPhljS4G4O0COATCuTVJmDC9w+V3AYbz+6h3Nq2qC9VZrpzHpQynqO4Vv0OEGaHRKOcbRHQREN41QhdI5EoU+ZXh4eGNt99+O52ensa9e/eadrs9hM3xSU7dbjB4QhhPaEVKxOvhYEIvRjhsfQ29dL4W9lje3yYYriRb5WWsq9kG5n6xrutpuiMiq5KH41xCgfdE/PmRkZHPZ2dnVw8dOrQp4fD7D0ee3E/4DAw/udfmm3pneo3NzoMv7kWM93nvDwHaVwXxDSLawyzbumk6BKybv4LgEKJTc/8sStS5AWl/za+0zSn8gvPaallsK7wai02grBWWjFKRkvtUaYarjaXGVpbMcA6G8yOEbtglO1x5DmtiQnm3FTtSZWlWXOmKFQql+Tw+Oc8Pzln6nCVUNtD4OEo6UZTMxUnjOiB8BCIfczf7NAO475OVFTh40MFZZdcemLVhGI2HYdpAdJwAXxbh4977w555r3N+yLGLmRX21TWO5ZsaYP2rFSN3iO51r+cfqpwDvXMQ5gmAxb8VrxAeVzLD+ZwI3rJlvaH3XOVz1hp96jeGNhkys3Ped0aGhzeUNWeW2yJ8zRq6zCzXUeRmx6X30cLG5PCoY5u0xNrxCHC3JXOEiF7wmXvOuWxv1s0mlTX3zquDCmlQg8Zz1E51vbS9AuRpEIYxpkPGrmoqnEG6gCxnBeAjiscurx9rZZVUQgRPnTlDO6+v7MKMD1oyM5k4BcK/59lt9+xGcyhcVF0KqUaYK6LusfkhKYxocAjLvXINYWbjaKUZJ/cBtbQv572TD1ngGkCyiOLaj0bb6e67z8vK6EI0husJ2GSnxLQfPbwsxK+qplbYTzPLmHiO1NlCvA/wTcFiiBbXIMPiRgggq/Kh3tw70LtOhTsIqr0zekJKSRsNSTvw4QaqRyvSCgJtAHBKBUokCAmTOQ7JbSWKGAv9a4gMU2isOcfhH7XEULCeeus4jccB9mp43mDAEUHexiIHQfigVzAsMiRejAJ+HXCVZkSR5TiKdEK1xfNykjQ+j2x8HlHOsZNZk3bmOkn8aFSa3S/a12Tv9LQZ0oSYVddKTLJfOHsJAV4RZaBBDjLINgTQmObCliWPoi9L/bXeyk1zvs4S94BgnRnu9R6Uh8f6/dj7/QEwXN1nVdtqPo+qtbt8NdWsh/ml0iQ9wMwaMuc0BAgsfowdd7fbtUs3b364fkrDSfQfzp0zw8MHGhvQHjGArwD619mLRmQ/DyD7AUA5fJWPbPoaZMW/DhjeSjbyVcxw+Tt94LrOSpfzu/ZneG9l4EyNwa/Gvd4lWI5liBYnLb0tCMINYHmXgd9Da9/17fb8+Pj4yjN3iW8K5vzmz/MMDP/mY/ikPwMBHIm2726cQIszhuLDaGkGEWfanc5EmmUtl7lIWRdNvQJRMKxJsiXFUmy81aa3xZQpqIdqcwwP6SnTKiBctKIXhdUK4D0NMoly0asUAAUgLpPogs1aoKRywGqN6oZLZwkLYfcu2ZAaGNbnLRtKShs2xTo5HKqW60p1oEBIm6fiuMFR3HjUSJqLarMmgOfFy/vCfpZF7poH0drY2I86MzMX5dzcXGM1taMxRgdQ1CQfXhIW3bCPZd5NOe9a3nsNJCgubm7jVYaS9K5P7TNUV7jHJPWD4ZpMonZIqvst98Bw4NQLMNxzuaiaDItGwnL86mxxEdmtT8sAlFljO81m4yGimXfOzWkTi3h33QvfBDB3k6HGAolJCRskjc5oRPFOg9Fe1KQy4YPs/GHxfhczTzvnhtLMJc47NSAOX70RKg5+JWtqKCVjNwziDRT4DIX+vVj8IHuw/DksQDrzD+4W2uBYPAv8d//mf9+exHaPjaIXTUQ/UYu1tfW13d0sHScTAGCeBpgnXOTMsILfKltc/16OPaqsRgFxhwhWjTE3jTFX2cOH4PhzYZh1lhbGWpPLcLcdYkhWRm+bsea2EW/stHH4HBPNkJFXgUUlBHvZ+RH2PvE+s2XyVy73yaFGfi36w1jy6d0/R/KflOAvRAszofrRUdsYWsUAikFBgVp6dZEoK585gO/82KQGE0WmuBLUqEHs6rVh1YYNAS1q4Hg+bIrqVMekMYMZa1yk8osiEYNvisAEM2sIh3oOx6JJLMU5tfyTgELIgrHUjkwyb429bm2k2uFP2qm7FKPMtV32CFs+MHtjrRY9nO/ESZJMGXK7CegFRnhRnToQ4AAL7ClBoL5cWVIox6W+gVRLxBbBJgU226LJtH/ce7KU2goShD35PdmXIFgcZ3IZTg6I8/ur1PYWwSSGNCJ7idDMAsH7DPAeMV/Apr352pEjy7pp6PPr7547B7bZvJhAPLzfAx4FltdF+DUAfk31+QLQ6q019fdY7Az1CtCXMMN1nXq9SvU4MFyt4RUrXuxtA8yuvovSvaUCzjVN/ONkFYHgKTmPsgFVA3tCsAksichHCPiOY/c3SS6XuFeM22a9zJOOKr6H7+8ZGP4eXtSBj2Rgx47GJG3750T0E0I4BESHGOBA5l3TZZok5yg3uVe3IY1kz7vGKwqqWIU3NxaUFFWxARazqdwoB8FcP9MR9ringhmuL6JhoSwho9JPzoGrbNZyDjdYoqkDRBHAoXKJsGWXv1h0I9dLhVVKVe7qPgCGe6xbKJEH/XAC1sapNbGWMG8S0WU09B4Ify7ir5qO3Ic1ePTmm1PZhQsX7Fx3JEmGm5MU0y4R8xyReQ2EX3Pe7ffM21zmhlm8qfyjCxiSe0DX9d69JWMrmURpzdWnGa6xLoNgON88isS7fNJVAQ+9ce/XLVdHhOJ5Sw2xqAuEoLNR1DWozXW4Agh3BOQ2CV4XxGtg6ToILkCWrZkoEjsUDcrRV6gAACAASURBVEUQj1o004x+DzAcEVb2UPZnLtuZOT+ROddk4Ugr8lzw3Pm7zL9yCYHJyGjELd4yQJdA4K8E8VySwGcA4531C63szJmykU7wv/3Fn04krWQHJXg0juOfkKU/XFl7tC9Nu1NkSK2E8+mhGtPKSaIOhgtwXDXYBX2nJ4KUjHlgiO4hwGVEc8nY+DOL5rrvdudig+srLs6cvcfNViseopEWZNlOYHOYInoeBY6B8FH2vEeTJr1zDRE2eTthTtP3y5v6AUx5zfoAXtl139NsaiSwpp9pzK1213eRoKs5f2pwVx7EwidX5Bumv9quFbMrYOrwYwXGgbvMzwuBNQ8OwiqUUEdwjcbN/dDLjF1uqhxZQCLtfQxAv5iD4dmDbXpISmMi4yMbrRtjFyyZWwxyHoA+YU6/MFblON2HtjGSJRsdXo0sSjttjQ65UU9mj2hoEeAMIqj05AgAKhM9yoIhrjg0Zw40GtbHTsnxrZnhnqxhE7irs5s1MJ0/ric3KM7i+X1dP6gUAK532Oxp1q3R6gNtINIDRA3jgA8E6G0AvBTxxr2lpaXuT3/603DQUl38W2+9Reev3p9kbu+OwLzE4n8oIr/Lqh+W0OsYVC79B4GvD4Y3rcllW3cYg9pnrY3JPwYM58af/UC9d8joHUKra1YKC2t7YO3xIaRDRD4XCB7Wv47j+JPFubnrBw8efKYdfkIw2DMw/IRciG/xbUQwcXhoKm7814D4xyx8wInf7j1PGPVmAqA0zUBLvZHqVNkV0ZlbLwQVEKmcDnTBLEIzSnP3x+jBeqxHKLw+9WBYxyKAYedBG+BK2yBdBEuAFse5q0SwWCvS6ErN8GBZMN/qtwbDdQCY82LabW8UZkicJMtxHN001nwECOc5c5+6jK912+vznZ22M3J5t6yuziHshqjRiscbJtljYnoNUN5w7I557/Y776fYhXTBwh81f8USCA8ygQEE1jagCthvEbBRl8TUwXDvM5Ux3lsDgJJb7NsAi8mkBxE9yCVJEiri3udNjZG1vpk0MjRmhQgXNGoWAS854YuaYkdgbxNvrFAK6WqzKWNMTSCeQmsOEkVHEPF5FnneO7cvzbIp0fRFxERQlCUOGmvtMctNJ4LO2xkyXU2fAgmBBWcB8f0mZhdcFm08N7zePX36LS25hJ36v/lf/4+RodWNbRzFB6MEf9cY+mer62sHM5duJ4I4MJ0FEO6VBQqwFuRKxXcxDiKqo0WwcXBhaBPgqiV731r7RZQkH7GTCxm7L2QDltM4Wzv8wo720tqajAKYzhoMO6LthmEvCb4M4F/27F/2md/hndMY44ZolHGpfC/n8SZmuAdmBkGOovsClA42iRVd9Rgst0tWsjhkFIl0pRNhuD/0Mbl6otBQ1LXmvd/v05qG1yjmXmCQA6AvgWDtABZQdV4X0esq1kRsybYR8REZ+sxY+wkAfEiEVyOhubXO6oYdkk6y0eRut00amicJDouNdyLwy4h0DASOCYoyxDs884gy2bnaefP221sTfhMw3G9HWQfD+X3bu7dLaUQdGA8mxpV6cRMiiQN7P0uIFwXw/wEwH0jqb4yN0erRo0fVi7n6+qvr1xuT3o8Sxvs58z8E4D8I8hGRAwKgh5Jc5F17P4P3+Jdphsv1Mmdy63PvNwPD5XiVFZH+tTcnBvKAmN53j8Co2WbWGGdCTBngloh8LAxnPWfvcrd74cKFC53yEPEtYoBnT/01RuAZGP4ag/R0P+REND7+oNVx/n9AY//zOI53C8CYiB/SuqNGZwU6pUi8Ug/dihEumuDy6metqBcYlHzqaHd5EaFaYZZwNg//XDLHPQ6gqGPmy5cETWCRQLd5I90EFsunrJfRtirLDjRalZrV3qpb6u4K1rMCqSVnEj7wli4a4RHlIqd5suoCoWC4SKMLzW6hvB10pJWrREinK8rMJXuaj1sex1yOcV4ez39Wf7/9/5MvyPm3kSiO21Fkl22U3ELCi8Jw3ov/xIG9TqtuGcYfds6u/0l2DC6ayeh+K46GJ42B51DkRRZW/2FN6jrK7EdYOHFZppkThVizxmgPgp/wpnqlwWK6VGX9vvc8wFTVmeNemboOAOoGUP2l93qZUqUp+v+hOz1M5aK8iySRtQxEXTK0ZpAWCPG2IM5qShQA3ECi28KwQO30ISSQNkzLYkTjArgLUfYx03OgIMa7vQDqGIDT2mDGwA1micokv4K69NpshID3glMCwK+F5f0Y6dMUZXVieWLjL/7i5womwjD9/PRfDMWQjgvF+4C8RjP/UTdLtQFrN4A0AuDWmRAcR4rrHXTCensWWuGKtS9dXUTZYR0Pr5uvMeaRJXPPRvEsIn1OAl8IySwy3jVttwBDjY1JP5wtmTVN4huNmjiJZA4C8GFgOepZkyhlHzs/xaxx7BrbLCGFMidmawxZqZmsNN79IEc1x5tBT7jLipUkgOG+r1yjXGofynuyKlkUsdU1hrWmhe2lYoZ7q2f+kb9IodwqNO5VgasWu1vMbQ2iMCrdQOoaY+6RIbUauwSIn4tzl0XwrsF0MWG7/pBWfbwWobWcmKE4MMQgdJAMHRbhFwQgpLOJwCigJuFBiIauXGaqe6mnva/WhWINLn0ue4fTfslKMRfzd1+wpPpHaQFWXYNyHatJXgpJeN+yUwd8FGJpxJOh+0R0HQH/P0B613n+DLt26c03j2g1piqavP/++5EbG2vaTjIdR/5lAPgJIJ4ACE2bkyKg7hKb2OHeaxZSpOKzq3ShunzlZQxzsNSu9z5z+flLkN+nLa7Pk/p6XtMCV8RNMQ96r7t5Xyj/LciaykpNJauoPp4TkXkRvghEf83s/lay7INr165tvPHGG30plU833nh63/0zMPz0Xruv+c6PxaOjj4Y7nv8nNOZfxFFjBxpqInDktYqIor0ped5YFbtaOQH1RJI1HiXc8D1qpQBEBSiq8KT2rfTAcF5aDWrDfMFQIBzA8OOtu7YGw1uU0gZ20cFyVmntVR+wLUtepYyhWgBLicCAVraIWNbnKG3V8ka63GYtROcGW6IeGK4s1goNaBimivmrvbMeMqyjiS2udX6ICKyNprNFccdG0SNjzBUEjavF90X4M2C8s5LZhyMLTfW2hO70SpRYapkGbCemvQB8HAh/AAAn1GuWvRtNu2lwmAh7QwHGeptr/la2KuHmqCP/XHXWa+vH9paeipXqKw337DcGGbQ6GO4X2xUHtkqWGYCklrsz0pQoxCUwNG8A7gDBDQG8CuBvkJNbXsyiSczGxiOhkWY8LFE2aZn2gbH7yYhqrQ+LwAHPfpsXHmPmYU3gzmUTgXjUEomWiRcQ6Tqg/DV6fJ/QnGdnl2Hs0drMP5TsS1eJf/2v/yzpTqUjjai1M/P+d0DwjxjlZY30ZZEmM5vgO61AuPCqDp8ugP1ew2ElSynYzRDUkbsjiDLV1ppVsmbZoLlBhNcA8DMQuYppdoOBliJrVte67M1ow46SawDSNBHuBMG9LHwEBF9gz3s9+53s/agAN7zG7BaaqUoiWbbSDZSl+0DJVv9WuPhtea9XT97H8vYfUsv1pIby8gNr/zwdnLP1OVQKoctDVf29lHHF6m2NZDYM0kM0eJsAL6PIp5qAaEBuZAYWJeV214FrZV1KEhtx1Bw2kUxLSKXDl9TCEhCOCMAOAZgUZdxFVKtfyHj774n62NXB7VafZetx1p/mAE2bUwe/6mNQ3oP1JbCfbQ2/HYAuEa0YY+aMMb8WhHeQ+UNS3Q2vPDxx4kR14NPPdeXKlWgVYNS66AgQv45kfgcAfuCd26/aYRDZxA5vel/Few/y24G1Z3BtKQ8Ag2B4y/lVDMjg633ZWlc+T2kN1zePasC6tGCrjbk20i1rjDwI/p0Y+PejQ8nfA4AeIJ6B4a+JZr7Nhz0Dw9/m6D4Zzx3DyJ6RkSj5nxHpvxTAbUSYaBE2811QW88otuCdC+xmFDZeBarF1Ch5m5LDCUCjn+Up7afCQtFXWyoAcWEs8X0Ew1qmD010KpNwGbC6SgRdL2wGw8FirWDUKjBc27kLRjgn4Qvmvbb419BxpbUO/UIaV2wt28hmZKK7RNF1EHgfBM6DuMtiaC4Zc4vtqang4dq9cCGysHPYJs1JE/GLFukHZOjNbrd7MO12d3l2oSzOygBWzGStJFiLci4BRPm5KkxS23y3AsP6sxLIfhNgODxfjWTqAzREilbV6kjL3WvW2mVCuockX2ikM4q/JmxmfUr32bTXuh6YWokZ9mZSAHZGxuwlxKOAeFRYG+38LnUJYJEhEEl8eGHt11LNK2gy3k2L5m8JzXsI/mPo+MW7K9nKyYOQlmD45OnTdg9MDrVcZ9pGrR8RmT8EktcY5Dnn/LCvwHDhRa0ymwBFCmCoDYclk1jec8oxqt61sAoLLgAaZBHZjiHSz3zXIF4Egc8ZVcrBc1nmFpyza8PWp2AihogbSWKGAc0UCR3wXp4XFG2C0jCFXXoQ8OxbqrlV3adak5VsfHEU2bqiMtCkVM2TLwHDRWp738FqK4DYd/DaMvWtv+q06bCcxz/2ve/wOrlUoqw8aOyuI1KZAK4YwFuG6AsE+MwhfAHiZ+PELm2srLeT5pCznZSjyKA07BAxjXZRDqtziSC/BICH1HtXRMZFYBiAk8pzrRiYemxxZcFY4dH+w+hWQK93GOh9jsfdmxXA22R4s0UzZAgINGvGmgUkes8gvUvKDkPn5ur8/PzJkyf7NLBaRfh8cXFo4+HDfRFGGsLxpoicEIEZEJ7SNOz6Njl4berX9rsEw+X6+zjwvRUY7ltzanrw4ufaiLMiAFdR5B0RlZh0/8PIyMgjRFR7yGdfv+UReAaGf8sX4Dt4+Rhgz0hz1PwvSPQvhXEaCWOyWmNX5gnAWgLnVfuaaSNQUVIr2N86wAjl2byhJ98sKvqlKpmWetjyc4n6ipdguNhhKr1jaKB7uplhx5yDYZVJhO8sZ9h1EzXUF75hrA1guGITtmCBvyytrR8M12QEes20nKug2EQrxsYLSHiJBC+K548Z6AsRuDEysroxB5CN7N4tq+cgnrJrwzJM+8ng84bguBc+5sUfybrdnY7dMLNaueY1+fomVYKfEpiEjSGw3LV3+DXAsD46MMkVkzsok+gHMfXNvL5J9iQXuQfv4KZfvXeNmQXMbGTbZM1DBLxLgLf/QcJ7EwSuMOMN4nTOu2TZDMkqEMdGmi3x2WRkzV4Q3C/ABwVwv6DsR4DtIjDpxTe0+bBI83uESHOGzNsWzfsI8CGwv/voYXvpxG7olGD41KlTZmLmj5IsW5tqNOITFumnQvBDz/ICexl1zFZDWHRcq/CPMGAlGA6eYrlKJaeM8/ssdEDmd2YAUerHmyf2tQ3RIyJzixBuoroCAN9A4FtEch+YloatebhmLIN3ZCNsYobTiGY3EujnPqCe5AqIGXg7s9fgjpb3HCtDLuzzhSHX8z4WEG+6NjUwPAjq8s9Vn1a96tPWjGDOnJfzchA45/+/FejNF6hNLF/xCyUgUgs79UqmvOlv2RDcQ4JrAngNEK5bsLcR/D0H7lEzbq35R2uu0YjJJzbudrPt1ppdaIzqZQ8AsGqIdyPIDgCYypv6MAbWclmwPNbvSgLUm++9CZ6TDzWf4AHmvfqstabfvvtmQCKQ64frq0zpAtJ3T4VGOo1DN2TV4/wDQPp7a80Xbn359rUTJ7o/wyLKPHfKobdv307G0nRaxO7zzG8g4A9Z+E1glYzI0NcBw/k1+O6Y4X8qGK4OFvX9MR9n3QgfIcA1Fn4PDP1f6NO/HR4eVieVZ2D4OwBCX/USz8DwV43Q0//vsQZm2ubwvxGAfwlC02QoMRGZKDR36WYLIf3M+6wMSio+9RaAeAC85vvFQLd/DQhJsMZRhrjUwQUuM9+wS3A9oEV9HJgJPy+Z6oEN98sW1G9VJqEpdAU73GOGC2dgbWiyFuI4DqBYdcNa8q42pN8ADOfMRKGRDc+TgyZ1mIhs3DbW3icyX4jIu+zxY99NL1IcLXcdr78Nt9OTCzM4MjIXr7SGpwz43R7dgfHxsR8YY3+wvrb6UpZl2xz7RBnK0iS/BAt1MFwCtZIZrjNaW13HwZ/9xmC4r/ybo6e69dogINLPYCLryZiUdFMHWjJE94HlGgB84cVfJrKzkEV3XKPTSQV5tBEZXucxg3ZKyO0DsocN0gtEeJhV1sB+3LMbcs5ZBFwHwPnY2vcI6BwY/oCtvZlBPA/HpttnfvazwM4r2Pkf//zPY7/UmQCT/ICEfp8Rfqy2d8wy4XKf3/zwVCbhFZi3BEnBcqKsHPSB4R7TWV6fPMbaOrK0bpCWiMw8glzVb0C8Tig3DEW3vGuvQwqdxlBLPLkGmaQFLpvyZHdGBAcERa35DquW2OeexBpcEYt4tSlTN5Jg9NBzmNqs9+471AyA4TogHQRuFcgtJFdbAeJKmbWJic7Xoc2AO6901Z1y6q/bx9D2/GM1ZKVrCNqAdF8PP0Tql0xfGAC1sptDgQWPbqPJ4LLmkLj2WiOxOIw2nmCiXeqqgIiHkYKO+BAJTojASEhpC7rs0KQZ9udNIH3g0Fk/fAweGMuDZu7w1b/dD471oLtF/1hWhwyVSejBagUNXSZjPhLx73jBC23y12B+vq8hTD/DxYsXo7a1o1E0PGXYvwYsb7LwT1n4EAiMDq4Zg4epagyCw8Pmazh4+Bl0k3gcuzs4VpufJ3/E4JzRn23FDNdT9apiTW8eMiI9AtDDE78HzP83gP+bZ2D4yQFYz8Dwk3Mtvq13Eo+Ojg5vuNYvAOm/MGR32iQejqMo6bouMjswuoWXLEzQDVcF7M1yieKBZdNAqQGu/9lvq1V4F4UVpMf09cBwUVx9jNZw02bwnYHhfr1wfSMpy5b6M9V1hu8gk3Ag3gVXCW3sUkSgYLgExGq1Rla7/Us6r6Sqepf+n8IMa8te2cxENmJrIhdF0aohcwcQPyWkjxz7TzIPtzacm+/C1Mr2hbO8uvo8jhwfarF3E9bjtI2jl4nMDxDlVef5QOaySeedAmLNhs5BzgDjWwHkQtpRseLfETNcguli2yqK25tvpfqGpn12wTrLWGcMbURIa0B0HwFugZjLgHBVmT7xsmhM9DBybkOfkYljh3bKEOxRIGzIPqd/euD97N20Yz8MIqqZfGiILhiEjyR1H4jxV008dHsWVtbOnj4d7Kf06+d/8RdR9ODBqGStVwDo92xsfiIAM6lz0y54/HoV/9bAcO4mUaZDahxzfn8UH7tczetp2mWZXysHiEJktNTfJmNWDeE9ApwzCNdBAxWAZp2BRYPpMlG05pAyIMPWmwQBRyz4HaDJfYT7vDLFIruZVRMr48CioCYJ3r0COl+C60Z5Qcp5Ub8yYe48BgxvBdy2AsObAHFh47Y1QOpnVSvQ9SVguA6YSn9eZYhVF4MIjlC9kvV6431AUtb9OgPPRmrFRrgYeVjtZu12s9Xy3mWEcZR0Uz9mASfB4l71IQaAw0S0E0QrDRpbrNKJPJwijKV2X1TAuAfQNoHZTcxwwXaHpfdL3ClKYqFgMytwWjUW6vPknnXhNiDsIJoVQ3QZDH4sLO8YjD9dfdC5fvLkMZUiVZHa+r7Pnj1r9u7dO7SMQ2Mm67xqBH8ECH+Mqp8WUVa8+hoE9n1A9AkHw/XrUdBDdSDtReChAFwRkb9Hgv8XfPr2rVu3VmdmZp4xw98W+vlHPO8zMPyPGKyn9KHR+Ph4a8OP/isi+hMiu9fG0YQxZqTdbZPnjLQDXZvo1KIqWHPWdIm9SPtyx62dlHseYUV7ds83uByrgtsoAGBv567rCzdvXL0F/7cFhuts91abTgloFfgqGA62agqEC1cJ/Znyw2UanbLDNlZ22PY3mJXscDFgdTCcw57eePfPv9yJIlSmCyuowLkXkglrkyxSbawxNwBA7cQ+YecvZN5dl1br7vLq9e5FAP+fru207R2maT2PsuMjYMyxRiN5lUVeyLLsUObdqPd+iIXVxDVoM+qHAR2HwBQX72XT9RpgVurgov75qjJotaH/4xro8k2z/2A1CMDKjTVcGWWIlUk3xlljMyJcI6RFBHMTAGZFAaKXm0B0R8TfT9L4kQVod4cwcQ7GDWW74jg+YMkeApQjXvwBZt4NIupHnBqi6wD+Ijj/kRe+kEXtayNzu1Z+9at/VTXLnD592s7C2HDDwwwaerMx1PgJi7zSTbu7Mu+b3nvVLOXNmKrjD9WUAgzr+w9uEsWI1ubRAP9XscclS0xEgRm3hKsGcBkJ5wjxDhLeRoQ5Abir7DaIWQIbPYTUu8gajGIZRrGTYngaEXYJwC72shsQtgPwNLC61IhasQ2DQMIisfZbaWWhtEMbPK3kCo9+O6rCzngTI9qbW4V8oqoOhX8JA9GzCst/1k+GluxmnW0t3ShqB/UBBrV63eL5i9eR4NaGlBFo2AmuoM4fxHtIeAMRbiHIHCPdB4QF62C1a7mdpo6HhxpWHDYR3RQi7UDCPYZQXSbU6WcnCkwD4gQiapOmJiHa4PVc9LPmt9Tm9zu4TvW/72KEKueacnx6gLlkketguPc6YXj1ttHAlCCTIKLPQPBjBHmXmS9Znpi9dm1X92c/64Fhfa9/+Zd/SWMvvNDY2drR8t314wjwIyL856LBJCLbvzdguJhv+TjmASbFNdCJp24SiwDwGYv8B/H+r0Wy98fHx9efNdA9GcjqGRh+Mq7Dt/kuLMCRoYnt8X+FCH8gAPu7mduVuXTaRFb9TK1GPJDmmioWZg8hnjTos+oasgq+Fjq+GjgO2sWSNexvsMv9koqflfZLvV/d5EowyDw+CWC4/h4GmQtlgMN3AMM+AOLSYcIL537D1kCkYDiKglyiHrBRIJXq+g+C4fpBoe6ckCfR5ZZihZlbfoYproO1kURR3LU2ekRo1EbssmP/toicdy67Gnl+BDPbOyGy+fgDE603NXxllyM8EEXRURY+7pw/4dnv9uymnPOqYSVhDmlg+l2BS/3sBRgeHJ/6+9/q2v6mMom+JrxCrrPVzVR/bb0upeuFCZpaoxFn3hhqG4xWEHARAe7lnd98FYGvoTe3IEvvtzHrAoxBFGWNuGGnY4x2G4OHNXEMQV4RAAU4sSFYCHpS9p9y1j3n1tcvrrdg6czp0xULpE10x2FyqNNJX8AYXx9qDf1Yo3zbaVcDcYY9+ziXF+W+1WU1pbw3lRmuyODiLyWgqVDgVsxriG9W/St4kwP3NSJSJ5JHiHBTkG4Y1TaC3EQDt5HNQ+9oPY2dDMXWGmWK0bQIYBzQbRc0u0hdrAV2A8AuEd7JLKOeeRhF2U0NuFD9ufrK9rsHhMa1AZ13Pod6h65BsNQHigesFcuGt/x6V45qJSip/iwrW+Fxeeb5lg4p9XlT19Tm7y8MOiMEK7tuaNAk3DBoFBTPA8odrTCARmJ7uoNCC5lf1aQ9r7kqENvYEjSMNS1kmGbAnarPRiCVUOxTOz8A3CbMzcC6YwiqsOEctKV8ored9zOquQ9vr5pXHCZqP6vGvNCdh+fvayoMq7i2GjpEWiXERTL4ISJ+IN5/IMZc21hK7p48uSlEIrDab799O5mYwCGw8jKj/NA5/ycg8pKA7Py+gGFVBNbXP/17HgSjKVbQZZY7IHxeEM4Cw7ujo81Pz549W4WVfJsg4Nlzf/UIPAPDXz1GT/sjDMCOxtT26T8mwjeFUDfaQ875A0JBo9YQ0ITU0GsDoEA43Lv5RjLYUjFYlsz5hVIzXBaHes1dUuqJq02rxtZsUbp7WsBwuRmVYDiwo3qQKBLpWHXEoja3FFwlAhCOe2C4rjmrIu2Cb1GP8SknXjkm/WA4pGQV3sXBgbPw2M3ZZJVmGHV3slFqjH1grL0tAu8IwEfCcLHr5R6umaXOzoedw3/0R3zhzEWzt7E2jmSmwfI+FDqGyCecppEx78uydNg532D2hjT2q2afVmeGFbQNfm05ZwrW5JsEwzkTWPcn3nzrlnHC1esWOlCNuFb7LGtsakLpm7SkeQcFboDAVSK5JmJuCMFi1u6sdrvUGRmhZmNoaJSQdyGa55BgBoD2EMGEakqVUUbxV12WnltdWb7YWIoW/u2/PR0ifPXr1Km/NNMzF5sCrcMA9ErUSH4EgK+mWfaCYzeumu1SflSx8RUDqsiyN9ZhbmzFFhavVd7H5WYdQgPU3BC17E3OGqN+zAroFhDoHqLcEsRbhOYWAs+jmCW2vIqCHYuUORuJER8ZhmGIaQI9bkOCHSjaEIbbWXiSQ8kf1T6rJQItVG9dkIbGKIOC45BqJ6iRyPX89nK+FGBzy/m01TqhDyzBcDkcdZJ3EKhUBzU9WBb+z7Xn3bQ39oNhBTrhrQUxsnYjI6EjNFplWEciPVhoWpsGLdwgpJvg+S6jW2Syq+CkTZYzY60uvmqE1wL06i6xHRF3kqHdqAcLoB0AMha0tQjDiDKEgEFCoSbjislzN+p+H5/qsxVjsoVN2hb66aC4z8d78yFKHVkyEOgCwqJ6dBPhewT4EQh9Cll2b3YWli5ePFPZB4anyeUddPHiQrPbXRqlZnKcUH4oIH8sAi8AaFWh9zXIbveD+idbM6yHh5r7SF1S1hGRFRC4zMAfMPi/NhJ9euvW1dljx46prEo33Gdfv+UReAaGf8sX4Dt4eQI4GE9ub7wGxswYGx1ExBcB4KVOmm5z3o0wcKJyQk37CXapRTZ9WFC/osydP6YsT+fJcnXrtX4wXILmUoy2Wcf2NILhsBsWYJiVGXYeSjBcsgMqkSiZ4aLLv9IOVzHNW1ir1Te1x4Fh3Qp1m8gT8CAko5XsbRTFYEzUtlG0jEjn9TtL/SdI8IV08MZqZ+XRucZyF2Zm5MS5uUZiR4eThp+OG+aItdGrDHxcgF9Iu+mOzGUavBCXPf0VSA80da5tLcFwvYntuwTDfZYWgzdXEXAyUDuvnBfUScWS1Sjt20SIlgAAIABJREFUlMgoaH0EiPcDIEa4SghXmf1N582d9obMJ2MuU3+QKGmOJDbeaRgP2wgPIOIuVM2n+HXv3L2Ms4+4nX223k3un/nTX3RKLlRja+cAGnE8vJ+9OUZkXxdhtVc7rn7GKpUor39ovKzdj722r/xD6jWvh2D0gYoB5rV6ztDtls8VdSOxxvjQVIgK5OQBqv0c0F0guQcA91U6gUaWxOOyjcyqp6ibKFXIWYIUNS3JmDBOIMkkIU2C4CSATAjCBAKo+8Q4Io5q6V9AGggYgerR88Y7I0XUdU9KUZ/xxTpTY8DLy6uftdTUKqjtffYeM1yfg0ViYPj1Iowu+DKXDEAInA6FseK3iucfZIZzUjl/j4F5pSD40EOVsqc6h9Tb+wGC3EPEO6z+1igaDz6PCIvk+BHYZA2ttL1zZB1FGNGQsTgGQNuISIGxgkWVpWiEsX7rWGpoRxhDUAcKjTYWCc0IlVy81nwXVuQBPXEhW+lnMvV0QiHhbxAMC5LKQaSDRKsgcBsIrwDiuwj4aeaiq5Hjhzdvfrh+6tSpIlGwwNQieO7cOZs2myMJJJMs/Kq6SVhDJwHhORDY9rQ20IWpWFZEixjvcr0vDq8hIkcEl0XknoB8BCzviZX/0GG+uWN4WJMx+yf5dwAInr3E1iPwDAx//2eGXmMztuOFfUjxPmNov7X2ZQR8tZt196ZZtt2LH0WUCAlMDwwX9EBBOOX94QVr2SOhckCX01LFSbiwSyt+FnpoKp1a3rVd1Xa/D8xwMX8qZji4cigYVi2xr6yRTGQDGC7DN6pgCh2butN96bpRjNPjNMN5iEkx5oVuWC9EiAguXDpUZ2qMgjvrrLVtE0V3DNqrDPIpeP7Ip+mnQNG95sN0dXj4nrs2MUFT7dHYu2w4HmruRpKjomyn8Ixz/hiz3+G8H2EFL8y53LOwfyrBcP0wUwcrdVA/CPDD5whz6h9vrVbfSUqd96CbRPV6Zdpf0cCY/26vRK7lEZUeGEMa1OEBIUPEdRBcMoRzkbU3PfMVdnxVnFzNLD5AwVVtd5q0zSYhTgDQDgLegQDTzJ68d21x/hI7dyVempz/1a9+3q6DYQCI59zQHqL4CEb0A0R8DRFOZN7tdN5rI1V+/6jPcLjLCts+BWA128NKjvQYl5Xyzq1Xe/TQW4S8lRUMocBuYqagWD2ZEc0jQtXD4pLqYYnwLrOopdg9BlkyYlYtchetdQRgxEGMzTgR8S1CMywiY4gyjsE+jLRZahJQwZ6MoroniCaxSVNYlDXWyGelu/UbOcyxEN2Tz5BiegTwW8mMc0hSrk1alO7TChdgI4BkJVFJiy+5Y3P4E0F9c33uMwmlnlvBeaT9ryHzHEBjiWp5eOWb6W0eJTAKoZ7hwcQa0Q2QR2MDwkMifAAg8+GAhXIfEW+j0D02tGgk6xiOs4wyJBCLUTMxwsOCNELA44w0SQLbgHAagLch0jiIjIngCAIPQc4WW9H3HKQooUSSE5UK9Ut7xDymMfw0zKec3i7T/PKbIYfCmrqjn8Ej6JwAPRyqT+48IVwBwEuA8ok15lq27he63fmNkydPduvgrmSFz507l3AyPmWM7Imj5DUQfoNF3tSKE4gmgtfG8TG2fOHA8R1aq30VKRPAbkEEVQetgjjKgXDQV6ciooeHm8x8RRDet2Q/JuLPms2m3k8hCOnZ15MxAs/A8JNxHb7NdxHu2fGDB0eFRyZj8LvJNF8kouNpNz3s2O1z3m8XlBFls1C86aUXVGTJpmaUclPNpXn10n5Zqi7MhWtNTfmiUYLmvOlqkDX8qkXou7JW28r/uF5mLQFWPkL5V6639rmbRPEdFvGQEqeyhdxZomSGK5BWA8P18ShL+psAZjluJTOl22exEBdXrPBNVRlFiIFWD2IX22SVrFWW6gsN5WDhc078bITN+cl2sgpwwS8sLODIyPPx+kRrIibajZF5Xh0OAOQEsxxSQOy9T5z3keqH+z7DAPv0XYPhwM8VDX2DG2wJKuvhIGHa1p0XCpmFguJak6BDgI41djmKonkAmRWWqwB8yXm+DZncgxhWgClttVoAzo1EsYyz0E5h12TnxET2RpTBnQcbsDQz9qhbeg0rMwxwzM5nt3Y4kANRo3FcUE4Q4Y8z7/Y4z2PBpK+Mmy7AcA4M6mC4OKhushPbfH+V5fLwHIH+3KxzVL2Ulm4NKSgOFnQa2qGuCYvBSozgvgjMASigM4sGFSTJqjjuGqDMRrEXyyQeLRpMAFhzrkeBZBwKEAc5uzmKLKWMQv1mNZEtBkRliy2L2voFQGdAS0xavcKQyRcutJLaeaJ50bFUXPQQT6IzU1sfKIDcAO5U26t3qX42bQQjRCcAzirriSYFkG4OBbXxDxRgDgFKixA1OlnfXwCaKhPKmdX8zh9cw3pNfOGd6Yk4QwAN69BmqYdEtAiI6gV+E8XfIcB73ssKoKwK8YYAda0S7sYQQmQNcANN3BLw4wgyiQqMQSb0UCECYwiiLiYtAB1riAVA5TUK5qM8fE6PUhRC0XT8CjFW0TkYYHJhLVdk8em46ElOD0WqhUbTFuT1IPsQvAPIVwHwivV4LU2zecT11W63m/30pz+tnFJKF4kjR45ES93uSLae7mWBo0Otlh74XvXOzXiRaT0IPc1gONdi92m1dYJo+E6XUJZZZE68XBKBTxn9pxbx6sjIyBwAqFd1NV7fJgB49txfbwSegeGvN05P/6OOHEnG0uZQIjJJxu4DokPC+LzTyFXgQ8y8nT1PsPcNYa+LfgnxerZrRVNKbu3UM3vvBz113WYPEOsaPLhpfJ/AcABh6gsrhbNE0VRXgmGy2kinLG0ApyUjU+pQqvn1dcBw2LyUqyob92rWarnQOzRtFLxFztSrJjaKk9TY6JE1VsveHxPKh57lM2F3TbrZHVjY3jl79rQ/deoUzY0cGoq6MBbHbj8ac8RYcwJFZgTgaJZlY1matZx3gcHLQzdytWFVNi4ElVuBhfrPvinNcD6ApZCg+L/+TapK/1Odd1m4qHd9h2cIQTC9DQ4xNJqJjWwniaI1RFoGwTltqvPeX3fOXxfkW4h+vsGNZRslkqG3In6iYTFRkhBEliLnHs6utzbenFrKSjCsJ5bTp8+ae3Bp0kNndxIlLwPhG4L8+975A877idDqV4LhMi69YMhC6EZxGAtuE8Wh6nFl5xwA9w6uOXXYu2Z1WzwFxKrZNXmsswu+zKiWbLSG2mgHsAgiDwCV7YQlQFwGwmVCWEGGNSBsG5KuqM40C69jHGOCRtPAIfHsmmSoQYINBG4wQxND/0JgONWiLRHUPyEOVSsFd0jK1CrAs5TrRiJ93jDBg/tXIECDxkEBcCiYCKnuS62+HAhmQJChgCMDXQW/INBBAGXr2yi4wQHkBluzSSCawrzBS+UK0yjQRFRZQhFGU7L0NTYzn0O97aKYS/peVFOcGUsdjQZHwlUB1DFcFJBFBFkEwUURXgSgJQReIRt1vIAeSNTODBmzKGKTiJemIRwCwhYTtFBQ9dhDCtiRoMkCQwQ0BCBNJFJgn1iVU6B27amcIme8tf82x/Jhzof3CKpfFUlVGw4obYJwCFpFwofA/ECQ75GXux7M3QThQbMpq+12u3vt2jVWiYR+8l/+EvDYMcC9e2/HcbzRao41dnQ6nedT515tNhrHiehFFt4tLFr50KbAvvWv//7rBYs8icxwHQwX71uDfbpAsgACN5jlIgh/hMjnmfmuc25p27ZtatXYJyd5+gHG0/8JnoHhp/8aft1PYODgwWjUtYZUu4VGpoHwORZQMPw8COzTBYqdH2fvdWHVzSawMt7nB1hlNXOQnOv9801X18+ak0TB/vZa70p3icLCpwQoRRzvIEDuB9b9rFUAO1vFpg5YIdUZ3ABS6zKE4gUGHxPeRx9DuzkZ73HMcK9zv2w+zMdGgUxp5h+4mTI8odZ8Vn/dzQxwKAf3MQ8l5iuBT/AzLrXGBSjO+b7yCpTgjgCNZWNMx9poxRi6Zog+F4Dz4OBi5uRSy2Qr861ue+TyZWk2j5ulSUhaFqaTuLEXEI8j0gwizLgs2+ec2545FzNzbisxIPd4HMPfN1nrDV/fgEwit7XdDITDWJTSiELVU4LhksXrjVe9epErg/R3Q6wxkTPGtBFpxSDMC+BNYL6h3qEIPMsuu40sKzjaaCfAljZyK7qERtp+yXQBINu9+64/ffqtwkMhB8ML3QtjWSLTsbUzQPAGEPyB9/5Q5v22/7+9t1uS5DjuPd09IrOq+mM+gJkBKEIkCNEoLc7ZY3sMV8dsL8ZsbR+BeoR9DYHPw8vzAro9F1qZrRm4EnWWkkgIFGcIzPT0R31kRvjKPSIyI7OrwSniu+gNG3R3dVZW5i8yM/7h8Q/3lPciDTiSL0V+TfdfWUCXbrlJqbZ5tCpdDyUCOPxcrpTMbBbllO31mtVIqkz7Yy+CTqPFgFeAcO0Ir5CcZBd4hUSfAfILYvo0Mr8A4hcQ+JKQbxjdFqTwR1R3s+wXA8j6PXAuog9ikUBuJccCB2gZqSX5WSKdKoixAcLG6XbOSz0bKUTOKFZnlb56oUsu5XyyEkaO6thE6CU6CyyyHKWykNghtjr1j7zhCBuIvHHoNsyRIohtI75Jzj1BgB8R4Q8B8F0EeEBIZwDccs6KUa6PiYArN+kQdU/eZLlNnZNooHCEHTBcAYgVBeSfZDF5iUDP0cFzEcjM8AKBXjKBpMDbMPS9Y59K/HlxJveNZC52EVsmbGUwAYSS0m7pgMSTvQTUAdnSOVpIZo+88M6TosqJqvUC0+MLEiVngF1k3hDCFUS6JMevIMIlYHwVgS4chAvYxcvViq9DCLtnz56FH/7wh/yvbYurjz2eny/oBaybhyu4j4EfA8YfAuFfxRD+N+fcXxDROzozoG2b7pH6vt33nC2Xd3lE17yH+zvfBtPfp0Gbu983jfDedTzpeV7ul9GLrZcz4BYRXiLC88jwzwD8Sw7hI+fwn7bbraS4vHz06NFaOJtXeNITfCt+MTH8rWiGr+0gED74wD/+9Vqm0854Se9Ejz9y4P+SEN8DgB+Grv8eB34YAVaEsJCOaLfbopgaZDGWPNNF5mlVORZLQJjknR0fRElUjM6qXDo2P0zyuuBb0eLPezDKg0gdgfNIzCwCOP/7VyqG68+uMv5qz1cJ2VsViyq/r078zgS9cFAf6D4xrGpiJFW2y/nNcrW/4mirMntIezgXvG+2rffPvfcfA9D/Iws7Qoz/t4fwDDabi/50t71sW02c/yicniPHx4zNj4nwf0Gi/zWG8H6I8d2u76VgRxtCzPlwk+DXYy9e4kpg1Z1U1ftlkfbFPMOJ3zQyPL+WdCyVB2H6N82okAYN8/ffEvPZTuGclwVSu8aJp1aqj+HHwPF/cuj/KUoRgr77xKN/5lxYny122xuA/vzTN/jf33ybH37ygn/5y5/w48fPVbA9f/4LfPz4fbr3nz4+a2H5gBy+j54+AOD/M3D4ixDi417yO1diWO4nydQkx005z3Cy7eeqh1VUu+7Qy8+aNmZok2KDShzmU76lveoBaxHIuqAKJQsFSdR4S+TWYpcAws802on4Ow5R0otJxFNyGb9CdDcIccPkt74LHbrYYyci28WeOhRXQC++44BeZqc8yXf0KAK4RY99bEQFAoFnjF4Tzomq1vTLvTgBdIBAktaYUj1j9BSRuY8sgpg6+Rkj9OhgixG2EfodetiGLe5cH/udjHtaWsoCQBf4bXDwEyL6SyD/lw75bUKUhYGrlOZMgnu1Razy8e+xT6RLrna5Qyd+XGEpaf3EQyplnnO2ht8B8L9DhN8h4XOWQZajK4+0DR10zkMXKEZR+2m/OuwXVr7vJHLuJWreAMcFSMVRElHs1DoBJCKYPSE5kHUNMgugSdGpI44dkttBpE3kcO3QXRLBVWS6ARc3fYQd0LoH53po2/6NvufPvMfz9drtVivH/cKfAbfrSCty4XsO8M/RyUI5/iuxW5HkVUZJyYeScu+WEK6vuXmEeF9keN81nsfm+qc0ANxvx5vf4/XnzRcADzm684xoNfsiMygyWFwDspR4/3Vk/hWH/hcx9v+AiP+42+2ev/322xcpLZ1ljvja1M6BH2Ri+EBgR7A5ArzfPH4MbWjoITX02Lv2bQT+AQD8AJh/AEh/JsngY4hvxNDf7/q+kZRauqBltCfqEg2t01HWXJQAVRF2OfxWJIc+nNITKkfqcvaJPR343oeiLg77dovhErkoYnjvedTT8GlZzpcohpPgSw/6aWYPiclJRMI3TWi8v/LkP0Ny/x8i/iJA/PvI/BsA+C3zzUt+4TbrkxC9Xy1Xjs6bBb/l0P8Iif6KY/wvkfknEh0OIZyGECTNky5qmpQk3eMh3hf9HjusP34B3dclhtX/LRFOIomSSkT0JTA/QwApWCHFFv4FmX/D7H7LS/dpt11fwmYZHr51Gl68eAHt6oRBjAXy9SZA8zJQe3KycqsgkbK/RO/+KwD+H8z9X4S+fxIBJFJJJTKcxHD2+lb3Auc+dh75mg9AvgwxrIJYOnXxoouNwrmAhBLt2hDiDQJcM0jUEy6Z4wUyvGLCSwQZQMC1Fm1glrLV1+johkLcBMadREsZqYvcBQeolcCbVhRfZKnGJ2FNaBqIQfRjWhQWiNLrEnaXKLyTwncAUSruReYoedvQRQwh+gbCRnwQRHEZuWfA4Brut7subp2Lq7WERnce3HKBEO4j+Ece4o/IuR8D0l85xB9I2jNAPBOBntbgfRExLD5mZnQkqlpyFnbCiIGvEfAVA7wEYPEYXxDCJZATptfO4RXHKEVirolR/LybHuMWepQIeBBgznuNg0ssmEIgUfiRompmkoWdiCgzfcJV5/sk17ZU92jankIIHVJPgbch8m512m4Zt93NxvXOb0MIgU/OzthdXSHziafTVdvzzekCmtOe431keuAdPozkvo8I7yDDnwPA95UdqKVDbChDVb25oK2DGTXfIobng7T5NV6i9Z8nhm+/Z3wGF+GbsvOMvnC998VyNgRjNMIrlC9lUSQHsUzBP3CAfyAKvyKij2OMv3/w4IFEg2W70Wh+BELi2E7BxPCxtejrnQ8BPCV4/Gz55IxOWzy9F6F/CyJ/n5z/ASLpv6gFF8KTGIL4QxddH7SilKRhK8E06ZFSKp4085uCmXkqaQiC5CynpePQJ5HMaorldO7RnF6S0879D9sk9j1Iv7bIsDotsm2hqh63N5JdRYZT4ojpNHcOa5TRw+2MYXdGhktE+nbO55J+S6Kb3rnOO39Dzv+WEP8ZkT6SMrKR4TcY++cR+HrXx74hbohw4Z0/w8Z9r0H3I2b4zwH4L2OI3w8hnIcYFhKE0zXqtfXh2y6Gk7vjtSPDpQNV71CyuuxQFsoAXBPip0T470D4a0D6VynLC8i/hd59GgD7ZUu965NQK1/BB/SyTMnBwhGdoqMfMcB/JsL/XSLvIfSPRQjnwJ8OcOSX/WJ4jPIO2VvyB9UDEBXDQ/7wPy4yvDdSnHIWyPS/eCbFV9UBwg4ZxFYimSmkIMUaEdYimAHpSqPFjFdOFt8x3DDADUe+YSkXDbQJHOT9+o+hD45BFK1UQIskKU28ZzEku+h0qV2IUVe+qRAUQRzl+w5c9Cw13FzwDIsdSNUTHz17HyVrrn71TlqVHcbQBPQtxf6ciB4Q0Z8j0buE9GMSMQwggYJzwFRdb4xClunzYgfTqyVPqY/Z2meR4WGWS9bk6ZJIFH5q59gywlr5CQ/l524Q+ZpkMSPABSC8wsiXEcTTC5cQ4TpCWDPgxiFtd13fkfcdST11Zg7ORa9susymJM/QtI8ycmDnRUpH8VWErvNSqTD4JsabeMNtXEjuD2h779oYfYfQNp5WAeAsQnzgyT/gwE/I0SNgeCx5p5lRIsGPJKUeApzq4kg50Swy6/thfl3digxXRVTmg75plDftdXju3hGlvzX7k7fLA14QR086TunXZNZL73vJCy2WiJ4IrplFCLNUbPxniQYzwy+J+H/2ffvs0aOTl3mhnOURfj1d8o1uZWL4G8X/jX84wtOnDn552T5y8QExPmoXiz8D4D8PXfcj1zaShu37Xde9GWN/X8qsympvhtj0MbrIOlGnD7YU8U1Lv+vE92Uh3tABD9P+uqg5F0mY+YmrTryIxOHBlRTXbJHTZDXvrb9/nWJ4X82HWwJ9dvxF+Gpyg/qOrKb46kizbj8Xw0O+utqeUS9mlFy0iVuOcEhEr3euuSDnfueQJJfuvzLyxyHyM+B4Fbq+Z+2fyTnvZdr6oXP0FgP8BADeC4G/zzGKGF4GjlqAadIJfcvF8G3hPtos9nWU5W4dF4/KIjNRUBqgvJEUZET0O3TuE5SqY4ifMPJzx66T9WONhG/96PVlrdOgCrdhxqUU7wCg95Dwv0aO3+9jfCj6RNeCqYhNSRI+TwwPuYarR8tcDBfrTcknXiLzr2OTKO07sJikwtL0DjoiTguydGSYop6p5LWkqkvfSbzXcEMMIogvQcSceGiZLyUyygxXIfAVY7gBhjWIKCbYSbaKQNQThIABIzQpcizRXugpLpZpwNF3neZOlp9L5FjiocklEDBGxFxNkUIvTahpJRtgasBhwxBPifCek+p6TgSw+z4hfh9Qq8KdAcY2PerGyPBk1quaolce+ea4Swyn3SRuWcpJhEFyywWU1G+SeUAW4BFKFoINIlwygIpiyVChUWSGC2a4IOSLiHwVIl9LqWggt8MQg2TOkFRpTvwJJMKYuetSJlxSoZwUqlSv3HU7cMEPIo4WiDI72IiajrRcts0yxv4cGe9jgw84whuEKKnzvoeS/o35ESDeA+ZzRHm3iuDsWEizG/OvPySGS+H5uUiur8V0fY5ieFqE5Vbmh8khlP3WeZnLs7nkpnaEMpbasFyzwM+Y4yeA8E+xD//IDB8x078R3X/+7Nkvtu+//75c77dP9Bvv9u0A9hEwMWzXhc6nP378/opP+Py0XT3oAr7Ju/iWXy7f9o37nuQ85Rg1+btkaQOO97ehP2GJCAKIhUJ6JL2WdNZfH0jlGVCmmea+rdti+PZDbTYFOUvTNp+inAux8vdvUgzf+YCfWSOGY63uyPq9X4YYTqlH0wfk9GHRkVQec5feuc8Q3WdI+AKAL2RREXMIugywLI9DlNXp56BVxuAxR74fOa5ijK1ksarLFf6hDmu47YqYytfMeM7jsdZirm5j+blcZWmbUczu7Wiz4BgGHLei2J8vhscBWfrk4jWWRVvOSU5ireAmC8nEOvF75/wLJM28ILl7JZcti8+3SrShhykFJzQzglQaQ3wEjv48Mj/kEE6Vq4rhNP4ZjnBWIUyz8ebME0Xczu8nbff84brNEPU6zDM8b4+6TepyyPka0APTvLtOvJUokTWtZqaL8ViiwLyRaCYzS2YHKUqykdRUAHEjFc8w5bjdyeI3eQ9HCLoQTf2XaZ+aF1eSX2v2D8krkepoljGjDjyyKzroklodXshDyEWIupCPWYpXiOtCZkNI1lWcAMJ9RLxPiPcR6AGg5MWlJRJLWeTX9gyXdktJEMev2wOyyXMyFXdMoyGWiLict0aPkSSmLbw0og4AYk+5igwShb9m5huOcQ0OtyQWFAZJYNyRRO3F4sMsOYSj1P9DloWGwE1DOg2h3GRQI9lxJOUzyiaSvoM8ErREuCJyJ8B4D1GqmMI5YjwHoHNMvCRLxCkwSAnpJi/USync9qyN2Pfc3xfwqMXw/DlQ76MWwzrW3LOmpLx/3/ecDb+shRGPksx0SDaVjeTWBobnklqQpVw5R1kY95umoY+7rvmEefXq0SPJTmKL5L5r0srE8Hetxb664/XvvPNOc92+1bpwc4JhcbZYLd9wnh5xH74PSOL5egcJ35aSodtu+4ZEioloJZ7RPkg6tpxrXKsfyQN0zOGexHGeltYVP8UvPM3aMH84TR+eJR/mdyMyPI8uDp3Bnsjw1yGGZb2M5pwqnlNdUKcFJnovZZuJdrJ4hjTyAb2U8BAxnDpH7cUd6Ip0lHywUsa75SiJ/mX9DUxsEvs6mfq1b0QM52hdyd88FoN5jQV089LkyjA9Pl3KLCeZq0SI7ZBIBNyWnN86anaE2jGK4V7TJ2SjgtTvliOSyVi1cjLzAjCuwLkTZlhwDJJJobIf5UVuJXZYTQV/WWJ4n8Vi34Du1mNILUK3788q4jmZsRmyK0iGCgaddpYoKCcREQSODCDSoiOxXEg2CBHAaWAh2wClwhBJFEPUwhniwR2j0hppTXoyV5ZI4wlJd6fTUhpyZ5brWh5EovxkcVkjIk6FMXJDSF6zWSC0kr8XmBvJ2nuIGNZrv8rtPL8X5gP7u54dxQ8r568MJGVc+idRSIlaivehY5acyZIjWHMcd6R/123EgiHbCz/xKfcqhvPxSb61UpNZmemzXNN0yMNDFuC1SCSD4hMtmgJwkrNYSMaPNuVoRhkoDLXC953bXQOqWuTOB9R/lBiu7pG7+pbZ58iFoY8IIhm0kdghNIMMM8sg919D4H9hqUbJ4V9aB/+6XC4/W61Wr6TAiongr06gfNV7NjH8VRP+7uw/Pas/+IDe+V3rr9tde+rbM8d8j4AeB4YnSCyLR95mjm/1MT6OzG9ohSmiM0x5LZfMsY0ctSADq40ioGafKAJsmA6UhQhJnOXpQSW1L1IyiRx8x2wSe4XE5/hqa5vEvBPJ6xFzsq3x1h2ySWRQYxaLqU2iJIwebC2Jt0yRskcf0UlUTcSxpgkqI5lcnFbTiEgmAxUPnKNqKaOr+IWTp2Peid/V6X8bxPBwrFVqwBI5l78px3QC6drMPyeRkF/J2iEn/pBokoozWWHuyEfvmiLWslhkLWeWMxKq2z6R1Z1KUTkva8LUQBp1kJHTuxUxNS5HLUelY8tyOcxnHKp7Sj7i8yLDJbqu51IEd73YswziUqmV0Zhng6AGAAAgAElEQVRT+a6z6BwGvqmdywzPrWwLeu55JUBK9KF5glWMyEBtYrXIeRwlrBvln4TY9dSlsEYWMDlvdOY5PnzHRVWSZyJFdPU05SeWXcpwL905WlxcgvgSX9YVi8n9NVZ1y0JYi2vOZq9mvCbPtDvE8Hwf8+dg/fyrxLCy0jrUSfwnBpLPOA0O5B4OSDpICAgsleQ096P+XQYSwjAhSFX7ytNY2zdlHRH/SL7ctXK3TIKARIgl3zOoncQPfFKlIl2kV8o9T4/9tsWt7h73PSsnr+VsPX+oj5hEhvMHzIV1YVzvK1cmlJmLnZOBBZJUiHsFHJ8D4Scx8r85pF8xh19DQ//mJc82wMXV1dX2nXfekUGIpUz77uidW0dqYvg73Hhf4aGrl/jPfnnZErVLf8b3MMb7HN2DPvKbgPAmO3wEwI9Cx49807zpnHvIUjY0xvPI4VSnzmPfhCAWtaCVPXPG4TTpnqt9zae2P/dBdyQ2iaz687dplPvzxLC8oY5qlvZ/bTFc2QqKREmdRBqY6JRizoE8CsUc78/JbQchnUu6FqWjx71HGNQd+/znwiELky9UjrkIudsrDbMcq47tVmW/zxHD+44/D9+G2y+XG5lEPodUTJRqCqjA09JpGlGWtF8pWknqQxnEW7pJivN8ajEqSyKTZSL5UAvzLyqG5+JAVfieqJqKsZwyZS7i9lTjGhnddW3UFQBnQrJci/k4BqeQ5MQVkFrSvFyeUga5kujFHlFfx3oIij8JP1HdKvvGkZxqy6rN65/zy5Ww/xLE8OcNHvf/7fb1XI5XBzrjOoM00FKbgAhiHQLoQCNtX0rojYubBzFcns9jdbVkB9FLWKb0tLbzIHrrjAv7jrm+jsrf66wz5SL5omJ4fP8sqJI/YI8gToMIte6I/USj6DeE9IoApfS0FEV5BoAfqzcY8JPo6JOli88Q8eLFixfrd999V6LxliXiKxQjX9euTQx/XaS/m5+jAZp33nmnbdu32hs6aVchnAQXTmFx8pAjP459/6RZtH/mEL8HwG+HEB5HDm+kLAP9KeuiFFnWzbJ2RJKC5n4q5QweBF31y75ISRYUyen3HVpAd2fkaBYdLtu9rhgetq/yEQ8shwjtNDJcuxVLBG8QkTniPhdAdTGHO9slR1GTNhsjZZ8X8apUUpUL9CtOrZaP748VwyV3svqta++j2h3SsU+uzblXsUTeNPQoQceUfWQUbKnwSxIKyQNc7y8bi9KgQTSz6pKiBktVvdkiodeMDL+uGE7R/9vtnAY0VbS4et7Vg6xbg4vPEcP1I3MionL8trCRVf7D7JJKwOnxacRP2yYFUm8dQ6J5y89aC7tbgq46hnp/ewTXeE+o8E5r0ubPsH0Dj1vHmdX8vtdrxnNBmkLbaRZofk6TYy/R4Xwdl8HNGGnVxXa3+M1zitcM7mLzZYvh6XNnHDBMn3NTP3a24ai9JGU7IVkU95wBf4sx/hsy/DrG8JsYWfKxf7rb8cXZGV4/evRIPOxiUTER/N3UNXuP2sTwETXmV3QqKog/+OAD+vTTc3e16JqWN4uWzs8w4v2Ouofk/CNCeoQMjwLENznGN2IMDyDGe4B8ysyngKmEaK6K1ECMjRZrkCn2lHNyssL4bkFsYjj5+5IQSuGyaVo2IVpEbt35DTP7tyM/eSXauJ8h1VuKXw4d+C2xXAnMYRn3nohiuTZvdcZf5wK6O8SwHtNwnuO5loHJXlE0qURVsqnkqeZKPSTmY6U3je5yWtST/mXvcRa1RdQk0VlVMMxp1ZJASS3idCa/zBbkR/kfaZP4wmK4ElLz59BwTvkPE7GW5+D3isGaTY76JqGVLslbgw/dV4mm14OyPJSuervpMcjgJo3RP2/ANznGr0gM3yUep6+PhOvjrSPpafu8TqMsbK4HcFVbDPuQ13KxnLn/uwzM7rqP97bFbDBYn8MXFcP7Bh1j+4ztqIsp02BIUomIjaEHVh+6RHRvRACjVE/UYif8KUT8dyT8pO+637au+V0I8ffbbXwRgrsherh99131Z5sd4isSG9/kbk0Mf5P0v5ufTQAfuEePlkt3n1fUwspDex7ZnSOH+0jwICI8wAgPgMNDQnwAGB8SwQMkeogI9wjxLIa4Cn0v+Wm9pAyVxc0pX/EYYLojzvS5keGSWkojd2U69Cssx6xLBoeOJbsKq3adpoarFhDOI6jj1O3w7n0dc4pqphhcmmifi2ExYdYR1vEWTx5YmavPkbDR9XnrShzFgs6L7xUK9fHVgnx+3PNI1eTDXksMJzFTd8SF60HZJD5HDJfBw7AsLke76w58+Pz0Yg7KjuJ06IwrO0qau0/1Fsu8vApZjS6PUdY6gpWmu9MpZ7OqbjhEhrMwTCaBLIZHhTj1bc8jwznPcEr3NUafa6GXD3lo80l77osMDzxmg4E9gqtmlFp1vMtvf04VNZ/t664I7CiGiyCq8/9OPe3lmkrCb4wMzyObNZvhevgCYngaxZx2wfvunduvjXfQnMP4e2rbcrw6CLtDnI6vs14Tuo9ZlHhy781nPKpnbXq2/OEUZl+WGJ4PVCVfc1lAKXccAWhaOiTcAJJEdNdihZAy2FrQBN2nIoKJ8BkgPQOMv+PonmHPz2OUSPHVzfe+971tXqz43eyx7ahfi4CJ4dfCZBvNCCDAU/fjH3/sbm7uu/USmpU/bzCul9gsVtxLAYEkjB3wG0j4iAAek6PHQPgmAb3BMd6THLUxwipyXIQYGoiS3ijKqjpZ1T2GJPOHa8nZVEYtC7oSJUqCNMeC0sN8eCgn4TL/mkcy9KFaiebk5hgf6ndGPoognUVDsz4oXfgwtayfUzqPNOE4D0oOhzo86ItwHjzDdSTzADGc57hLZzWnslfEVunYCoNJjtAcpizndVeHW3emKuBKe90phmvxW5KK5cprGhWfRsNvt3G5fIogGAX93CYxCogcZs1R2qQksmArnzcuKxw6fa3EmMVxOU9llK/DNG8/mlTlMiu5TNNui2BLpzX6ttPfsgsgp1YbxWNa21UOMg/+KmEyZy6/j0U3RtNM3e4lrdQ+8ZPaeGqTUEFeM5qJriJ40+A03YvD9HvFd+/9mZt533ncKYbzdZVumfr+lY8u10D+4PGJUQ1spvf8Pj/syOH2oPNzj0svA7GoTtcJ7Dv3ImLvEsJ3Cerx9elAq9h69r1veE2JjQI63UG3xfq+c0xBiBytfw0xXO9j3r53PWvVb7/HojOy0gWBAZEl9dwOZBGcpOtDuAbGl0jwGQF+BhIFBn4B6H4PyJ95dJ9F7i7I+wve0hWAuxYR/OLF9/r331c7hCw6rF1mJgiOkICJ4SNs1K/5lNIz86c/RfjoI/eW903z2ekiLppTvwj3MPI9h/iQvHuIhG84xDckQhwiP+AQpQStFPI4DYFXzLxCxCUSrnKi9pY5eik8oHYKZpTyoZoUU5c2p85t6rPNZy++TOe0UlgdPSydm5M0Y/nqF89h6hCkK0hbJ0GSO8/c4SchMU6/FhGQjiF3HfX33CGnh/U4rZtEUumQ8/HmrPyyXZlULx16UkMStcnnOowTxsjg0Gdl68S8E00CdDzGYaSh+7o9tVw6mCE3cX3eQilpvbTP2ZR1+kMWg/nkhwdNGZhUA4ExClUqGI6R10SncL9LDKfMD9OvSgzr3ypP6DC4qATk0PGn8ylR93SYJdqVSSmu2s+b2rb2ERcfZRJOwxVY9GAShMXyUArVZNFcxEDJ2VsulUE4V4vb9Jz1NAYrfhIwmccwM5E3HGwWFa9aONYCaDj3LHZLO4/id4zslvunFiuDyFFBX1R0Xvw3s3PUbafnn5psOJdyLMNdU7bJbTNcgweK4bp55iJVfv98MZwxD7ME6ehKOw28SpQ1P2Hmgm7f83qfYC5cxvdXM03DTmY2kmGQXrOs7tlq8FLumOF6yNdMfsrcWg8wGaxXg4805hkvsHp2rPx8K/fvcLFMZxeGQXZKU1EGi2rSl7IpkiFDComoYAXYoeaojteIeAWIl8R4IRFgAPyUAT4lQIkEv0Cklxjjy+D4VcN8JZ5hyQrhvd+9++67ZoXYd1Ee+Wsmho+8gb+B05Nrit56678s/cPlEvrNCiOtmmaxcq07RaDTKPkpGc6lgAOhu8+M90Lf33fe3SfvHzTkHsp3R3SvC+GkC91CcnuGPriu77EPPUjdeOekVgFCYIm2jIJO/hZDhHbRgvcepHSEPFRl+xCCdnBtK4VbpWSr5KCXQgiy3jrtQ74TOS2/WTrfIZo6dOJjNE9FtL6u8b6sTnLy2bqzKRGhsknubEXc5+xGQyeS9lfUehbDuahC0mfjrTtkmMjCrdgabm03E8PjQqNSSrsS+kPnlA62FC6ZdHKDsJ1G0+afe+s9WWwOYksGLnpOSQynCFD9aMrxyuy9TX7pWs2N4nW83lNW0iJEJf1AOS5dUz+I49tRurzcfpQXdcc++dzKKjF01tNHajqPerCRFnLV09Bj1cZp1LUI7CSMhqHMreMao2x5anwWpa6jcCXyO2mToqOr6fFRm+xv2yLMilVjb7Qw72QYKFQDqrlg2vd5pY3v2vd8wDcIyLz4MAnTVLlv+nMZPGSus8FF/Xmvy6G0T33t18dXfi4V6PbeRxWv+bmV/ZY5kolYnrW37qZ4cPbuc/S4lxmN4fNmiw/HwWC+/uo2HAY4OeBQjfvm56fXQH7O6i40s3G6z+ezKnWfVXPIMyZSfCSkIjdahGVHQFoWHZivOMIrRvg9Qvw9Ej1HxudE8DxEfrHZ7S4awIu+j1feh+v79++vX716JeJX0qLl5RcWAf4GNMO34iNNDH8rmuHoDkJtFO+++y9+fe+eO71qfNs6v/XoCRYt93EVKZ448ifIfB4AzqGP9/1i8bBpm4cc4A1H+EazaB/GyOcxhrMu9icxRMljvGBJfI+a2F1zsYYYSPLfSr4f13id6ZNyrOUBXOpQicgVoSxfTZOKtDKHYdqyTitWL+ibipIc0cvR5BTpyL7anNypzCWX6GLdoZbN62jqkFlLReIYUS1R16Jxcy6tYXK3UkXTPLN5cV3xX8gxDnN8pTOrBYAGisZl/RMhmm0SryOGx44zifWpnzcdre67EsODKKzE8L7IUpKdhc0o0BKjmWVilJ85a1m1jXpliyeypKKaDmzymGGYchj173Q7fb2yCNRR5CFyXI57GMBUYjhH0wYxnDV+LTDHim6jgFGOieZkajoRvttnm99RXDr15VPi1Fl/joPAYfq7zABUn6maq54ZqLYZj3GcEZmIw+GiHp99YyQ6R4bnwmsecaz+Xq6tItKLESeJxsKqDPamfuIkf6aWh+lgrJrV2Te4LdduJTyHa32IzKbPPkQM7zuGfWJ433ZFDN/+WzrX0j7DQCXPjMztFAPXYb5q3p557UK6aYcZgGKvKAJjOjCYLnQcB4PDwDTnTdZ6P7kgCwdyrieinVQlZORrKRkvVfcQUBbBXQLiBUS+QITfs9oh4kspltEs3MV2t7uJADf9Jay9X3fL5bJ75513+p///Ofxpz/9qdkgxtvwT/YnE8N/sk3/jZ04/fjHP25eurfalpvFwu1OQxdOI+L52cnJfd8uH2w324dE9OBktXwIhPeY4/2u788DxzNCOCVyKyAnVdBalnzGzI0U+5BqUU3TSp546vuAoQ8oRT+IvKYE0ohxjBr51ahyjrgVbyG5lDJLXo9SF2xYmV46gDTVPtS7lzRYOfokHUFajzSYKmeFV8v87dwyMV10p4X5sq1iYlLLu81/rSZe557hFA1Lgm6IAyaZVAdT52K4CohMO9Dizx09n4PQqSLDw7RntbCsXGFlfxqfy+/RMgeDNaHYSceBwCSydGuR1Shwij1lsInkDy3sciKowcqRtGm9yCdFiYGy2MyVNlJAd/TIZgUPUqV2gDlo7MR7nF5OIbL0KXKWMnORpWNug3oqPS2SS8WBU2R86r0snuHhPbXoKmK8dndOIoVl2ny0ZaTrq7Ju5H0kO0blEt1rRShtVYvMMgVfvTYI9mylqLzhRWAPXo7hfEbROoxvKotKEf/DUGAQudPPnwix+hwmP1efdcdCwuH6LVxqu0hu8NIm08hw2fft46orcQ73cn1f5hFWCrrenmWQV4Z2qrzH9Zb6PhmsV6W3p0/7nN4tX2e1AK4HYvX9OyndXX1uju+mNRpq/8rZfkqbDrK7WEqyDW0o9pErnOjkE7FWxNRy3STRWsn4sGFgXfjmnJPy02tmKTvdS0W4FwTwMogABnjpnL8AjK+Y8QX04ZVz4TrGkzU/bDYX//zP/QcffCD7lHzC5v/9xrr/b+8Hmxj+9rbNsR5Zjqc9pffff0bPwsOFDzdLB+1itXQLcIsl9fGEiVdt05wA4yk4J6nZzsi5c0/ubBe6s77XUtDnvmnPlov2PIb+vAvxHhKeOnILT67Zbnduu9t6BizZKgZBLKJYIsESIU5RTIYgUeM8TahR4sEmUbylqXMbxHAljNPU+iiIRnGWBEKeqB1EWeqw5h2eZGMuYjhHVvfcoamjlKqx4x/HRWH1wr9kFaijMsNFVTr24bjHqfzSVaTdZ69tVieTBTVFsdSCJQsO6VTFxJf3kLRkLbZyxK6OWk+jePnAyhiiEgbj4sZxn2VKfd7LlXYpEVwVYmUgUDyp9SJGzbecPzTz1eB43tGtKLFyzBJCBXXxwBQxXCLaAwkV1CU2Lcc1LKarFuJNbTnpeJJIHiXaKKiL6C4e9yzCiiCdREfzPiYCLAvWIqhLxLVqrxLRzwHAqfgfhFvll62eXjqAzNfhGKW9LfbSxyX4w6Agn3PhNdGHe4Ty3kHUretz6pmtRV85huGeKU77fOKjB3v/ICMjS2PRSqwX33n9ffzc6lrPLMtaXn02zdPFDeK8jsTmQUrZaf38mkfQZXCW9zE8y8q1MrNJjFfbaJNI92k1O1OxGUR8GRRX15QyVQsaRUcieiFESSOEKlB7UqHqds7hFhlvGOGKAV5CZBG8L72jV4D8KvT8ijlcMOEFEl0j841z/sYzrplxvVqd3bx6td0uFlfdzc1NfPbsWXz69Gn2GZsQPlZh8UXPy8TwFyVo7/8iBLTS3bv/kuwU3c3Kna0a13r0DmKz23CDLS2agEtqFyeNb05cQ2e7rj/bbXciju8v2/becrW6F2J8wDHcZ8R7hHTqXbPadbu267oFIywAwEsaNxHGyOxCjJqpisghUaqmFAEoxqiCeZ6zc+wURrE6RNGqaN8kQlh1hiUqOnQicyGc91GcFvmtw0Ku6eeXxX1FYaaeLOm122J43sGPoiPvVTvgapp4DBrmONQ4GKi9ukUgDQvMhk46iasiRIesB6NCGCKQo3iZWRmqUG8RFeNxy/mPAqJSHrei8dPKbOk92U08WhyGqf490eD8Mal5soiSH2dR44mQ1+3K8Kf8LG9Kxz3mD077TJHhtKhSrZ7VIqwScZPWLX+rxVvCIO+uSpsPxXTLIU8j3OkYqtu2GsAMg4ZyadSDoKGJkqUm6dZqwdMkkjzufzqAHM/v8yLD2ak+jZJXMwv1NTydgh9PLMvqW4PBWshNxHMlGkcxnITjvvfcvZ87/LUKbfSu1+04b9PSRkUM740SzyLDZUahXJ6lkafHmTz59TNh+HsuWDJ/XpSxYRG6un2+14cofyWOc5ETcXyJAM0V3iAAkpSF7oG5d85t1ecb444Jt4S0QcYNObxxiDdIeAkRXkXgl8zwog/hJQFdAsYrDOEK0V2v42bdMm9Xq9V2vW66J0+W3Waz6X/3u3f6Dz7QXMApBG5fRuA1CJgYfg1Itsk3QiA9g99/30uGigVzS2G5WPjVioBOsWlPmcI5B5TCHueLpr3nvL8HgPdQBDHAeUQ6AeBT8SZHjJKtYtn4dkneLxG46frObzc775zzvvHetwsf+p42m804nZ+LgdQe4klqsaKRhoDDnkpkueMYpxJLFLnquHNHHPPzOwnNbE2odUvJNlvCl1V0OEViS2QtfR/LPezv0FOvuF8Mp4h5tb9azFbC5C6hsK+zL/mIb0erk1CY/70WPWl/9eK3SnBVeYHLq7UtpPY8ay7V1/CI3iVW5q/fJcbmxz5EV2cL6EaxmMRwPW09RuE+bwGdiGwRw6Qifb4gKe1jFED7jmsuHOtzHM4vW0TKQsd6P3cJw7LNJAI5i1TWTxfZTzH3pNLVJW1dJbrzG+bXUH0M1Z3wHRXD+3OFz8X7cH0MnNJ9HnNenPm1mW7haZRXWGneX3nWxenzq7RfqmKXI8LleVZ+d2MhpNw0IoTF66sL3LTABfMOADcAvAaIN8hwGZmvkfCaiK4J8BoArhy5V97Bqxj5KoRwyYCvnG9ebbv+somwWSxON86td6enp/12uw3i+81FMEz4fiPd9PF8qInh42nLYzyT1Ec/fUo//vhjd3P/vlvCw4bitoXgFtDQAnoRuLjwrl20jVsCwQmCXwHDCTCs5HdGPAWEE+Z4Qq45c+ROY+xPAseTGHHVtv6k8f6UAU6ZYQmAbRd2LgYmMS5IsgrJ3y4aKpUjlTRvwxx0DsCUHJjSDLkjG+6uMVKo/UgK8Y2ewCx8ZXNN7VYiL3uKhaQp5OwL1sMqWRPGZTFjmq0S0ynqIXuJB8lci8nxeCaxtSG6XaKi+a/D61NfZJniHuwUMwFdBH6JfqpgLyJ+ZruYis4cm62m0ZPYHwcWtywSdfiztgrojusqffMp+3qh3PRvd0USh/OefWbtZR5z8pbKciVKOlpvxiIbaViTZijS8U5yAA8R5DJYGZZWZcSZVx4+qIc5t0WJdA6tX0V3x3flYdUkMlz28Xr5dev2O1QM15HhxO2rE8Pz3Lq1p3nyt7ndoIqGTsateQx7a5Ck7//8yPAgPvPzodw++667QcSWyPUsgj0+Y8pAapjc0KaZD2DKYtay31pop+tC210eUGJtkLG3rKyI4DA4ifoS9QDYO8LB24sIlyJyWYpcMF8BxCuOfCVimB1cEeAVMq/R4w2xW0fHmxU0m92uE/G8jRG2cQXbeOl2bXvaX1xsw3/7b++Ev/u7v+MPPvgg1UG3ssjH2Pd/7edkYvhrR24f+AUIIHz4IcJ//+/u3U/P3fpe685XF67frmjZOtdunDs9bZvQYLsJXUtMK0K3VGFMfBoYTsjhGQY4DxjOEOnceX+2aJb3nMN7Xd/fc645bRp/stnt2tB3DQN4YBR7hQdgLQjCkuJYtUle+ZRMCqnvyD+XgKp2IZIfOC/SGUR01bGWynBzn/Ewl33rLs0po/KHqFYfRFgRyoNpcej4hsVmgxge5eOk464baI8AmIrUPRHnmR/5lrViFlUeUsPNvK1lGj0d2+iHrcVKbYNI3fX4VdKppY5/FO318dce0MK/vDY/zyIghtcHe0URpOUzxi0GD3i2LiTdP3qG5biGfMJZXA2iVy6yYYX+VAxPj7v4N8uAIY8QqkFPmUjYz6Ea0GRYOe11EqFlgqKMraqBXD1lfjvanzjobbLHVz71auTWzpFh9TCNJp29vvcvKzKchpN/fDYJFY97FqDeisrqTMvriuHRkzvLkjZhsW9WYngQDcxzBcR8Wd7BjdO1VlaIAhNRquaW1ujKymNJiCZWB0lrtuMo32HHBDsi3HlyW0DcEMKNZHgAwJeAUuUNXyLARejiJYsIhnAFgNdNS9cUwk3btpv1er3je/d2N7/9bfjBD34gUd94c/NufP99iD//+c/ZMj58gV7T3vpaBEwMvxYm2+hbRiB3y/9R6OOnAE+fP9fr+PLyEtfr9/D+fXDP46+b+/2q7VtacPAtu8UidP2KMKzI08o7PAFyEik+ZeRTAll4R2fONydITqLIEl1eAvACkSRavGCCBSLKvyUitoC0QIAGUf6hjxwcR6mgh5LRwkWtpCfp3CQzhWSySN9Ha14qXqEirrb/lkjpqGkmIi8JkLzSTt9b5d2dVc6bCLhquxxsvDV9njr2EgeqosV7prb32gPqhXEliFxFS/d1xJOKcCq8ZunBhqwYCUiJcJZrsi4FPbyWBwpZjlVR0ZGbem0HkZz3PTCfZlUYX65ip1XUPJ3iuIBsiFgP/uGZFzhHbNOkAGoBmdEZM+4n2SaSmq+zb5R2HT93TI03zCxkGCn7QOXVLTMPSapOIsZDBDYvpBqD9kO4s4SMBy/tcI3tid4Wqren2LMArx8s5RjzoqtBDM/Ed3nLlyeGyylNvbSTQ5tEgcdZinIMX5YY3ndPvc6+p9fDdACiYrpamDtuq7l/87pWlAIWMnaTKm6RCCXnpCxs6wC4R2BJabYB5hsGuEZZ3Bb5Gh3Kz2tHeIOM6yjbYLzhPqwR6Aq9uyTgS3JwCR1cdRTWPrSb1QqkwEW3Wq26f/zHf4znT5+Gy7/9W3769GlKUPEfV+bPfvYz+Ju/+RuNMszGud+y7sgO5xgImBg+hla0c5gTwJ/+9Kf0939/5e/f9+5qia59FfzaRy8Wi+XCt9BQ2zhq2bVtDN0iQlyuFidLZFyip4VDWgHjEiguQSLMQCt2uAKgFaoVA1daKY9wRYBLAFgyQAvMslhPRTMjtBChYUwL9jgyRo5qsZDvWlROUr6J9SLl5c0Bv6KsUrdVT7XnYGTxaGQRXUJ2JRpcCb5K3KWFVvmtRTtVUb9pSqpBcuTcwLNMATPxl5XRcLi6aG5WDS+fTRZg4yIcMRiW6eC0zZ6iG5PI96Du8kFKXqZbl8DEL50wDqu+irciL1abWUDm2GeR7rpB6shoEayTiKced6msV845V2GrpqonhTdK4jytsjhynzgwhkFLsdwkIZfX9Q0zBUNMvRbDVYaRaZtUonm4PvLnj6o4R4sLz+mAaYxYj+0xWUBXDRgm13U9WzBkkyjWiPG4JrdDFe1P18+0HXO8fohuT60soxVmCHhXg7cyyBhvnzqVXHVcg0Whrrg4tQ4lS9B89mYU1PvEfRkk1fdFvd3E4pCOQSPS1mcAACAASURBVCv3SO4JzZeSZhxyZDfZG9RWT5K2DCWNWcqtiyCpzAIS9MDQYWQtY0wo/l5cA8IaEW5EBCe7A19JajOW/L4IVx7gGjyvPTXrvu+3JDmAudvtOtgtyG2ij1sXwqZpmg0z75xz3bNnJ/35+ach2xwsx6/1398KAiaGvxXNYAfxdRH48MMP6W//9m/p2ePHdPP8OfXbLb5xfk43F849fhD9Zb9oKHTNoqc2ECwi8aJlWjH5E0B34pBO0OGp/kM6dbKYD/GUSfMfnzrvTwFRI80IeMaAK2BeRc1mESVbBQUWH3KU3ikXDYmuZOmUTpAl6WwKW2oPXPRqDibqNLsu6BuiyTnHsULMk76lml51hw/R5KEiV6JeREPtS5x3vCk8ud8/W3fMWjkvC7US4rnbZ1sETJrGTZXnSqaC8cCHdGVF+lZRunICdYGTwYNcp56rj1/dLjkXa4FahFTxgstn1D+r0hz8FrO/TaOrQqB8dH3uY4GK0fKQxPTMM6yvVYvHhoVLVWGUKmNE4p8KiZc016PlYyx/XLff/ja5nVFkIrqy1yJVdctXTRmrzSKng82iEvyDUN4zyzC93vJ1WW23z4JxV2S47tRuH//c1pPKnM/ZzO+F+X7SNX6HzWh23JP7o0qTVl6ft4VUvkzWiP3dc3lftjGUMZB6eFGsDKhR3ihDbon0IqE4qVT0SsQXkaR4hf6TvLtayAJRMjusQRa1AV9DKmRxESNrOjMCloIWrwK6SwdwzQ3dQB/X6Ny6CzfbCNAFxO5J2/b37t0Lm80mXlxcxA8++EBKJaso/7qe8fY5RuCPIWBi+I+hZu/5LhNIvfiHHwJ89JFe/2KzEIvFxZMn9PjlGV2fXxDtThoM2wZi0ywaaqPDNnRx4YgX1PgFAi2RJCKMS3K0UEsFuaVDt5QIskSSESWSjEtAkIhzG4EbhthwzGnexGoB0Eh1aNKKelJZDzxKhT0isV60UjEE02te7BdSnUEW9UUOFFN9tbywT76nuCBruuQsjrJo1h5zUM9FVOWV44PKnoqCQSDkhPp3ieEyv5+Ch+NCpyFD2x+wSaRAVlRxMcS464B4FoxDeroyPNCg6+DSLlK5ujbHx5tYSUq0L3mJR0/mPKJ453nmkcNdkeHPE2zDoGPiNkjHMHiGB1E8OBHGtGt6vLX4Gm0GecyUB0djm+bmGKPfdfS1REGL77nMNcwnIuYit8rmMQridHblOMqRjXU9xry0wzVSR9sHJTx6rkublLb46sRwqdh9mGf4yxXDxcJSovBiX1BmKiJJUoSlxk+V2RAjySI2gkCAumgNETpkLVKxA+QtM3eYilbI3zTai4hb+QfMHUlqMwB5bZe+g/h91xD7NQDeEOCN/N6HuHa+uenDbs1I65ZE/PK2Way2J+x2r9p1v7y6CpeXl/HJkydxvV7z5eUlP3/+XHy+trjtu9xT/okdu4nhP7EGt9N9LQKa//j9x4/p/sfgFgtwL6HzrUOHEDxx9Bz7BqH17F2DED2A9xCpYYdNRLdw3rWyQQRcoMMFsgjouIggwpdbBhIhvFCh7PyCAOXnBTIsgEhsFiskWqKIbYRWvcrkWkaWCLOPEF0E9uJL5iivoZNks2rFiBIWSspXZG/yKGd/cs63nyKHMkM5pksaJnrLzL4qU0LJflGEqGQ30MWA8q9EwHKlq4mILH8rKlCxjzaB6QKwJIaTIE7iUGVfidhppIw0XZTuQyaCi6FUs2nIy/L/W16JwU5SAu2625wyrniPJ8cyF7xz0TaE6asp+RzFGwcDg9KcOlyKEB6m1pP4qRfQpeIU44K/svCsFNyYWCXSB2YhmgYiyXIyyvU6GjsVoiPLgm1/Bbp51Ftr5eVBz3RAcStSmyPrNd+7oqF1ukLdJmdcSZfNOMC6a5ah/uyhU6s9zDM/8+RYS6o9ydxRLYpMnzr6iMuTQzN86GHlv+X3aH7d4sEe6sGQCNsqKpozMsiWjlJacXX5yHbi32VW9wI5EcFBszZoFNeJjSEAQiCiDpE7YrEz0BaAd8y8JaIbZl5H4LUjuIGo1ds0pRk6XMeeN4C8QaStQ9oyhB0y7YhgxyKIibcUeRti3MbIu6aFjnHVMVAX4aYL+LB70t70z05O+l9++mn4vyzq+1qdiW303SBgYvi70U52lF8/gXxvfPgf/uMUQX6eI8iySG/3wyt8Z71GgHfh8vxTWl8u6eG9c9zcXFLrJNtE75EXnhtqPEEbOm5FKDvyEiFuHfo2QFgggUaT5Z9ElwOzLNpbucaJP3mJAGqzIKRV0y4WgcNC34fYMsMiIjRSkhqRWvKuCZGbmBbxyVJwVbJizZBiIiKUpeCThJySfktfpaBz0gvS06fJ9rROz2l/3Ufpk1PFvhhCqtaXRZ2UtpZCJfolEa0sfCdNtudJM4pH0QAyqxvAewfOef2MqIsNGbxvwHsPQX7XZE4MWjrbiTAvuZXkhyGuPHz0uMCsrOIv25egci1qa1/oePQJUR5aDLaKWRRz5oUtQkoGIVMRmvRVgpsLbojYz9xSNbocKcx8k1ieTu8nGVx8HAp+urAtWzrmkdgh4ir7G03qaYHdML4Zo7xqiciCtAxn9LgHX3Nu7bsWmBU5mQdPMqhxkpdWjl5EaH6f/CzXUAhyDXgtly7Cvlg/hip9M4tFbUEo1+NcMCfWM29zParQYwO97tJ7pUqa00FKjKI/5W/pGp+Ucq8u8DS+kltOhK0IWk0Yrv4f1BGK+nmBnFzWzDEye+/EsiDiNzpy0ZOPfegCMAfnfU+EkrWhkxRjwDlfr/h5CbeR+w0h3jjXXHPgjaYnEwGMdB1ivIEYr9PvuOEQN87L4jbekYrctsOdWCRcv3NdcL4JbtsFfOD7dr1Wi8NyuQxvvvlm/H/7np9c/DheXgI/fQr885//HH7xi19wXthm1oevv1+yT/yKCJgY/orA2m7/5AiocffDn/0MP/roI/zVr35F7733Hn4M4BbPS2T5nkPo/KqlJnpqYpAoMrcEYSHimNC18ruIZe9wweBakAwWIS6ca1rvmzZyv+iBxT7RImDLxC1HlshxS863kWPTB2ic157dhxDFYiEmWYkoa1q4nO1CbBkOgTwSi/TwiOTkPamcmX73EqJCRJLqfEk6E8UYMAYpD8LoiNB5L1kyKIrYLkWXs9gYess61DtbGq6iLiVxVtEh/0QUSfaNmMq36r/iwx3EsEapRzGskmfQh5UoHxbPpQhyOaakUUYxV8RU/X3+875t7tpHugNybt5BjBU/cLJtDFFhEcTZkpxjr5O/J0tzLr+bVOn4pesvSxnoeihSR3VrQZ3eOkZQ8+9FQFdMNLNIZZ1IAfkymzCLjleWi8GGMizcy1FW8fUMwjmV5x2bbDoYKcJ9jHaniHEStuPgpkRzdUhQorv5BOdRaYnSptfK2atw1ZRiZeCkwjUPQCBVo2TfeOYgOpXBeZ/SjqXz1Zy7koFBiz8wBHTYI3MPiGJVkIhuD8BB/unvYmkA7sSzK78zsEZ+G/JdiEGyN3Sy0EzTlzF0hLhlpB1J4QqCDsQOgSwL3Dbk3AZZKrnxFnzcQMBNF+KmAdqgi9sQeOeasGvDaofo+7ZNYvf6+jyen78Rt9ue1+uenzy5iMXeUMRuvtZN8P7JdWV/midsYvhPs93trL9+Av9xr32IT58Cffzx/3CS5cL73jcNOTw/8Zs1OE/g6GTpHIKj3cbhYuFE1hKwQ2hctwsePHmH2DBBww00BL4hjQ6DhGybCNgi42J5umwZqbm6vmmd923TNg1GSQeHrWa5EEuGCGjE1sk/gIX8DETyN/3HhC1HFKHdOO9dZKa+610UUS2LAJkdEZH3jiKgCxxdDNLfg5S4zqaAZM+QiHRJI5c0Yhal1YIijf6p5UIicikVnaoMicjl6JxOnxebQSW4NZY9mpSz2BvySWXhlxYd6scnC+bgIy6R11omDuJIRdZoCSiXztQzm98580eXSGM65iLgJGCYoqMpCYBOpeeIsJz9OA0vkVRNr6YiMP83eWqnaLh8TsphW34fj6c+zmkp6Ns3wcRuUCw0RRxz1CNLGS6mg4jSJsMeKxEsbaqR3hA14l8iwuOgJ5U/l1mHtm2h6zqNyKZBkABKvPQ8qdhAJBKeIroyeChWGSe2er2GyuirHKfwl7+lrApyIajhhpjJOXbkOAade2CSWjsS0c0+COeRfevT6E/+c8REGD25yAg9Akq1tZ600poKVRGtW1IPLko6si1ilCps28iwdQgbR26DBBK13e1CtyPALTLumtZv0dPOUbPtJUwcdj2S27XOdZLqDIB6BrEv9D3sur5pFx0g9fJvvdn2ixPoeoDuZrOJ31++F+7fvw4ff/xxePr0qZQnNmH79T/37RO/IwRMDH9HGsoO8ygIqCBOa/ckevyQ1u+9wB9eXeHLl2e0e7TBN7cPcHd/g912i313judnp7i5uaLTkxX2fYcO2K2RXePOiCA6bnoPQXwF5CN1DfegQtkvFt4FbtYhNA5dIxYKEcwEUaPKkVAjyw5FBMOCgBYkr6kQ1hzKKphFOCO6Bgi1AEmUelMAjZOFfYQ+xuhDHxp06ElVt9cCJczsJRqdVYyEcPMCv6RTJUCYyudlo6XqUg2up3htigar0UMsGSEwOi/BafUsj5K2JAMoQcqSyUHN0tk5UUVBS4U/FcSzfMb7/Kj1VVf/ffr6II9Lyonids42gLxgMWXQywHFLMayaSVFJiXIqPFfXeOXIsVlgV2q8pISjZRKYDmgnuu/zPzDJXJZLBnZGzMeeRpX6P+GqOgYHS22DPnU4o1Nclvepwm0ddQz1HnOexINmQW5RmHLflz6Wao2iPVAknM3fpw4yLMCvmm473oVw2KncJomQ4uP5JFLqd6XLAkl/QjKUEtWloqtQ723ss5MRG0qGpHSjJHsSNOPEZAI2ADEos4jMAXyOQsDQ/DORZIxnkxOQOz72IeFb4P3Td+HXkZ8nSO3Y4nyokRrZSEab5FQfLqyOG2DqfzwlqIsXOOd2hSAt5FopynMKOp3RNpFiQA7FktE7wH6pjnrdtQH7PpA5ELX9/Hs/F7Y9a+iW/vgfRs2q13snvW8Wp3H3a7n8/Pr+PLx43j193/PL957j39yeSl5e9WuYUL4KPoPO4mvkICJ4a8Qru3aCHwFBDSHsuz3Vw8f0pPf/IZenv0VLWDrPPSO+41fAzuHYn1YOmjFbNt5iGrE9VEiyiKWJZpM2EjIGVksF+I5hqYBasSHTOCaSLFF1+h2Yp/gyPrdSZjYucZ71/S7vtnstmrLEB/H6uRERLR4l1tmloIkSRSLtosgi/xEmzhg+Zkdi4UjVw1hRhI7sHx3jSPnHIkPI/SBQpQUqZoSQkKlyDEmgV2W0qnGyVVFkj1TlaJElrUNsuySkOAkPCbyM9t6y2YpyjokR1Nv7ueH1MrOc060iZc3L4YbIsbDpH52OIu+V89wcQOkLAI5dZckD0kR5GTHFgRJhObQZ644olHnaVRaz6p4k1Mwt9gQxoVfucBK2jZFmPMiMF2kWAoelGQG+hHSeNIEWUznwoajLaV8Ts5jqxFYwe5ShJhDkIxeAK7x7MmlDINRMnAhiwhNfnRmmRLRfLiaLUycOiJo1eCri8tkBahcVSTJVeSr5MxV4csxu3sikRrlUxYGWZRGGIipZxQrA3QcOMTAwS3UwxswQr9omuAbH8Qbseu6vu933bJd9Yu27be7XReBJRevZGGQyOwOmSVyu5UIb5DIcOSdw7gVoSt/cxG64OU7d9st9L2PXVhv+nbB/ZJXfTw579Gvw2KziTc3q7hcXsfz8/O43W5ZMjRIpoa/A4CHH3wQf/Gzn/GHH36YpjbsywgYgS+FgInhLwWj7cQIfO0Exnv3P0pUfwgp2ixHkRb6/QQvnvyGHmehvL66oNWioW1zTYuNl2VxbiOi+QScrOETv4MnJNyyk8SjyZrhHUh+DPay9M8Bswtd50QOO0LvJLQX0ffdzjvynrz3vqUGCRukpiEOHlmKjqgvWSPLsuxNviOIsJYiJU7TyYkTE8lJVLkRHzMTeyI5TPIhhmzBiJJyTuLPWUhzQxKFBmxIsmqw7EcFd/ZaqIdZvcxpAZyGnjGwzniXCto6Y17KdowVAVPUuiRuGypqD/pDF4Dp4sPRfVsvaEseWbUE5NWIdTaNvIhOVjTqh4gNIs35o2ZBTkKHpTKdCDk12majgIZGU/A1C1d1WqTcv7JxWgGZ5HwWuBrBLb7jvFJOctCmunZZfCfhrGFYVqtGEuADBV1YpgcsxUCAne5z9A9LRHYQwiJY1eKQIs8sKzublr33KnxFnMraTu+95L+NXddxlC/guGh8bLyXvLk9yqpKhkjyM2t2Ba2MpkIWsCP132JglvRiKm5lu15y6WoFNdK0Y+mfWBmAOibuCVDSjUk6sk6yNQQQOSz7jME3be8AgpPIMWIgB/12G8Jq1XYOfL/r+h4xBLHPs0f5nAA9BcAuRPEHI4UlSSELF3ZdH89wHXZtG9fbbTx78KB3Fxfhk0/acHr6PJYIbr5vVdxKSjKpviZfslCtfrLk2QkTwV/749Y+8NgJmBg+9ha28/tTJiD5lPGnH32Ez5//J7y8/ASLLWO9fgu3j6/x/GJJyZZxjv35Fs93O+y7U+y7HRZrRusdLZcLDP0CX2zX1LgNeZHPy4VDbpwshkdmiUI7Dr0Xi4YK5oCesfeOGs8heEaZfW6d5FkWHRSZRPg2LGJYTRDkyYkgJh/6zoPEhWVRH4GYM1232zWAzvmmdUBBIspO8zDnxX5RjkFEPKswlup+hBwl0pyq/InqY40MY1R7hQQ3i6qUJAB5pl/Fq+rJJP1k9nwuP1QS6sz8YNCQVHVjejddHDau6Etx2Rxuzj7WrHnVPTzafXMxvVw9TA4yRUSzwXhQ1iJXc4UStSao8BRLa4rEFjOKmC5Io7g5mqzuaiGRUokku4YciloRRMCqRaOk/UoiOierkP0I1JQZQaQ0aTUzfU/yPlM6fkcsI5aUpkLNBuy8UzEsTSDFICJEds5FJ2syJcFClEQLEBaN57ZtAkZZdAZBBDECSDRXKqUFXZzmXBcDqwAm2QbFSxsDi6+WqZeKaqRi2OliNiTZljr5mZzrY5Tv3Ef2fSNiGjDssNPvS5IpkWXoqI+u7yPDKgDugnM+np6dh4tXr1jWsq5C4K4LvG4X8aTrebFYxd92PZ9vO97c3/GPq8iuILm6uuLHjx9HycH713/91ynbhH0ZASPwrSBgYvhb0Qx2EEbgO0VAnxti1xDf85MnC3p59u90vlzS8qKhm4Undy84iiKSV/pdtPN2feNw0apwFpUbA3nJNScqRV7j2PrGSzqJ6G6ut9RD5xYnJ+hd6zyT2/YbFzShmqeoFWMlcClJONgByfudrjWLMhsuKYsloChCOMo8vGpCsSAjS+IMCX2KKmNEUVAS1NT1YSngqq+rW1ar28raoxwnzWvyWOSXrtOqytyJC1pil6osVSoPtoY6B7Iu8BLbx9DkSfjKrP+QKrmU0tU0HUnGD/vV41XxqcIzoCxOFOOr6CtxA6jY1Mh1Ktogwfg8FGBJIVLsBsmYXPad8uSm/LeaM6IsIMvHovvWnYrnVnOSpKIQshMn0WIRxQReXpNIdYoUp9Ri+bjAudiKIBZVuuvFzxM9enaLhQrjXd9z43xsvYvEIbhcZCLZHCSFiRirRexyzz0HSTyyi5GdF0uDRHMhePZBkug2DIFOfM/bbXDi6GlCvxRRLQJ8s4lr76P4IFzTRH+5iM07y7je7fgnZ2daPKKIV/Hd5lRp36mb1A7WCBiB1ydgYvj1WdmWRsAIjATys2NcEKj2jJ/8RF9/78ULvHr7bVxfXuLj64e4eXiN2/Ua72/OcXsukehTPDvdYrc7wW61xZPdEjc3RMvlDvvFAl9dvNT9LBYtLtsW+7bF+KrD0PYYQqN/i02PbWgwNg02fY+xkQDiQjIWYAw9LmSb4PO2muVi/F0qYLcSngxSe0veBk3QnMr6JXmZy8/s03tB3lB9+ZQ5Y/ySP0vNr7ypjAXuumCme5KobRKs9Rfdem3c+eT9LcBuV/4GINkR/tDnDvueHci+965m+3Mu3N7/ItFx7mTyN0lDVh+L/L6Usmje83azhdO8iM6dnel2oQ8s7aaWitCrtWIDa2hCy00beH0DUvc89m3PXb/gRd9zt1jyYtmzWC1kH+R93O5O+GTX8fZ0x6fbLW825+x/sIrX6zU/vL7W7S7feovfvrriFy/eY4C/g9/+5Cf8/vPnw/EWu4Ll1L3rarLXjcDxEDAxfDxtaWdiBIyAETACRsAIGAEjcCABE8MHArPNjYARMAJGwAgYASNgBI6HgInh42lLOxMjYASMgBEwAkbACBiBAwmYGD4QmG1uBIyAETACRsAIGAEjcDwETAwfT1vamRgBI2AEjIARMAJGwAgcSMDE8IHAbHMjYASMgBEwAkbACBiB4yFgYvh42tLOxAgYASNgBIyAETACRuBAAiaGDwRmmxsBI2AEjIARMAJGwAgcDwETw8fTlnYmRsAIGAEjYASMgBEwAgcSMDF8IDDb3AgYASNgBIyAETACRuB4CJgYPp62tDMxAkbACBgBI2AEjIAROJCAieEDgdnmRsAIGAEjYASMgBEwAsdDwMTw8bSlnYkRMAJGwAgYASNgBIzAgQRMDB8IzDY3AkbACBgBI2AEjIAROB4CJoaPpy3tTIyAETACRsAIGAEjYAQOJGBi+EBgtrkRMAJGwAgYASNgBIzA8RAwMXw8bWlnYgSMgBEwAkbACBgBI3AgARPDBwKzzY2AETACRsAIGAEjYASOh4CJ4eNpSzsTI2AEjIARMAJGwAgYgQMJmBg+EJhtbgSMgBEwAkbACBgBI3A8BEwMH09b2pkYASNgBIyAETACRsAIHEjAxPCBwGxzI2AEjIARMAJGwAgYgeMhYGL4eNrSzsQIGAEjYASMgBEwAkbgQAImhg8EZpsbASNgBIyAETACRsAIHA8BE8PH05Z2JkbACBgBI2AEjIARMAIHEjAxfCAw29wIGAEjYASMgBEwAkbgeAiYGD6etrQzMQJGwAgYASNgBIyAETiQgInhA4HZ5kbACBgBI2AEjIARMALHQ8DE8PG0pZ2JETACRsAIGAEjYASMwIEETAwfCMw2NwJGwAgYASNgBIyAETgeAiaGj6ct7UyMgBEwAkbACBgBI2AEDiRgYvhAYLa5ETACRsAIGAEjYASMwPEQMDF8PG1pZ2IEjIARMAJGwAgYASNwIAETwwcCs82NgBEwAkbACBgBI2AEjoeAieHjaUs7EyNgBIyAETACRsAIGIEDCZgYPhCYbW4EjIARMAJGwAgYASNwPARMDB9PW9qZGAEjYASMgBEwAkbACBxIwMTwgcBscyNgBIyAETACRsAIGIHjIWBi+Hja0s7ECBgBI2AEjIARMAJG4EACJoYPBGabGwEjYASMgBEwAkbACBwPARPDx9OWdiZGwAgYASNgBIyAETACBxIwMXwgMNvcCBgBI2AEjIARMAJG4HgImBg+nra0MzECRsAIGAEjYASMgBE4kICJ4QOB2eZGwAgYASNgBIyAETACx0PAxPDxtKWdiREwAkbACBgBI2AEjMCBBEwMHwjMNjcCRsAIGAEjYASMgBE4HgImho+nLe1MjIARMAJGwAgYASNgBA4kYGL4QGC2uREwAkbACBgBI2AEjMDxEDAxfDxtaWdiBIyAETACRsAIGAEjcCABE8MHArPNjYARMAJGwAgYASNgBI6HgInh42lLOxMjYASMgBEwAkbACBiBAwmYGD4QmG1uBIyAETACRsAIGAEjcDwETAwfT1vamRgBI2AEjIARMAJGwAgcSMDE8IHAbHMjYASMgBEwAkbACBiB4yFgYvh42tLOxAgYASNgBIyAETACRuBAAiaGDwRmmxsBI2AEjIARMAJGwAgcDwETw8fTlnYmRsAIGAEjYASMgBEwAgcSMDF8IDDb3AgYASNgBIyAETACRuB4CJgYPp62tDMxAkbACBgBI2AEjIAROJCAieEDgdnmRsAIGAEjYASMgBEwAsdDwMTw8bSlnYkRMAJGwAgYASNgBIzAgQRMDB8IzDY3AkbACBgBI2AEjIAROB4CJoaPpy3tTIyAETACRsAIGAEjYAQOJGBi+EBgtrkRMAJGwAgYASNgBIzA8RAwMXw8bWlnYgSMgBEwAkbACBgBI3AgARPDBwKzzY2AETACRsAIGAEjYASOh4CJ4eNpSzsTI2AEjIARMAJGwAgYgQMJmBg+EJhtbgSMgBEwAkbACBgBI3A8BEwMH09b2pkYASNgBIyAETACRsAIHEjAxPCBwGxzI2AEjIARMAJGwAgYgeMhYGL4eNrSzsQIGAEjYASMgBEwAkbgQAImhg8EZpsbASNgBIyAETACRsAIHA8BE8PH05Z2JkbACBgBI2AEjIARMAIHEjAxfCAw29wIGAEjYASMgBEwAkbgeAiYGD6etrQzMQJGwAgYASNgBIyAETiQgInhA4HZ5kbACBgBI2AEjIARMALHQ8DE8PG0pZ2JETACRsAIGAEjYASMwIEETAwfCMw2NwJGwAgYASNgBIyAETgeAiaGj6ct7UyMgBEwAkbACBgBI2AEDiRgYvhAYLa5ETACRsAIGAEjYASMwPEQMDF8PG1pZ2IEjIARMAJGwAgYASNwIAETwwcCs82NgBEwAkbACBgBI2AEjoeAieHjaUs7EyNgBIyAETACRsAIGIEDCZgYPhCYbW4EjIARMAJGwAgYASNwPARMDB9PW9qZGAEjYASMgBEwAkbACBxIwMTwgcBscyNgBIyAETACRsAIGIHjIWBi+Hja0s7ECBgBI2AEjIARMAJG4EACJoYPBGabGwEjYASMgBEwAkbACBwPARPDx9OWdiZGwAgYASNgBIyAETACBxIwCIl6jQAAAX5JREFUMXwgMNvcCBgBI2AEjIARMAJG4HgImBg+nra0MzECRsAIGAEjYASMgBE4kICJ4QOB2eZGwAgYASNgBIyAETACx0PAxPDxtKWdiREwAkbACBgBI2AEjMCBBEwMHwjMNjcCRsAIGAEjYASMgBE4HgImho+nLe1MjIARMAJGwAgYASNgBA4kYGL4QGC2uREwAkbACBgBI2AEjMDxEDAxfDxtaWdiBIyAETACRsAIGAEjcCABE8MHArPNjYARMAJGwAgYASNgBI6HgInh42lLOxMjYASMgBEwAkbACBiBAwmYGD4QmG1uBIyAETACRsAIGAEjcDwETAwfT1vamRgBI2AEjIARMAJGwAgcSMDE8IHAbHMjYASMgBEwAkbACBiB4yFgYvh42tLOxAgYASNgBIyAETACRuBAAiaGDwRmmxsBI2AEjIARMAJGwAgcDwETw8fTlnYmRsAIGAEjYASMgBEwAgcSMDF8IDDb3AgYASNgBIyAETACRuB4CPz/qFI7ByPl/80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152751"/>
            <a:ext cx="3263937" cy="218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13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4104942" y="2699793"/>
            <a:ext cx="3982116" cy="1458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6600" b="1" dirty="0">
                <a:latin typeface="+mj-lt"/>
                <a:ea typeface="+mj-ea"/>
                <a:cs typeface="+mj-cs"/>
              </a:rPr>
              <a:t>Resultados </a:t>
            </a:r>
          </a:p>
        </p:txBody>
      </p:sp>
    </p:spTree>
    <p:extLst>
      <p:ext uri="{BB962C8B-B14F-4D97-AF65-F5344CB8AC3E}">
        <p14:creationId xmlns:p14="http://schemas.microsoft.com/office/powerpoint/2010/main" val="150921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09"/>
            <a:ext cx="12192000" cy="66595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410470" y="353683"/>
            <a:ext cx="2381175" cy="563304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169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30" y="155277"/>
            <a:ext cx="8250624" cy="65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8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38" y="2338236"/>
            <a:ext cx="6788786" cy="40732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876581" y="2915728"/>
            <a:ext cx="672861" cy="198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5576865" y="6012611"/>
            <a:ext cx="5706486" cy="112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5986732" y="6297283"/>
            <a:ext cx="5624423" cy="112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5845169" y="5980187"/>
            <a:ext cx="1000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2024-05-01</a:t>
            </a:r>
            <a:endParaRPr lang="es-EC" sz="9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615519" y="5980187"/>
            <a:ext cx="1000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2024-05-03</a:t>
            </a:r>
            <a:endParaRPr lang="es-EC" sz="9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406163" y="5980187"/>
            <a:ext cx="1000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2024-05-05</a:t>
            </a:r>
            <a:endParaRPr lang="es-EC" sz="9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242954" y="5980187"/>
            <a:ext cx="1000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2024-05-07</a:t>
            </a:r>
            <a:endParaRPr lang="es-EC" sz="9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031940" y="5981228"/>
            <a:ext cx="1000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2024-05-09</a:t>
            </a:r>
            <a:endParaRPr lang="es-EC" sz="9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868730" y="5973641"/>
            <a:ext cx="991665" cy="23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2024-05-11</a:t>
            </a:r>
            <a:endParaRPr lang="es-EC" sz="9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0713865" y="5966207"/>
            <a:ext cx="1000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2024-05-13</a:t>
            </a:r>
            <a:endParaRPr lang="es-EC" sz="9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426902" y="4305861"/>
            <a:ext cx="2411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dirty="0" smtClean="0"/>
              <a:t>INAMHI</a:t>
            </a:r>
            <a:endParaRPr lang="es-EC" sz="5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7" y="190272"/>
            <a:ext cx="6580332" cy="2620337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7686136" y="1020517"/>
            <a:ext cx="296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dirty="0" smtClean="0"/>
              <a:t>Panchito</a:t>
            </a:r>
            <a:endParaRPr lang="es-EC" sz="5400" dirty="0"/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3838756" y="4767526"/>
            <a:ext cx="13370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 flipV="1">
            <a:off x="6737230" y="1487932"/>
            <a:ext cx="878953" cy="86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8806121" y="2541722"/>
            <a:ext cx="898901" cy="268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657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26902" y="4305861"/>
            <a:ext cx="2411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5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74" y="793558"/>
            <a:ext cx="8249267" cy="498955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089965" y="6114707"/>
            <a:ext cx="4140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Sylfaen" panose="010A0502050306030303" pitchFamily="18" charset="0"/>
              </a:rPr>
              <a:t>β</a:t>
            </a:r>
            <a:r>
              <a:rPr lang="es-EC" sz="2000" dirty="0">
                <a:latin typeface="Sylfaen" panose="010A0502050306030303" pitchFamily="18" charset="0"/>
              </a:rPr>
              <a:t> </a:t>
            </a:r>
            <a:r>
              <a:rPr lang="en-US" sz="2000" dirty="0" smtClean="0">
                <a:latin typeface="Sylfaen" panose="010A0502050306030303" pitchFamily="18" charset="0"/>
              </a:rPr>
              <a:t>= </a:t>
            </a:r>
            <a:r>
              <a:rPr lang="es-EC" sz="2000" dirty="0" smtClean="0"/>
              <a:t>-0,0046 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820767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CuadroTexto 1"/>
          <p:cNvSpPr txBox="1"/>
          <p:nvPr/>
        </p:nvSpPr>
        <p:spPr>
          <a:xfrm>
            <a:off x="4123426" y="2934260"/>
            <a:ext cx="4753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600" b="1" dirty="0">
                <a:latin typeface="+mj-lt"/>
                <a:ea typeface="+mj-ea"/>
                <a:cs typeface="+mj-cs"/>
              </a:rPr>
              <a:t>Conclusiones</a:t>
            </a:r>
          </a:p>
          <a:p>
            <a:endParaRPr lang="es-EC" sz="5400" dirty="0"/>
          </a:p>
        </p:txBody>
      </p:sp>
    </p:spTree>
    <p:extLst>
      <p:ext uri="{BB962C8B-B14F-4D97-AF65-F5344CB8AC3E}">
        <p14:creationId xmlns:p14="http://schemas.microsoft.com/office/powerpoint/2010/main" val="315446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974785" y="1346523"/>
            <a:ext cx="1059323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 smtClean="0"/>
              <a:t>El tanque Panchito se encuentra operativo. Se pudo registrar un </a:t>
            </a:r>
            <a:r>
              <a:rPr lang="es-EC" sz="2800" dirty="0" err="1" smtClean="0"/>
              <a:t>Forbush</a:t>
            </a:r>
            <a:r>
              <a:rPr lang="es-EC" sz="2800" dirty="0" smtClean="0"/>
              <a:t> </a:t>
            </a:r>
            <a:r>
              <a:rPr lang="es-EC" sz="2800" dirty="0" smtClean="0"/>
              <a:t>entre los días 11-13 de mayo.</a:t>
            </a:r>
          </a:p>
          <a:p>
            <a:endParaRPr lang="es-EC" sz="2800" dirty="0" smtClean="0"/>
          </a:p>
          <a:p>
            <a:r>
              <a:rPr lang="es-EC" sz="2800" dirty="0" smtClean="0"/>
              <a:t>Fue posible interpretar los datos de manera independiente para la detección </a:t>
            </a:r>
          </a:p>
          <a:p>
            <a:r>
              <a:rPr lang="es-EC" sz="2800" dirty="0" smtClean="0"/>
              <a:t>Del </a:t>
            </a:r>
            <a:r>
              <a:rPr lang="es-EC" sz="2800" dirty="0" err="1" smtClean="0"/>
              <a:t>Forbush</a:t>
            </a:r>
            <a:r>
              <a:rPr lang="es-EC" sz="2800" dirty="0" smtClean="0"/>
              <a:t>.</a:t>
            </a:r>
          </a:p>
          <a:p>
            <a:endParaRPr lang="es-EC" sz="2800" dirty="0"/>
          </a:p>
          <a:p>
            <a:r>
              <a:rPr lang="es-EC" sz="2800" dirty="0" smtClean="0"/>
              <a:t>Futuros trabajos sugieren la implementación de ANNA y el estudio del punto de trabajo óptimo  del alto voltaje. </a:t>
            </a:r>
          </a:p>
          <a:p>
            <a:endParaRPr lang="es-EC" sz="2800" dirty="0"/>
          </a:p>
          <a:p>
            <a:r>
              <a:rPr lang="es-EC" sz="2800" dirty="0" smtClean="0"/>
              <a:t>Aplicación de la corrección determinada por la constante </a:t>
            </a:r>
            <a:r>
              <a:rPr lang="es-EC" sz="2800" dirty="0" smtClean="0"/>
              <a:t>Barométrica.</a:t>
            </a:r>
            <a:endParaRPr lang="es-EC" sz="2800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4483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CuadroTexto 1"/>
          <p:cNvSpPr txBox="1"/>
          <p:nvPr/>
        </p:nvSpPr>
        <p:spPr>
          <a:xfrm>
            <a:off x="4371034" y="2921168"/>
            <a:ext cx="4933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600" b="1" dirty="0">
                <a:latin typeface="+mj-lt"/>
                <a:ea typeface="+mj-ea"/>
                <a:cs typeface="+mj-cs"/>
              </a:rPr>
              <a:t>Bibliografía</a:t>
            </a:r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7220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743578" y="894304"/>
            <a:ext cx="10992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/>
              <a:t>ScieSMEX</a:t>
            </a:r>
            <a:r>
              <a:rPr lang="es-MX" dirty="0"/>
              <a:t>. (2023, mayo 18). </a:t>
            </a:r>
            <a:r>
              <a:rPr lang="es-MX" i="1" dirty="0"/>
              <a:t>Reporte de rayos cósmicos 2023-05-18</a:t>
            </a:r>
            <a:r>
              <a:rPr lang="es-MX" dirty="0"/>
              <a:t>. Observatorio de Rayos Cósmicos de la Ciudad de México. Recuperado de </a:t>
            </a:r>
            <a:r>
              <a:rPr lang="es-MX" dirty="0">
                <a:hlinkClick r:id="rId2"/>
              </a:rPr>
              <a:t>https://www.sciesmex.unam.mx/blog/reporte-de-rayos-c%C3%B3smicos-2023-05-18/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834012" y="2551837"/>
            <a:ext cx="10379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Jokipii</a:t>
            </a:r>
            <a:r>
              <a:rPr lang="en-US" dirty="0"/>
              <a:t>, J. R., &amp; Kota, J. (2014). Analysis of atmospheric pressure and temperature effects on cosmic ray measurements. </a:t>
            </a:r>
            <a:r>
              <a:rPr lang="en-US" i="1" dirty="0" err="1"/>
              <a:t>ResearchGate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https://www.researchgate.net/publication/258796461_Analysis_of_atmospheric_pressure_and_temperature_effects_on_cosmic_ray_measurements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029955" y="5150005"/>
            <a:ext cx="10420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Zhao, L., &amp; He, H. (2023). Study of cosmic ray modulation and its possible explanation. </a:t>
            </a:r>
            <a:r>
              <a:rPr lang="en-US" i="1" dirty="0" err="1"/>
              <a:t>InspireHEP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https://inspirehep.net/files/312895b9c25ca313c9587d9cb2d45810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4042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6600" b="1" dirty="0" smtClean="0"/>
              <a:t>Contenido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C" dirty="0" smtClean="0"/>
              <a:t>Motivación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C" dirty="0" smtClean="0"/>
              <a:t>Conceptos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/>
              <a:t>Metodolog</a:t>
            </a:r>
            <a:r>
              <a:rPr lang="es-EC" dirty="0" err="1" smtClean="0"/>
              <a:t>ía</a:t>
            </a:r>
            <a:r>
              <a:rPr lang="es-EC" dirty="0" smtClean="0"/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C" dirty="0" smtClean="0"/>
              <a:t>Resultados </a:t>
            </a:r>
            <a:endParaRPr lang="es-EC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/>
              <a:t>Conclusiones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743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4242798" y="2648874"/>
            <a:ext cx="3918509" cy="1458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6600" b="1" dirty="0">
                <a:latin typeface="+mj-lt"/>
                <a:ea typeface="+mj-ea"/>
                <a:cs typeface="+mj-cs"/>
              </a:rPr>
              <a:t>Motivación</a:t>
            </a:r>
          </a:p>
        </p:txBody>
      </p:sp>
    </p:spTree>
    <p:extLst>
      <p:ext uri="{BB962C8B-B14F-4D97-AF65-F5344CB8AC3E}">
        <p14:creationId xmlns:p14="http://schemas.microsoft.com/office/powerpoint/2010/main" val="69107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1086928" y="898358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"Un reporte realizado por el Observatorio de Rayos Cósmicos de la Ciudad de México establecía que, del 12 al 18 de mayo, se registraba un intenso decrecimiento del </a:t>
            </a:r>
            <a:r>
              <a:rPr lang="es-MX" sz="2400" dirty="0" err="1"/>
              <a:t>Forbush</a:t>
            </a:r>
            <a:r>
              <a:rPr lang="es-MX" sz="2400" dirty="0"/>
              <a:t>."</a:t>
            </a:r>
            <a:br>
              <a:rPr lang="es-MX" sz="2400" dirty="0"/>
            </a:br>
            <a:r>
              <a:rPr lang="es-MX" sz="2400" i="1" dirty="0"/>
              <a:t>(Fuente: </a:t>
            </a:r>
            <a:r>
              <a:rPr lang="es-MX" sz="2400" i="1" dirty="0" err="1">
                <a:hlinkClick r:id="rId2"/>
              </a:rPr>
              <a:t>ScieSMEX</a:t>
            </a:r>
            <a:r>
              <a:rPr lang="es-MX" sz="2400" i="1" dirty="0">
                <a:hlinkClick r:id="rId2"/>
              </a:rPr>
              <a:t>, 2023</a:t>
            </a:r>
            <a:r>
              <a:rPr lang="es-MX" sz="2400" i="1" dirty="0"/>
              <a:t>)</a:t>
            </a:r>
            <a:endParaRPr lang="es-EC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948905" y="3539624"/>
            <a:ext cx="10593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i="1" dirty="0" smtClean="0"/>
              <a:t>¿El detector de agua </a:t>
            </a:r>
            <a:r>
              <a:rPr lang="es-EC" sz="2800" i="1" dirty="0" err="1" smtClean="0"/>
              <a:t>Cherenkov</a:t>
            </a:r>
            <a:r>
              <a:rPr lang="es-EC" sz="2800" i="1" dirty="0" smtClean="0"/>
              <a:t> </a:t>
            </a:r>
            <a:r>
              <a:rPr lang="en-US" sz="2800" i="1" dirty="0" smtClean="0"/>
              <a:t>‘</a:t>
            </a:r>
            <a:r>
              <a:rPr lang="en-US" sz="2800" i="1" dirty="0" err="1" smtClean="0"/>
              <a:t>Panchito</a:t>
            </a:r>
            <a:r>
              <a:rPr lang="en-US" sz="2800" i="1" dirty="0" smtClean="0"/>
              <a:t>’ </a:t>
            </a:r>
            <a:r>
              <a:rPr lang="en-US" sz="2800" i="1" dirty="0" err="1" smtClean="0"/>
              <a:t>logr</a:t>
            </a:r>
            <a:r>
              <a:rPr lang="es-EC" sz="2800" i="1" dirty="0" err="1" smtClean="0"/>
              <a:t>ó</a:t>
            </a:r>
            <a:r>
              <a:rPr lang="es-EC" sz="2800" i="1" dirty="0" smtClean="0"/>
              <a:t> capturar este </a:t>
            </a:r>
            <a:r>
              <a:rPr lang="es-EC" sz="2800" i="1" dirty="0" err="1" smtClean="0"/>
              <a:t>Forbush</a:t>
            </a:r>
            <a:r>
              <a:rPr lang="es-EC" sz="2800" i="1" dirty="0" smtClean="0"/>
              <a:t>?</a:t>
            </a:r>
          </a:p>
          <a:p>
            <a:endParaRPr lang="es-EC" sz="2800" dirty="0" smtClean="0"/>
          </a:p>
          <a:p>
            <a:endParaRPr lang="es-EC" sz="2800" dirty="0" smtClean="0"/>
          </a:p>
          <a:p>
            <a:r>
              <a:rPr lang="es-EC" sz="2800" dirty="0" smtClean="0"/>
              <a:t>¿Qué afectan a los resultados aplicar las correcciones de presión y temperatura?  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67795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2505946" y="2770132"/>
            <a:ext cx="7180107" cy="1458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6600" b="1" dirty="0">
                <a:latin typeface="+mj-lt"/>
                <a:ea typeface="+mj-ea"/>
                <a:cs typeface="+mj-cs"/>
              </a:rPr>
              <a:t>Conceptos</a:t>
            </a:r>
            <a:r>
              <a:rPr lang="es-EC" sz="4400" dirty="0" smtClean="0"/>
              <a:t> </a:t>
            </a:r>
            <a:r>
              <a:rPr lang="es-EC" sz="6600" b="1" dirty="0">
                <a:latin typeface="+mj-lt"/>
                <a:ea typeface="+mj-ea"/>
                <a:cs typeface="+mj-cs"/>
              </a:rPr>
              <a:t>Generales</a:t>
            </a:r>
          </a:p>
        </p:txBody>
      </p:sp>
    </p:spTree>
    <p:extLst>
      <p:ext uri="{BB962C8B-B14F-4D97-AF65-F5344CB8AC3E}">
        <p14:creationId xmlns:p14="http://schemas.microsoft.com/office/powerpoint/2010/main" val="292581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CuadroTexto 1"/>
          <p:cNvSpPr txBox="1"/>
          <p:nvPr/>
        </p:nvSpPr>
        <p:spPr>
          <a:xfrm>
            <a:off x="1448933" y="1692594"/>
            <a:ext cx="95450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Un </a:t>
            </a:r>
            <a:r>
              <a:rPr lang="es-MX" sz="2400" b="1" dirty="0" smtClean="0"/>
              <a:t>decrecimiento de </a:t>
            </a:r>
            <a:r>
              <a:rPr lang="es-MX" sz="2400" b="1" dirty="0" err="1" smtClean="0"/>
              <a:t>Forbush</a:t>
            </a:r>
            <a:r>
              <a:rPr lang="es-MX" sz="2400" dirty="0" smtClean="0"/>
              <a:t> es una </a:t>
            </a:r>
            <a:r>
              <a:rPr lang="es-MX" sz="2400" b="1" dirty="0" smtClean="0"/>
              <a:t>disminución en el número de detecciones de los rayos cósmicos galácticos</a:t>
            </a:r>
            <a:r>
              <a:rPr lang="es-MX" sz="2400" dirty="0" smtClean="0"/>
              <a:t> que llegan a la Tierra. </a:t>
            </a:r>
          </a:p>
          <a:p>
            <a:pPr algn="just"/>
            <a:endParaRPr lang="es-MX" sz="2400" dirty="0" smtClean="0"/>
          </a:p>
          <a:p>
            <a:pPr algn="just"/>
            <a:endParaRPr lang="es-MX" sz="2400" dirty="0" smtClean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Este fenómeno ocurre durante </a:t>
            </a:r>
            <a:r>
              <a:rPr lang="es-MX" sz="2400" b="1" dirty="0" smtClean="0"/>
              <a:t>tormentas solares</a:t>
            </a:r>
            <a:r>
              <a:rPr lang="es-MX" sz="2400" dirty="0" smtClean="0"/>
              <a:t>, específicamente cuando se producen </a:t>
            </a:r>
            <a:r>
              <a:rPr lang="es-MX" sz="2400" b="1" dirty="0" smtClean="0"/>
              <a:t>eyecciones de masa coronal</a:t>
            </a:r>
            <a:r>
              <a:rPr lang="es-MX" sz="2400" dirty="0" smtClean="0"/>
              <a:t> (</a:t>
            </a:r>
            <a:r>
              <a:rPr lang="es-MX" sz="2400" dirty="0" err="1" smtClean="0"/>
              <a:t>CMEs</a:t>
            </a:r>
            <a:r>
              <a:rPr lang="es-MX" sz="2400" dirty="0" smtClean="0"/>
              <a:t>), que son grandes expulsiones de plasma y campos magnéticos desde la atmósfera del Sol.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28683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3785688" y="2699793"/>
            <a:ext cx="4620624" cy="1458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 err="1">
                <a:latin typeface="+mj-lt"/>
                <a:ea typeface="+mj-ea"/>
                <a:cs typeface="+mj-cs"/>
              </a:rPr>
              <a:t>Metodolog</a:t>
            </a:r>
            <a:r>
              <a:rPr lang="es-EC" sz="6600" b="1" dirty="0" err="1">
                <a:latin typeface="+mj-lt"/>
                <a:ea typeface="+mj-ea"/>
                <a:cs typeface="+mj-cs"/>
              </a:rPr>
              <a:t>ía</a:t>
            </a:r>
            <a:r>
              <a:rPr lang="es-EC" sz="6600" b="1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2623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3300148" y="2699793"/>
            <a:ext cx="6099747" cy="1458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 err="1">
                <a:latin typeface="+mj-lt"/>
                <a:ea typeface="+mj-ea"/>
                <a:cs typeface="+mj-cs"/>
              </a:rPr>
              <a:t>Tanque</a:t>
            </a:r>
            <a:r>
              <a:rPr lang="en-US" sz="6600" b="1" dirty="0">
                <a:latin typeface="+mj-lt"/>
                <a:ea typeface="+mj-ea"/>
                <a:cs typeface="+mj-cs"/>
              </a:rPr>
              <a:t> ‘</a:t>
            </a:r>
            <a:r>
              <a:rPr lang="en-US" sz="6600" b="1" dirty="0" err="1">
                <a:latin typeface="+mj-lt"/>
                <a:ea typeface="+mj-ea"/>
                <a:cs typeface="+mj-cs"/>
              </a:rPr>
              <a:t>Panchito</a:t>
            </a:r>
            <a:r>
              <a:rPr lang="en-US" sz="6600" b="1" dirty="0">
                <a:latin typeface="+mj-lt"/>
                <a:ea typeface="+mj-ea"/>
                <a:cs typeface="+mj-cs"/>
              </a:rPr>
              <a:t>’</a:t>
            </a:r>
            <a:endParaRPr lang="es-EC" sz="6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271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/>
          <p:cNvSpPr txBox="1"/>
          <p:nvPr/>
        </p:nvSpPr>
        <p:spPr>
          <a:xfrm>
            <a:off x="7516986" y="1066691"/>
            <a:ext cx="412531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Datos sobre la ubicación</a:t>
            </a:r>
          </a:p>
          <a:p>
            <a:pPr algn="ctr"/>
            <a:endParaRPr lang="es-EC" sz="2000" dirty="0"/>
          </a:p>
          <a:p>
            <a:pPr algn="ctr"/>
            <a:r>
              <a:rPr lang="es-EC" sz="2000" dirty="0" smtClean="0"/>
              <a:t>Se  ubica en Quito, Ecuador.</a:t>
            </a:r>
          </a:p>
          <a:p>
            <a:pPr algn="ctr"/>
            <a:endParaRPr lang="es-EC" sz="2000" dirty="0"/>
          </a:p>
          <a:p>
            <a:pPr algn="ctr"/>
            <a:r>
              <a:rPr lang="es-EC" sz="2000" dirty="0" smtClean="0"/>
              <a:t>La altitud es de 2330 msnm</a:t>
            </a:r>
          </a:p>
          <a:p>
            <a:pPr algn="ctr"/>
            <a:endParaRPr lang="es-EC" sz="2000" dirty="0"/>
          </a:p>
          <a:p>
            <a:pPr algn="ctr"/>
            <a:endParaRPr lang="es-EC" sz="2000" b="1" dirty="0" smtClean="0"/>
          </a:p>
          <a:p>
            <a:pPr algn="ctr"/>
            <a:r>
              <a:rPr lang="es-EC" sz="2000" b="1" dirty="0" smtClean="0"/>
              <a:t>Detalles componentes</a:t>
            </a:r>
          </a:p>
          <a:p>
            <a:pPr algn="ctr"/>
            <a:endParaRPr lang="es-EC" sz="2000" dirty="0" smtClean="0"/>
          </a:p>
          <a:p>
            <a:pPr algn="ctr"/>
            <a:r>
              <a:rPr lang="es-EC" sz="2000" dirty="0" smtClean="0"/>
              <a:t>El PMT R5912 </a:t>
            </a:r>
            <a:r>
              <a:rPr lang="es-EC" sz="2000" dirty="0" err="1" smtClean="0"/>
              <a:t>Hamatsu</a:t>
            </a:r>
            <a:r>
              <a:rPr lang="es-EC" sz="2000" dirty="0" smtClean="0"/>
              <a:t>.</a:t>
            </a:r>
          </a:p>
          <a:p>
            <a:pPr algn="ctr"/>
            <a:endParaRPr lang="es-EC" sz="2000" dirty="0"/>
          </a:p>
          <a:p>
            <a:pPr algn="ctr"/>
            <a:r>
              <a:rPr lang="es-EC" sz="2000" dirty="0" smtClean="0"/>
              <a:t>Con la nueva tarjeta lleva en funcionamiento dos años.</a:t>
            </a:r>
          </a:p>
          <a:p>
            <a:pPr algn="ctr"/>
            <a:endParaRPr lang="es-EC" sz="2000" dirty="0"/>
          </a:p>
          <a:p>
            <a:pPr algn="ctr"/>
            <a:r>
              <a:rPr lang="es-EC" sz="2000" dirty="0" smtClean="0"/>
              <a:t>El tratamiento de los datos se hace en Python.</a:t>
            </a:r>
          </a:p>
          <a:p>
            <a:endParaRPr lang="es-EC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5" y="1718971"/>
            <a:ext cx="6967424" cy="39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08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374</Words>
  <Application>Microsoft Office PowerPoint</Application>
  <PresentationFormat>Panorámica</PresentationFormat>
  <Paragraphs>65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Sylfaen</vt:lpstr>
      <vt:lpstr>Tema de Office</vt:lpstr>
      <vt:lpstr>Presentación de PowerPoint</vt:lpstr>
      <vt:lpstr>Contenido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33</cp:revision>
  <dcterms:created xsi:type="dcterms:W3CDTF">2024-11-20T00:06:07Z</dcterms:created>
  <dcterms:modified xsi:type="dcterms:W3CDTF">2024-11-20T15:30:11Z</dcterms:modified>
</cp:coreProperties>
</file>