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7" r:id="rId3"/>
    <p:sldId id="258" r:id="rId4"/>
    <p:sldId id="259" r:id="rId5"/>
    <p:sldId id="261" r:id="rId6"/>
    <p:sldId id="262" r:id="rId7"/>
    <p:sldId id="263" r:id="rId8"/>
    <p:sldId id="265" r:id="rId9"/>
    <p:sldId id="266" r:id="rId10"/>
    <p:sldId id="268" r:id="rId11"/>
    <p:sldId id="269" r:id="rId12"/>
    <p:sldId id="270" r:id="rId13"/>
    <p:sldId id="271" r:id="rId14"/>
    <p:sldId id="272" r:id="rId15"/>
    <p:sldId id="273" r:id="rId16"/>
    <p:sldId id="274" r:id="rId17"/>
    <p:sldId id="276"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w4MrkLXvibmA7YefjqKZOK+/r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5"/>
    <p:restoredTop sz="94694"/>
  </p:normalViewPr>
  <p:slideViewPr>
    <p:cSldViewPr snapToGrid="0">
      <p:cViewPr varScale="1">
        <p:scale>
          <a:sx n="121" d="100"/>
          <a:sy n="121" d="100"/>
        </p:scale>
        <p:origin x="4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CO"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8" name="Google Shape;2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6" name="Google Shape;3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8" name="Google Shape;33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7" name="Google Shape;35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6" name="Google Shape;3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7" name="Google Shape;16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s-CO"/>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0" name="Google Shape;20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5" name="Google Shape;2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4"/>
        <p:cNvGrpSpPr/>
        <p:nvPr/>
      </p:nvGrpSpPr>
      <p:grpSpPr>
        <a:xfrm>
          <a:off x="0" y="0"/>
          <a:ext cx="0" cy="0"/>
          <a:chOff x="0" y="0"/>
          <a:chExt cx="0" cy="0"/>
        </a:xfrm>
      </p:grpSpPr>
      <p:sp>
        <p:nvSpPr>
          <p:cNvPr id="75" name="Google Shape;75;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1"/>
          <p:cNvSpPr>
            <a:spLocks noGrp="1"/>
          </p:cNvSpPr>
          <p:nvPr>
            <p:ph type="pic" idx="2"/>
          </p:nvPr>
        </p:nvSpPr>
        <p:spPr>
          <a:xfrm>
            <a:off x="5183188" y="987425"/>
            <a:ext cx="6172200" cy="4873625"/>
          </a:xfrm>
          <a:prstGeom prst="rect">
            <a:avLst/>
          </a:prstGeom>
          <a:noFill/>
          <a:ln>
            <a:noFill/>
          </a:ln>
        </p:spPr>
      </p:sp>
      <p:sp>
        <p:nvSpPr>
          <p:cNvPr id="77" name="Google Shape;77;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1"/>
        <p:cNvGrpSpPr/>
        <p:nvPr/>
      </p:nvGrpSpPr>
      <p:grpSpPr>
        <a:xfrm>
          <a:off x="0" y="0"/>
          <a:ext cx="0" cy="0"/>
          <a:chOff x="0" y="0"/>
          <a:chExt cx="0" cy="0"/>
        </a:xfrm>
      </p:grpSpPr>
      <p:sp>
        <p:nvSpPr>
          <p:cNvPr id="82" name="Google Shape;82;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7"/>
        <p:cNvGrpSpPr/>
        <p:nvPr/>
      </p:nvGrpSpPr>
      <p:grpSpPr>
        <a:xfrm>
          <a:off x="0" y="0"/>
          <a:ext cx="0" cy="0"/>
          <a:chOff x="0" y="0"/>
          <a:chExt cx="0" cy="0"/>
        </a:xfrm>
      </p:grpSpPr>
      <p:sp>
        <p:nvSpPr>
          <p:cNvPr id="88" name="Google Shape;88;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6"/>
        <p:cNvGrpSpPr/>
        <p:nvPr/>
      </p:nvGrpSpPr>
      <p:grpSpPr>
        <a:xfrm>
          <a:off x="0" y="0"/>
          <a:ext cx="0" cy="0"/>
          <a:chOff x="0" y="0"/>
          <a:chExt cx="0" cy="0"/>
        </a:xfrm>
      </p:grpSpPr>
      <p:sp>
        <p:nvSpPr>
          <p:cNvPr id="27" name="Google Shape;2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34"/>
        <p:cNvGrpSpPr/>
        <p:nvPr/>
      </p:nvGrpSpPr>
      <p:grpSpPr>
        <a:xfrm>
          <a:off x="0" y="0"/>
          <a:ext cx="0" cy="0"/>
          <a:chOff x="0" y="0"/>
          <a:chExt cx="0" cy="0"/>
        </a:xfrm>
      </p:grpSpPr>
      <p:sp>
        <p:nvSpPr>
          <p:cNvPr id="35" name="Google Shape;35;p45"/>
          <p:cNvSpPr/>
          <p:nvPr/>
        </p:nvSpPr>
        <p:spPr>
          <a:xfrm flipH="1">
            <a:off x="10127953" y="613633"/>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36" name="Google Shape;36;p45"/>
          <p:cNvSpPr/>
          <p:nvPr/>
        </p:nvSpPr>
        <p:spPr>
          <a:xfrm rot="10800000" flipH="1">
            <a:off x="621900" y="4744471"/>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37" name="Google Shape;37;p45"/>
          <p:cNvSpPr txBox="1">
            <a:spLocks noGrp="1"/>
          </p:cNvSpPr>
          <p:nvPr>
            <p:ph type="title"/>
          </p:nvPr>
        </p:nvSpPr>
        <p:spPr>
          <a:xfrm>
            <a:off x="1031600" y="2408600"/>
            <a:ext cx="10128900" cy="2040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9"/>
        <p:cNvGrpSpPr/>
        <p:nvPr/>
      </p:nvGrpSpPr>
      <p:grpSpPr>
        <a:xfrm>
          <a:off x="0" y="0"/>
          <a:ext cx="0" cy="0"/>
          <a:chOff x="0" y="0"/>
          <a:chExt cx="0" cy="0"/>
        </a:xfrm>
      </p:grpSpPr>
      <p:sp>
        <p:nvSpPr>
          <p:cNvPr id="40" name="Google Shape;4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5"/>
        <p:cNvGrpSpPr/>
        <p:nvPr/>
      </p:nvGrpSpPr>
      <p:grpSpPr>
        <a:xfrm>
          <a:off x="0" y="0"/>
          <a:ext cx="0" cy="0"/>
          <a:chOff x="0" y="0"/>
          <a:chExt cx="0" cy="0"/>
        </a:xfrm>
      </p:grpSpPr>
      <p:sp>
        <p:nvSpPr>
          <p:cNvPr id="46" name="Google Shape;46;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1"/>
        <p:cNvGrpSpPr/>
        <p:nvPr/>
      </p:nvGrpSpPr>
      <p:grpSpPr>
        <a:xfrm>
          <a:off x="0" y="0"/>
          <a:ext cx="0" cy="0"/>
          <a:chOff x="0" y="0"/>
          <a:chExt cx="0" cy="0"/>
        </a:xfrm>
      </p:grpSpPr>
      <p:sp>
        <p:nvSpPr>
          <p:cNvPr id="52" name="Google Shape;52;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https://halley.uis.edu.co/fuego/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pdg.lbl.gov/2016/AtomicNuclearProperties/adndt.pdf" TargetMode="External"/><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51.jp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jpg"/></Relationships>
</file>

<file path=ppt/slides/_rels/slide24.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revista.iaa.es/content/los-rayos-c%C3%B3smicos-una-nueva-ventana-al-univers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1600200" y="665163"/>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s-CO" b="1"/>
              <a:t>Astrogeophysics in Volcán Cerro Machín: a social experience</a:t>
            </a:r>
            <a:endParaRPr b="1"/>
          </a:p>
        </p:txBody>
      </p:sp>
      <p:sp>
        <p:nvSpPr>
          <p:cNvPr id="98" name="Google Shape;98;p1"/>
          <p:cNvSpPr txBox="1">
            <a:spLocks noGrp="1"/>
          </p:cNvSpPr>
          <p:nvPr>
            <p:ph type="subTitle" idx="1"/>
          </p:nvPr>
        </p:nvSpPr>
        <p:spPr>
          <a:xfrm>
            <a:off x="1524000" y="32972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800"/>
              <a:buNone/>
            </a:pPr>
            <a:r>
              <a:rPr lang="es-CO" sz="2800" b="1"/>
              <a:t>José D. Sanabria –Gómez for the MuTe Collaboration</a:t>
            </a:r>
            <a:endParaRPr sz="2800" b="1"/>
          </a:p>
          <a:p>
            <a:pPr marL="0" lvl="0" indent="0" algn="ctr" rtl="0">
              <a:lnSpc>
                <a:spcPct val="90000"/>
              </a:lnSpc>
              <a:spcBef>
                <a:spcPts val="1000"/>
              </a:spcBef>
              <a:spcAft>
                <a:spcPts val="0"/>
              </a:spcAft>
              <a:buClr>
                <a:schemeClr val="dk1"/>
              </a:buClr>
              <a:buSzPts val="2400"/>
              <a:buNone/>
            </a:pPr>
            <a:r>
              <a:rPr lang="es-CO"/>
              <a:t>Escuela de Física, Universidad Industrial de Santander</a:t>
            </a:r>
            <a:endParaRPr/>
          </a:p>
          <a:p>
            <a:pPr marL="0" lvl="0" indent="0" algn="ctr" rtl="0">
              <a:lnSpc>
                <a:spcPct val="90000"/>
              </a:lnSpc>
              <a:spcBef>
                <a:spcPts val="1000"/>
              </a:spcBef>
              <a:spcAft>
                <a:spcPts val="0"/>
              </a:spcAft>
              <a:buClr>
                <a:schemeClr val="dk1"/>
              </a:buClr>
              <a:buSzPts val="2400"/>
              <a:buNone/>
            </a:pPr>
            <a:r>
              <a:rPr lang="es-CO"/>
              <a:t>Bucaramanga Colombia </a:t>
            </a:r>
            <a:endParaRPr/>
          </a:p>
        </p:txBody>
      </p:sp>
      <p:sp>
        <p:nvSpPr>
          <p:cNvPr id="99" name="Google Shape;99;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1</a:t>
            </a:fld>
            <a:endParaRPr/>
          </a:p>
        </p:txBody>
      </p:sp>
      <p:pic>
        <p:nvPicPr>
          <p:cNvPr id="100" name="Google Shape;100;p1"/>
          <p:cNvPicPr preferRelativeResize="0"/>
          <p:nvPr/>
        </p:nvPicPr>
        <p:blipFill rotWithShape="1">
          <a:blip r:embed="rId3">
            <a:alphaModFix/>
          </a:blip>
          <a:srcRect/>
          <a:stretch/>
        </p:blipFill>
        <p:spPr>
          <a:xfrm>
            <a:off x="10289600" y="4041200"/>
            <a:ext cx="1759525" cy="1759525"/>
          </a:xfrm>
          <a:prstGeom prst="rect">
            <a:avLst/>
          </a:prstGeom>
          <a:noFill/>
          <a:ln>
            <a:noFill/>
          </a:ln>
        </p:spPr>
      </p:pic>
      <p:sp>
        <p:nvSpPr>
          <p:cNvPr id="101" name="Google Shape;101;p1"/>
          <p:cNvSpPr txBox="1"/>
          <p:nvPr/>
        </p:nvSpPr>
        <p:spPr>
          <a:xfrm>
            <a:off x="6518225" y="5668025"/>
            <a:ext cx="5521500" cy="4770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chemeClr val="hlink"/>
              </a:buClr>
              <a:buSzPts val="1900"/>
              <a:buFont typeface="Calibri"/>
              <a:buNone/>
            </a:pPr>
            <a:r>
              <a:rPr lang="es-CO" sz="1900" b="0" i="0" u="sng" strike="noStrike" cap="none">
                <a:solidFill>
                  <a:schemeClr val="hlink"/>
                </a:solidFill>
                <a:latin typeface="Calibri"/>
                <a:ea typeface="Calibri"/>
                <a:cs typeface="Calibri"/>
                <a:sym typeface="Calibri"/>
                <a:hlinkClick r:id="rId4"/>
              </a:rPr>
              <a:t>https://halley.uis.edu.co/fuego/en/</a:t>
            </a:r>
            <a:r>
              <a:rPr lang="es-CO" sz="1900" b="0" i="0" u="none" strike="noStrike" cap="none">
                <a:solidFill>
                  <a:schemeClr val="dk1"/>
                </a:solidFill>
                <a:latin typeface="Calibri"/>
                <a:ea typeface="Calibri"/>
                <a:cs typeface="Calibri"/>
                <a:sym typeface="Calibri"/>
              </a:rPr>
              <a:t> </a:t>
            </a:r>
            <a:endParaRPr sz="1900" b="0" i="0" u="none" strike="noStrike" cap="none">
              <a:solidFill>
                <a:schemeClr val="dk1"/>
              </a:solidFill>
              <a:latin typeface="Calibri"/>
              <a:ea typeface="Calibri"/>
              <a:cs typeface="Calibri"/>
              <a:sym typeface="Calibri"/>
            </a:endParaRPr>
          </a:p>
        </p:txBody>
      </p:sp>
      <p:pic>
        <p:nvPicPr>
          <p:cNvPr id="102" name="Google Shape;102;p1"/>
          <p:cNvPicPr preferRelativeResize="0"/>
          <p:nvPr/>
        </p:nvPicPr>
        <p:blipFill rotWithShape="1">
          <a:blip r:embed="rId5">
            <a:alphaModFix/>
          </a:blip>
          <a:srcRect/>
          <a:stretch/>
        </p:blipFill>
        <p:spPr>
          <a:xfrm>
            <a:off x="121375" y="4392550"/>
            <a:ext cx="1118175" cy="1275475"/>
          </a:xfrm>
          <a:prstGeom prst="rect">
            <a:avLst/>
          </a:prstGeom>
          <a:noFill/>
          <a:ln>
            <a:noFill/>
          </a:ln>
        </p:spPr>
      </p:pic>
      <p:pic>
        <p:nvPicPr>
          <p:cNvPr id="103" name="Google Shape;103;p1"/>
          <p:cNvPicPr preferRelativeResize="0"/>
          <p:nvPr/>
        </p:nvPicPr>
        <p:blipFill rotWithShape="1">
          <a:blip r:embed="rId6">
            <a:alphaModFix/>
          </a:blip>
          <a:srcRect/>
          <a:stretch/>
        </p:blipFill>
        <p:spPr>
          <a:xfrm>
            <a:off x="1600200" y="4948433"/>
            <a:ext cx="2590222" cy="1602658"/>
          </a:xfrm>
          <a:prstGeom prst="rect">
            <a:avLst/>
          </a:prstGeom>
          <a:noFill/>
          <a:ln>
            <a:noFill/>
          </a:ln>
        </p:spPr>
      </p:pic>
      <p:pic>
        <p:nvPicPr>
          <p:cNvPr id="1028" name="Picture 4">
            <a:extLst>
              <a:ext uri="{FF2B5EF4-FFF2-40B4-BE49-F238E27FC236}">
                <a16:creationId xmlns:a16="http://schemas.microsoft.com/office/drawing/2014/main" id="{9514A969-11F4-0391-437A-5AEAC4230B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2853" y="4985479"/>
            <a:ext cx="2187895" cy="14436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3" descr="Screenshot 2016-09-04 05.54.16.png"/>
          <p:cNvPicPr preferRelativeResize="0"/>
          <p:nvPr/>
        </p:nvPicPr>
        <p:blipFill rotWithShape="1">
          <a:blip r:embed="rId3">
            <a:alphaModFix/>
          </a:blip>
          <a:srcRect/>
          <a:stretch/>
        </p:blipFill>
        <p:spPr>
          <a:xfrm>
            <a:off x="0" y="0"/>
            <a:ext cx="12191999" cy="6858001"/>
          </a:xfrm>
          <a:prstGeom prst="rect">
            <a:avLst/>
          </a:prstGeom>
          <a:noFill/>
          <a:ln>
            <a:noFill/>
          </a:ln>
        </p:spPr>
      </p:pic>
      <p:pic>
        <p:nvPicPr>
          <p:cNvPr id="285" name="Google Shape;285;p13" descr="Screenshot 2016-09-04 05.55.48.png"/>
          <p:cNvPicPr preferRelativeResize="0"/>
          <p:nvPr/>
        </p:nvPicPr>
        <p:blipFill rotWithShape="1">
          <a:blip r:embed="rId4">
            <a:alphaModFix/>
          </a:blip>
          <a:srcRect/>
          <a:stretch/>
        </p:blipFill>
        <p:spPr>
          <a:xfrm>
            <a:off x="10062876" y="31375"/>
            <a:ext cx="2052925" cy="1454024"/>
          </a:xfrm>
          <a:prstGeom prst="rect">
            <a:avLst/>
          </a:prstGeom>
          <a:noFill/>
          <a:ln>
            <a:noFill/>
          </a:ln>
        </p:spPr>
      </p:pic>
      <p:pic>
        <p:nvPicPr>
          <p:cNvPr id="286" name="Google Shape;286;p13"/>
          <p:cNvPicPr preferRelativeResize="0"/>
          <p:nvPr/>
        </p:nvPicPr>
        <p:blipFill rotWithShape="1">
          <a:blip r:embed="rId5">
            <a:alphaModFix/>
          </a:blip>
          <a:srcRect/>
          <a:stretch/>
        </p:blipFill>
        <p:spPr>
          <a:xfrm>
            <a:off x="11162026" y="4584350"/>
            <a:ext cx="953775" cy="1087950"/>
          </a:xfrm>
          <a:prstGeom prst="rect">
            <a:avLst/>
          </a:prstGeom>
          <a:noFill/>
          <a:ln>
            <a:noFill/>
          </a:ln>
        </p:spPr>
      </p:pic>
      <p:sp>
        <p:nvSpPr>
          <p:cNvPr id="287" name="Google Shape;287;p13"/>
          <p:cNvSpPr txBox="1">
            <a:spLocks noGrp="1"/>
          </p:cNvSpPr>
          <p:nvPr>
            <p:ph type="sldNum" idx="12"/>
          </p:nvPr>
        </p:nvSpPr>
        <p:spPr>
          <a:xfrm>
            <a:off x="9372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10</a:t>
            </a:fld>
            <a:endParaRPr sz="2400" b="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4"/>
          <p:cNvPicPr preferRelativeResize="0"/>
          <p:nvPr/>
        </p:nvPicPr>
        <p:blipFill rotWithShape="1">
          <a:blip r:embed="rId3">
            <a:alphaModFix/>
          </a:blip>
          <a:srcRect/>
          <a:stretch/>
        </p:blipFill>
        <p:spPr>
          <a:xfrm>
            <a:off x="76200" y="48825"/>
            <a:ext cx="12120274" cy="6235425"/>
          </a:xfrm>
          <a:prstGeom prst="rect">
            <a:avLst/>
          </a:prstGeom>
          <a:noFill/>
          <a:ln>
            <a:noFill/>
          </a:ln>
        </p:spPr>
      </p:pic>
      <p:pic>
        <p:nvPicPr>
          <p:cNvPr id="293" name="Google Shape;293;p14"/>
          <p:cNvPicPr preferRelativeResize="0"/>
          <p:nvPr/>
        </p:nvPicPr>
        <p:blipFill rotWithShape="1">
          <a:blip r:embed="rId4">
            <a:alphaModFix/>
          </a:blip>
          <a:srcRect/>
          <a:stretch/>
        </p:blipFill>
        <p:spPr>
          <a:xfrm>
            <a:off x="-11118" y="6236474"/>
            <a:ext cx="9119621" cy="581094"/>
          </a:xfrm>
          <a:prstGeom prst="rect">
            <a:avLst/>
          </a:prstGeom>
          <a:noFill/>
          <a:ln>
            <a:noFill/>
          </a:ln>
        </p:spPr>
      </p:pic>
      <p:sp>
        <p:nvSpPr>
          <p:cNvPr id="294" name="Google Shape;294;p14"/>
          <p:cNvSpPr txBox="1">
            <a:spLocks noGrp="1"/>
          </p:cNvSpPr>
          <p:nvPr>
            <p:ph type="sldNum" idx="12"/>
          </p:nvPr>
        </p:nvSpPr>
        <p:spPr>
          <a:xfrm>
            <a:off x="94488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11</a:t>
            </a:fld>
            <a:endParaRPr sz="2400" b="1">
              <a:solidFill>
                <a:schemeClr val="dk1"/>
              </a:solidFill>
            </a:endParaRPr>
          </a:p>
        </p:txBody>
      </p:sp>
      <p:pic>
        <p:nvPicPr>
          <p:cNvPr id="295" name="Google Shape;295;p14"/>
          <p:cNvPicPr preferRelativeResize="0"/>
          <p:nvPr/>
        </p:nvPicPr>
        <p:blipFill rotWithShape="1">
          <a:blip r:embed="rId5">
            <a:alphaModFix/>
          </a:blip>
          <a:srcRect/>
          <a:stretch/>
        </p:blipFill>
        <p:spPr>
          <a:xfrm>
            <a:off x="11162026" y="5270150"/>
            <a:ext cx="953775" cy="1087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txBox="1">
            <a:spLocks noGrp="1"/>
          </p:cNvSpPr>
          <p:nvPr>
            <p:ph type="title"/>
          </p:nvPr>
        </p:nvSpPr>
        <p:spPr>
          <a:xfrm>
            <a:off x="609600" y="116627"/>
            <a:ext cx="10972800" cy="767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s-CO" b="1"/>
              <a:t>The math problem</a:t>
            </a:r>
            <a:endParaRPr b="1"/>
          </a:p>
        </p:txBody>
      </p:sp>
      <p:sp>
        <p:nvSpPr>
          <p:cNvPr id="301" name="Google Shape;301;p15"/>
          <p:cNvSpPr txBox="1"/>
          <p:nvPr/>
        </p:nvSpPr>
        <p:spPr>
          <a:xfrm>
            <a:off x="143339" y="1286336"/>
            <a:ext cx="11809200" cy="4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300"/>
              <a:buFont typeface="Calibri"/>
              <a:buNone/>
            </a:pPr>
            <a:r>
              <a:rPr lang="es-CO" sz="2300">
                <a:solidFill>
                  <a:schemeClr val="dk1"/>
                </a:solidFill>
                <a:latin typeface="Calibri"/>
                <a:ea typeface="Calibri"/>
                <a:cs typeface="Calibri"/>
                <a:sym typeface="Calibri"/>
              </a:rPr>
              <a:t>Energy loss of muons crossing any material can be calculated as </a:t>
            </a:r>
            <a:endParaRPr sz="2300">
              <a:solidFill>
                <a:schemeClr val="dk1"/>
              </a:solidFill>
              <a:latin typeface="Calibri"/>
              <a:ea typeface="Calibri"/>
              <a:cs typeface="Calibri"/>
              <a:sym typeface="Calibri"/>
            </a:endParaRPr>
          </a:p>
        </p:txBody>
      </p:sp>
      <p:pic>
        <p:nvPicPr>
          <p:cNvPr id="302" name="Google Shape;302;p15"/>
          <p:cNvPicPr preferRelativeResize="0"/>
          <p:nvPr/>
        </p:nvPicPr>
        <p:blipFill rotWithShape="1">
          <a:blip r:embed="rId3">
            <a:alphaModFix/>
          </a:blip>
          <a:srcRect/>
          <a:stretch/>
        </p:blipFill>
        <p:spPr>
          <a:xfrm>
            <a:off x="2543605" y="2134773"/>
            <a:ext cx="3600401" cy="650073"/>
          </a:xfrm>
          <a:prstGeom prst="rect">
            <a:avLst/>
          </a:prstGeom>
          <a:noFill/>
          <a:ln>
            <a:noFill/>
          </a:ln>
        </p:spPr>
      </p:pic>
      <p:grpSp>
        <p:nvGrpSpPr>
          <p:cNvPr id="303" name="Google Shape;303;p15"/>
          <p:cNvGrpSpPr/>
          <p:nvPr/>
        </p:nvGrpSpPr>
        <p:grpSpPr>
          <a:xfrm>
            <a:off x="239334" y="2924944"/>
            <a:ext cx="3220997" cy="380488"/>
            <a:chOff x="457200" y="3048512"/>
            <a:chExt cx="2415808" cy="380488"/>
          </a:xfrm>
        </p:grpSpPr>
        <p:pic>
          <p:nvPicPr>
            <p:cNvPr id="304" name="Google Shape;304;p15"/>
            <p:cNvPicPr preferRelativeResize="0"/>
            <p:nvPr/>
          </p:nvPicPr>
          <p:blipFill rotWithShape="1">
            <a:blip r:embed="rId4">
              <a:alphaModFix/>
            </a:blip>
            <a:srcRect/>
            <a:stretch/>
          </p:blipFill>
          <p:spPr>
            <a:xfrm>
              <a:off x="457200" y="3049096"/>
              <a:ext cx="432047" cy="379904"/>
            </a:xfrm>
            <a:prstGeom prst="rect">
              <a:avLst/>
            </a:prstGeom>
            <a:noFill/>
            <a:ln>
              <a:noFill/>
            </a:ln>
          </p:spPr>
        </p:pic>
        <p:sp>
          <p:nvSpPr>
            <p:cNvPr id="305" name="Google Shape;305;p15"/>
            <p:cNvSpPr txBox="1"/>
            <p:nvPr/>
          </p:nvSpPr>
          <p:spPr>
            <a:xfrm>
              <a:off x="1043608" y="3048512"/>
              <a:ext cx="1829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Muon energy</a:t>
              </a:r>
              <a:endParaRPr sz="1800">
                <a:solidFill>
                  <a:schemeClr val="dk1"/>
                </a:solidFill>
                <a:latin typeface="Calibri"/>
                <a:ea typeface="Calibri"/>
                <a:cs typeface="Calibri"/>
                <a:sym typeface="Calibri"/>
              </a:endParaRPr>
            </a:p>
          </p:txBody>
        </p:sp>
      </p:grpSp>
      <p:grpSp>
        <p:nvGrpSpPr>
          <p:cNvPr id="306" name="Google Shape;306;p15"/>
          <p:cNvGrpSpPr/>
          <p:nvPr/>
        </p:nvGrpSpPr>
        <p:grpSpPr>
          <a:xfrm>
            <a:off x="3887657" y="2996952"/>
            <a:ext cx="3832750" cy="369300"/>
            <a:chOff x="2915816" y="3048512"/>
            <a:chExt cx="2874634" cy="369300"/>
          </a:xfrm>
        </p:grpSpPr>
        <p:pic>
          <p:nvPicPr>
            <p:cNvPr id="307" name="Google Shape;307;p15"/>
            <p:cNvPicPr preferRelativeResize="0"/>
            <p:nvPr/>
          </p:nvPicPr>
          <p:blipFill rotWithShape="1">
            <a:blip r:embed="rId5">
              <a:alphaModFix/>
            </a:blip>
            <a:srcRect/>
            <a:stretch/>
          </p:blipFill>
          <p:spPr>
            <a:xfrm>
              <a:off x="2915816" y="3113300"/>
              <a:ext cx="279715" cy="239755"/>
            </a:xfrm>
            <a:prstGeom prst="rect">
              <a:avLst/>
            </a:prstGeom>
            <a:noFill/>
            <a:ln>
              <a:noFill/>
            </a:ln>
          </p:spPr>
        </p:pic>
        <p:sp>
          <p:nvSpPr>
            <p:cNvPr id="308" name="Google Shape;308;p15"/>
            <p:cNvSpPr txBox="1"/>
            <p:nvPr/>
          </p:nvSpPr>
          <p:spPr>
            <a:xfrm>
              <a:off x="3281550" y="3048512"/>
              <a:ext cx="2508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distance</a:t>
              </a:r>
              <a:endParaRPr sz="1800">
                <a:solidFill>
                  <a:schemeClr val="dk1"/>
                </a:solidFill>
                <a:latin typeface="Calibri"/>
                <a:ea typeface="Calibri"/>
                <a:cs typeface="Calibri"/>
                <a:sym typeface="Calibri"/>
              </a:endParaRPr>
            </a:p>
          </p:txBody>
        </p:sp>
      </p:grpSp>
      <p:sp>
        <p:nvSpPr>
          <p:cNvPr id="309" name="Google Shape;309;p15"/>
          <p:cNvSpPr txBox="1"/>
          <p:nvPr/>
        </p:nvSpPr>
        <p:spPr>
          <a:xfrm>
            <a:off x="1199456" y="6381328"/>
            <a:ext cx="7917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https://pdg.lbl.gov/2016/AtomicNuclearProperties/adndt.pdf</a:t>
            </a:r>
            <a:r>
              <a:rPr lang="es-CO"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nvGrpSpPr>
          <p:cNvPr id="310" name="Google Shape;310;p15"/>
          <p:cNvGrpSpPr/>
          <p:nvPr/>
        </p:nvGrpSpPr>
        <p:grpSpPr>
          <a:xfrm>
            <a:off x="7920005" y="1982481"/>
            <a:ext cx="3664214" cy="369300"/>
            <a:chOff x="5940152" y="1982481"/>
            <a:chExt cx="2748229" cy="369300"/>
          </a:xfrm>
        </p:grpSpPr>
        <p:pic>
          <p:nvPicPr>
            <p:cNvPr id="311" name="Google Shape;311;p15"/>
            <p:cNvPicPr preferRelativeResize="0"/>
            <p:nvPr/>
          </p:nvPicPr>
          <p:blipFill rotWithShape="1">
            <a:blip r:embed="rId7">
              <a:alphaModFix/>
            </a:blip>
            <a:srcRect/>
            <a:stretch/>
          </p:blipFill>
          <p:spPr>
            <a:xfrm>
              <a:off x="5940152" y="2033317"/>
              <a:ext cx="709041" cy="311287"/>
            </a:xfrm>
            <a:prstGeom prst="rect">
              <a:avLst/>
            </a:prstGeom>
            <a:noFill/>
            <a:ln>
              <a:noFill/>
            </a:ln>
          </p:spPr>
        </p:pic>
        <p:sp>
          <p:nvSpPr>
            <p:cNvPr id="312" name="Google Shape;312;p15"/>
            <p:cNvSpPr txBox="1"/>
            <p:nvPr/>
          </p:nvSpPr>
          <p:spPr>
            <a:xfrm>
              <a:off x="6705381" y="1982481"/>
              <a:ext cx="1983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Ionization loss</a:t>
              </a:r>
              <a:endParaRPr sz="1800">
                <a:solidFill>
                  <a:schemeClr val="dk1"/>
                </a:solidFill>
                <a:latin typeface="Calibri"/>
                <a:ea typeface="Calibri"/>
                <a:cs typeface="Calibri"/>
                <a:sym typeface="Calibri"/>
              </a:endParaRPr>
            </a:p>
          </p:txBody>
        </p:sp>
      </p:grpSp>
      <p:grpSp>
        <p:nvGrpSpPr>
          <p:cNvPr id="313" name="Google Shape;313;p15"/>
          <p:cNvGrpSpPr/>
          <p:nvPr/>
        </p:nvGrpSpPr>
        <p:grpSpPr>
          <a:xfrm>
            <a:off x="7920005" y="2461680"/>
            <a:ext cx="3669451" cy="414510"/>
            <a:chOff x="5940152" y="2461680"/>
            <a:chExt cx="2752157" cy="414510"/>
          </a:xfrm>
        </p:grpSpPr>
        <p:pic>
          <p:nvPicPr>
            <p:cNvPr id="314" name="Google Shape;314;p15"/>
            <p:cNvPicPr preferRelativeResize="0"/>
            <p:nvPr/>
          </p:nvPicPr>
          <p:blipFill rotWithShape="1">
            <a:blip r:embed="rId8">
              <a:alphaModFix/>
            </a:blip>
            <a:srcRect/>
            <a:stretch/>
          </p:blipFill>
          <p:spPr>
            <a:xfrm>
              <a:off x="5940152" y="2564904"/>
              <a:ext cx="680220" cy="311286"/>
            </a:xfrm>
            <a:prstGeom prst="rect">
              <a:avLst/>
            </a:prstGeom>
            <a:noFill/>
            <a:ln>
              <a:noFill/>
            </a:ln>
          </p:spPr>
        </p:pic>
        <p:sp>
          <p:nvSpPr>
            <p:cNvPr id="315" name="Google Shape;315;p15"/>
            <p:cNvSpPr txBox="1"/>
            <p:nvPr/>
          </p:nvSpPr>
          <p:spPr>
            <a:xfrm>
              <a:off x="6732709" y="2461680"/>
              <a:ext cx="1959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radiation loss</a:t>
              </a:r>
              <a:endParaRPr sz="1800">
                <a:solidFill>
                  <a:schemeClr val="dk1"/>
                </a:solidFill>
                <a:latin typeface="Calibri"/>
                <a:ea typeface="Calibri"/>
                <a:cs typeface="Calibri"/>
                <a:sym typeface="Calibri"/>
              </a:endParaRPr>
            </a:p>
          </p:txBody>
        </p:sp>
      </p:grpSp>
      <p:sp>
        <p:nvSpPr>
          <p:cNvPr id="316" name="Google Shape;316;p15"/>
          <p:cNvSpPr txBox="1"/>
          <p:nvPr/>
        </p:nvSpPr>
        <p:spPr>
          <a:xfrm>
            <a:off x="2164227" y="3399383"/>
            <a:ext cx="9993300" cy="461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2400"/>
              <a:buFont typeface="Calibri"/>
              <a:buNone/>
            </a:pPr>
            <a:r>
              <a:rPr lang="es-CO" sz="2400" b="1">
                <a:solidFill>
                  <a:schemeClr val="dk1"/>
                </a:solidFill>
                <a:latin typeface="Calibri"/>
                <a:ea typeface="Calibri"/>
                <a:cs typeface="Calibri"/>
                <a:sym typeface="Calibri"/>
              </a:rPr>
              <a:t>The coefficients of the equation depend on the energy !</a:t>
            </a:r>
            <a:endParaRPr sz="1800">
              <a:solidFill>
                <a:schemeClr val="dk1"/>
              </a:solidFill>
              <a:latin typeface="Calibri"/>
              <a:ea typeface="Calibri"/>
              <a:cs typeface="Calibri"/>
              <a:sym typeface="Calibri"/>
            </a:endParaRPr>
          </a:p>
        </p:txBody>
      </p:sp>
      <p:pic>
        <p:nvPicPr>
          <p:cNvPr id="317" name="Google Shape;317;p15"/>
          <p:cNvPicPr preferRelativeResize="0"/>
          <p:nvPr/>
        </p:nvPicPr>
        <p:blipFill rotWithShape="1">
          <a:blip r:embed="rId9">
            <a:alphaModFix/>
          </a:blip>
          <a:srcRect/>
          <a:stretch/>
        </p:blipFill>
        <p:spPr>
          <a:xfrm>
            <a:off x="508717" y="3861048"/>
            <a:ext cx="5627985" cy="933552"/>
          </a:xfrm>
          <a:prstGeom prst="rect">
            <a:avLst/>
          </a:prstGeom>
          <a:noFill/>
          <a:ln>
            <a:noFill/>
          </a:ln>
        </p:spPr>
      </p:pic>
      <p:pic>
        <p:nvPicPr>
          <p:cNvPr id="318" name="Google Shape;318;p15"/>
          <p:cNvPicPr preferRelativeResize="0"/>
          <p:nvPr/>
        </p:nvPicPr>
        <p:blipFill rotWithShape="1">
          <a:blip r:embed="rId10">
            <a:alphaModFix/>
          </a:blip>
          <a:srcRect/>
          <a:stretch/>
        </p:blipFill>
        <p:spPr>
          <a:xfrm>
            <a:off x="3288027" y="4941168"/>
            <a:ext cx="6084163" cy="342916"/>
          </a:xfrm>
          <a:prstGeom prst="rect">
            <a:avLst/>
          </a:prstGeom>
          <a:noFill/>
          <a:ln>
            <a:noFill/>
          </a:ln>
        </p:spPr>
      </p:pic>
      <p:grpSp>
        <p:nvGrpSpPr>
          <p:cNvPr id="319" name="Google Shape;319;p15"/>
          <p:cNvGrpSpPr/>
          <p:nvPr/>
        </p:nvGrpSpPr>
        <p:grpSpPr>
          <a:xfrm>
            <a:off x="1737358" y="5661358"/>
            <a:ext cx="5402104" cy="369300"/>
            <a:chOff x="1303051" y="5661358"/>
            <a:chExt cx="4051679" cy="369300"/>
          </a:xfrm>
        </p:grpSpPr>
        <p:pic>
          <p:nvPicPr>
            <p:cNvPr id="320" name="Google Shape;320;p15"/>
            <p:cNvPicPr preferRelativeResize="0"/>
            <p:nvPr/>
          </p:nvPicPr>
          <p:blipFill rotWithShape="1">
            <a:blip r:embed="rId11">
              <a:alphaModFix/>
            </a:blip>
            <a:srcRect/>
            <a:stretch/>
          </p:blipFill>
          <p:spPr>
            <a:xfrm>
              <a:off x="1913819" y="5681289"/>
              <a:ext cx="3440911" cy="329081"/>
            </a:xfrm>
            <a:prstGeom prst="rect">
              <a:avLst/>
            </a:prstGeom>
            <a:noFill/>
            <a:ln>
              <a:noFill/>
            </a:ln>
          </p:spPr>
        </p:pic>
        <p:sp>
          <p:nvSpPr>
            <p:cNvPr id="321" name="Google Shape;321;p15"/>
            <p:cNvSpPr txBox="1"/>
            <p:nvPr/>
          </p:nvSpPr>
          <p:spPr>
            <a:xfrm>
              <a:off x="1303051" y="5661358"/>
              <a:ext cx="60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with </a:t>
              </a:r>
              <a:endParaRPr sz="1800">
                <a:solidFill>
                  <a:schemeClr val="dk1"/>
                </a:solidFill>
                <a:latin typeface="Calibri"/>
                <a:ea typeface="Calibri"/>
                <a:cs typeface="Calibri"/>
                <a:sym typeface="Calibri"/>
              </a:endParaRPr>
            </a:p>
          </p:txBody>
        </p:sp>
      </p:grpSp>
      <p:sp>
        <p:nvSpPr>
          <p:cNvPr id="322" name="Google Shape;322;p15"/>
          <p:cNvSpPr txBox="1">
            <a:spLocks noGrp="1"/>
          </p:cNvSpPr>
          <p:nvPr>
            <p:ph type="sldNum" idx="12"/>
          </p:nvPr>
        </p:nvSpPr>
        <p:spPr>
          <a:xfrm>
            <a:off x="94488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12</a:t>
            </a:fld>
            <a:endParaRPr sz="2400" b="1">
              <a:solidFill>
                <a:schemeClr val="dk1"/>
              </a:solidFill>
            </a:endParaRPr>
          </a:p>
        </p:txBody>
      </p:sp>
      <p:pic>
        <p:nvPicPr>
          <p:cNvPr id="323" name="Google Shape;323;p15"/>
          <p:cNvPicPr preferRelativeResize="0"/>
          <p:nvPr/>
        </p:nvPicPr>
        <p:blipFill rotWithShape="1">
          <a:blip r:embed="rId12">
            <a:alphaModFix/>
          </a:blip>
          <a:srcRect/>
          <a:stretch/>
        </p:blipFill>
        <p:spPr>
          <a:xfrm>
            <a:off x="11162026" y="5270150"/>
            <a:ext cx="953775" cy="1087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 calcmode="lin" valueType="num">
                                      <p:cBhvr additive="base">
                                        <p:cTn id="7" dur="500"/>
                                        <p:tgtEl>
                                          <p:spTgt spid="30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06"/>
                                        </p:tgtEl>
                                        <p:attrNameLst>
                                          <p:attrName>style.visibility</p:attrName>
                                        </p:attrNameLst>
                                      </p:cBhvr>
                                      <p:to>
                                        <p:strVal val="visible"/>
                                      </p:to>
                                    </p:set>
                                    <p:anim calcmode="lin" valueType="num">
                                      <p:cBhvr additive="base">
                                        <p:cTn id="12" dur="500"/>
                                        <p:tgtEl>
                                          <p:spTgt spid="30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10"/>
                                        </p:tgtEl>
                                        <p:attrNameLst>
                                          <p:attrName>style.visibility</p:attrName>
                                        </p:attrNameLst>
                                      </p:cBhvr>
                                      <p:to>
                                        <p:strVal val="visible"/>
                                      </p:to>
                                    </p:set>
                                    <p:anim calcmode="lin" valueType="num">
                                      <p:cBhvr additive="base">
                                        <p:cTn id="17" dur="500"/>
                                        <p:tgtEl>
                                          <p:spTgt spid="310"/>
                                        </p:tgtEl>
                                        <p:attrNameLst>
                                          <p:attrName>ppt_x</p:attrName>
                                        </p:attrNameLst>
                                      </p:cBhvr>
                                      <p:tavLst>
                                        <p:tav tm="0">
                                          <p:val>
                                            <p:strVal val="#ppt_x+1"/>
                                          </p:val>
                                        </p:tav>
                                        <p:tav tm="100000">
                                          <p:val>
                                            <p:strVal val="#ppt_x"/>
                                          </p:val>
                                        </p:tav>
                                      </p:tavLst>
                                    </p:anim>
                                  </p:childTnLst>
                                </p:cTn>
                              </p:par>
                              <p:par>
                                <p:cTn id="18" presetID="2" presetClass="entr" presetSubtype="2" fill="hold" nodeType="withEffect">
                                  <p:stCondLst>
                                    <p:cond delay="0"/>
                                  </p:stCondLst>
                                  <p:childTnLst>
                                    <p:set>
                                      <p:cBhvr>
                                        <p:cTn id="19" dur="1" fill="hold">
                                          <p:stCondLst>
                                            <p:cond delay="0"/>
                                          </p:stCondLst>
                                        </p:cTn>
                                        <p:tgtEl>
                                          <p:spTgt spid="313"/>
                                        </p:tgtEl>
                                        <p:attrNameLst>
                                          <p:attrName>style.visibility</p:attrName>
                                        </p:attrNameLst>
                                      </p:cBhvr>
                                      <p:to>
                                        <p:strVal val="visible"/>
                                      </p:to>
                                    </p:set>
                                    <p:anim calcmode="lin" valueType="num">
                                      <p:cBhvr additive="base">
                                        <p:cTn id="20" dur="500"/>
                                        <p:tgtEl>
                                          <p:spTgt spid="313"/>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6"/>
                                        </p:tgtEl>
                                        <p:attrNameLst>
                                          <p:attrName>style.visibility</p:attrName>
                                        </p:attrNameLst>
                                      </p:cBhvr>
                                      <p:to>
                                        <p:strVal val="visible"/>
                                      </p:to>
                                    </p:set>
                                    <p:animEffect transition="in" filter="fade">
                                      <p:cBhvr>
                                        <p:cTn id="25" dur="500"/>
                                        <p:tgtEl>
                                          <p:spTgt spid="3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17"/>
                                        </p:tgtEl>
                                        <p:attrNameLst>
                                          <p:attrName>style.visibility</p:attrName>
                                        </p:attrNameLst>
                                      </p:cBhvr>
                                      <p:to>
                                        <p:strVal val="visible"/>
                                      </p:to>
                                    </p:set>
                                    <p:anim calcmode="lin" valueType="num">
                                      <p:cBhvr additive="base">
                                        <p:cTn id="30" dur="500"/>
                                        <p:tgtEl>
                                          <p:spTgt spid="3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8"/>
                                        </p:tgtEl>
                                        <p:attrNameLst>
                                          <p:attrName>style.visibility</p:attrName>
                                        </p:attrNameLst>
                                      </p:cBhvr>
                                      <p:to>
                                        <p:strVal val="visible"/>
                                      </p:to>
                                    </p:set>
                                    <p:anim calcmode="lin" valueType="num">
                                      <p:cBhvr additive="base">
                                        <p:cTn id="35" dur="500"/>
                                        <p:tgtEl>
                                          <p:spTgt spid="318"/>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19"/>
                                        </p:tgtEl>
                                        <p:attrNameLst>
                                          <p:attrName>style.visibility</p:attrName>
                                        </p:attrNameLst>
                                      </p:cBhvr>
                                      <p:to>
                                        <p:strVal val="visible"/>
                                      </p:to>
                                    </p:set>
                                    <p:anim calcmode="lin" valueType="num">
                                      <p:cBhvr additive="base">
                                        <p:cTn id="38" dur="500"/>
                                        <p:tgtEl>
                                          <p:spTgt spid="3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16"/>
          <p:cNvPicPr preferRelativeResize="0"/>
          <p:nvPr/>
        </p:nvPicPr>
        <p:blipFill rotWithShape="1">
          <a:blip r:embed="rId3">
            <a:alphaModFix/>
          </a:blip>
          <a:srcRect/>
          <a:stretch/>
        </p:blipFill>
        <p:spPr>
          <a:xfrm>
            <a:off x="47328" y="27384"/>
            <a:ext cx="6229449" cy="6858002"/>
          </a:xfrm>
          <a:prstGeom prst="rect">
            <a:avLst/>
          </a:prstGeom>
          <a:noFill/>
          <a:ln>
            <a:noFill/>
          </a:ln>
        </p:spPr>
      </p:pic>
      <p:sp>
        <p:nvSpPr>
          <p:cNvPr id="329" name="Google Shape;329;p16"/>
          <p:cNvSpPr txBox="1"/>
          <p:nvPr/>
        </p:nvSpPr>
        <p:spPr>
          <a:xfrm>
            <a:off x="6281050" y="2016075"/>
            <a:ext cx="58395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Calibri"/>
              <a:buNone/>
            </a:pPr>
            <a:r>
              <a:rPr lang="es-CO" sz="2200" b="1">
                <a:solidFill>
                  <a:schemeClr val="dk1"/>
                </a:solidFill>
                <a:latin typeface="Calibri"/>
                <a:ea typeface="Calibri"/>
                <a:cs typeface="Calibri"/>
                <a:sym typeface="Calibri"/>
              </a:rPr>
              <a:t>13 volcanoes analysed Complies: Cerro Machín</a:t>
            </a:r>
            <a:endParaRPr sz="2200" b="1">
              <a:solidFill>
                <a:schemeClr val="dk1"/>
              </a:solidFill>
              <a:latin typeface="Calibri"/>
              <a:ea typeface="Calibri"/>
              <a:cs typeface="Calibri"/>
              <a:sym typeface="Calibri"/>
            </a:endParaRPr>
          </a:p>
        </p:txBody>
      </p:sp>
      <p:pic>
        <p:nvPicPr>
          <p:cNvPr id="330" name="Google Shape;330;p16"/>
          <p:cNvPicPr preferRelativeResize="0"/>
          <p:nvPr/>
        </p:nvPicPr>
        <p:blipFill rotWithShape="1">
          <a:blip r:embed="rId4">
            <a:alphaModFix/>
          </a:blip>
          <a:srcRect/>
          <a:stretch/>
        </p:blipFill>
        <p:spPr>
          <a:xfrm>
            <a:off x="6281053" y="-27384"/>
            <a:ext cx="5176158" cy="1944215"/>
          </a:xfrm>
          <a:prstGeom prst="rect">
            <a:avLst/>
          </a:prstGeom>
          <a:noFill/>
          <a:ln>
            <a:noFill/>
          </a:ln>
        </p:spPr>
      </p:pic>
      <p:pic>
        <p:nvPicPr>
          <p:cNvPr id="331" name="Google Shape;331;p16"/>
          <p:cNvPicPr preferRelativeResize="0"/>
          <p:nvPr/>
        </p:nvPicPr>
        <p:blipFill rotWithShape="1">
          <a:blip r:embed="rId5">
            <a:alphaModFix/>
          </a:blip>
          <a:srcRect/>
          <a:stretch/>
        </p:blipFill>
        <p:spPr>
          <a:xfrm>
            <a:off x="6535613" y="2597675"/>
            <a:ext cx="5379139" cy="2933300"/>
          </a:xfrm>
          <a:prstGeom prst="rect">
            <a:avLst/>
          </a:prstGeom>
          <a:noFill/>
          <a:ln>
            <a:noFill/>
          </a:ln>
        </p:spPr>
      </p:pic>
      <p:sp>
        <p:nvSpPr>
          <p:cNvPr id="332" name="Google Shape;332;p16"/>
          <p:cNvSpPr txBox="1"/>
          <p:nvPr/>
        </p:nvSpPr>
        <p:spPr>
          <a:xfrm>
            <a:off x="5047125" y="5697625"/>
            <a:ext cx="7144800" cy="12006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s-CO" sz="1800">
                <a:solidFill>
                  <a:schemeClr val="dk1"/>
                </a:solidFill>
                <a:latin typeface="Calibri"/>
                <a:ea typeface="Calibri"/>
                <a:cs typeface="Calibri"/>
                <a:sym typeface="Calibri"/>
              </a:rPr>
              <a:t>At the observational level, is the volcano base width less than 1,500 m?</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s-CO" sz="1800">
                <a:solidFill>
                  <a:schemeClr val="dk1"/>
                </a:solidFill>
                <a:latin typeface="Calibri"/>
                <a:ea typeface="Calibri"/>
                <a:cs typeface="Calibri"/>
                <a:sym typeface="Calibri"/>
              </a:rPr>
              <a:t>Are there tentative observation points where the surrounding topography does not affect the target?</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s-CO" sz="1800">
                <a:solidFill>
                  <a:schemeClr val="dk1"/>
                </a:solidFill>
                <a:latin typeface="Calibri"/>
                <a:ea typeface="Calibri"/>
                <a:cs typeface="Calibri"/>
                <a:sym typeface="Calibri"/>
              </a:rPr>
              <a:t>Are the sites accessible and secure?</a:t>
            </a:r>
            <a:endParaRPr sz="1800">
              <a:solidFill>
                <a:schemeClr val="dk1"/>
              </a:solidFill>
              <a:latin typeface="Calibri"/>
              <a:ea typeface="Calibri"/>
              <a:cs typeface="Calibri"/>
              <a:sym typeface="Calibri"/>
            </a:endParaRPr>
          </a:p>
        </p:txBody>
      </p:sp>
      <p:sp>
        <p:nvSpPr>
          <p:cNvPr id="333" name="Google Shape;333;p16"/>
          <p:cNvSpPr txBox="1"/>
          <p:nvPr/>
        </p:nvSpPr>
        <p:spPr>
          <a:xfrm>
            <a:off x="152400" y="2132550"/>
            <a:ext cx="2129100" cy="800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1000"/>
              <a:buFont typeface="Calibri"/>
              <a:buNone/>
            </a:pPr>
            <a:r>
              <a:rPr lang="es-CO" sz="1000">
                <a:solidFill>
                  <a:srgbClr val="222222"/>
                </a:solidFill>
                <a:latin typeface="Calibri"/>
                <a:ea typeface="Calibri"/>
                <a:cs typeface="Calibri"/>
                <a:sym typeface="Calibri"/>
              </a:rPr>
              <a:t>Vesga-Ramírez, A. et al (2020). </a:t>
            </a:r>
            <a:r>
              <a:rPr lang="es-CO" sz="1000" b="1" i="1">
                <a:solidFill>
                  <a:srgbClr val="222222"/>
                </a:solidFill>
                <a:latin typeface="Calibri"/>
                <a:ea typeface="Calibri"/>
                <a:cs typeface="Calibri"/>
                <a:sym typeface="Calibri"/>
              </a:rPr>
              <a:t>Muon Tomography sites for Colombian volcanoes.</a:t>
            </a:r>
            <a:r>
              <a:rPr lang="es-CO" sz="1000">
                <a:solidFill>
                  <a:srgbClr val="222222"/>
                </a:solidFill>
                <a:latin typeface="Calibri"/>
                <a:ea typeface="Calibri"/>
                <a:cs typeface="Calibri"/>
                <a:sym typeface="Calibri"/>
              </a:rPr>
              <a:t> </a:t>
            </a:r>
            <a:r>
              <a:rPr lang="es-CO" sz="1000" i="1">
                <a:solidFill>
                  <a:srgbClr val="222222"/>
                </a:solidFill>
                <a:latin typeface="Calibri"/>
                <a:ea typeface="Calibri"/>
                <a:cs typeface="Calibri"/>
                <a:sym typeface="Calibri"/>
              </a:rPr>
              <a:t>ANNALS OF GEOPHYSICS</a:t>
            </a:r>
            <a:r>
              <a:rPr lang="es-CO" sz="1000">
                <a:solidFill>
                  <a:srgbClr val="222222"/>
                </a:solidFill>
                <a:latin typeface="Calibri"/>
                <a:ea typeface="Calibri"/>
                <a:cs typeface="Calibri"/>
                <a:sym typeface="Calibri"/>
              </a:rPr>
              <a:t>, </a:t>
            </a:r>
            <a:r>
              <a:rPr lang="es-CO" sz="1000" b="1" i="1">
                <a:solidFill>
                  <a:srgbClr val="222222"/>
                </a:solidFill>
                <a:latin typeface="Calibri"/>
                <a:ea typeface="Calibri"/>
                <a:cs typeface="Calibri"/>
                <a:sym typeface="Calibri"/>
              </a:rPr>
              <a:t>63</a:t>
            </a:r>
            <a:r>
              <a:rPr lang="es-CO" sz="1000">
                <a:solidFill>
                  <a:srgbClr val="222222"/>
                </a:solidFill>
                <a:latin typeface="Calibri"/>
                <a:ea typeface="Calibri"/>
                <a:cs typeface="Calibri"/>
                <a:sym typeface="Calibri"/>
              </a:rPr>
              <a:t>(6).</a:t>
            </a:r>
            <a:endParaRPr sz="1000">
              <a:solidFill>
                <a:schemeClr val="dk1"/>
              </a:solidFill>
              <a:latin typeface="Calibri"/>
              <a:ea typeface="Calibri"/>
              <a:cs typeface="Calibri"/>
              <a:sym typeface="Calibri"/>
            </a:endParaRPr>
          </a:p>
        </p:txBody>
      </p:sp>
      <p:sp>
        <p:nvSpPr>
          <p:cNvPr id="334" name="Google Shape;334;p16"/>
          <p:cNvSpPr txBox="1">
            <a:spLocks noGrp="1"/>
          </p:cNvSpPr>
          <p:nvPr>
            <p:ph type="sldNum" idx="12"/>
          </p:nvPr>
        </p:nvSpPr>
        <p:spPr>
          <a:xfrm>
            <a:off x="9296400" y="64325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13</a:t>
            </a:fld>
            <a:endParaRPr sz="2400" b="1">
              <a:solidFill>
                <a:schemeClr val="dk1"/>
              </a:solidFill>
            </a:endParaRPr>
          </a:p>
        </p:txBody>
      </p:sp>
      <p:pic>
        <p:nvPicPr>
          <p:cNvPr id="335" name="Google Shape;335;p16"/>
          <p:cNvPicPr preferRelativeResize="0"/>
          <p:nvPr/>
        </p:nvPicPr>
        <p:blipFill rotWithShape="1">
          <a:blip r:embed="rId6">
            <a:alphaModFix/>
          </a:blip>
          <a:srcRect/>
          <a:stretch/>
        </p:blipFill>
        <p:spPr>
          <a:xfrm>
            <a:off x="11162026" y="1079150"/>
            <a:ext cx="953775" cy="1087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7"/>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14</a:t>
            </a:fld>
            <a:endParaRPr/>
          </a:p>
        </p:txBody>
      </p:sp>
      <p:grpSp>
        <p:nvGrpSpPr>
          <p:cNvPr id="341" name="Google Shape;341;p17"/>
          <p:cNvGrpSpPr/>
          <p:nvPr/>
        </p:nvGrpSpPr>
        <p:grpSpPr>
          <a:xfrm>
            <a:off x="62954" y="400019"/>
            <a:ext cx="12177699" cy="5498917"/>
            <a:chOff x="47217" y="857250"/>
            <a:chExt cx="9133502" cy="5143501"/>
          </a:xfrm>
        </p:grpSpPr>
        <p:pic>
          <p:nvPicPr>
            <p:cNvPr id="342" name="Google Shape;342;p17"/>
            <p:cNvPicPr preferRelativeResize="0"/>
            <p:nvPr/>
          </p:nvPicPr>
          <p:blipFill rotWithShape="1">
            <a:blip r:embed="rId3">
              <a:alphaModFix/>
            </a:blip>
            <a:srcRect/>
            <a:stretch/>
          </p:blipFill>
          <p:spPr>
            <a:xfrm>
              <a:off x="679207" y="857250"/>
              <a:ext cx="4672085" cy="5143499"/>
            </a:xfrm>
            <a:prstGeom prst="rect">
              <a:avLst/>
            </a:prstGeom>
            <a:noFill/>
            <a:ln>
              <a:noFill/>
            </a:ln>
          </p:spPr>
        </p:pic>
        <p:sp>
          <p:nvSpPr>
            <p:cNvPr id="343" name="Google Shape;343;p17"/>
            <p:cNvSpPr txBox="1"/>
            <p:nvPr/>
          </p:nvSpPr>
          <p:spPr>
            <a:xfrm rot="-5400000">
              <a:off x="-1530633" y="3049380"/>
              <a:ext cx="3594300" cy="438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Calibri"/>
                <a:buNone/>
              </a:pPr>
              <a:r>
                <a:rPr lang="es-CO" sz="3200" b="1">
                  <a:solidFill>
                    <a:schemeClr val="dk1"/>
                  </a:solidFill>
                  <a:latin typeface="Calibri"/>
                  <a:ea typeface="Calibri"/>
                  <a:cs typeface="Calibri"/>
                  <a:sym typeface="Calibri"/>
                </a:rPr>
                <a:t>Colombian Volcanoes</a:t>
              </a:r>
              <a:endParaRPr sz="1800">
                <a:solidFill>
                  <a:schemeClr val="dk1"/>
                </a:solidFill>
                <a:latin typeface="Calibri"/>
                <a:ea typeface="Calibri"/>
                <a:cs typeface="Calibri"/>
                <a:sym typeface="Calibri"/>
              </a:endParaRPr>
            </a:p>
          </p:txBody>
        </p:sp>
        <p:pic>
          <p:nvPicPr>
            <p:cNvPr id="344" name="Google Shape;344;p17"/>
            <p:cNvPicPr preferRelativeResize="0"/>
            <p:nvPr/>
          </p:nvPicPr>
          <p:blipFill rotWithShape="1">
            <a:blip r:embed="rId4">
              <a:alphaModFix/>
            </a:blip>
            <a:srcRect/>
            <a:stretch/>
          </p:blipFill>
          <p:spPr>
            <a:xfrm>
              <a:off x="5353657" y="1489919"/>
              <a:ext cx="2512745" cy="1789053"/>
            </a:xfrm>
            <a:prstGeom prst="rect">
              <a:avLst/>
            </a:prstGeom>
            <a:noFill/>
            <a:ln>
              <a:noFill/>
            </a:ln>
          </p:spPr>
        </p:pic>
        <p:pic>
          <p:nvPicPr>
            <p:cNvPr id="345" name="Google Shape;345;p17"/>
            <p:cNvPicPr preferRelativeResize="0"/>
            <p:nvPr/>
          </p:nvPicPr>
          <p:blipFill rotWithShape="1">
            <a:blip r:embed="rId5">
              <a:alphaModFix/>
            </a:blip>
            <a:srcRect/>
            <a:stretch/>
          </p:blipFill>
          <p:spPr>
            <a:xfrm>
              <a:off x="5305854" y="5093183"/>
              <a:ext cx="1483566" cy="887302"/>
            </a:xfrm>
            <a:prstGeom prst="rect">
              <a:avLst/>
            </a:prstGeom>
            <a:noFill/>
            <a:ln>
              <a:noFill/>
            </a:ln>
          </p:spPr>
        </p:pic>
        <p:cxnSp>
          <p:nvCxnSpPr>
            <p:cNvPr id="346" name="Google Shape;346;p17"/>
            <p:cNvCxnSpPr/>
            <p:nvPr/>
          </p:nvCxnSpPr>
          <p:spPr>
            <a:xfrm flipH="1">
              <a:off x="3015317" y="3139985"/>
              <a:ext cx="2412300" cy="257400"/>
            </a:xfrm>
            <a:prstGeom prst="straightConnector1">
              <a:avLst/>
            </a:prstGeom>
            <a:noFill/>
            <a:ln w="57150" cap="flat" cmpd="sng">
              <a:solidFill>
                <a:srgbClr val="FF0000"/>
              </a:solidFill>
              <a:prstDash val="solid"/>
              <a:round/>
              <a:headEnd type="none" w="sm" len="sm"/>
              <a:tailEnd type="triangle" w="med" len="med"/>
            </a:ln>
          </p:spPr>
        </p:cxnSp>
        <p:sp>
          <p:nvSpPr>
            <p:cNvPr id="347" name="Google Shape;347;p17"/>
            <p:cNvSpPr txBox="1"/>
            <p:nvPr/>
          </p:nvSpPr>
          <p:spPr>
            <a:xfrm>
              <a:off x="5555115" y="3298565"/>
              <a:ext cx="1795200" cy="28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s-CO" sz="1400">
                  <a:solidFill>
                    <a:schemeClr val="dk1"/>
                  </a:solidFill>
                  <a:latin typeface="Calibri"/>
                  <a:ea typeface="Calibri"/>
                  <a:cs typeface="Calibri"/>
                  <a:sym typeface="Calibri"/>
                </a:rPr>
                <a:t>Cerro Machin Volcano</a:t>
              </a:r>
              <a:endParaRPr sz="1800">
                <a:solidFill>
                  <a:schemeClr val="dk1"/>
                </a:solidFill>
                <a:latin typeface="Calibri"/>
                <a:ea typeface="Calibri"/>
                <a:cs typeface="Calibri"/>
                <a:sym typeface="Calibri"/>
              </a:endParaRPr>
            </a:p>
          </p:txBody>
        </p:sp>
        <p:pic>
          <p:nvPicPr>
            <p:cNvPr id="348" name="Google Shape;348;p17"/>
            <p:cNvPicPr preferRelativeResize="0"/>
            <p:nvPr/>
          </p:nvPicPr>
          <p:blipFill rotWithShape="1">
            <a:blip r:embed="rId6">
              <a:alphaModFix/>
            </a:blip>
            <a:srcRect/>
            <a:stretch/>
          </p:blipFill>
          <p:spPr>
            <a:xfrm>
              <a:off x="5076056" y="3832053"/>
              <a:ext cx="2057128" cy="1359900"/>
            </a:xfrm>
            <a:prstGeom prst="rect">
              <a:avLst/>
            </a:prstGeom>
            <a:noFill/>
            <a:ln>
              <a:noFill/>
            </a:ln>
          </p:spPr>
        </p:pic>
        <p:pic>
          <p:nvPicPr>
            <p:cNvPr id="349" name="Google Shape;349;p17"/>
            <p:cNvPicPr preferRelativeResize="0"/>
            <p:nvPr/>
          </p:nvPicPr>
          <p:blipFill rotWithShape="1">
            <a:blip r:embed="rId7">
              <a:alphaModFix/>
            </a:blip>
            <a:srcRect/>
            <a:stretch/>
          </p:blipFill>
          <p:spPr>
            <a:xfrm>
              <a:off x="6789421" y="4681517"/>
              <a:ext cx="2338816" cy="1319234"/>
            </a:xfrm>
            <a:prstGeom prst="rect">
              <a:avLst/>
            </a:prstGeom>
            <a:noFill/>
            <a:ln>
              <a:noFill/>
            </a:ln>
          </p:spPr>
        </p:pic>
        <p:sp>
          <p:nvSpPr>
            <p:cNvPr id="350" name="Google Shape;350;p17"/>
            <p:cNvSpPr txBox="1"/>
            <p:nvPr/>
          </p:nvSpPr>
          <p:spPr>
            <a:xfrm>
              <a:off x="6985919" y="3585836"/>
              <a:ext cx="2194800" cy="1094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1400"/>
                <a:buFont typeface="Calibri"/>
                <a:buNone/>
              </a:pPr>
              <a:r>
                <a:rPr lang="es-CO" sz="1400" b="1">
                  <a:solidFill>
                    <a:schemeClr val="dk1"/>
                  </a:solidFill>
                  <a:latin typeface="Calibri"/>
                  <a:ea typeface="Calibri"/>
                  <a:cs typeface="Calibri"/>
                  <a:sym typeface="Calibri"/>
                </a:rPr>
                <a:t>Chichonal or Chichón (Mx</a:t>
              </a:r>
              <a:r>
                <a:rPr lang="es-CO" sz="1400">
                  <a:solidFill>
                    <a:schemeClr val="dk1"/>
                  </a:solidFill>
                  <a:latin typeface="Calibri"/>
                  <a:ea typeface="Calibri"/>
                  <a:cs typeface="Calibri"/>
                  <a:sym typeface="Calibri"/>
                </a:rPr>
                <a:t>) The most deadly </a:t>
              </a:r>
              <a:endParaRPr sz="1800">
                <a:solidFill>
                  <a:schemeClr val="dk1"/>
                </a:solidFill>
                <a:latin typeface="Calibri"/>
                <a:ea typeface="Calibri"/>
                <a:cs typeface="Calibri"/>
                <a:sym typeface="Calibri"/>
              </a:endParaRPr>
            </a:p>
            <a:p>
              <a:pPr marL="0" marR="0" lvl="0" indent="0" algn="r" rtl="0">
                <a:spcBef>
                  <a:spcPts val="0"/>
                </a:spcBef>
                <a:spcAft>
                  <a:spcPts val="0"/>
                </a:spcAft>
                <a:buClr>
                  <a:schemeClr val="dk1"/>
                </a:buClr>
                <a:buSzPts val="1400"/>
                <a:buFont typeface="Calibri"/>
                <a:buNone/>
              </a:pPr>
              <a:r>
                <a:rPr lang="es-CO" sz="1400">
                  <a:solidFill>
                    <a:schemeClr val="dk1"/>
                  </a:solidFill>
                  <a:latin typeface="Calibri"/>
                  <a:ea typeface="Calibri"/>
                  <a:cs typeface="Calibri"/>
                  <a:sym typeface="Calibri"/>
                </a:rPr>
                <a:t>eruption of the century </a:t>
              </a:r>
              <a:endParaRPr sz="1800">
                <a:solidFill>
                  <a:schemeClr val="dk1"/>
                </a:solidFill>
                <a:latin typeface="Calibri"/>
                <a:ea typeface="Calibri"/>
                <a:cs typeface="Calibri"/>
                <a:sym typeface="Calibri"/>
              </a:endParaRPr>
            </a:p>
            <a:p>
              <a:pPr marL="0" marR="0" lvl="0" indent="0" algn="r" rtl="0">
                <a:spcBef>
                  <a:spcPts val="0"/>
                </a:spcBef>
                <a:spcAft>
                  <a:spcPts val="0"/>
                </a:spcAft>
                <a:buClr>
                  <a:schemeClr val="dk1"/>
                </a:buClr>
                <a:buSzPts val="1400"/>
                <a:buFont typeface="Calibri"/>
                <a:buNone/>
              </a:pPr>
              <a:r>
                <a:rPr lang="es-CO" sz="1400">
                  <a:solidFill>
                    <a:schemeClr val="dk1"/>
                  </a:solidFill>
                  <a:latin typeface="Calibri"/>
                  <a:ea typeface="Calibri"/>
                  <a:cs typeface="Calibri"/>
                  <a:sym typeface="Calibri"/>
                </a:rPr>
                <a:t>(1982) </a:t>
              </a:r>
              <a:endParaRPr sz="1800">
                <a:solidFill>
                  <a:schemeClr val="dk1"/>
                </a:solidFill>
                <a:latin typeface="Calibri"/>
                <a:ea typeface="Calibri"/>
                <a:cs typeface="Calibri"/>
                <a:sym typeface="Calibri"/>
              </a:endParaRPr>
            </a:p>
            <a:p>
              <a:pPr marL="0" marR="0" lvl="0" indent="0" algn="r"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cxnSp>
          <p:nvCxnSpPr>
            <p:cNvPr id="351" name="Google Shape;351;p17"/>
            <p:cNvCxnSpPr/>
            <p:nvPr/>
          </p:nvCxnSpPr>
          <p:spPr>
            <a:xfrm>
              <a:off x="6228184" y="4681517"/>
              <a:ext cx="144000" cy="907800"/>
            </a:xfrm>
            <a:prstGeom prst="straightConnector1">
              <a:avLst/>
            </a:prstGeom>
            <a:noFill/>
            <a:ln w="57150" cap="flat" cmpd="sng">
              <a:solidFill>
                <a:srgbClr val="FF0000"/>
              </a:solidFill>
              <a:prstDash val="solid"/>
              <a:round/>
              <a:headEnd type="none" w="sm" len="sm"/>
              <a:tailEnd type="triangle" w="med" len="med"/>
            </a:ln>
          </p:spPr>
        </p:cxnSp>
      </p:grpSp>
      <p:sp>
        <p:nvSpPr>
          <p:cNvPr id="352" name="Google Shape;352;p17"/>
          <p:cNvSpPr txBox="1"/>
          <p:nvPr/>
        </p:nvSpPr>
        <p:spPr>
          <a:xfrm>
            <a:off x="1219200" y="6094950"/>
            <a:ext cx="4437600" cy="523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1100"/>
              <a:buFont typeface="Calibri"/>
              <a:buNone/>
            </a:pPr>
            <a:r>
              <a:rPr lang="es-CO" sz="1100">
                <a:solidFill>
                  <a:srgbClr val="222222"/>
                </a:solidFill>
                <a:latin typeface="Calibri"/>
                <a:ea typeface="Calibri"/>
                <a:cs typeface="Calibri"/>
                <a:sym typeface="Calibri"/>
              </a:rPr>
              <a:t>Vesga-Ramírez, A. et al (2020). </a:t>
            </a:r>
            <a:r>
              <a:rPr lang="es-CO" sz="1100" b="1" i="1">
                <a:solidFill>
                  <a:srgbClr val="222222"/>
                </a:solidFill>
                <a:latin typeface="Calibri"/>
                <a:ea typeface="Calibri"/>
                <a:cs typeface="Calibri"/>
                <a:sym typeface="Calibri"/>
              </a:rPr>
              <a:t>Muon Tomography sites for Colombian volcanoes.</a:t>
            </a:r>
            <a:r>
              <a:rPr lang="es-CO" sz="1100">
                <a:solidFill>
                  <a:srgbClr val="222222"/>
                </a:solidFill>
                <a:latin typeface="Calibri"/>
                <a:ea typeface="Calibri"/>
                <a:cs typeface="Calibri"/>
                <a:sym typeface="Calibri"/>
              </a:rPr>
              <a:t> </a:t>
            </a:r>
            <a:r>
              <a:rPr lang="es-CO" sz="1100" i="1">
                <a:solidFill>
                  <a:srgbClr val="222222"/>
                </a:solidFill>
                <a:latin typeface="Calibri"/>
                <a:ea typeface="Calibri"/>
                <a:cs typeface="Calibri"/>
                <a:sym typeface="Calibri"/>
              </a:rPr>
              <a:t>ANNALS OF GEOPHYSICS</a:t>
            </a:r>
            <a:r>
              <a:rPr lang="es-CO" sz="1100">
                <a:solidFill>
                  <a:srgbClr val="222222"/>
                </a:solidFill>
                <a:latin typeface="Calibri"/>
                <a:ea typeface="Calibri"/>
                <a:cs typeface="Calibri"/>
                <a:sym typeface="Calibri"/>
              </a:rPr>
              <a:t>, </a:t>
            </a:r>
            <a:r>
              <a:rPr lang="es-CO" sz="1100" b="1" i="1">
                <a:solidFill>
                  <a:srgbClr val="222222"/>
                </a:solidFill>
                <a:latin typeface="Calibri"/>
                <a:ea typeface="Calibri"/>
                <a:cs typeface="Calibri"/>
                <a:sym typeface="Calibri"/>
              </a:rPr>
              <a:t>63</a:t>
            </a:r>
            <a:r>
              <a:rPr lang="es-CO" sz="1100">
                <a:solidFill>
                  <a:srgbClr val="222222"/>
                </a:solidFill>
                <a:latin typeface="Calibri"/>
                <a:ea typeface="Calibri"/>
                <a:cs typeface="Calibri"/>
                <a:sym typeface="Calibri"/>
              </a:rPr>
              <a:t>(6).</a:t>
            </a:r>
            <a:endParaRPr sz="1100">
              <a:solidFill>
                <a:schemeClr val="dk1"/>
              </a:solidFill>
              <a:latin typeface="Calibri"/>
              <a:ea typeface="Calibri"/>
              <a:cs typeface="Calibri"/>
              <a:sym typeface="Calibri"/>
            </a:endParaRPr>
          </a:p>
        </p:txBody>
      </p:sp>
      <p:pic>
        <p:nvPicPr>
          <p:cNvPr id="353" name="Google Shape;353;p17"/>
          <p:cNvPicPr preferRelativeResize="0"/>
          <p:nvPr/>
        </p:nvPicPr>
        <p:blipFill rotWithShape="1">
          <a:blip r:embed="rId8">
            <a:alphaModFix/>
          </a:blip>
          <a:srcRect/>
          <a:stretch/>
        </p:blipFill>
        <p:spPr>
          <a:xfrm>
            <a:off x="11162026" y="1688750"/>
            <a:ext cx="953775" cy="1087950"/>
          </a:xfrm>
          <a:prstGeom prst="rect">
            <a:avLst/>
          </a:prstGeom>
          <a:noFill/>
          <a:ln>
            <a:noFill/>
          </a:ln>
        </p:spPr>
      </p:pic>
      <p:sp>
        <p:nvSpPr>
          <p:cNvPr id="354" name="Google Shape;354;p17"/>
          <p:cNvSpPr txBox="1">
            <a:spLocks noGrp="1"/>
          </p:cNvSpPr>
          <p:nvPr>
            <p:ph type="sldNum" idx="12"/>
          </p:nvPr>
        </p:nvSpPr>
        <p:spPr>
          <a:xfrm>
            <a:off x="92964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14</a:t>
            </a:fld>
            <a:endParaRPr sz="2400"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8"/>
          <p:cNvPicPr preferRelativeResize="0"/>
          <p:nvPr/>
        </p:nvPicPr>
        <p:blipFill rotWithShape="1">
          <a:blip r:embed="rId3">
            <a:alphaModFix/>
          </a:blip>
          <a:srcRect/>
          <a:stretch/>
        </p:blipFill>
        <p:spPr>
          <a:xfrm>
            <a:off x="4450953" y="768138"/>
            <a:ext cx="3138455" cy="1796766"/>
          </a:xfrm>
          <a:prstGeom prst="rect">
            <a:avLst/>
          </a:prstGeom>
          <a:noFill/>
          <a:ln>
            <a:noFill/>
          </a:ln>
        </p:spPr>
      </p:pic>
      <p:sp>
        <p:nvSpPr>
          <p:cNvPr id="360" name="Google Shape;360;p18"/>
          <p:cNvSpPr txBox="1"/>
          <p:nvPr/>
        </p:nvSpPr>
        <p:spPr>
          <a:xfrm>
            <a:off x="911424" y="36240"/>
            <a:ext cx="103653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Calibri"/>
              <a:buNone/>
            </a:pPr>
            <a:r>
              <a:rPr lang="es-CO" sz="4000" b="1">
                <a:solidFill>
                  <a:schemeClr val="dk1"/>
                </a:solidFill>
                <a:latin typeface="Calibri"/>
                <a:ea typeface="Calibri"/>
                <a:cs typeface="Calibri"/>
                <a:sym typeface="Calibri"/>
              </a:rPr>
              <a:t>Observation points at Cerro Machín</a:t>
            </a:r>
            <a:endParaRPr sz="4000" b="1">
              <a:solidFill>
                <a:schemeClr val="dk1"/>
              </a:solidFill>
              <a:latin typeface="Calibri"/>
              <a:ea typeface="Calibri"/>
              <a:cs typeface="Calibri"/>
              <a:sym typeface="Calibri"/>
            </a:endParaRPr>
          </a:p>
        </p:txBody>
      </p:sp>
      <p:pic>
        <p:nvPicPr>
          <p:cNvPr id="361" name="Google Shape;361;p18"/>
          <p:cNvPicPr preferRelativeResize="0"/>
          <p:nvPr/>
        </p:nvPicPr>
        <p:blipFill rotWithShape="1">
          <a:blip r:embed="rId4">
            <a:alphaModFix/>
          </a:blip>
          <a:srcRect/>
          <a:stretch/>
        </p:blipFill>
        <p:spPr>
          <a:xfrm>
            <a:off x="21676" y="3140968"/>
            <a:ext cx="6160936" cy="1525865"/>
          </a:xfrm>
          <a:prstGeom prst="rect">
            <a:avLst/>
          </a:prstGeom>
          <a:noFill/>
          <a:ln>
            <a:noFill/>
          </a:ln>
        </p:spPr>
      </p:pic>
      <p:pic>
        <p:nvPicPr>
          <p:cNvPr id="362" name="Google Shape;362;p18"/>
          <p:cNvPicPr preferRelativeResize="0"/>
          <p:nvPr/>
        </p:nvPicPr>
        <p:blipFill rotWithShape="1">
          <a:blip r:embed="rId5">
            <a:alphaModFix/>
          </a:blip>
          <a:srcRect l="23493" t="24100" r="10733" b="5797"/>
          <a:stretch/>
        </p:blipFill>
        <p:spPr>
          <a:xfrm>
            <a:off x="-38692" y="768583"/>
            <a:ext cx="4489643" cy="2217645"/>
          </a:xfrm>
          <a:prstGeom prst="rect">
            <a:avLst/>
          </a:prstGeom>
          <a:noFill/>
          <a:ln>
            <a:noFill/>
          </a:ln>
        </p:spPr>
      </p:pic>
      <p:pic>
        <p:nvPicPr>
          <p:cNvPr id="363" name="Google Shape;363;p18"/>
          <p:cNvPicPr preferRelativeResize="0"/>
          <p:nvPr/>
        </p:nvPicPr>
        <p:blipFill rotWithShape="1">
          <a:blip r:embed="rId6">
            <a:alphaModFix/>
          </a:blip>
          <a:srcRect/>
          <a:stretch/>
        </p:blipFill>
        <p:spPr>
          <a:xfrm>
            <a:off x="7417905" y="1916832"/>
            <a:ext cx="3560845" cy="2108926"/>
          </a:xfrm>
          <a:prstGeom prst="rect">
            <a:avLst/>
          </a:prstGeom>
          <a:noFill/>
          <a:ln>
            <a:noFill/>
          </a:ln>
        </p:spPr>
      </p:pic>
      <p:sp>
        <p:nvSpPr>
          <p:cNvPr id="364" name="Google Shape;364;p18"/>
          <p:cNvSpPr txBox="1"/>
          <p:nvPr/>
        </p:nvSpPr>
        <p:spPr>
          <a:xfrm>
            <a:off x="2670109" y="2921046"/>
            <a:ext cx="4747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Simulated flux at observation points</a:t>
            </a:r>
            <a:endParaRPr sz="1800">
              <a:solidFill>
                <a:schemeClr val="dk1"/>
              </a:solidFill>
              <a:latin typeface="Calibri"/>
              <a:ea typeface="Calibri"/>
              <a:cs typeface="Calibri"/>
              <a:sym typeface="Calibri"/>
            </a:endParaRPr>
          </a:p>
        </p:txBody>
      </p:sp>
      <p:pic>
        <p:nvPicPr>
          <p:cNvPr id="365" name="Google Shape;365;p18" descr="A screenshot of a map&#10;&#10;Description automatically generated"/>
          <p:cNvPicPr preferRelativeResize="0"/>
          <p:nvPr/>
        </p:nvPicPr>
        <p:blipFill rotWithShape="1">
          <a:blip r:embed="rId7">
            <a:alphaModFix/>
          </a:blip>
          <a:srcRect/>
          <a:stretch/>
        </p:blipFill>
        <p:spPr>
          <a:xfrm>
            <a:off x="-38692" y="4277098"/>
            <a:ext cx="9144001" cy="2717721"/>
          </a:xfrm>
          <a:prstGeom prst="rect">
            <a:avLst/>
          </a:prstGeom>
          <a:noFill/>
          <a:ln>
            <a:noFill/>
          </a:ln>
        </p:spPr>
      </p:pic>
      <p:sp>
        <p:nvSpPr>
          <p:cNvPr id="366" name="Google Shape;366;p18"/>
          <p:cNvSpPr txBox="1"/>
          <p:nvPr/>
        </p:nvSpPr>
        <p:spPr>
          <a:xfrm>
            <a:off x="9528175" y="4624375"/>
            <a:ext cx="2129100" cy="954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1000"/>
              <a:buFont typeface="Calibri"/>
              <a:buNone/>
            </a:pPr>
            <a:r>
              <a:rPr lang="es-CO" sz="1000">
                <a:solidFill>
                  <a:srgbClr val="222222"/>
                </a:solidFill>
                <a:highlight>
                  <a:srgbClr val="FFFFFF"/>
                </a:highlight>
                <a:latin typeface="Calibri"/>
                <a:ea typeface="Calibri"/>
                <a:cs typeface="Calibri"/>
                <a:sym typeface="Calibri"/>
              </a:rPr>
              <a:t>Vesga-Ramírez, A., et al  (2021). </a:t>
            </a:r>
            <a:r>
              <a:rPr lang="es-CO" sz="1000" b="1" i="1">
                <a:solidFill>
                  <a:srgbClr val="222222"/>
                </a:solidFill>
                <a:highlight>
                  <a:srgbClr val="FFFFFF"/>
                </a:highlight>
                <a:latin typeface="Calibri"/>
                <a:ea typeface="Calibri"/>
                <a:cs typeface="Calibri"/>
                <a:sym typeface="Calibri"/>
              </a:rPr>
              <a:t>Simulated annealing for volcano muography.</a:t>
            </a:r>
            <a:r>
              <a:rPr lang="es-CO" sz="1000">
                <a:solidFill>
                  <a:srgbClr val="222222"/>
                </a:solidFill>
                <a:highlight>
                  <a:srgbClr val="FFFFFF"/>
                </a:highlight>
                <a:latin typeface="Calibri"/>
                <a:ea typeface="Calibri"/>
                <a:cs typeface="Calibri"/>
                <a:sym typeface="Calibri"/>
              </a:rPr>
              <a:t> </a:t>
            </a:r>
            <a:r>
              <a:rPr lang="es-CO" sz="1000" i="1">
                <a:solidFill>
                  <a:srgbClr val="222222"/>
                </a:solidFill>
                <a:highlight>
                  <a:srgbClr val="FFFFFF"/>
                </a:highlight>
                <a:latin typeface="Calibri"/>
                <a:ea typeface="Calibri"/>
                <a:cs typeface="Calibri"/>
                <a:sym typeface="Calibri"/>
              </a:rPr>
              <a:t>Journal of South American Earth Sciences</a:t>
            </a:r>
            <a:r>
              <a:rPr lang="es-CO" sz="1000">
                <a:solidFill>
                  <a:srgbClr val="222222"/>
                </a:solidFill>
                <a:highlight>
                  <a:srgbClr val="FFFFFF"/>
                </a:highlight>
                <a:latin typeface="Calibri"/>
                <a:ea typeface="Calibri"/>
                <a:cs typeface="Calibri"/>
                <a:sym typeface="Calibri"/>
              </a:rPr>
              <a:t>, </a:t>
            </a:r>
            <a:r>
              <a:rPr lang="es-CO" sz="1000" b="1" i="1">
                <a:solidFill>
                  <a:srgbClr val="222222"/>
                </a:solidFill>
                <a:highlight>
                  <a:srgbClr val="FFFFFF"/>
                </a:highlight>
                <a:latin typeface="Calibri"/>
                <a:ea typeface="Calibri"/>
                <a:cs typeface="Calibri"/>
                <a:sym typeface="Calibri"/>
              </a:rPr>
              <a:t>109</a:t>
            </a:r>
            <a:r>
              <a:rPr lang="es-CO" sz="1000">
                <a:solidFill>
                  <a:srgbClr val="222222"/>
                </a:solidFill>
                <a:highlight>
                  <a:srgbClr val="FFFFFF"/>
                </a:highlight>
                <a:latin typeface="Calibri"/>
                <a:ea typeface="Calibri"/>
                <a:cs typeface="Calibri"/>
                <a:sym typeface="Calibri"/>
              </a:rPr>
              <a:t>, 103248.</a:t>
            </a:r>
            <a:endParaRPr sz="1000">
              <a:solidFill>
                <a:schemeClr val="dk1"/>
              </a:solidFill>
              <a:latin typeface="Calibri"/>
              <a:ea typeface="Calibri"/>
              <a:cs typeface="Calibri"/>
              <a:sym typeface="Calibri"/>
            </a:endParaRPr>
          </a:p>
        </p:txBody>
      </p:sp>
      <p:sp>
        <p:nvSpPr>
          <p:cNvPr id="367" name="Google Shape;367;p18"/>
          <p:cNvSpPr txBox="1">
            <a:spLocks noGrp="1"/>
          </p:cNvSpPr>
          <p:nvPr>
            <p:ph type="sldNum" idx="12"/>
          </p:nvPr>
        </p:nvSpPr>
        <p:spPr>
          <a:xfrm>
            <a:off x="92202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15</a:t>
            </a:fld>
            <a:endParaRPr sz="2400" b="1">
              <a:solidFill>
                <a:schemeClr val="dk1"/>
              </a:solidFill>
            </a:endParaRPr>
          </a:p>
        </p:txBody>
      </p:sp>
      <p:pic>
        <p:nvPicPr>
          <p:cNvPr id="368" name="Google Shape;368;p18"/>
          <p:cNvPicPr preferRelativeResize="0"/>
          <p:nvPr/>
        </p:nvPicPr>
        <p:blipFill rotWithShape="1">
          <a:blip r:embed="rId8">
            <a:alphaModFix/>
          </a:blip>
          <a:srcRect/>
          <a:stretch/>
        </p:blipFill>
        <p:spPr>
          <a:xfrm>
            <a:off x="11162026" y="5346350"/>
            <a:ext cx="953775" cy="1087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sldNum" idx="12"/>
          </p:nvPr>
        </p:nvSpPr>
        <p:spPr>
          <a:xfrm>
            <a:off x="92964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16</a:t>
            </a:fld>
            <a:endParaRPr sz="2400" b="1">
              <a:solidFill>
                <a:schemeClr val="dk1"/>
              </a:solidFill>
            </a:endParaRPr>
          </a:p>
        </p:txBody>
      </p:sp>
      <p:pic>
        <p:nvPicPr>
          <p:cNvPr id="374" name="Google Shape;374;p19"/>
          <p:cNvPicPr preferRelativeResize="0"/>
          <p:nvPr/>
        </p:nvPicPr>
        <p:blipFill rotWithShape="1">
          <a:blip r:embed="rId3">
            <a:alphaModFix/>
          </a:blip>
          <a:srcRect/>
          <a:stretch/>
        </p:blipFill>
        <p:spPr>
          <a:xfrm>
            <a:off x="152400" y="732875"/>
            <a:ext cx="5562600" cy="3489875"/>
          </a:xfrm>
          <a:prstGeom prst="rect">
            <a:avLst/>
          </a:prstGeom>
          <a:noFill/>
          <a:ln>
            <a:noFill/>
          </a:ln>
        </p:spPr>
      </p:pic>
      <p:pic>
        <p:nvPicPr>
          <p:cNvPr id="375" name="Google Shape;375;p19"/>
          <p:cNvPicPr preferRelativeResize="0"/>
          <p:nvPr/>
        </p:nvPicPr>
        <p:blipFill rotWithShape="1">
          <a:blip r:embed="rId4">
            <a:alphaModFix/>
          </a:blip>
          <a:srcRect/>
          <a:stretch/>
        </p:blipFill>
        <p:spPr>
          <a:xfrm>
            <a:off x="5415351" y="2683450"/>
            <a:ext cx="1788650" cy="4037999"/>
          </a:xfrm>
          <a:prstGeom prst="rect">
            <a:avLst/>
          </a:prstGeom>
          <a:noFill/>
          <a:ln>
            <a:noFill/>
          </a:ln>
        </p:spPr>
      </p:pic>
      <p:pic>
        <p:nvPicPr>
          <p:cNvPr id="376" name="Google Shape;376;p19"/>
          <p:cNvPicPr preferRelativeResize="0"/>
          <p:nvPr/>
        </p:nvPicPr>
        <p:blipFill rotWithShape="1">
          <a:blip r:embed="rId5">
            <a:alphaModFix/>
          </a:blip>
          <a:srcRect/>
          <a:stretch/>
        </p:blipFill>
        <p:spPr>
          <a:xfrm>
            <a:off x="1933450" y="4222750"/>
            <a:ext cx="2957451" cy="2313651"/>
          </a:xfrm>
          <a:prstGeom prst="rect">
            <a:avLst/>
          </a:prstGeom>
          <a:noFill/>
          <a:ln>
            <a:noFill/>
          </a:ln>
        </p:spPr>
      </p:pic>
      <p:pic>
        <p:nvPicPr>
          <p:cNvPr id="377" name="Google Shape;377;p19"/>
          <p:cNvPicPr preferRelativeResize="0"/>
          <p:nvPr/>
        </p:nvPicPr>
        <p:blipFill rotWithShape="1">
          <a:blip r:embed="rId6">
            <a:alphaModFix/>
          </a:blip>
          <a:srcRect/>
          <a:stretch/>
        </p:blipFill>
        <p:spPr>
          <a:xfrm>
            <a:off x="7889800" y="228600"/>
            <a:ext cx="4211507" cy="6051550"/>
          </a:xfrm>
          <a:prstGeom prst="rect">
            <a:avLst/>
          </a:prstGeom>
          <a:noFill/>
          <a:ln>
            <a:noFill/>
          </a:ln>
        </p:spPr>
      </p:pic>
      <p:sp>
        <p:nvSpPr>
          <p:cNvPr id="378" name="Google Shape;378;p19"/>
          <p:cNvSpPr txBox="1"/>
          <p:nvPr/>
        </p:nvSpPr>
        <p:spPr>
          <a:xfrm rot="-5400000">
            <a:off x="6903800" y="964650"/>
            <a:ext cx="14964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s-CO" sz="1800" b="1">
                <a:solidFill>
                  <a:schemeClr val="dk1"/>
                </a:solidFill>
                <a:latin typeface="Calibri"/>
                <a:ea typeface="Calibri"/>
                <a:cs typeface="Calibri"/>
                <a:sym typeface="Calibri"/>
              </a:rPr>
              <a:t>Machín</a:t>
            </a:r>
            <a:endParaRPr sz="1800" b="1">
              <a:solidFill>
                <a:schemeClr val="dk1"/>
              </a:solidFill>
              <a:latin typeface="Calibri"/>
              <a:ea typeface="Calibri"/>
              <a:cs typeface="Calibri"/>
              <a:sym typeface="Calibri"/>
            </a:endParaRPr>
          </a:p>
        </p:txBody>
      </p:sp>
      <p:sp>
        <p:nvSpPr>
          <p:cNvPr id="379" name="Google Shape;379;p19"/>
          <p:cNvSpPr txBox="1"/>
          <p:nvPr/>
        </p:nvSpPr>
        <p:spPr>
          <a:xfrm rot="-5400000">
            <a:off x="6903800" y="2336250"/>
            <a:ext cx="14964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s-CO" sz="1800" b="1">
                <a:solidFill>
                  <a:schemeClr val="dk1"/>
                </a:solidFill>
                <a:latin typeface="Calibri"/>
                <a:ea typeface="Calibri"/>
                <a:cs typeface="Calibri"/>
                <a:sym typeface="Calibri"/>
              </a:rPr>
              <a:t>Etna</a:t>
            </a:r>
            <a:endParaRPr sz="1800" b="1">
              <a:solidFill>
                <a:schemeClr val="dk1"/>
              </a:solidFill>
              <a:latin typeface="Calibri"/>
              <a:ea typeface="Calibri"/>
              <a:cs typeface="Calibri"/>
              <a:sym typeface="Calibri"/>
            </a:endParaRPr>
          </a:p>
        </p:txBody>
      </p:sp>
      <p:sp>
        <p:nvSpPr>
          <p:cNvPr id="380" name="Google Shape;380;p19"/>
          <p:cNvSpPr txBox="1"/>
          <p:nvPr/>
        </p:nvSpPr>
        <p:spPr>
          <a:xfrm rot="-5400000">
            <a:off x="6903800" y="3860250"/>
            <a:ext cx="14964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s-CO" sz="1800" b="1">
                <a:solidFill>
                  <a:schemeClr val="dk1"/>
                </a:solidFill>
                <a:latin typeface="Calibri"/>
                <a:ea typeface="Calibri"/>
                <a:cs typeface="Calibri"/>
                <a:sym typeface="Calibri"/>
              </a:rPr>
              <a:t>Puy Dome</a:t>
            </a:r>
            <a:endParaRPr sz="1800" b="1">
              <a:solidFill>
                <a:schemeClr val="dk1"/>
              </a:solidFill>
              <a:latin typeface="Calibri"/>
              <a:ea typeface="Calibri"/>
              <a:cs typeface="Calibri"/>
              <a:sym typeface="Calibri"/>
            </a:endParaRPr>
          </a:p>
        </p:txBody>
      </p:sp>
      <p:sp>
        <p:nvSpPr>
          <p:cNvPr id="381" name="Google Shape;381;p19"/>
          <p:cNvSpPr txBox="1"/>
          <p:nvPr/>
        </p:nvSpPr>
        <p:spPr>
          <a:xfrm rot="-5400000">
            <a:off x="6966950" y="5229250"/>
            <a:ext cx="14964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s-CO" sz="1800" b="1">
                <a:solidFill>
                  <a:schemeClr val="dk1"/>
                </a:solidFill>
                <a:latin typeface="Calibri"/>
                <a:ea typeface="Calibri"/>
                <a:cs typeface="Calibri"/>
                <a:sym typeface="Calibri"/>
              </a:rPr>
              <a:t>Vesuvius</a:t>
            </a:r>
            <a:endParaRPr sz="1800" b="1">
              <a:solidFill>
                <a:schemeClr val="dk1"/>
              </a:solidFill>
              <a:latin typeface="Calibri"/>
              <a:ea typeface="Calibri"/>
              <a:cs typeface="Calibri"/>
              <a:sym typeface="Calibri"/>
            </a:endParaRPr>
          </a:p>
        </p:txBody>
      </p:sp>
      <p:sp>
        <p:nvSpPr>
          <p:cNvPr id="382" name="Google Shape;382;p19"/>
          <p:cNvSpPr txBox="1"/>
          <p:nvPr/>
        </p:nvSpPr>
        <p:spPr>
          <a:xfrm>
            <a:off x="58275" y="4754725"/>
            <a:ext cx="21291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a:solidFill>
                  <a:srgbClr val="222222"/>
                </a:solidFill>
                <a:highlight>
                  <a:srgbClr val="FFFFFF"/>
                </a:highlight>
                <a:latin typeface="Calibri"/>
                <a:ea typeface="Calibri"/>
                <a:cs typeface="Calibri"/>
                <a:sym typeface="Calibri"/>
              </a:rPr>
              <a:t>Peña-Rodríguez, J. et al (2024). </a:t>
            </a:r>
            <a:r>
              <a:rPr lang="es-CO" sz="800" b="1" i="1">
                <a:solidFill>
                  <a:srgbClr val="222222"/>
                </a:solidFill>
                <a:highlight>
                  <a:srgbClr val="FFFFFF"/>
                </a:highlight>
                <a:latin typeface="Calibri"/>
                <a:ea typeface="Calibri"/>
                <a:cs typeface="Calibri"/>
                <a:sym typeface="Calibri"/>
              </a:rPr>
              <a:t>MUYSC: an end-to-end muography simulation toolbox</a:t>
            </a:r>
            <a:r>
              <a:rPr lang="es-CO" sz="800">
                <a:solidFill>
                  <a:srgbClr val="222222"/>
                </a:solidFill>
                <a:highlight>
                  <a:srgbClr val="FFFFFF"/>
                </a:highlight>
                <a:latin typeface="Calibri"/>
                <a:ea typeface="Calibri"/>
                <a:cs typeface="Calibri"/>
                <a:sym typeface="Calibri"/>
              </a:rPr>
              <a:t>. </a:t>
            </a:r>
            <a:r>
              <a:rPr lang="es-CO" sz="800" i="1">
                <a:solidFill>
                  <a:srgbClr val="222222"/>
                </a:solidFill>
                <a:highlight>
                  <a:srgbClr val="FFFFFF"/>
                </a:highlight>
                <a:latin typeface="Calibri"/>
                <a:ea typeface="Calibri"/>
                <a:cs typeface="Calibri"/>
                <a:sym typeface="Calibri"/>
              </a:rPr>
              <a:t>Geophysical J. International</a:t>
            </a:r>
            <a:r>
              <a:rPr lang="es-CO" sz="800">
                <a:solidFill>
                  <a:srgbClr val="222222"/>
                </a:solidFill>
                <a:highlight>
                  <a:srgbClr val="FFFFFF"/>
                </a:highlight>
                <a:latin typeface="Calibri"/>
                <a:ea typeface="Calibri"/>
                <a:cs typeface="Calibri"/>
                <a:sym typeface="Calibri"/>
              </a:rPr>
              <a:t>, </a:t>
            </a:r>
            <a:r>
              <a:rPr lang="es-CO" sz="800" i="1">
                <a:solidFill>
                  <a:srgbClr val="222222"/>
                </a:solidFill>
                <a:highlight>
                  <a:srgbClr val="FFFFFF"/>
                </a:highlight>
                <a:latin typeface="Calibri"/>
                <a:ea typeface="Calibri"/>
                <a:cs typeface="Calibri"/>
                <a:sym typeface="Calibri"/>
              </a:rPr>
              <a:t>237</a:t>
            </a:r>
            <a:r>
              <a:rPr lang="es-CO" sz="800">
                <a:solidFill>
                  <a:srgbClr val="222222"/>
                </a:solidFill>
                <a:highlight>
                  <a:srgbClr val="FFFFFF"/>
                </a:highlight>
                <a:latin typeface="Calibri"/>
                <a:ea typeface="Calibri"/>
                <a:cs typeface="Calibri"/>
                <a:sym typeface="Calibri"/>
              </a:rPr>
              <a:t>(1), 540-556..</a:t>
            </a:r>
            <a:endParaRPr sz="800">
              <a:solidFill>
                <a:schemeClr val="dk1"/>
              </a:solidFill>
              <a:latin typeface="Calibri"/>
              <a:ea typeface="Calibri"/>
              <a:cs typeface="Calibri"/>
              <a:sym typeface="Calibri"/>
            </a:endParaRPr>
          </a:p>
        </p:txBody>
      </p:sp>
      <p:sp>
        <p:nvSpPr>
          <p:cNvPr id="383" name="Google Shape;383;p19"/>
          <p:cNvSpPr txBox="1"/>
          <p:nvPr/>
        </p:nvSpPr>
        <p:spPr>
          <a:xfrm>
            <a:off x="848125" y="215025"/>
            <a:ext cx="5649900" cy="692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3300"/>
              <a:buFont typeface="Calibri"/>
              <a:buNone/>
            </a:pPr>
            <a:r>
              <a:rPr lang="es-CO" sz="3300" b="1">
                <a:solidFill>
                  <a:schemeClr val="dk1"/>
                </a:solidFill>
                <a:latin typeface="Calibri"/>
                <a:ea typeface="Calibri"/>
                <a:cs typeface="Calibri"/>
                <a:sym typeface="Calibri"/>
              </a:rPr>
              <a:t>Parametric muon tomography</a:t>
            </a:r>
            <a:endParaRPr sz="3300" b="1">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21"/>
          <p:cNvPicPr preferRelativeResize="0"/>
          <p:nvPr/>
        </p:nvPicPr>
        <p:blipFill rotWithShape="1">
          <a:blip r:embed="rId3">
            <a:alphaModFix/>
          </a:blip>
          <a:srcRect/>
          <a:stretch/>
        </p:blipFill>
        <p:spPr>
          <a:xfrm>
            <a:off x="23064" y="0"/>
            <a:ext cx="12121607" cy="6813376"/>
          </a:xfrm>
          <a:prstGeom prst="rect">
            <a:avLst/>
          </a:prstGeom>
          <a:noFill/>
          <a:ln>
            <a:noFill/>
          </a:ln>
        </p:spPr>
      </p:pic>
      <p:sp>
        <p:nvSpPr>
          <p:cNvPr id="399" name="Google Shape;399;p21"/>
          <p:cNvSpPr txBox="1"/>
          <p:nvPr/>
        </p:nvSpPr>
        <p:spPr>
          <a:xfrm>
            <a:off x="0" y="6211669"/>
            <a:ext cx="7381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600"/>
              <a:buFont typeface="Calibri"/>
              <a:buNone/>
            </a:pPr>
            <a:r>
              <a:rPr lang="es-CO" sz="3600" b="1">
                <a:solidFill>
                  <a:schemeClr val="dk1"/>
                </a:solidFill>
                <a:latin typeface="Calibri"/>
                <a:ea typeface="Calibri"/>
                <a:cs typeface="Calibri"/>
                <a:sym typeface="Calibri"/>
              </a:rPr>
              <a:t>MuTe 1.0: The first Muon Telescope </a:t>
            </a:r>
            <a:endParaRPr sz="1800">
              <a:solidFill>
                <a:schemeClr val="dk1"/>
              </a:solidFill>
              <a:latin typeface="Calibri"/>
              <a:ea typeface="Calibri"/>
              <a:cs typeface="Calibri"/>
              <a:sym typeface="Calibri"/>
            </a:endParaRPr>
          </a:p>
        </p:txBody>
      </p:sp>
      <p:sp>
        <p:nvSpPr>
          <p:cNvPr id="400" name="Google Shape;400;p21"/>
          <p:cNvSpPr txBox="1"/>
          <p:nvPr/>
        </p:nvSpPr>
        <p:spPr>
          <a:xfrm>
            <a:off x="9249776" y="4941168"/>
            <a:ext cx="289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900 pixels 4cm x 4cm</a:t>
            </a:r>
            <a:endParaRPr sz="1800">
              <a:solidFill>
                <a:schemeClr val="dk1"/>
              </a:solidFill>
              <a:latin typeface="Calibri"/>
              <a:ea typeface="Calibri"/>
              <a:cs typeface="Calibri"/>
              <a:sym typeface="Calibri"/>
            </a:endParaRPr>
          </a:p>
        </p:txBody>
      </p:sp>
      <p:sp>
        <p:nvSpPr>
          <p:cNvPr id="401" name="Google Shape;401;p21"/>
          <p:cNvSpPr txBox="1"/>
          <p:nvPr/>
        </p:nvSpPr>
        <p:spPr>
          <a:xfrm>
            <a:off x="9058607" y="5651956"/>
            <a:ext cx="2702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30x30 bars: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s-CO" sz="1800">
                <a:solidFill>
                  <a:schemeClr val="dk1"/>
                </a:solidFill>
                <a:latin typeface="Calibri"/>
                <a:ea typeface="Calibri"/>
                <a:cs typeface="Calibri"/>
                <a:sym typeface="Calibri"/>
              </a:rPr>
              <a:t>120cm x 4cm x 2cm</a:t>
            </a:r>
            <a:endParaRPr sz="1800">
              <a:solidFill>
                <a:schemeClr val="dk1"/>
              </a:solidFill>
              <a:latin typeface="Calibri"/>
              <a:ea typeface="Calibri"/>
              <a:cs typeface="Calibri"/>
              <a:sym typeface="Calibri"/>
            </a:endParaRPr>
          </a:p>
        </p:txBody>
      </p:sp>
      <p:sp>
        <p:nvSpPr>
          <p:cNvPr id="402" name="Google Shape;402;p21"/>
          <p:cNvSpPr txBox="1"/>
          <p:nvPr/>
        </p:nvSpPr>
        <p:spPr>
          <a:xfrm>
            <a:off x="0" y="0"/>
            <a:ext cx="85521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00"/>
              <a:buFont typeface="Calibri"/>
              <a:buNone/>
            </a:pPr>
            <a:r>
              <a:rPr lang="es-CO" sz="1000">
                <a:solidFill>
                  <a:schemeClr val="dk1"/>
                </a:solidFill>
                <a:latin typeface="Calibri"/>
                <a:ea typeface="Calibri"/>
                <a:cs typeface="Calibri"/>
                <a:sym typeface="Calibri"/>
              </a:rPr>
              <a:t>H. Asorey, R. Calderón-Ardila, C. R. Carvajal-Bohorquez, S. Hernández-Barajas, L. Martínez- Ramírez, A. Jaimes-Motta, F. León-Carreño, J. Peña-Rodríguez, J. Pisco-Guavabe, J.D. Sanabria- Gómez, M. Suárez-Durán, A. Vásquez-Ramírez, K. Forero-Gutiérrez, J. Salamanca-Coy, L. A. Núñez and D. Sierra-Porta (2018). Astroparticle projects at the Eastern Colombia region: facilities and instrumentation. Scientia et technica, 23(3), 392-397.</a:t>
            </a:r>
            <a:endParaRPr sz="1800">
              <a:solidFill>
                <a:schemeClr val="dk1"/>
              </a:solidFill>
              <a:latin typeface="Calibri"/>
              <a:ea typeface="Calibri"/>
              <a:cs typeface="Calibri"/>
              <a:sym typeface="Calibri"/>
            </a:endParaRPr>
          </a:p>
        </p:txBody>
      </p:sp>
      <p:sp>
        <p:nvSpPr>
          <p:cNvPr id="403" name="Google Shape;403;p21"/>
          <p:cNvSpPr txBox="1">
            <a:spLocks noGrp="1"/>
          </p:cNvSpPr>
          <p:nvPr>
            <p:ph type="sldNum" idx="12"/>
          </p:nvPr>
        </p:nvSpPr>
        <p:spPr>
          <a:xfrm>
            <a:off x="94488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17</a:t>
            </a:fld>
            <a:endParaRPr sz="2400" b="1">
              <a:solidFill>
                <a:schemeClr val="dk1"/>
              </a:solidFill>
            </a:endParaRPr>
          </a:p>
        </p:txBody>
      </p:sp>
      <p:pic>
        <p:nvPicPr>
          <p:cNvPr id="404" name="Google Shape;404;p21"/>
          <p:cNvPicPr preferRelativeResize="0"/>
          <p:nvPr/>
        </p:nvPicPr>
        <p:blipFill rotWithShape="1">
          <a:blip r:embed="rId4">
            <a:alphaModFix/>
          </a:blip>
          <a:srcRect/>
          <a:stretch/>
        </p:blipFill>
        <p:spPr>
          <a:xfrm>
            <a:off x="11238226" y="4496275"/>
            <a:ext cx="953775" cy="1087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27"/>
          <p:cNvPicPr preferRelativeResize="0"/>
          <p:nvPr/>
        </p:nvPicPr>
        <p:blipFill rotWithShape="1">
          <a:blip r:embed="rId3">
            <a:alphaModFix/>
          </a:blip>
          <a:srcRect/>
          <a:stretch/>
        </p:blipFill>
        <p:spPr>
          <a:xfrm>
            <a:off x="2580352" y="133800"/>
            <a:ext cx="5043594" cy="3797472"/>
          </a:xfrm>
          <a:prstGeom prst="rect">
            <a:avLst/>
          </a:prstGeom>
          <a:noFill/>
          <a:ln>
            <a:noFill/>
          </a:ln>
        </p:spPr>
      </p:pic>
      <p:pic>
        <p:nvPicPr>
          <p:cNvPr id="471" name="Google Shape;471;p27"/>
          <p:cNvPicPr preferRelativeResize="0"/>
          <p:nvPr/>
        </p:nvPicPr>
        <p:blipFill rotWithShape="1">
          <a:blip r:embed="rId4">
            <a:alphaModFix/>
          </a:blip>
          <a:srcRect l="14875" t="16311" r="8998" b="24267"/>
          <a:stretch/>
        </p:blipFill>
        <p:spPr>
          <a:xfrm>
            <a:off x="7087550" y="2534950"/>
            <a:ext cx="4970301" cy="2920926"/>
          </a:xfrm>
          <a:prstGeom prst="rect">
            <a:avLst/>
          </a:prstGeom>
          <a:noFill/>
          <a:ln>
            <a:noFill/>
          </a:ln>
        </p:spPr>
      </p:pic>
      <p:pic>
        <p:nvPicPr>
          <p:cNvPr id="472" name="Google Shape;472;p27"/>
          <p:cNvPicPr preferRelativeResize="0"/>
          <p:nvPr/>
        </p:nvPicPr>
        <p:blipFill rotWithShape="1">
          <a:blip r:embed="rId5">
            <a:alphaModFix/>
          </a:blip>
          <a:srcRect/>
          <a:stretch/>
        </p:blipFill>
        <p:spPr>
          <a:xfrm>
            <a:off x="9576" y="3097600"/>
            <a:ext cx="2802624" cy="3722301"/>
          </a:xfrm>
          <a:prstGeom prst="rect">
            <a:avLst/>
          </a:prstGeom>
          <a:noFill/>
          <a:ln>
            <a:noFill/>
          </a:ln>
        </p:spPr>
      </p:pic>
      <p:sp>
        <p:nvSpPr>
          <p:cNvPr id="473" name="Google Shape;473;p27"/>
          <p:cNvSpPr txBox="1"/>
          <p:nvPr/>
        </p:nvSpPr>
        <p:spPr>
          <a:xfrm>
            <a:off x="257175" y="466725"/>
            <a:ext cx="2019300" cy="6618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3100"/>
              <a:buFont typeface="Calibri"/>
              <a:buNone/>
            </a:pPr>
            <a:r>
              <a:rPr lang="es-CO" sz="3100" b="1">
                <a:solidFill>
                  <a:schemeClr val="dk1"/>
                </a:solidFill>
                <a:latin typeface="Calibri"/>
                <a:ea typeface="Calibri"/>
                <a:cs typeface="Calibri"/>
                <a:sym typeface="Calibri"/>
              </a:rPr>
              <a:t>MuTe 2.0</a:t>
            </a:r>
            <a:endParaRPr sz="3100" b="1">
              <a:solidFill>
                <a:schemeClr val="dk1"/>
              </a:solidFill>
              <a:latin typeface="Calibri"/>
              <a:ea typeface="Calibri"/>
              <a:cs typeface="Calibri"/>
              <a:sym typeface="Calibri"/>
            </a:endParaRPr>
          </a:p>
        </p:txBody>
      </p:sp>
      <p:sp>
        <p:nvSpPr>
          <p:cNvPr id="474" name="Google Shape;474;p27"/>
          <p:cNvSpPr txBox="1"/>
          <p:nvPr/>
        </p:nvSpPr>
        <p:spPr>
          <a:xfrm>
            <a:off x="157575" y="1276350"/>
            <a:ext cx="2218500" cy="12006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2200"/>
              <a:buFont typeface="Calibri"/>
              <a:buNone/>
            </a:pPr>
            <a:r>
              <a:rPr lang="es-CO" sz="2200">
                <a:solidFill>
                  <a:schemeClr val="dk1"/>
                </a:solidFill>
                <a:latin typeface="Calibri"/>
                <a:ea typeface="Calibri"/>
                <a:cs typeface="Calibri"/>
                <a:sym typeface="Calibri"/>
              </a:rPr>
              <a:t>Forthcoming </a:t>
            </a:r>
            <a:endParaRPr sz="22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200"/>
              <a:buFont typeface="Calibri"/>
              <a:buNone/>
            </a:pPr>
            <a:r>
              <a:rPr lang="es-CO" sz="2200" b="1">
                <a:solidFill>
                  <a:schemeClr val="dk1"/>
                </a:solidFill>
                <a:latin typeface="Calibri"/>
                <a:ea typeface="Calibri"/>
                <a:cs typeface="Calibri"/>
                <a:sym typeface="Calibri"/>
              </a:rPr>
              <a:t>C. Sarmiento talk</a:t>
            </a:r>
            <a:endParaRPr sz="22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200"/>
              <a:buFont typeface="Calibri"/>
              <a:buNone/>
            </a:pPr>
            <a:r>
              <a:rPr lang="es-CO" sz="2200">
                <a:solidFill>
                  <a:schemeClr val="dk1"/>
                </a:solidFill>
                <a:latin typeface="Calibri"/>
                <a:ea typeface="Calibri"/>
                <a:cs typeface="Calibri"/>
                <a:sym typeface="Calibri"/>
              </a:rPr>
              <a:t>tomorrow</a:t>
            </a:r>
            <a:endParaRPr sz="2200">
              <a:solidFill>
                <a:schemeClr val="dk1"/>
              </a:solidFill>
              <a:latin typeface="Calibri"/>
              <a:ea typeface="Calibri"/>
              <a:cs typeface="Calibri"/>
              <a:sym typeface="Calibri"/>
            </a:endParaRPr>
          </a:p>
        </p:txBody>
      </p:sp>
      <p:sp>
        <p:nvSpPr>
          <p:cNvPr id="475" name="Google Shape;475;p27"/>
          <p:cNvSpPr txBox="1"/>
          <p:nvPr/>
        </p:nvSpPr>
        <p:spPr>
          <a:xfrm>
            <a:off x="2876550" y="5362575"/>
            <a:ext cx="6410400" cy="1246800"/>
          </a:xfrm>
          <a:prstGeom prst="rect">
            <a:avLst/>
          </a:prstGeom>
          <a:noFill/>
          <a:ln>
            <a:noFill/>
          </a:ln>
        </p:spPr>
        <p:txBody>
          <a:bodyPr spcFirstLastPara="1" wrap="square" lIns="91425" tIns="91425" rIns="91425" bIns="91425" anchor="t" anchorCtr="0">
            <a:spAutoFit/>
          </a:bodyPr>
          <a:lstStyle/>
          <a:p>
            <a:pPr marL="457200" marR="0" lvl="0" indent="-374650" algn="l" rtl="0">
              <a:spcBef>
                <a:spcPts val="0"/>
              </a:spcBef>
              <a:spcAft>
                <a:spcPts val="0"/>
              </a:spcAft>
              <a:buClr>
                <a:schemeClr val="dk1"/>
              </a:buClr>
              <a:buSzPts val="2300"/>
              <a:buFont typeface="Calibri"/>
              <a:buChar char="●"/>
            </a:pPr>
            <a:r>
              <a:rPr lang="es-CO" sz="2300">
                <a:solidFill>
                  <a:schemeClr val="dk1"/>
                </a:solidFill>
                <a:latin typeface="Calibri"/>
                <a:ea typeface="Calibri"/>
                <a:cs typeface="Calibri"/>
                <a:sym typeface="Calibri"/>
              </a:rPr>
              <a:t>15 x 15 scintillator array for a 225-pixel panel</a:t>
            </a:r>
            <a:endParaRPr sz="2300">
              <a:solidFill>
                <a:schemeClr val="dk1"/>
              </a:solidFill>
              <a:latin typeface="Calibri"/>
              <a:ea typeface="Calibri"/>
              <a:cs typeface="Calibri"/>
              <a:sym typeface="Calibri"/>
            </a:endParaRPr>
          </a:p>
          <a:p>
            <a:pPr marL="457200" marR="0" lvl="0" indent="-374650" algn="l" rtl="0">
              <a:spcBef>
                <a:spcPts val="0"/>
              </a:spcBef>
              <a:spcAft>
                <a:spcPts val="0"/>
              </a:spcAft>
              <a:buClr>
                <a:schemeClr val="dk1"/>
              </a:buClr>
              <a:buSzPts val="2300"/>
              <a:buFont typeface="Calibri"/>
              <a:buChar char="●"/>
            </a:pPr>
            <a:r>
              <a:rPr lang="es-CO" sz="2300">
                <a:solidFill>
                  <a:schemeClr val="dk1"/>
                </a:solidFill>
                <a:latin typeface="Calibri"/>
                <a:ea typeface="Calibri"/>
                <a:cs typeface="Calibri"/>
                <a:sym typeface="Calibri"/>
              </a:rPr>
              <a:t>84 possible angular trajectories. </a:t>
            </a:r>
            <a:endParaRPr sz="2300">
              <a:solidFill>
                <a:schemeClr val="dk1"/>
              </a:solidFill>
              <a:latin typeface="Calibri"/>
              <a:ea typeface="Calibri"/>
              <a:cs typeface="Calibri"/>
              <a:sym typeface="Calibri"/>
            </a:endParaRPr>
          </a:p>
          <a:p>
            <a:pPr marL="457200" marR="0" lvl="0" indent="-374650" algn="l" rtl="0">
              <a:spcBef>
                <a:spcPts val="0"/>
              </a:spcBef>
              <a:spcAft>
                <a:spcPts val="0"/>
              </a:spcAft>
              <a:buClr>
                <a:schemeClr val="dk1"/>
              </a:buClr>
              <a:buSzPts val="2300"/>
              <a:buFont typeface="Calibri"/>
              <a:buChar char="●"/>
            </a:pPr>
            <a:r>
              <a:rPr lang="es-CO" sz="2300">
                <a:solidFill>
                  <a:schemeClr val="dk1"/>
                </a:solidFill>
                <a:latin typeface="Calibri"/>
                <a:ea typeface="Calibri"/>
                <a:cs typeface="Calibri"/>
                <a:sym typeface="Calibri"/>
              </a:rPr>
              <a:t>32 mrad angular resolution</a:t>
            </a:r>
            <a:endParaRPr sz="2300">
              <a:solidFill>
                <a:schemeClr val="dk1"/>
              </a:solidFill>
              <a:latin typeface="Calibri"/>
              <a:ea typeface="Calibri"/>
              <a:cs typeface="Calibri"/>
              <a:sym typeface="Calibri"/>
            </a:endParaRPr>
          </a:p>
        </p:txBody>
      </p:sp>
      <p:sp>
        <p:nvSpPr>
          <p:cNvPr id="476" name="Google Shape;476;p27"/>
          <p:cNvSpPr txBox="1">
            <a:spLocks noGrp="1"/>
          </p:cNvSpPr>
          <p:nvPr>
            <p:ph type="sldNum" idx="12"/>
          </p:nvPr>
        </p:nvSpPr>
        <p:spPr>
          <a:xfrm>
            <a:off x="94488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18</a:t>
            </a:fld>
            <a:endParaRPr sz="2400" b="1">
              <a:solidFill>
                <a:schemeClr val="dk1"/>
              </a:solidFill>
            </a:endParaRPr>
          </a:p>
        </p:txBody>
      </p:sp>
      <p:pic>
        <p:nvPicPr>
          <p:cNvPr id="477" name="Google Shape;477;p27"/>
          <p:cNvPicPr preferRelativeResize="0"/>
          <p:nvPr/>
        </p:nvPicPr>
        <p:blipFill rotWithShape="1">
          <a:blip r:embed="rId6">
            <a:alphaModFix/>
          </a:blip>
          <a:srcRect/>
          <a:stretch/>
        </p:blipFill>
        <p:spPr>
          <a:xfrm>
            <a:off x="11238226" y="5486875"/>
            <a:ext cx="953775" cy="1087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28"/>
          <p:cNvPicPr preferRelativeResize="0"/>
          <p:nvPr/>
        </p:nvPicPr>
        <p:blipFill rotWithShape="1">
          <a:blip r:embed="rId3">
            <a:alphaModFix/>
          </a:blip>
          <a:srcRect/>
          <a:stretch/>
        </p:blipFill>
        <p:spPr>
          <a:xfrm>
            <a:off x="33647" y="257126"/>
            <a:ext cx="6550825" cy="3684825"/>
          </a:xfrm>
          <a:prstGeom prst="rect">
            <a:avLst/>
          </a:prstGeom>
          <a:noFill/>
          <a:ln>
            <a:noFill/>
          </a:ln>
        </p:spPr>
      </p:pic>
      <p:pic>
        <p:nvPicPr>
          <p:cNvPr id="483" name="Google Shape;483;p28"/>
          <p:cNvPicPr preferRelativeResize="0"/>
          <p:nvPr/>
        </p:nvPicPr>
        <p:blipFill rotWithShape="1">
          <a:blip r:embed="rId4">
            <a:alphaModFix/>
          </a:blip>
          <a:srcRect/>
          <a:stretch/>
        </p:blipFill>
        <p:spPr>
          <a:xfrm>
            <a:off x="6119813" y="1524000"/>
            <a:ext cx="6048374" cy="4838700"/>
          </a:xfrm>
          <a:prstGeom prst="rect">
            <a:avLst/>
          </a:prstGeom>
          <a:noFill/>
          <a:ln>
            <a:noFill/>
          </a:ln>
        </p:spPr>
      </p:pic>
      <p:sp>
        <p:nvSpPr>
          <p:cNvPr id="484" name="Google Shape;484;p28"/>
          <p:cNvSpPr txBox="1"/>
          <p:nvPr/>
        </p:nvSpPr>
        <p:spPr>
          <a:xfrm>
            <a:off x="33650" y="4200525"/>
            <a:ext cx="6550800" cy="1508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333333"/>
              </a:buClr>
              <a:buSzPts val="2000"/>
              <a:buFont typeface="Calibri"/>
              <a:buNone/>
            </a:pPr>
            <a:r>
              <a:rPr lang="es-CO" sz="2000" b="1">
                <a:solidFill>
                  <a:srgbClr val="333333"/>
                </a:solidFill>
                <a:highlight>
                  <a:srgbClr val="FFFFFF"/>
                </a:highlight>
                <a:latin typeface="Calibri"/>
                <a:ea typeface="Calibri"/>
                <a:cs typeface="Calibri"/>
                <a:sym typeface="Calibri"/>
              </a:rPr>
              <a:t>Commercial electronics to speed up the instrument</a:t>
            </a:r>
            <a:endParaRPr sz="2000" b="1">
              <a:solidFill>
                <a:srgbClr val="333333"/>
              </a:solidFill>
              <a:highlight>
                <a:srgbClr val="FFFFFF"/>
              </a:highlight>
              <a:latin typeface="Calibri"/>
              <a:ea typeface="Calibri"/>
              <a:cs typeface="Calibri"/>
              <a:sym typeface="Calibri"/>
            </a:endParaRPr>
          </a:p>
          <a:p>
            <a:pPr marL="0" marR="0" lvl="0" indent="0" algn="l" rtl="0">
              <a:spcBef>
                <a:spcPts val="0"/>
              </a:spcBef>
              <a:spcAft>
                <a:spcPts val="0"/>
              </a:spcAft>
              <a:buClr>
                <a:srgbClr val="333333"/>
              </a:buClr>
              <a:buSzPts val="1650"/>
              <a:buFont typeface="Calibri"/>
              <a:buNone/>
            </a:pPr>
            <a:r>
              <a:rPr lang="es-CO" sz="1650" b="1">
                <a:solidFill>
                  <a:srgbClr val="333333"/>
                </a:solidFill>
                <a:highlight>
                  <a:srgbClr val="FFFFFF"/>
                </a:highlight>
                <a:latin typeface="Calibri"/>
                <a:ea typeface="Calibri"/>
                <a:cs typeface="Calibri"/>
                <a:sym typeface="Calibri"/>
              </a:rPr>
              <a:t>CAEN FERS-5202 </a:t>
            </a:r>
            <a:r>
              <a:rPr lang="es-CO" sz="1650">
                <a:solidFill>
                  <a:srgbClr val="333333"/>
                </a:solidFill>
                <a:highlight>
                  <a:srgbClr val="FFFFFF"/>
                </a:highlight>
                <a:latin typeface="Calibri"/>
                <a:ea typeface="Calibri"/>
                <a:cs typeface="Calibri"/>
                <a:sym typeface="Calibri"/>
              </a:rPr>
              <a:t>64 channels Front-End Readout System for large arrays of detectors. </a:t>
            </a:r>
            <a:br>
              <a:rPr lang="es-CO" sz="1650">
                <a:solidFill>
                  <a:srgbClr val="333333"/>
                </a:solidFill>
                <a:highlight>
                  <a:srgbClr val="FFFFFF"/>
                </a:highlight>
                <a:latin typeface="Calibri"/>
                <a:ea typeface="Calibri"/>
                <a:cs typeface="Calibri"/>
                <a:sym typeface="Calibri"/>
              </a:rPr>
            </a:br>
            <a:r>
              <a:rPr lang="es-CO" sz="1650">
                <a:solidFill>
                  <a:srgbClr val="333333"/>
                </a:solidFill>
                <a:highlight>
                  <a:srgbClr val="FFFFFF"/>
                </a:highlight>
                <a:latin typeface="Calibri"/>
                <a:ea typeface="Calibri"/>
                <a:cs typeface="Calibri"/>
                <a:sym typeface="Calibri"/>
              </a:rPr>
              <a:t>Includes Front End electronics, A/D converters, trigger logic, synchronization, local memory and readout interface.</a:t>
            </a:r>
            <a:endParaRPr sz="3400">
              <a:solidFill>
                <a:schemeClr val="dk1"/>
              </a:solidFill>
              <a:latin typeface="Calibri"/>
              <a:ea typeface="Calibri"/>
              <a:cs typeface="Calibri"/>
              <a:sym typeface="Calibri"/>
            </a:endParaRPr>
          </a:p>
        </p:txBody>
      </p:sp>
      <p:sp>
        <p:nvSpPr>
          <p:cNvPr id="485" name="Google Shape;485;p28"/>
          <p:cNvSpPr txBox="1">
            <a:spLocks noGrp="1"/>
          </p:cNvSpPr>
          <p:nvPr>
            <p:ph type="sldNum" idx="12"/>
          </p:nvPr>
        </p:nvSpPr>
        <p:spPr>
          <a:xfrm>
            <a:off x="94488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19</a:t>
            </a:fld>
            <a:endParaRPr sz="2400" b="1">
              <a:solidFill>
                <a:schemeClr val="dk1"/>
              </a:solidFill>
            </a:endParaRPr>
          </a:p>
        </p:txBody>
      </p:sp>
      <p:pic>
        <p:nvPicPr>
          <p:cNvPr id="486" name="Google Shape;486;p28"/>
          <p:cNvPicPr preferRelativeResize="0"/>
          <p:nvPr/>
        </p:nvPicPr>
        <p:blipFill rotWithShape="1">
          <a:blip r:embed="rId5">
            <a:alphaModFix/>
          </a:blip>
          <a:srcRect/>
          <a:stretch/>
        </p:blipFill>
        <p:spPr>
          <a:xfrm>
            <a:off x="11238226" y="5334475"/>
            <a:ext cx="953775" cy="1087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ctrTitle"/>
          </p:nvPr>
        </p:nvSpPr>
        <p:spPr>
          <a:xfrm>
            <a:off x="1600200" y="665163"/>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s-CO" b="1"/>
              <a:t>Astrogeophysics in Volcán Cerro Machín: a social experience</a:t>
            </a:r>
            <a:endParaRPr b="1"/>
          </a:p>
        </p:txBody>
      </p:sp>
      <p:sp>
        <p:nvSpPr>
          <p:cNvPr id="110" name="Google Shape;110;p2"/>
          <p:cNvSpPr txBox="1">
            <a:spLocks noGrp="1"/>
          </p:cNvSpPr>
          <p:nvPr>
            <p:ph type="subTitle" idx="1"/>
          </p:nvPr>
        </p:nvSpPr>
        <p:spPr>
          <a:xfrm>
            <a:off x="2234093" y="3191934"/>
            <a:ext cx="7399867" cy="2387699"/>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1000"/>
              </a:spcBef>
              <a:spcAft>
                <a:spcPts val="0"/>
              </a:spcAft>
              <a:buClr>
                <a:srgbClr val="FF0000"/>
              </a:buClr>
              <a:buSzPct val="100000"/>
              <a:buNone/>
            </a:pPr>
            <a:r>
              <a:rPr lang="es-CO" dirty="0" err="1">
                <a:solidFill>
                  <a:srgbClr val="FF0000"/>
                </a:solidFill>
              </a:rPr>
              <a:t>Research</a:t>
            </a:r>
            <a:r>
              <a:rPr lang="es-CO" dirty="0">
                <a:solidFill>
                  <a:srgbClr val="FF0000"/>
                </a:solidFill>
              </a:rPr>
              <a:t> </a:t>
            </a:r>
            <a:r>
              <a:rPr lang="es-CO" dirty="0" err="1">
                <a:solidFill>
                  <a:srgbClr val="FF0000"/>
                </a:solidFill>
              </a:rPr>
              <a:t>team</a:t>
            </a:r>
            <a:endParaRPr dirty="0">
              <a:solidFill>
                <a:srgbClr val="FF0000"/>
              </a:solidFill>
            </a:endParaRPr>
          </a:p>
          <a:p>
            <a:pPr marL="0" lvl="0" indent="0" algn="ctr" rtl="0">
              <a:lnSpc>
                <a:spcPct val="90000"/>
              </a:lnSpc>
              <a:spcBef>
                <a:spcPts val="1000"/>
              </a:spcBef>
              <a:spcAft>
                <a:spcPts val="0"/>
              </a:spcAft>
              <a:buClr>
                <a:schemeClr val="dk1"/>
              </a:buClr>
              <a:buSzPct val="100000"/>
              <a:buNone/>
            </a:pPr>
            <a:endParaRPr dirty="0">
              <a:solidFill>
                <a:srgbClr val="FF0000"/>
              </a:solidFill>
            </a:endParaRPr>
          </a:p>
          <a:p>
            <a:pPr marL="0" lvl="0" indent="0" algn="ctr" rtl="0">
              <a:lnSpc>
                <a:spcPct val="90000"/>
              </a:lnSpc>
              <a:spcBef>
                <a:spcPts val="1000"/>
              </a:spcBef>
              <a:spcAft>
                <a:spcPts val="0"/>
              </a:spcAft>
              <a:buClr>
                <a:srgbClr val="FF0000"/>
              </a:buClr>
              <a:buSzPct val="100000"/>
              <a:buNone/>
            </a:pPr>
            <a:r>
              <a:rPr lang="es-CO" dirty="0" err="1">
                <a:solidFill>
                  <a:srgbClr val="FF0000"/>
                </a:solidFill>
              </a:rPr>
              <a:t>Physicists</a:t>
            </a:r>
            <a:r>
              <a:rPr lang="es-CO" dirty="0">
                <a:solidFill>
                  <a:srgbClr val="FF0000"/>
                </a:solidFill>
              </a:rPr>
              <a:t>, </a:t>
            </a:r>
            <a:r>
              <a:rPr lang="es-CO" dirty="0" err="1">
                <a:solidFill>
                  <a:srgbClr val="FF0000"/>
                </a:solidFill>
              </a:rPr>
              <a:t>Geophysicists</a:t>
            </a:r>
            <a:r>
              <a:rPr lang="es-CO" dirty="0">
                <a:solidFill>
                  <a:srgbClr val="FF0000"/>
                </a:solidFill>
              </a:rPr>
              <a:t>, </a:t>
            </a:r>
            <a:r>
              <a:rPr lang="es-CO" dirty="0" err="1">
                <a:solidFill>
                  <a:srgbClr val="FF0000"/>
                </a:solidFill>
              </a:rPr>
              <a:t>Geologists</a:t>
            </a:r>
            <a:r>
              <a:rPr lang="es-CO" dirty="0">
                <a:solidFill>
                  <a:srgbClr val="FF0000"/>
                </a:solidFill>
              </a:rPr>
              <a:t>, </a:t>
            </a:r>
            <a:r>
              <a:rPr lang="es-CO" dirty="0" err="1">
                <a:solidFill>
                  <a:srgbClr val="FF0000"/>
                </a:solidFill>
              </a:rPr>
              <a:t>Engineers</a:t>
            </a:r>
            <a:r>
              <a:rPr lang="es-CO" dirty="0">
                <a:solidFill>
                  <a:srgbClr val="FF0000"/>
                </a:solidFill>
              </a:rPr>
              <a:t>,</a:t>
            </a:r>
            <a:endParaRPr dirty="0"/>
          </a:p>
          <a:p>
            <a:pPr marL="0" lvl="0" indent="0" algn="ctr" rtl="0">
              <a:lnSpc>
                <a:spcPct val="90000"/>
              </a:lnSpc>
              <a:spcBef>
                <a:spcPts val="1000"/>
              </a:spcBef>
              <a:spcAft>
                <a:spcPts val="0"/>
              </a:spcAft>
              <a:buClr>
                <a:srgbClr val="FF0000"/>
              </a:buClr>
              <a:buSzPct val="100000"/>
              <a:buNone/>
            </a:pPr>
            <a:r>
              <a:rPr lang="es-CO" dirty="0">
                <a:solidFill>
                  <a:srgbClr val="FF0000"/>
                </a:solidFill>
              </a:rPr>
              <a:t>Social </a:t>
            </a:r>
            <a:r>
              <a:rPr lang="es-CO" dirty="0" err="1">
                <a:solidFill>
                  <a:srgbClr val="FF0000"/>
                </a:solidFill>
              </a:rPr>
              <a:t>workes</a:t>
            </a:r>
            <a:r>
              <a:rPr lang="es-CO" dirty="0">
                <a:solidFill>
                  <a:srgbClr val="FF0000"/>
                </a:solidFill>
              </a:rPr>
              <a:t>, </a:t>
            </a:r>
            <a:r>
              <a:rPr lang="es-CO" dirty="0" err="1">
                <a:solidFill>
                  <a:srgbClr val="FF0000"/>
                </a:solidFill>
              </a:rPr>
              <a:t>Education</a:t>
            </a:r>
            <a:r>
              <a:rPr lang="es-CO" dirty="0">
                <a:solidFill>
                  <a:srgbClr val="FF0000"/>
                </a:solidFill>
              </a:rPr>
              <a:t> </a:t>
            </a:r>
            <a:r>
              <a:rPr lang="es-CO" dirty="0" err="1">
                <a:solidFill>
                  <a:srgbClr val="FF0000"/>
                </a:solidFill>
              </a:rPr>
              <a:t>reasearchers</a:t>
            </a:r>
            <a:r>
              <a:rPr lang="es-CO" dirty="0">
                <a:solidFill>
                  <a:srgbClr val="FF0000"/>
                </a:solidFill>
              </a:rPr>
              <a:t>.</a:t>
            </a:r>
            <a:endParaRPr dirty="0"/>
          </a:p>
          <a:p>
            <a:pPr marL="0" lvl="0" indent="0" algn="ctr" rtl="0">
              <a:lnSpc>
                <a:spcPct val="90000"/>
              </a:lnSpc>
              <a:spcBef>
                <a:spcPts val="1000"/>
              </a:spcBef>
              <a:spcAft>
                <a:spcPts val="0"/>
              </a:spcAft>
              <a:buClr>
                <a:schemeClr val="dk1"/>
              </a:buClr>
              <a:buSzPct val="100000"/>
              <a:buNone/>
            </a:pPr>
            <a:endParaRPr dirty="0">
              <a:solidFill>
                <a:srgbClr val="FF0000"/>
              </a:solidFill>
            </a:endParaRPr>
          </a:p>
          <a:p>
            <a:pPr marL="0" lvl="0" indent="0" algn="ctr" rtl="0">
              <a:lnSpc>
                <a:spcPct val="90000"/>
              </a:lnSpc>
              <a:spcBef>
                <a:spcPts val="1000"/>
              </a:spcBef>
              <a:spcAft>
                <a:spcPts val="0"/>
              </a:spcAft>
              <a:buClr>
                <a:srgbClr val="FF0000"/>
              </a:buClr>
              <a:buSzPct val="100000"/>
              <a:buNone/>
            </a:pPr>
            <a:r>
              <a:rPr lang="es-CO" dirty="0" err="1">
                <a:solidFill>
                  <a:srgbClr val="FF0000"/>
                </a:solidFill>
              </a:rPr>
              <a:t>Departments</a:t>
            </a:r>
            <a:r>
              <a:rPr lang="es-CO" dirty="0">
                <a:solidFill>
                  <a:srgbClr val="FF0000"/>
                </a:solidFill>
              </a:rPr>
              <a:t> </a:t>
            </a:r>
            <a:r>
              <a:rPr lang="es-CO" dirty="0" err="1">
                <a:solidFill>
                  <a:srgbClr val="FF0000"/>
                </a:solidFill>
              </a:rPr>
              <a:t>of</a:t>
            </a:r>
            <a:r>
              <a:rPr lang="es-CO" dirty="0">
                <a:solidFill>
                  <a:srgbClr val="FF0000"/>
                </a:solidFill>
              </a:rPr>
              <a:t> </a:t>
            </a:r>
            <a:r>
              <a:rPr lang="es-CO" dirty="0" err="1">
                <a:solidFill>
                  <a:srgbClr val="FF0000"/>
                </a:solidFill>
              </a:rPr>
              <a:t>Physics</a:t>
            </a:r>
            <a:r>
              <a:rPr lang="es-CO" dirty="0">
                <a:solidFill>
                  <a:srgbClr val="FF0000"/>
                </a:solidFill>
              </a:rPr>
              <a:t>, </a:t>
            </a:r>
            <a:r>
              <a:rPr lang="es-CO" dirty="0" err="1">
                <a:solidFill>
                  <a:srgbClr val="FF0000"/>
                </a:solidFill>
              </a:rPr>
              <a:t>Geology</a:t>
            </a:r>
            <a:r>
              <a:rPr lang="es-CO" dirty="0">
                <a:solidFill>
                  <a:srgbClr val="FF0000"/>
                </a:solidFill>
              </a:rPr>
              <a:t>, </a:t>
            </a:r>
            <a:r>
              <a:rPr lang="es-CO" dirty="0" err="1">
                <a:solidFill>
                  <a:srgbClr val="FF0000"/>
                </a:solidFill>
              </a:rPr>
              <a:t>Engineery</a:t>
            </a:r>
            <a:r>
              <a:rPr lang="es-CO" dirty="0">
                <a:solidFill>
                  <a:srgbClr val="FF0000"/>
                </a:solidFill>
              </a:rPr>
              <a:t>, Social </a:t>
            </a:r>
            <a:r>
              <a:rPr lang="es-CO" dirty="0" err="1">
                <a:solidFill>
                  <a:srgbClr val="FF0000"/>
                </a:solidFill>
              </a:rPr>
              <a:t>Work</a:t>
            </a:r>
            <a:r>
              <a:rPr lang="es-CO" dirty="0">
                <a:solidFill>
                  <a:srgbClr val="FF0000"/>
                </a:solidFill>
              </a:rPr>
              <a:t>, </a:t>
            </a:r>
            <a:r>
              <a:rPr lang="es-CO" dirty="0" err="1">
                <a:solidFill>
                  <a:srgbClr val="FF0000"/>
                </a:solidFill>
              </a:rPr>
              <a:t>Education</a:t>
            </a:r>
            <a:r>
              <a:rPr lang="es-CO" dirty="0">
                <a:solidFill>
                  <a:srgbClr val="FF0000"/>
                </a:solidFill>
              </a:rPr>
              <a:t>.</a:t>
            </a:r>
            <a:endParaRPr dirty="0"/>
          </a:p>
        </p:txBody>
      </p:sp>
      <p:sp>
        <p:nvSpPr>
          <p:cNvPr id="111" name="Google Shape;111;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2</a:t>
            </a:fld>
            <a:endParaRPr/>
          </a:p>
        </p:txBody>
      </p:sp>
      <p:pic>
        <p:nvPicPr>
          <p:cNvPr id="112" name="Google Shape;112;p2"/>
          <p:cNvPicPr preferRelativeResize="0"/>
          <p:nvPr/>
        </p:nvPicPr>
        <p:blipFill rotWithShape="1">
          <a:blip r:embed="rId3">
            <a:alphaModFix/>
          </a:blip>
          <a:srcRect/>
          <a:stretch/>
        </p:blipFill>
        <p:spPr>
          <a:xfrm>
            <a:off x="329625" y="1515787"/>
            <a:ext cx="1118175" cy="1275475"/>
          </a:xfrm>
          <a:prstGeom prst="rect">
            <a:avLst/>
          </a:prstGeom>
          <a:noFill/>
          <a:ln>
            <a:noFill/>
          </a:ln>
        </p:spPr>
      </p:pic>
      <p:pic>
        <p:nvPicPr>
          <p:cNvPr id="113" name="Google Shape;113;p2"/>
          <p:cNvPicPr preferRelativeResize="0"/>
          <p:nvPr/>
        </p:nvPicPr>
        <p:blipFill rotWithShape="1">
          <a:blip r:embed="rId4">
            <a:alphaModFix/>
          </a:blip>
          <a:srcRect/>
          <a:stretch/>
        </p:blipFill>
        <p:spPr>
          <a:xfrm>
            <a:off x="228889" y="5327756"/>
            <a:ext cx="1794644" cy="1110407"/>
          </a:xfrm>
          <a:prstGeom prst="rect">
            <a:avLst/>
          </a:prstGeom>
          <a:noFill/>
          <a:ln>
            <a:noFill/>
          </a:ln>
        </p:spPr>
      </p:pic>
      <p:pic>
        <p:nvPicPr>
          <p:cNvPr id="114" name="Google Shape;114;p2"/>
          <p:cNvPicPr preferRelativeResize="0"/>
          <p:nvPr/>
        </p:nvPicPr>
        <p:blipFill rotWithShape="1">
          <a:blip r:embed="rId5">
            <a:alphaModFix/>
          </a:blip>
          <a:srcRect/>
          <a:stretch/>
        </p:blipFill>
        <p:spPr>
          <a:xfrm>
            <a:off x="9844519" y="5029481"/>
            <a:ext cx="2118591" cy="13115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s-CO"/>
              <a:t>20</a:t>
            </a:fld>
            <a:endParaRPr/>
          </a:p>
        </p:txBody>
      </p:sp>
      <p:pic>
        <p:nvPicPr>
          <p:cNvPr id="492" name="Google Shape;492;p29"/>
          <p:cNvPicPr preferRelativeResize="0"/>
          <p:nvPr/>
        </p:nvPicPr>
        <p:blipFill rotWithShape="1">
          <a:blip r:embed="rId3">
            <a:alphaModFix/>
          </a:blip>
          <a:srcRect/>
          <a:stretch/>
        </p:blipFill>
        <p:spPr>
          <a:xfrm>
            <a:off x="6324267" y="0"/>
            <a:ext cx="5867732" cy="2295582"/>
          </a:xfrm>
          <a:prstGeom prst="rect">
            <a:avLst/>
          </a:prstGeom>
          <a:noFill/>
          <a:ln>
            <a:noFill/>
          </a:ln>
        </p:spPr>
      </p:pic>
      <p:pic>
        <p:nvPicPr>
          <p:cNvPr id="493" name="Google Shape;493;p29"/>
          <p:cNvPicPr preferRelativeResize="0"/>
          <p:nvPr/>
        </p:nvPicPr>
        <p:blipFill rotWithShape="1">
          <a:blip r:embed="rId4">
            <a:alphaModFix/>
          </a:blip>
          <a:srcRect/>
          <a:stretch/>
        </p:blipFill>
        <p:spPr>
          <a:xfrm>
            <a:off x="75533" y="2049383"/>
            <a:ext cx="5867732" cy="3381784"/>
          </a:xfrm>
          <a:prstGeom prst="rect">
            <a:avLst/>
          </a:prstGeom>
          <a:noFill/>
          <a:ln>
            <a:noFill/>
          </a:ln>
        </p:spPr>
      </p:pic>
      <p:pic>
        <p:nvPicPr>
          <p:cNvPr id="494" name="Google Shape;494;p29"/>
          <p:cNvPicPr preferRelativeResize="0"/>
          <p:nvPr/>
        </p:nvPicPr>
        <p:blipFill rotWithShape="1">
          <a:blip r:embed="rId5">
            <a:alphaModFix/>
          </a:blip>
          <a:srcRect/>
          <a:stretch/>
        </p:blipFill>
        <p:spPr>
          <a:xfrm>
            <a:off x="6397748" y="2342964"/>
            <a:ext cx="4768780" cy="4038300"/>
          </a:xfrm>
          <a:prstGeom prst="rect">
            <a:avLst/>
          </a:prstGeom>
          <a:noFill/>
          <a:ln>
            <a:noFill/>
          </a:ln>
        </p:spPr>
      </p:pic>
      <p:sp>
        <p:nvSpPr>
          <p:cNvPr id="495" name="Google Shape;495;p29"/>
          <p:cNvSpPr txBox="1">
            <a:spLocks noGrp="1"/>
          </p:cNvSpPr>
          <p:nvPr>
            <p:ph type="title"/>
          </p:nvPr>
        </p:nvSpPr>
        <p:spPr>
          <a:xfrm>
            <a:off x="0" y="0"/>
            <a:ext cx="6018900" cy="1169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s-CO" sz="4000" b="1"/>
              <a:t>Lead shield design</a:t>
            </a:r>
            <a:endParaRPr sz="4000" b="1"/>
          </a:p>
        </p:txBody>
      </p:sp>
      <p:pic>
        <p:nvPicPr>
          <p:cNvPr id="496" name="Google Shape;496;p29"/>
          <p:cNvPicPr preferRelativeResize="0"/>
          <p:nvPr/>
        </p:nvPicPr>
        <p:blipFill rotWithShape="1">
          <a:blip r:embed="rId6">
            <a:alphaModFix/>
          </a:blip>
          <a:srcRect/>
          <a:stretch/>
        </p:blipFill>
        <p:spPr>
          <a:xfrm>
            <a:off x="11238226" y="5334475"/>
            <a:ext cx="953775" cy="1087950"/>
          </a:xfrm>
          <a:prstGeom prst="rect">
            <a:avLst/>
          </a:prstGeom>
          <a:noFill/>
          <a:ln>
            <a:noFill/>
          </a:ln>
        </p:spPr>
      </p:pic>
      <p:sp>
        <p:nvSpPr>
          <p:cNvPr id="497" name="Google Shape;497;p29"/>
          <p:cNvSpPr txBox="1">
            <a:spLocks noGrp="1"/>
          </p:cNvSpPr>
          <p:nvPr>
            <p:ph type="sldNum" idx="12"/>
          </p:nvPr>
        </p:nvSpPr>
        <p:spPr>
          <a:xfrm>
            <a:off x="94488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20</a:t>
            </a:fld>
            <a:endParaRPr sz="2400"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0"/>
          <p:cNvSpPr txBox="1"/>
          <p:nvPr/>
        </p:nvSpPr>
        <p:spPr>
          <a:xfrm>
            <a:off x="886884" y="1858836"/>
            <a:ext cx="10418232" cy="873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2400"/>
              <a:buFont typeface="Arial"/>
              <a:buNone/>
            </a:pPr>
            <a:r>
              <a:rPr lang="es-CO" sz="2400" b="0" i="0" u="none" strike="noStrike" cap="none">
                <a:solidFill>
                  <a:srgbClr val="00B050"/>
                </a:solidFill>
                <a:latin typeface="Arial"/>
                <a:ea typeface="Arial"/>
                <a:cs typeface="Arial"/>
                <a:sym typeface="Arial"/>
              </a:rPr>
              <a:t>Provide detailed density information for the characterization of the internal structure of the VCM dome, with a focus on social appropriation of knowledge.</a:t>
            </a:r>
            <a:r>
              <a:rPr lang="es-CO" sz="800" b="0" i="0" u="none" strike="noStrike" cap="none">
                <a:solidFill>
                  <a:srgbClr val="00B050"/>
                </a:solidFill>
                <a:latin typeface="Calibri"/>
                <a:ea typeface="Calibri"/>
                <a:cs typeface="Calibri"/>
                <a:sym typeface="Calibri"/>
              </a:rPr>
              <a:t> </a:t>
            </a:r>
            <a:endParaRPr sz="1400" b="0" i="0" u="none" strike="noStrike" cap="none">
              <a:solidFill>
                <a:srgbClr val="00B050"/>
              </a:solidFill>
              <a:latin typeface="Arial"/>
              <a:ea typeface="Arial"/>
              <a:cs typeface="Arial"/>
              <a:sym typeface="Arial"/>
            </a:endParaRPr>
          </a:p>
        </p:txBody>
      </p:sp>
      <p:sp>
        <p:nvSpPr>
          <p:cNvPr id="503" name="Google Shape;503;p30"/>
          <p:cNvSpPr txBox="1"/>
          <p:nvPr/>
        </p:nvSpPr>
        <p:spPr>
          <a:xfrm>
            <a:off x="740834" y="354279"/>
            <a:ext cx="8703732" cy="116952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s-CO" sz="1800" b="0" i="0" u="none" strike="noStrike" cap="none">
                <a:solidFill>
                  <a:schemeClr val="dk1"/>
                </a:solidFill>
                <a:latin typeface="Arial"/>
                <a:ea typeface="Arial"/>
                <a:cs typeface="Arial"/>
                <a:sym typeface="Arial"/>
              </a:rPr>
              <a:t>Integration of muongraphy with standard geophysical methods for the construction of a 3D density model: application to the Cerro Machín Volcano. </a:t>
            </a:r>
            <a:endParaRPr/>
          </a:p>
          <a:p>
            <a:pPr marL="0" marR="0" lvl="0" indent="0" algn="ctr" rtl="0">
              <a:lnSpc>
                <a:spcPct val="100000"/>
              </a:lnSpc>
              <a:spcBef>
                <a:spcPts val="0"/>
              </a:spcBef>
              <a:spcAft>
                <a:spcPts val="0"/>
              </a:spcAft>
              <a:buClr>
                <a:schemeClr val="dk1"/>
              </a:buClr>
              <a:buSzPts val="1800"/>
              <a:buFont typeface="Arial"/>
              <a:buNone/>
            </a:pPr>
            <a:r>
              <a:rPr lang="es-CO" sz="1800" b="0" i="0" u="none" strike="noStrike" cap="none">
                <a:solidFill>
                  <a:schemeClr val="dk1"/>
                </a:solidFill>
                <a:latin typeface="Arial"/>
                <a:ea typeface="Arial"/>
                <a:cs typeface="Arial"/>
                <a:sym typeface="Arial"/>
              </a:rPr>
              <a:t>Minciencias</a:t>
            </a:r>
            <a:r>
              <a:rPr lang="es-CO" sz="2800" b="0" i="0" u="none" strike="noStrike" cap="none">
                <a:solidFill>
                  <a:srgbClr val="E8EAED"/>
                </a:solidFill>
                <a:latin typeface="Arial"/>
                <a:ea typeface="Arial"/>
                <a:cs typeface="Arial"/>
                <a:sym typeface="Arial"/>
              </a:rPr>
              <a:t>.</a:t>
            </a:r>
            <a:r>
              <a:rPr lang="es-CO" sz="9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Arial"/>
              <a:ea typeface="Arial"/>
              <a:cs typeface="Arial"/>
              <a:sym typeface="Arial"/>
            </a:endParaRPr>
          </a:p>
        </p:txBody>
      </p:sp>
      <p:sp>
        <p:nvSpPr>
          <p:cNvPr id="504" name="Google Shape;504;p30"/>
          <p:cNvSpPr txBox="1"/>
          <p:nvPr/>
        </p:nvSpPr>
        <p:spPr>
          <a:xfrm>
            <a:off x="740834" y="3075464"/>
            <a:ext cx="10418232" cy="2964392"/>
          </a:xfrm>
          <a:prstGeom prst="rect">
            <a:avLst/>
          </a:prstGeom>
          <a:noFill/>
          <a:ln>
            <a:noFill/>
          </a:ln>
        </p:spPr>
        <p:txBody>
          <a:bodyPr spcFirstLastPara="1" wrap="square" lIns="91425" tIns="45700" rIns="91425" bIns="45700" anchor="t" anchorCtr="0">
            <a:noAutofit/>
          </a:bodyPr>
          <a:lstStyle/>
          <a:p>
            <a:pPr marL="457200" marR="0" lvl="0" indent="-342900" algn="just" rtl="0">
              <a:lnSpc>
                <a:spcPct val="115000"/>
              </a:lnSpc>
              <a:spcBef>
                <a:spcPts val="1400"/>
              </a:spcBef>
              <a:spcAft>
                <a:spcPts val="0"/>
              </a:spcAft>
              <a:buClr>
                <a:schemeClr val="dk1"/>
              </a:buClr>
              <a:buSzPts val="1800"/>
              <a:buFont typeface="Arial"/>
              <a:buChar char="•"/>
            </a:pPr>
            <a:r>
              <a:rPr lang="es-CO" sz="1800" b="0" i="0" u="none" strike="noStrike" cap="none">
                <a:solidFill>
                  <a:schemeClr val="dk1"/>
                </a:solidFill>
                <a:latin typeface="Arial"/>
                <a:ea typeface="Arial"/>
                <a:cs typeface="Arial"/>
                <a:sym typeface="Arial"/>
              </a:rPr>
              <a:t>Determine the design and execute the geophysical acquisitions that will complement the muonography for the study of the VCM dome. </a:t>
            </a:r>
            <a:endParaRPr/>
          </a:p>
          <a:p>
            <a:pPr marL="457200" marR="0" lvl="0" indent="-342900" algn="just" rtl="0">
              <a:lnSpc>
                <a:spcPct val="115000"/>
              </a:lnSpc>
              <a:spcBef>
                <a:spcPts val="1400"/>
              </a:spcBef>
              <a:spcAft>
                <a:spcPts val="0"/>
              </a:spcAft>
              <a:buClr>
                <a:schemeClr val="dk1"/>
              </a:buClr>
              <a:buSzPts val="1800"/>
              <a:buFont typeface="Arial"/>
              <a:buChar char="•"/>
            </a:pPr>
            <a:r>
              <a:rPr lang="es-CO" sz="1800" b="0" i="0" u="none" strike="noStrike" cap="none">
                <a:solidFill>
                  <a:schemeClr val="dk1"/>
                </a:solidFill>
                <a:latin typeface="Arial"/>
                <a:ea typeface="Arial"/>
                <a:cs typeface="Arial"/>
                <a:sym typeface="Arial"/>
              </a:rPr>
              <a:t>Incorporate information from standard geophysical methods with muonography information and geological information to construct a reliable 3D density image of the VCM dome </a:t>
            </a:r>
            <a:endParaRPr/>
          </a:p>
          <a:p>
            <a:pPr marL="457200" marR="0" lvl="0" indent="-342900" algn="just" rtl="0">
              <a:lnSpc>
                <a:spcPct val="115000"/>
              </a:lnSpc>
              <a:spcBef>
                <a:spcPts val="1400"/>
              </a:spcBef>
              <a:spcAft>
                <a:spcPts val="0"/>
              </a:spcAft>
              <a:buClr>
                <a:schemeClr val="dk1"/>
              </a:buClr>
              <a:buSzPts val="1800"/>
              <a:buFont typeface="Arial"/>
              <a:buChar char="•"/>
            </a:pPr>
            <a:r>
              <a:rPr lang="es-CO" sz="1800" b="0" i="0" u="none" strike="noStrike" cap="none">
                <a:solidFill>
                  <a:schemeClr val="dk1"/>
                </a:solidFill>
                <a:latin typeface="Arial"/>
                <a:ea typeface="Arial"/>
                <a:cs typeface="Arial"/>
                <a:sym typeface="Arial"/>
              </a:rPr>
              <a:t>Participatively design and implement a process of social appropriation of knowledge through the dialogue of local and academic knowledge that qualifies the sustainable human development of the communities participating in the project.</a:t>
            </a:r>
            <a:r>
              <a:rPr lang="es-CO" sz="6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Arial"/>
              <a:ea typeface="Arial"/>
              <a:cs typeface="Arial"/>
              <a:sym typeface="Arial"/>
            </a:endParaRPr>
          </a:p>
        </p:txBody>
      </p:sp>
      <p:sp>
        <p:nvSpPr>
          <p:cNvPr id="505" name="Google Shape;505;p30"/>
          <p:cNvSpPr/>
          <p:nvPr/>
        </p:nvSpPr>
        <p:spPr>
          <a:xfrm>
            <a:off x="0" y="102920"/>
            <a:ext cx="65" cy="251359"/>
          </a:xfrm>
          <a:prstGeom prst="rect">
            <a:avLst/>
          </a:prstGeom>
          <a:solidFill>
            <a:srgbClr val="303134"/>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06" name="Google Shape;506;p30"/>
          <p:cNvSpPr/>
          <p:nvPr/>
        </p:nvSpPr>
        <p:spPr>
          <a:xfrm>
            <a:off x="0" y="102920"/>
            <a:ext cx="65" cy="251359"/>
          </a:xfrm>
          <a:prstGeom prst="rect">
            <a:avLst/>
          </a:prstGeom>
          <a:solidFill>
            <a:srgbClr val="303134"/>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1"/>
          <p:cNvSpPr txBox="1"/>
          <p:nvPr/>
        </p:nvSpPr>
        <p:spPr>
          <a:xfrm>
            <a:off x="501382" y="533399"/>
            <a:ext cx="7691966" cy="1972734"/>
          </a:xfrm>
          <a:prstGeom prst="rect">
            <a:avLst/>
          </a:prstGeom>
          <a:noFill/>
          <a:ln>
            <a:noFill/>
          </a:ln>
        </p:spPr>
        <p:txBody>
          <a:bodyPr spcFirstLastPara="1" wrap="square" lIns="91425" tIns="45700" rIns="91425" bIns="45700" anchor="t" anchorCtr="0">
            <a:noAutofit/>
          </a:bodyPr>
          <a:lstStyle/>
          <a:p>
            <a:pPr marL="114300" marR="0" lvl="0" indent="0" algn="just" rtl="0">
              <a:lnSpc>
                <a:spcPct val="115000"/>
              </a:lnSpc>
              <a:spcBef>
                <a:spcPts val="1400"/>
              </a:spcBef>
              <a:spcAft>
                <a:spcPts val="0"/>
              </a:spcAft>
              <a:buClr>
                <a:schemeClr val="dk1"/>
              </a:buClr>
              <a:buSzPts val="1800"/>
              <a:buFont typeface="Arial"/>
              <a:buNone/>
            </a:pPr>
            <a:r>
              <a:rPr lang="es-CO" sz="2000" b="0" i="0" u="none" strike="noStrike" cap="none">
                <a:solidFill>
                  <a:schemeClr val="dk1"/>
                </a:solidFill>
                <a:latin typeface="Arial"/>
                <a:ea typeface="Arial"/>
                <a:cs typeface="Arial"/>
                <a:sym typeface="Arial"/>
              </a:rPr>
              <a:t>Geophysical methods:  Gravimetry, magnetometry, refraction seismic, MASW, Ground Penetrating Radar GPR, vertical electrical sounding VES, electrical resistivity tomography ERT, induced polarization IP, spontaneous potential SP.</a:t>
            </a:r>
            <a:r>
              <a:rPr lang="es-CO" sz="7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Arial"/>
              <a:ea typeface="Arial"/>
              <a:cs typeface="Arial"/>
              <a:sym typeface="Arial"/>
            </a:endParaRPr>
          </a:p>
          <a:p>
            <a:pPr marL="114300" marR="0" lvl="0" indent="0" algn="just" rtl="0">
              <a:lnSpc>
                <a:spcPct val="115000"/>
              </a:lnSpc>
              <a:spcBef>
                <a:spcPts val="140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512" name="Google Shape;512;p31"/>
          <p:cNvPicPr preferRelativeResize="0"/>
          <p:nvPr/>
        </p:nvPicPr>
        <p:blipFill rotWithShape="1">
          <a:blip r:embed="rId3">
            <a:alphaModFix/>
          </a:blip>
          <a:srcRect/>
          <a:stretch/>
        </p:blipFill>
        <p:spPr>
          <a:xfrm>
            <a:off x="4798967" y="2935804"/>
            <a:ext cx="2632793" cy="3786814"/>
          </a:xfrm>
          <a:prstGeom prst="rect">
            <a:avLst/>
          </a:prstGeom>
          <a:noFill/>
          <a:ln>
            <a:noFill/>
          </a:ln>
        </p:spPr>
      </p:pic>
      <p:pic>
        <p:nvPicPr>
          <p:cNvPr id="513" name="Google Shape;513;p31"/>
          <p:cNvPicPr preferRelativeResize="0"/>
          <p:nvPr/>
        </p:nvPicPr>
        <p:blipFill rotWithShape="1">
          <a:blip r:embed="rId4">
            <a:alphaModFix/>
          </a:blip>
          <a:srcRect/>
          <a:stretch/>
        </p:blipFill>
        <p:spPr>
          <a:xfrm>
            <a:off x="8351177" y="1746853"/>
            <a:ext cx="3455588" cy="4975765"/>
          </a:xfrm>
          <a:prstGeom prst="rect">
            <a:avLst/>
          </a:prstGeom>
          <a:noFill/>
          <a:ln>
            <a:noFill/>
          </a:ln>
        </p:spPr>
      </p:pic>
      <p:pic>
        <p:nvPicPr>
          <p:cNvPr id="514" name="Google Shape;514;p31"/>
          <p:cNvPicPr preferRelativeResize="0"/>
          <p:nvPr/>
        </p:nvPicPr>
        <p:blipFill rotWithShape="1">
          <a:blip r:embed="rId5">
            <a:alphaModFix/>
          </a:blip>
          <a:srcRect/>
          <a:stretch/>
        </p:blipFill>
        <p:spPr>
          <a:xfrm>
            <a:off x="501382" y="3362740"/>
            <a:ext cx="1763697" cy="2353818"/>
          </a:xfrm>
          <a:prstGeom prst="rect">
            <a:avLst/>
          </a:prstGeom>
          <a:noFill/>
          <a:ln>
            <a:noFill/>
          </a:ln>
        </p:spPr>
      </p:pic>
      <p:pic>
        <p:nvPicPr>
          <p:cNvPr id="515" name="Google Shape;515;p31"/>
          <p:cNvPicPr preferRelativeResize="0"/>
          <p:nvPr/>
        </p:nvPicPr>
        <p:blipFill rotWithShape="1">
          <a:blip r:embed="rId6">
            <a:alphaModFix/>
          </a:blip>
          <a:srcRect/>
          <a:stretch/>
        </p:blipFill>
        <p:spPr>
          <a:xfrm>
            <a:off x="2426847" y="3251200"/>
            <a:ext cx="2250237" cy="3000316"/>
          </a:xfrm>
          <a:prstGeom prst="rect">
            <a:avLst/>
          </a:prstGeom>
          <a:noFill/>
          <a:ln>
            <a:noFill/>
          </a:ln>
        </p:spPr>
      </p:pic>
      <p:sp>
        <p:nvSpPr>
          <p:cNvPr id="516" name="Google Shape;516;p31"/>
          <p:cNvSpPr/>
          <p:nvPr/>
        </p:nvSpPr>
        <p:spPr>
          <a:xfrm>
            <a:off x="0" y="102920"/>
            <a:ext cx="65" cy="251359"/>
          </a:xfrm>
          <a:prstGeom prst="rect">
            <a:avLst/>
          </a:prstGeom>
          <a:solidFill>
            <a:srgbClr val="303134"/>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2"/>
          <p:cNvPicPr preferRelativeResize="0"/>
          <p:nvPr/>
        </p:nvPicPr>
        <p:blipFill rotWithShape="1">
          <a:blip r:embed="rId3">
            <a:alphaModFix/>
          </a:blip>
          <a:srcRect/>
          <a:stretch/>
        </p:blipFill>
        <p:spPr>
          <a:xfrm>
            <a:off x="3155431" y="3276474"/>
            <a:ext cx="2327775" cy="3103700"/>
          </a:xfrm>
          <a:prstGeom prst="rect">
            <a:avLst/>
          </a:prstGeom>
          <a:noFill/>
          <a:ln>
            <a:noFill/>
          </a:ln>
        </p:spPr>
      </p:pic>
      <p:pic>
        <p:nvPicPr>
          <p:cNvPr id="522" name="Google Shape;522;p32"/>
          <p:cNvPicPr preferRelativeResize="0"/>
          <p:nvPr/>
        </p:nvPicPr>
        <p:blipFill rotWithShape="1">
          <a:blip r:embed="rId4">
            <a:alphaModFix/>
          </a:blip>
          <a:srcRect/>
          <a:stretch/>
        </p:blipFill>
        <p:spPr>
          <a:xfrm flipH="1">
            <a:off x="5887965" y="3276475"/>
            <a:ext cx="2327776" cy="3103701"/>
          </a:xfrm>
          <a:prstGeom prst="rect">
            <a:avLst/>
          </a:prstGeom>
          <a:noFill/>
          <a:ln>
            <a:noFill/>
          </a:ln>
        </p:spPr>
      </p:pic>
      <p:pic>
        <p:nvPicPr>
          <p:cNvPr id="523" name="Google Shape;523;p32"/>
          <p:cNvPicPr preferRelativeResize="0"/>
          <p:nvPr/>
        </p:nvPicPr>
        <p:blipFill rotWithShape="1">
          <a:blip r:embed="rId5">
            <a:alphaModFix/>
          </a:blip>
          <a:srcRect/>
          <a:stretch/>
        </p:blipFill>
        <p:spPr>
          <a:xfrm>
            <a:off x="9286040" y="3088667"/>
            <a:ext cx="2327774" cy="3103700"/>
          </a:xfrm>
          <a:prstGeom prst="rect">
            <a:avLst/>
          </a:prstGeom>
          <a:noFill/>
          <a:ln>
            <a:noFill/>
          </a:ln>
        </p:spPr>
      </p:pic>
      <p:pic>
        <p:nvPicPr>
          <p:cNvPr id="524" name="Google Shape;524;p32"/>
          <p:cNvPicPr preferRelativeResize="0"/>
          <p:nvPr/>
        </p:nvPicPr>
        <p:blipFill rotWithShape="1">
          <a:blip r:embed="rId6">
            <a:alphaModFix/>
          </a:blip>
          <a:srcRect/>
          <a:stretch/>
        </p:blipFill>
        <p:spPr>
          <a:xfrm>
            <a:off x="578186" y="3276474"/>
            <a:ext cx="2327775" cy="3103699"/>
          </a:xfrm>
          <a:prstGeom prst="rect">
            <a:avLst/>
          </a:prstGeom>
          <a:noFill/>
          <a:ln>
            <a:noFill/>
          </a:ln>
        </p:spPr>
      </p:pic>
      <p:pic>
        <p:nvPicPr>
          <p:cNvPr id="525" name="Google Shape;525;p32"/>
          <p:cNvPicPr preferRelativeResize="0"/>
          <p:nvPr/>
        </p:nvPicPr>
        <p:blipFill rotWithShape="1">
          <a:blip r:embed="rId7">
            <a:alphaModFix/>
          </a:blip>
          <a:srcRect/>
          <a:stretch/>
        </p:blipFill>
        <p:spPr>
          <a:xfrm>
            <a:off x="1813297" y="382210"/>
            <a:ext cx="1945903" cy="2594537"/>
          </a:xfrm>
          <a:prstGeom prst="rect">
            <a:avLst/>
          </a:prstGeom>
          <a:noFill/>
          <a:ln>
            <a:noFill/>
          </a:ln>
        </p:spPr>
      </p:pic>
      <p:pic>
        <p:nvPicPr>
          <p:cNvPr id="526" name="Google Shape;526;p32"/>
          <p:cNvPicPr preferRelativeResize="0"/>
          <p:nvPr/>
        </p:nvPicPr>
        <p:blipFill rotWithShape="1">
          <a:blip r:embed="rId8">
            <a:alphaModFix/>
          </a:blip>
          <a:srcRect/>
          <a:stretch/>
        </p:blipFill>
        <p:spPr>
          <a:xfrm>
            <a:off x="4440959" y="122617"/>
            <a:ext cx="2140597" cy="2854130"/>
          </a:xfrm>
          <a:prstGeom prst="rect">
            <a:avLst/>
          </a:prstGeom>
          <a:noFill/>
          <a:ln>
            <a:noFill/>
          </a:ln>
        </p:spPr>
      </p:pic>
      <p:pic>
        <p:nvPicPr>
          <p:cNvPr id="527" name="Google Shape;527;p32"/>
          <p:cNvPicPr preferRelativeResize="0"/>
          <p:nvPr/>
        </p:nvPicPr>
        <p:blipFill rotWithShape="1">
          <a:blip r:embed="rId9">
            <a:alphaModFix/>
          </a:blip>
          <a:srcRect/>
          <a:stretch/>
        </p:blipFill>
        <p:spPr>
          <a:xfrm>
            <a:off x="7145442" y="122618"/>
            <a:ext cx="2140598" cy="28541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3"/>
          <p:cNvSpPr txBox="1"/>
          <p:nvPr/>
        </p:nvSpPr>
        <p:spPr>
          <a:xfrm>
            <a:off x="452969" y="194734"/>
            <a:ext cx="9800165" cy="1320800"/>
          </a:xfrm>
          <a:prstGeom prst="rect">
            <a:avLst/>
          </a:prstGeom>
          <a:noFill/>
          <a:ln>
            <a:noFill/>
          </a:ln>
        </p:spPr>
        <p:txBody>
          <a:bodyPr spcFirstLastPara="1" wrap="square" lIns="91425" tIns="45700" rIns="91425" bIns="45700" anchor="t" anchorCtr="0">
            <a:noAutofit/>
          </a:bodyPr>
          <a:lstStyle/>
          <a:p>
            <a:pPr marL="114300" marR="0" lvl="0" indent="0" algn="just" rtl="0">
              <a:lnSpc>
                <a:spcPct val="115000"/>
              </a:lnSpc>
              <a:spcBef>
                <a:spcPts val="140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533" name="Google Shape;533;p33"/>
          <p:cNvPicPr preferRelativeResize="0"/>
          <p:nvPr/>
        </p:nvPicPr>
        <p:blipFill rotWithShape="1">
          <a:blip r:embed="rId3">
            <a:alphaModFix/>
          </a:blip>
          <a:srcRect/>
          <a:stretch/>
        </p:blipFill>
        <p:spPr>
          <a:xfrm>
            <a:off x="8586120" y="1547852"/>
            <a:ext cx="3004738" cy="2253554"/>
          </a:xfrm>
          <a:prstGeom prst="rect">
            <a:avLst/>
          </a:prstGeom>
          <a:noFill/>
          <a:ln>
            <a:noFill/>
          </a:ln>
        </p:spPr>
      </p:pic>
      <p:pic>
        <p:nvPicPr>
          <p:cNvPr id="534" name="Google Shape;534;p33"/>
          <p:cNvPicPr preferRelativeResize="0"/>
          <p:nvPr/>
        </p:nvPicPr>
        <p:blipFill rotWithShape="1">
          <a:blip r:embed="rId4">
            <a:alphaModFix/>
          </a:blip>
          <a:srcRect/>
          <a:stretch/>
        </p:blipFill>
        <p:spPr>
          <a:xfrm>
            <a:off x="9304950" y="3833724"/>
            <a:ext cx="1896368" cy="2522170"/>
          </a:xfrm>
          <a:prstGeom prst="rect">
            <a:avLst/>
          </a:prstGeom>
          <a:noFill/>
          <a:ln>
            <a:noFill/>
          </a:ln>
        </p:spPr>
      </p:pic>
      <p:pic>
        <p:nvPicPr>
          <p:cNvPr id="535" name="Google Shape;535;p33"/>
          <p:cNvPicPr preferRelativeResize="0"/>
          <p:nvPr/>
        </p:nvPicPr>
        <p:blipFill rotWithShape="1">
          <a:blip r:embed="rId5">
            <a:alphaModFix/>
          </a:blip>
          <a:srcRect/>
          <a:stretch/>
        </p:blipFill>
        <p:spPr>
          <a:xfrm>
            <a:off x="4604942" y="4178907"/>
            <a:ext cx="3004736" cy="2253552"/>
          </a:xfrm>
          <a:prstGeom prst="rect">
            <a:avLst/>
          </a:prstGeom>
          <a:noFill/>
          <a:ln>
            <a:noFill/>
          </a:ln>
        </p:spPr>
      </p:pic>
      <p:pic>
        <p:nvPicPr>
          <p:cNvPr id="536" name="Google Shape;536;p33"/>
          <p:cNvPicPr preferRelativeResize="0"/>
          <p:nvPr/>
        </p:nvPicPr>
        <p:blipFill rotWithShape="1">
          <a:blip r:embed="rId6">
            <a:alphaModFix/>
          </a:blip>
          <a:srcRect/>
          <a:stretch/>
        </p:blipFill>
        <p:spPr>
          <a:xfrm>
            <a:off x="4604943" y="1458513"/>
            <a:ext cx="3004735" cy="2253551"/>
          </a:xfrm>
          <a:prstGeom prst="rect">
            <a:avLst/>
          </a:prstGeom>
          <a:noFill/>
          <a:ln>
            <a:noFill/>
          </a:ln>
        </p:spPr>
      </p:pic>
      <p:pic>
        <p:nvPicPr>
          <p:cNvPr id="537" name="Google Shape;537;p33"/>
          <p:cNvPicPr preferRelativeResize="0"/>
          <p:nvPr/>
        </p:nvPicPr>
        <p:blipFill rotWithShape="1">
          <a:blip r:embed="rId7">
            <a:alphaModFix/>
          </a:blip>
          <a:srcRect/>
          <a:stretch/>
        </p:blipFill>
        <p:spPr>
          <a:xfrm>
            <a:off x="635074" y="1418455"/>
            <a:ext cx="2982116" cy="2236587"/>
          </a:xfrm>
          <a:prstGeom prst="rect">
            <a:avLst/>
          </a:prstGeom>
          <a:noFill/>
          <a:ln>
            <a:noFill/>
          </a:ln>
        </p:spPr>
      </p:pic>
      <p:pic>
        <p:nvPicPr>
          <p:cNvPr id="538" name="Google Shape;538;p33"/>
          <p:cNvPicPr preferRelativeResize="0"/>
          <p:nvPr/>
        </p:nvPicPr>
        <p:blipFill rotWithShape="1">
          <a:blip r:embed="rId8">
            <a:alphaModFix/>
          </a:blip>
          <a:srcRect/>
          <a:stretch/>
        </p:blipFill>
        <p:spPr>
          <a:xfrm>
            <a:off x="635074" y="4023633"/>
            <a:ext cx="2982117" cy="2236588"/>
          </a:xfrm>
          <a:prstGeom prst="rect">
            <a:avLst/>
          </a:prstGeom>
          <a:noFill/>
          <a:ln>
            <a:noFill/>
          </a:ln>
        </p:spPr>
      </p:pic>
      <p:sp>
        <p:nvSpPr>
          <p:cNvPr id="539" name="Google Shape;539;p33"/>
          <p:cNvSpPr txBox="1"/>
          <p:nvPr/>
        </p:nvSpPr>
        <p:spPr>
          <a:xfrm>
            <a:off x="550334" y="271938"/>
            <a:ext cx="8458199" cy="1029256"/>
          </a:xfrm>
          <a:prstGeom prst="rect">
            <a:avLst/>
          </a:prstGeom>
          <a:noFill/>
          <a:ln>
            <a:noFill/>
          </a:ln>
        </p:spPr>
        <p:txBody>
          <a:bodyPr spcFirstLastPara="1" wrap="square" lIns="91425" tIns="45700" rIns="91425" bIns="45700" anchor="t" anchorCtr="0">
            <a:spAutoFit/>
          </a:bodyPr>
          <a:lstStyle/>
          <a:p>
            <a:pPr marL="114300" marR="0" lvl="0" indent="0" algn="just" rtl="0">
              <a:lnSpc>
                <a:spcPct val="115000"/>
              </a:lnSpc>
              <a:spcBef>
                <a:spcPts val="0"/>
              </a:spcBef>
              <a:spcAft>
                <a:spcPts val="0"/>
              </a:spcAft>
              <a:buNone/>
            </a:pPr>
            <a:r>
              <a:rPr lang="es-CO" sz="1800" b="0" i="0" u="none" strike="noStrike" cap="none">
                <a:solidFill>
                  <a:schemeClr val="dk1"/>
                </a:solidFill>
                <a:latin typeface="Arial"/>
                <a:ea typeface="Arial"/>
                <a:cs typeface="Arial"/>
                <a:sym typeface="Arial"/>
              </a:rPr>
              <a:t>Participatively design and implement a process of social appropriation of knowledge through the dialogue of local and academic knowledge that qualifies the sustainable human development of the communities participating in the project.</a:t>
            </a:r>
            <a:r>
              <a:rPr lang="es-CO" sz="6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34"/>
          <p:cNvPicPr preferRelativeResize="0"/>
          <p:nvPr/>
        </p:nvPicPr>
        <p:blipFill rotWithShape="1">
          <a:blip r:embed="rId3">
            <a:alphaModFix/>
          </a:blip>
          <a:srcRect/>
          <a:stretch/>
        </p:blipFill>
        <p:spPr>
          <a:xfrm>
            <a:off x="685799" y="1532466"/>
            <a:ext cx="2100263" cy="2800351"/>
          </a:xfrm>
          <a:prstGeom prst="rect">
            <a:avLst/>
          </a:prstGeom>
          <a:noFill/>
          <a:ln>
            <a:noFill/>
          </a:ln>
        </p:spPr>
      </p:pic>
      <p:pic>
        <p:nvPicPr>
          <p:cNvPr id="545" name="Google Shape;545;p34"/>
          <p:cNvPicPr preferRelativeResize="0"/>
          <p:nvPr/>
        </p:nvPicPr>
        <p:blipFill rotWithShape="1">
          <a:blip r:embed="rId4">
            <a:alphaModFix/>
          </a:blip>
          <a:srcRect/>
          <a:stretch/>
        </p:blipFill>
        <p:spPr>
          <a:xfrm>
            <a:off x="9270735" y="1507066"/>
            <a:ext cx="2100264" cy="2800351"/>
          </a:xfrm>
          <a:prstGeom prst="rect">
            <a:avLst/>
          </a:prstGeom>
          <a:noFill/>
          <a:ln>
            <a:noFill/>
          </a:ln>
        </p:spPr>
      </p:pic>
      <p:pic>
        <p:nvPicPr>
          <p:cNvPr id="546" name="Google Shape;546;p34"/>
          <p:cNvPicPr preferRelativeResize="0"/>
          <p:nvPr/>
        </p:nvPicPr>
        <p:blipFill rotWithShape="1">
          <a:blip r:embed="rId5">
            <a:alphaModFix/>
          </a:blip>
          <a:srcRect/>
          <a:stretch/>
        </p:blipFill>
        <p:spPr>
          <a:xfrm>
            <a:off x="4269315" y="1452433"/>
            <a:ext cx="3426883" cy="2591058"/>
          </a:xfrm>
          <a:prstGeom prst="rect">
            <a:avLst/>
          </a:prstGeom>
          <a:noFill/>
          <a:ln>
            <a:noFill/>
          </a:ln>
        </p:spPr>
      </p:pic>
      <p:pic>
        <p:nvPicPr>
          <p:cNvPr id="547" name="Google Shape;547;p34"/>
          <p:cNvPicPr preferRelativeResize="0"/>
          <p:nvPr/>
        </p:nvPicPr>
        <p:blipFill rotWithShape="1">
          <a:blip r:embed="rId6">
            <a:alphaModFix/>
          </a:blip>
          <a:srcRect/>
          <a:stretch/>
        </p:blipFill>
        <p:spPr>
          <a:xfrm>
            <a:off x="4269316" y="4043491"/>
            <a:ext cx="3426883" cy="2570162"/>
          </a:xfrm>
          <a:prstGeom prst="rect">
            <a:avLst/>
          </a:prstGeom>
          <a:noFill/>
          <a:ln>
            <a:noFill/>
          </a:ln>
        </p:spPr>
      </p:pic>
      <p:sp>
        <p:nvSpPr>
          <p:cNvPr id="548" name="Google Shape;548;p34"/>
          <p:cNvSpPr txBox="1"/>
          <p:nvPr/>
        </p:nvSpPr>
        <p:spPr>
          <a:xfrm>
            <a:off x="414867" y="273147"/>
            <a:ext cx="8458199" cy="1029256"/>
          </a:xfrm>
          <a:prstGeom prst="rect">
            <a:avLst/>
          </a:prstGeom>
          <a:noFill/>
          <a:ln>
            <a:noFill/>
          </a:ln>
        </p:spPr>
        <p:txBody>
          <a:bodyPr spcFirstLastPara="1" wrap="square" lIns="91425" tIns="45700" rIns="91425" bIns="45700" anchor="t" anchorCtr="0">
            <a:spAutoFit/>
          </a:bodyPr>
          <a:lstStyle/>
          <a:p>
            <a:pPr marL="114300" marR="0" lvl="0" indent="0" algn="just" rtl="0">
              <a:lnSpc>
                <a:spcPct val="115000"/>
              </a:lnSpc>
              <a:spcBef>
                <a:spcPts val="0"/>
              </a:spcBef>
              <a:spcAft>
                <a:spcPts val="0"/>
              </a:spcAft>
              <a:buNone/>
            </a:pPr>
            <a:r>
              <a:rPr lang="es-CO" sz="1800" b="0" i="0" u="none" strike="noStrike" cap="none">
                <a:solidFill>
                  <a:schemeClr val="dk1"/>
                </a:solidFill>
                <a:latin typeface="Arial"/>
                <a:ea typeface="Arial"/>
                <a:cs typeface="Arial"/>
                <a:sym typeface="Arial"/>
              </a:rPr>
              <a:t>Participatively design and implement a process of social appropriation of knowledge through the dialogue of local and academic knowledge that qualifies the sustainable human development of the communities participating in the project.</a:t>
            </a:r>
            <a:r>
              <a:rPr lang="es-CO" sz="6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5"/>
          <p:cNvSpPr txBox="1"/>
          <p:nvPr/>
        </p:nvSpPr>
        <p:spPr>
          <a:xfrm>
            <a:off x="927103" y="1888067"/>
            <a:ext cx="9800165" cy="4351866"/>
          </a:xfrm>
          <a:prstGeom prst="rect">
            <a:avLst/>
          </a:prstGeom>
          <a:noFill/>
          <a:ln>
            <a:noFill/>
          </a:ln>
        </p:spPr>
        <p:txBody>
          <a:bodyPr spcFirstLastPara="1" wrap="square" lIns="91425" tIns="45700" rIns="91425" bIns="45700" anchor="t" anchorCtr="0">
            <a:noAutofit/>
          </a:bodyPr>
          <a:lstStyle/>
          <a:p>
            <a:pPr marL="114300" marR="0" lvl="0" indent="0" algn="ctr" rtl="0">
              <a:lnSpc>
                <a:spcPct val="115000"/>
              </a:lnSpc>
              <a:spcBef>
                <a:spcPts val="1400"/>
              </a:spcBef>
              <a:spcAft>
                <a:spcPts val="0"/>
              </a:spcAft>
              <a:buClr>
                <a:schemeClr val="dk1"/>
              </a:buClr>
              <a:buSzPts val="1800"/>
              <a:buFont typeface="Arial"/>
              <a:buNone/>
            </a:pPr>
            <a:r>
              <a:rPr lang="es-CO" sz="2000" b="1" i="0" u="none" strike="noStrike" cap="none">
                <a:solidFill>
                  <a:schemeClr val="dk1"/>
                </a:solidFill>
                <a:latin typeface="Arial"/>
                <a:ea typeface="Arial"/>
                <a:cs typeface="Arial"/>
                <a:sym typeface="Arial"/>
              </a:rPr>
              <a:t>Research hotbed with students from colleges and schools</a:t>
            </a:r>
            <a:endParaRPr sz="2000" b="1" i="0" u="none" strike="noStrike" cap="none">
              <a:solidFill>
                <a:schemeClr val="dk1"/>
              </a:solidFill>
              <a:latin typeface="Arial"/>
              <a:ea typeface="Arial"/>
              <a:cs typeface="Arial"/>
              <a:sym typeface="Arial"/>
            </a:endParaRPr>
          </a:p>
          <a:p>
            <a:pPr marL="114300" marR="0" lvl="0" indent="0" algn="ctr" rtl="0">
              <a:lnSpc>
                <a:spcPct val="115000"/>
              </a:lnSpc>
              <a:spcBef>
                <a:spcPts val="140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114300" marR="0" lvl="0" indent="0" algn="ctr" rtl="0">
              <a:lnSpc>
                <a:spcPct val="115000"/>
              </a:lnSpc>
              <a:spcBef>
                <a:spcPts val="1400"/>
              </a:spcBef>
              <a:spcAft>
                <a:spcPts val="0"/>
              </a:spcAft>
              <a:buClr>
                <a:schemeClr val="dk1"/>
              </a:buClr>
              <a:buSzPts val="1800"/>
              <a:buFont typeface="Arial"/>
              <a:buNone/>
            </a:pPr>
            <a:r>
              <a:rPr lang="es-CO" sz="1800" b="0" i="0" u="none" strike="noStrike" cap="none">
                <a:solidFill>
                  <a:schemeClr val="dk1"/>
                </a:solidFill>
                <a:latin typeface="Arial"/>
                <a:ea typeface="Arial"/>
                <a:cs typeface="Arial"/>
                <a:sym typeface="Arial"/>
              </a:rPr>
              <a:t> 1- </a:t>
            </a:r>
            <a:r>
              <a:rPr lang="es-CO" sz="1800" b="0" i="0" u="none" strike="noStrike" cap="none">
                <a:solidFill>
                  <a:srgbClr val="FFC000"/>
                </a:solidFill>
                <a:latin typeface="Arial"/>
                <a:ea typeface="Arial"/>
                <a:cs typeface="Arial"/>
                <a:sym typeface="Arial"/>
              </a:rPr>
              <a:t>Biodiversity i</a:t>
            </a:r>
            <a:r>
              <a:rPr lang="es-CO" sz="1800" b="0" i="0" u="none" strike="noStrike" cap="none">
                <a:solidFill>
                  <a:schemeClr val="dk1"/>
                </a:solidFill>
                <a:latin typeface="Arial"/>
                <a:ea typeface="Arial"/>
                <a:cs typeface="Arial"/>
                <a:sym typeface="Arial"/>
              </a:rPr>
              <a:t>n a lava dome: Social appropriation of knowledge about the Machín Volcano. </a:t>
            </a:r>
            <a:endParaRPr/>
          </a:p>
          <a:p>
            <a:pPr marL="114300" marR="0" lvl="0" indent="0" algn="ctr" rtl="0">
              <a:lnSpc>
                <a:spcPct val="115000"/>
              </a:lnSpc>
              <a:spcBef>
                <a:spcPts val="140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114300" marR="0" lvl="0" indent="0" algn="ctr" rtl="0">
              <a:lnSpc>
                <a:spcPct val="115000"/>
              </a:lnSpc>
              <a:spcBef>
                <a:spcPts val="1400"/>
              </a:spcBef>
              <a:spcAft>
                <a:spcPts val="0"/>
              </a:spcAft>
              <a:buClr>
                <a:schemeClr val="dk1"/>
              </a:buClr>
              <a:buSzPts val="1800"/>
              <a:buFont typeface="Arial"/>
              <a:buNone/>
            </a:pPr>
            <a:r>
              <a:rPr lang="es-CO" sz="1800" b="0" i="0" u="none" strike="noStrike" cap="none">
                <a:solidFill>
                  <a:schemeClr val="dk1"/>
                </a:solidFill>
                <a:latin typeface="Arial"/>
                <a:ea typeface="Arial"/>
                <a:cs typeface="Arial"/>
                <a:sym typeface="Arial"/>
              </a:rPr>
              <a:t>2- </a:t>
            </a:r>
            <a:r>
              <a:rPr lang="es-CO" sz="1800" b="0" i="0" u="none" strike="noStrike" cap="none">
                <a:solidFill>
                  <a:srgbClr val="00B050"/>
                </a:solidFill>
                <a:latin typeface="Arial"/>
                <a:ea typeface="Arial"/>
                <a:cs typeface="Arial"/>
                <a:sym typeface="Arial"/>
              </a:rPr>
              <a:t>Cultural Identity </a:t>
            </a:r>
            <a:r>
              <a:rPr lang="es-CO" sz="1800" b="0" i="0" u="none" strike="noStrike" cap="none">
                <a:solidFill>
                  <a:schemeClr val="dk1"/>
                </a:solidFill>
                <a:latin typeface="Arial"/>
                <a:ea typeface="Arial"/>
                <a:cs typeface="Arial"/>
                <a:sym typeface="Arial"/>
              </a:rPr>
              <a:t>at the Machín Summit: An Interdisciplinary Teaching Experiment as a strategy for the social appropriation of knowledge.</a:t>
            </a:r>
            <a:endParaRPr/>
          </a:p>
          <a:p>
            <a:pPr marL="114300" marR="0" lvl="0" indent="0" algn="ctr" rtl="0">
              <a:lnSpc>
                <a:spcPct val="115000"/>
              </a:lnSpc>
              <a:spcBef>
                <a:spcPts val="140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114300" marR="0" lvl="0" indent="0" algn="ctr" rtl="0">
              <a:lnSpc>
                <a:spcPct val="115000"/>
              </a:lnSpc>
              <a:spcBef>
                <a:spcPts val="1400"/>
              </a:spcBef>
              <a:spcAft>
                <a:spcPts val="0"/>
              </a:spcAft>
              <a:buClr>
                <a:schemeClr val="dk1"/>
              </a:buClr>
              <a:buSzPts val="1800"/>
              <a:buFont typeface="Arial"/>
              <a:buNone/>
            </a:pPr>
            <a:r>
              <a:rPr lang="es-CO" sz="1800" b="0" i="0" u="none" strike="noStrike" cap="none">
                <a:solidFill>
                  <a:schemeClr val="dk1"/>
                </a:solidFill>
                <a:latin typeface="Arial"/>
                <a:ea typeface="Arial"/>
                <a:cs typeface="Arial"/>
                <a:sym typeface="Arial"/>
              </a:rPr>
              <a:t>3- Machín Volcano as a </a:t>
            </a:r>
            <a:r>
              <a:rPr lang="es-CO" sz="1800" b="0" i="0" u="none" strike="noStrike" cap="none">
                <a:solidFill>
                  <a:srgbClr val="7030A0"/>
                </a:solidFill>
                <a:latin typeface="Arial"/>
                <a:ea typeface="Arial"/>
                <a:cs typeface="Arial"/>
                <a:sym typeface="Arial"/>
              </a:rPr>
              <a:t>Regional Economic Power</a:t>
            </a:r>
            <a:r>
              <a:rPr lang="es-CO" sz="1800" b="0" i="0" u="none" strike="noStrike" cap="none">
                <a:solidFill>
                  <a:schemeClr val="dk1"/>
                </a:solidFill>
                <a:latin typeface="Arial"/>
                <a:ea typeface="Arial"/>
                <a:cs typeface="Arial"/>
                <a:sym typeface="Arial"/>
              </a:rPr>
              <a:t>: A STEM Teaching Experiment for the Social Appropriation of Knowledge.</a:t>
            </a:r>
            <a:r>
              <a:rPr lang="es-CO" sz="6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Arial"/>
              <a:ea typeface="Arial"/>
              <a:cs typeface="Arial"/>
              <a:sym typeface="Arial"/>
            </a:endParaRPr>
          </a:p>
          <a:p>
            <a:pPr marL="114300" marR="0" lvl="0" indent="0" algn="just" rtl="0">
              <a:lnSpc>
                <a:spcPct val="115000"/>
              </a:lnSpc>
              <a:spcBef>
                <a:spcPts val="140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4" name="Google Shape;554;p35"/>
          <p:cNvSpPr txBox="1"/>
          <p:nvPr/>
        </p:nvSpPr>
        <p:spPr>
          <a:xfrm>
            <a:off x="550334" y="483605"/>
            <a:ext cx="8458199" cy="1029256"/>
          </a:xfrm>
          <a:prstGeom prst="rect">
            <a:avLst/>
          </a:prstGeom>
          <a:noFill/>
          <a:ln>
            <a:noFill/>
          </a:ln>
        </p:spPr>
        <p:txBody>
          <a:bodyPr spcFirstLastPara="1" wrap="square" lIns="91425" tIns="45700" rIns="91425" bIns="45700" anchor="t" anchorCtr="0">
            <a:spAutoFit/>
          </a:bodyPr>
          <a:lstStyle/>
          <a:p>
            <a:pPr marL="114300" marR="0" lvl="0" indent="0" algn="just" rtl="0">
              <a:lnSpc>
                <a:spcPct val="115000"/>
              </a:lnSpc>
              <a:spcBef>
                <a:spcPts val="0"/>
              </a:spcBef>
              <a:spcAft>
                <a:spcPts val="0"/>
              </a:spcAft>
              <a:buNone/>
            </a:pPr>
            <a:r>
              <a:rPr lang="es-CO" sz="1800" b="0" i="0" u="none" strike="noStrike" cap="none">
                <a:solidFill>
                  <a:schemeClr val="dk1"/>
                </a:solidFill>
                <a:latin typeface="Arial"/>
                <a:ea typeface="Arial"/>
                <a:cs typeface="Arial"/>
                <a:sym typeface="Arial"/>
              </a:rPr>
              <a:t>Participatively design and implement a process of social appropriation of knowledge through the dialogue of local and academic knowledge that qualifies the sustainable human development of the communities participating in the project.</a:t>
            </a:r>
            <a:r>
              <a:rPr lang="es-CO" sz="6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Arial"/>
              <a:ea typeface="Arial"/>
              <a:cs typeface="Arial"/>
              <a:sym typeface="Arial"/>
            </a:endParaRPr>
          </a:p>
        </p:txBody>
      </p:sp>
      <p:sp>
        <p:nvSpPr>
          <p:cNvPr id="555" name="Google Shape;555;p35"/>
          <p:cNvSpPr/>
          <p:nvPr/>
        </p:nvSpPr>
        <p:spPr>
          <a:xfrm>
            <a:off x="0" y="102920"/>
            <a:ext cx="65" cy="251359"/>
          </a:xfrm>
          <a:prstGeom prst="rect">
            <a:avLst/>
          </a:prstGeom>
          <a:solidFill>
            <a:srgbClr val="303134"/>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36"/>
          <p:cNvPicPr preferRelativeResize="0"/>
          <p:nvPr/>
        </p:nvPicPr>
        <p:blipFill rotWithShape="1">
          <a:blip r:embed="rId3">
            <a:alphaModFix/>
          </a:blip>
          <a:srcRect/>
          <a:stretch/>
        </p:blipFill>
        <p:spPr>
          <a:xfrm>
            <a:off x="730250" y="643467"/>
            <a:ext cx="3905250" cy="5207000"/>
          </a:xfrm>
          <a:prstGeom prst="rect">
            <a:avLst/>
          </a:prstGeom>
          <a:noFill/>
          <a:ln>
            <a:noFill/>
          </a:ln>
        </p:spPr>
      </p:pic>
      <p:pic>
        <p:nvPicPr>
          <p:cNvPr id="561" name="Google Shape;561;p36"/>
          <p:cNvPicPr preferRelativeResize="0"/>
          <p:nvPr/>
        </p:nvPicPr>
        <p:blipFill rotWithShape="1">
          <a:blip r:embed="rId4">
            <a:alphaModFix/>
          </a:blip>
          <a:srcRect/>
          <a:stretch/>
        </p:blipFill>
        <p:spPr>
          <a:xfrm>
            <a:off x="8722783" y="1341966"/>
            <a:ext cx="3130550" cy="4174067"/>
          </a:xfrm>
          <a:prstGeom prst="rect">
            <a:avLst/>
          </a:prstGeom>
          <a:noFill/>
          <a:ln>
            <a:noFill/>
          </a:ln>
        </p:spPr>
      </p:pic>
      <p:pic>
        <p:nvPicPr>
          <p:cNvPr id="562" name="Google Shape;562;p36"/>
          <p:cNvPicPr preferRelativeResize="0"/>
          <p:nvPr/>
        </p:nvPicPr>
        <p:blipFill rotWithShape="1">
          <a:blip r:embed="rId5">
            <a:alphaModFix/>
          </a:blip>
          <a:srcRect/>
          <a:stretch/>
        </p:blipFill>
        <p:spPr>
          <a:xfrm>
            <a:off x="5113866" y="481326"/>
            <a:ext cx="3130551" cy="55312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50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37"/>
          <p:cNvPicPr preferRelativeResize="0"/>
          <p:nvPr/>
        </p:nvPicPr>
        <p:blipFill rotWithShape="1">
          <a:blip r:embed="rId3">
            <a:alphaModFix/>
          </a:blip>
          <a:srcRect/>
          <a:stretch/>
        </p:blipFill>
        <p:spPr>
          <a:xfrm>
            <a:off x="3670300" y="134200"/>
            <a:ext cx="4851400" cy="3638550"/>
          </a:xfrm>
          <a:prstGeom prst="rect">
            <a:avLst/>
          </a:prstGeom>
          <a:noFill/>
          <a:ln>
            <a:noFill/>
          </a:ln>
        </p:spPr>
      </p:pic>
      <p:pic>
        <p:nvPicPr>
          <p:cNvPr id="568" name="Google Shape;568;p37"/>
          <p:cNvPicPr preferRelativeResize="0"/>
          <p:nvPr/>
        </p:nvPicPr>
        <p:blipFill rotWithShape="1">
          <a:blip r:embed="rId4">
            <a:alphaModFix/>
          </a:blip>
          <a:srcRect/>
          <a:stretch/>
        </p:blipFill>
        <p:spPr>
          <a:xfrm>
            <a:off x="8788401" y="4066827"/>
            <a:ext cx="2926498" cy="2194873"/>
          </a:xfrm>
          <a:prstGeom prst="rect">
            <a:avLst/>
          </a:prstGeom>
          <a:noFill/>
          <a:ln>
            <a:noFill/>
          </a:ln>
        </p:spPr>
      </p:pic>
      <p:pic>
        <p:nvPicPr>
          <p:cNvPr id="569" name="Google Shape;569;p37"/>
          <p:cNvPicPr preferRelativeResize="0"/>
          <p:nvPr/>
        </p:nvPicPr>
        <p:blipFill rotWithShape="1">
          <a:blip r:embed="rId5">
            <a:alphaModFix/>
          </a:blip>
          <a:srcRect/>
          <a:stretch/>
        </p:blipFill>
        <p:spPr>
          <a:xfrm>
            <a:off x="3989400" y="3791300"/>
            <a:ext cx="3910000" cy="2932500"/>
          </a:xfrm>
          <a:prstGeom prst="rect">
            <a:avLst/>
          </a:prstGeom>
          <a:noFill/>
          <a:ln>
            <a:noFill/>
          </a:ln>
        </p:spPr>
      </p:pic>
      <p:pic>
        <p:nvPicPr>
          <p:cNvPr id="570" name="Google Shape;570;p37"/>
          <p:cNvPicPr preferRelativeResize="0"/>
          <p:nvPr/>
        </p:nvPicPr>
        <p:blipFill rotWithShape="1">
          <a:blip r:embed="rId6">
            <a:alphaModFix/>
          </a:blip>
          <a:srcRect/>
          <a:stretch/>
        </p:blipFill>
        <p:spPr>
          <a:xfrm>
            <a:off x="8655756" y="1099400"/>
            <a:ext cx="3320622" cy="2490467"/>
          </a:xfrm>
          <a:prstGeom prst="rect">
            <a:avLst/>
          </a:prstGeom>
          <a:noFill/>
          <a:ln>
            <a:noFill/>
          </a:ln>
        </p:spPr>
      </p:pic>
      <p:pic>
        <p:nvPicPr>
          <p:cNvPr id="571" name="Google Shape;571;p37"/>
          <p:cNvPicPr preferRelativeResize="0"/>
          <p:nvPr/>
        </p:nvPicPr>
        <p:blipFill rotWithShape="1">
          <a:blip r:embed="rId7">
            <a:alphaModFix/>
          </a:blip>
          <a:srcRect/>
          <a:stretch/>
        </p:blipFill>
        <p:spPr>
          <a:xfrm>
            <a:off x="389466" y="3256000"/>
            <a:ext cx="2342300" cy="3123067"/>
          </a:xfrm>
          <a:prstGeom prst="rect">
            <a:avLst/>
          </a:prstGeom>
          <a:noFill/>
          <a:ln>
            <a:noFill/>
          </a:ln>
        </p:spPr>
      </p:pic>
      <p:pic>
        <p:nvPicPr>
          <p:cNvPr id="572" name="Google Shape;572;p37"/>
          <p:cNvPicPr preferRelativeResize="0"/>
          <p:nvPr/>
        </p:nvPicPr>
        <p:blipFill rotWithShape="1">
          <a:blip r:embed="rId8">
            <a:alphaModFix/>
          </a:blip>
          <a:srcRect/>
          <a:stretch/>
        </p:blipFill>
        <p:spPr>
          <a:xfrm>
            <a:off x="361949" y="478933"/>
            <a:ext cx="3086756" cy="23150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8"/>
          <p:cNvSpPr txBox="1"/>
          <p:nvPr/>
        </p:nvSpPr>
        <p:spPr>
          <a:xfrm>
            <a:off x="740836" y="1367366"/>
            <a:ext cx="9800165" cy="4123268"/>
          </a:xfrm>
          <a:prstGeom prst="rect">
            <a:avLst/>
          </a:prstGeom>
          <a:noFill/>
          <a:ln>
            <a:noFill/>
          </a:ln>
        </p:spPr>
        <p:txBody>
          <a:bodyPr spcFirstLastPara="1" wrap="square" lIns="91425" tIns="45700" rIns="91425" bIns="45700" anchor="t" anchorCtr="0">
            <a:noAutofit/>
          </a:bodyPr>
          <a:lstStyle/>
          <a:p>
            <a:pPr marL="114300" marR="0" lvl="0" indent="0" algn="ctr" rtl="0">
              <a:lnSpc>
                <a:spcPct val="115000"/>
              </a:lnSpc>
              <a:spcBef>
                <a:spcPts val="1400"/>
              </a:spcBef>
              <a:spcAft>
                <a:spcPts val="0"/>
              </a:spcAft>
              <a:buClr>
                <a:schemeClr val="dk1"/>
              </a:buClr>
              <a:buSzPts val="1800"/>
              <a:buFont typeface="Arial"/>
              <a:buNone/>
            </a:pPr>
            <a:r>
              <a:rPr lang="es-CO" sz="1400">
                <a:solidFill>
                  <a:schemeClr val="dk1"/>
                </a:solidFill>
                <a:latin typeface="Arial"/>
                <a:ea typeface="Arial"/>
                <a:cs typeface="Arial"/>
                <a:sym typeface="Arial"/>
              </a:rPr>
              <a:t>Este proyecto además de los aspectos puramente científicos, se propone adentrarse en las actividades de apropiacion social del conocimiento que significan construir conocimiento CON la comunidad, desde sus experiencias y las experiencias del equipo de trabajo, y representa un gran reto para tratar de acercar la ciencia a las personas no científicas y promover su entendimiento, su uso y hasta la defensa de la misma.</a:t>
            </a:r>
            <a:endParaRPr/>
          </a:p>
          <a:p>
            <a:pPr marL="114300" marR="0" lvl="0" indent="0" algn="ctr" rtl="0">
              <a:lnSpc>
                <a:spcPct val="115000"/>
              </a:lnSpc>
              <a:spcBef>
                <a:spcPts val="1400"/>
              </a:spcBef>
              <a:spcAft>
                <a:spcPts val="0"/>
              </a:spcAft>
              <a:buClr>
                <a:schemeClr val="dk1"/>
              </a:buClr>
              <a:buSzPts val="1800"/>
              <a:buFont typeface="Arial"/>
              <a:buNone/>
            </a:pPr>
            <a:endParaRPr sz="2000">
              <a:solidFill>
                <a:schemeClr val="dk1"/>
              </a:solidFill>
              <a:latin typeface="Arial"/>
              <a:ea typeface="Arial"/>
              <a:cs typeface="Arial"/>
              <a:sym typeface="Arial"/>
            </a:endParaRPr>
          </a:p>
          <a:p>
            <a:pPr marL="114300" marR="0" lvl="0" indent="0" algn="ctr" rtl="0">
              <a:lnSpc>
                <a:spcPct val="115000"/>
              </a:lnSpc>
              <a:spcBef>
                <a:spcPts val="1400"/>
              </a:spcBef>
              <a:spcAft>
                <a:spcPts val="0"/>
              </a:spcAft>
              <a:buClr>
                <a:schemeClr val="dk1"/>
              </a:buClr>
              <a:buSzPts val="1800"/>
              <a:buFont typeface="Arial"/>
              <a:buNone/>
            </a:pPr>
            <a:r>
              <a:rPr lang="es-CO" sz="2000" b="0" i="0" u="none" strike="noStrike" cap="none">
                <a:solidFill>
                  <a:schemeClr val="dk1"/>
                </a:solidFill>
                <a:latin typeface="Arial"/>
                <a:ea typeface="Arial"/>
                <a:cs typeface="Arial"/>
                <a:sym typeface="Arial"/>
              </a:rPr>
              <a:t>This project, in addition to the purely scientific aspects, aims to delve into the activities of social appropriation of knowledge that mean building knowledge WITH the community, from their experiences and the experiences of the work team, and represents a great challenge to try to bring science closer. to non-scientific people and promote their understanding, use and even defense of it.</a:t>
            </a:r>
            <a:r>
              <a:rPr lang="es-CO"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Arial"/>
              <a:ea typeface="Arial"/>
              <a:cs typeface="Arial"/>
              <a:sym typeface="Arial"/>
            </a:endParaRPr>
          </a:p>
          <a:p>
            <a:pPr marL="114300" marR="0" lvl="0" indent="0" algn="ctr" rtl="0">
              <a:lnSpc>
                <a:spcPct val="115000"/>
              </a:lnSpc>
              <a:spcBef>
                <a:spcPts val="1400"/>
              </a:spcBef>
              <a:spcAft>
                <a:spcPts val="0"/>
              </a:spcAft>
              <a:buClr>
                <a:schemeClr val="dk1"/>
              </a:buClr>
              <a:buSzPts val="1800"/>
              <a:buFont typeface="Arial"/>
              <a:buNone/>
            </a:pPr>
            <a:endParaRPr sz="11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p:nvPr/>
        </p:nvSpPr>
        <p:spPr>
          <a:xfrm>
            <a:off x="542375" y="1479175"/>
            <a:ext cx="9103500" cy="1165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0" name="Google Shape;120;p3"/>
          <p:cNvSpPr/>
          <p:nvPr/>
        </p:nvSpPr>
        <p:spPr>
          <a:xfrm>
            <a:off x="10524575" y="1819825"/>
            <a:ext cx="1492500" cy="2281500"/>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1" name="Google Shape;121;p3"/>
          <p:cNvSpPr/>
          <p:nvPr/>
        </p:nvSpPr>
        <p:spPr>
          <a:xfrm>
            <a:off x="1497100" y="3136100"/>
            <a:ext cx="8892900" cy="12909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2" name="Google Shape;122;p3"/>
          <p:cNvSpPr/>
          <p:nvPr/>
        </p:nvSpPr>
        <p:spPr>
          <a:xfrm>
            <a:off x="125500" y="3594825"/>
            <a:ext cx="1317900" cy="27432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3" name="Google Shape;123;p3"/>
          <p:cNvSpPr/>
          <p:nvPr/>
        </p:nvSpPr>
        <p:spPr>
          <a:xfrm rot="10800000">
            <a:off x="1568725" y="5316075"/>
            <a:ext cx="8480700" cy="12909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4" name="Google Shape;124;p3"/>
          <p:cNvSpPr txBox="1"/>
          <p:nvPr/>
        </p:nvSpPr>
        <p:spPr>
          <a:xfrm>
            <a:off x="-71700" y="792325"/>
            <a:ext cx="2792400" cy="923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800"/>
              <a:buFont typeface="Calibri"/>
              <a:buNone/>
            </a:pPr>
            <a:r>
              <a:rPr lang="es-CO" sz="800" b="0" i="0" u="none" strike="noStrike" cap="none">
                <a:solidFill>
                  <a:schemeClr val="dk1"/>
                </a:solidFill>
                <a:latin typeface="Calibri"/>
                <a:ea typeface="Calibri"/>
                <a:cs typeface="Calibri"/>
                <a:sym typeface="Calibri"/>
              </a:rPr>
              <a:t>Asorey, H., et al (2017). </a:t>
            </a:r>
            <a:r>
              <a:rPr lang="es-CO" sz="800" b="1" i="1" u="none" strike="noStrike" cap="none">
                <a:solidFill>
                  <a:schemeClr val="dk1"/>
                </a:solidFill>
                <a:latin typeface="Calibri"/>
                <a:ea typeface="Calibri"/>
                <a:cs typeface="Calibri"/>
                <a:sym typeface="Calibri"/>
              </a:rPr>
              <a:t>Astroparticle Techniques: Colombia active volcano candidates for Muon Telescope observation sites.</a:t>
            </a:r>
            <a:r>
              <a:rPr lang="es-CO" sz="800" b="0" i="0" u="none" strike="noStrike" cap="none">
                <a:solidFill>
                  <a:schemeClr val="dk1"/>
                </a:solidFill>
                <a:latin typeface="Calibri"/>
                <a:ea typeface="Calibri"/>
                <a:cs typeface="Calibri"/>
                <a:sym typeface="Calibri"/>
              </a:rPr>
              <a:t> Rev. Mex. Astron. Astrof. Ser. Conf. </a:t>
            </a:r>
            <a:r>
              <a:rPr lang="es-CO" sz="800" b="1" i="0" u="none" strike="noStrike" cap="none">
                <a:solidFill>
                  <a:schemeClr val="dk1"/>
                </a:solidFill>
                <a:latin typeface="Calibri"/>
                <a:ea typeface="Calibri"/>
                <a:cs typeface="Calibri"/>
                <a:sym typeface="Calibri"/>
              </a:rPr>
              <a:t>49</a:t>
            </a:r>
            <a:r>
              <a:rPr lang="es-CO" sz="800" b="0" i="0" u="none" strike="noStrike" cap="none">
                <a:solidFill>
                  <a:schemeClr val="dk1"/>
                </a:solidFill>
                <a:latin typeface="Calibri"/>
                <a:ea typeface="Calibri"/>
                <a:cs typeface="Calibri"/>
                <a:sym typeface="Calibri"/>
              </a:rPr>
              <a:t>, 54, arXiv:1704.04967. </a:t>
            </a:r>
            <a:r>
              <a:rPr lang="es-CO" sz="800" b="1" i="1" u="none" strike="noStrike" cap="none">
                <a:solidFill>
                  <a:schemeClr val="dk1"/>
                </a:solidFill>
                <a:latin typeface="Calibri"/>
                <a:ea typeface="Calibri"/>
                <a:cs typeface="Calibri"/>
                <a:sym typeface="Calibri"/>
              </a:rPr>
              <a:t>Muon telescope (mute): A first study using geant4.</a:t>
            </a:r>
            <a:r>
              <a:rPr lang="es-CO" sz="800" b="1" i="0" u="none" strike="noStrike" cap="none">
                <a:solidFill>
                  <a:schemeClr val="dk1"/>
                </a:solidFill>
                <a:latin typeface="Calibri"/>
                <a:ea typeface="Calibri"/>
                <a:cs typeface="Calibri"/>
                <a:sym typeface="Calibri"/>
              </a:rPr>
              <a:t> </a:t>
            </a:r>
            <a:r>
              <a:rPr lang="es-CO" sz="800" b="0" i="0" u="none" strike="noStrike" cap="none">
                <a:solidFill>
                  <a:schemeClr val="dk1"/>
                </a:solidFill>
                <a:latin typeface="Calibri"/>
                <a:ea typeface="Calibri"/>
                <a:cs typeface="Calibri"/>
                <a:sym typeface="Calibri"/>
              </a:rPr>
              <a:t>In Revista Mexicana de Astronomia y Astrofisica Conference Series </a:t>
            </a:r>
            <a:r>
              <a:rPr lang="es-CO" sz="800" b="1" i="0" u="none" strike="noStrike" cap="none">
                <a:solidFill>
                  <a:schemeClr val="dk1"/>
                </a:solidFill>
                <a:latin typeface="Calibri"/>
                <a:ea typeface="Calibri"/>
                <a:cs typeface="Calibri"/>
                <a:sym typeface="Calibri"/>
              </a:rPr>
              <a:t>49</a:t>
            </a:r>
            <a:r>
              <a:rPr lang="es-CO" sz="800" b="0" i="0" u="none" strike="noStrike" cap="none">
                <a:solidFill>
                  <a:schemeClr val="dk1"/>
                </a:solidFill>
                <a:latin typeface="Calibri"/>
                <a:ea typeface="Calibri"/>
                <a:cs typeface="Calibri"/>
                <a:sym typeface="Calibri"/>
              </a:rPr>
              <a:t>, 144</a:t>
            </a:r>
            <a:endParaRPr sz="800" b="0" i="0" u="none" strike="noStrike" cap="none">
              <a:solidFill>
                <a:schemeClr val="dk1"/>
              </a:solidFill>
              <a:latin typeface="Calibri"/>
              <a:ea typeface="Calibri"/>
              <a:cs typeface="Calibri"/>
              <a:sym typeface="Calibri"/>
            </a:endParaRPr>
          </a:p>
        </p:txBody>
      </p:sp>
      <p:sp>
        <p:nvSpPr>
          <p:cNvPr id="125" name="Google Shape;125;p3"/>
          <p:cNvSpPr txBox="1"/>
          <p:nvPr/>
        </p:nvSpPr>
        <p:spPr>
          <a:xfrm>
            <a:off x="546850" y="1706725"/>
            <a:ext cx="1272900" cy="692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2017 First Simulations</a:t>
            </a:r>
            <a:br>
              <a:rPr lang="es-CO" sz="1100" b="1" i="0" u="none" strike="noStrike" cap="none">
                <a:solidFill>
                  <a:schemeClr val="dk1"/>
                </a:solidFill>
                <a:latin typeface="Calibri"/>
                <a:ea typeface="Calibri"/>
                <a:cs typeface="Calibri"/>
                <a:sym typeface="Calibri"/>
              </a:rPr>
            </a:br>
            <a:r>
              <a:rPr lang="es-CO" sz="1100" b="1" i="0" u="none" strike="noStrike" cap="none">
                <a:solidFill>
                  <a:schemeClr val="dk1"/>
                </a:solidFill>
                <a:latin typeface="Calibri"/>
                <a:ea typeface="Calibri"/>
                <a:cs typeface="Calibri"/>
                <a:sym typeface="Calibri"/>
              </a:rPr>
              <a:t>Sites &amp; Instrument</a:t>
            </a:r>
            <a:endParaRPr sz="1100" b="1" i="0" u="none" strike="noStrike" cap="none">
              <a:solidFill>
                <a:schemeClr val="dk1"/>
              </a:solidFill>
              <a:latin typeface="Calibri"/>
              <a:ea typeface="Calibri"/>
              <a:cs typeface="Calibri"/>
              <a:sym typeface="Calibri"/>
            </a:endParaRPr>
          </a:p>
        </p:txBody>
      </p:sp>
      <p:sp>
        <p:nvSpPr>
          <p:cNvPr id="126" name="Google Shape;126;p3"/>
          <p:cNvSpPr txBox="1"/>
          <p:nvPr/>
        </p:nvSpPr>
        <p:spPr>
          <a:xfrm>
            <a:off x="2671500" y="944725"/>
            <a:ext cx="21696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Moss, H., et al  (2018). </a:t>
            </a:r>
            <a:r>
              <a:rPr lang="es-CO" sz="800" b="1" i="1" u="none" strike="noStrike" cap="none">
                <a:solidFill>
                  <a:srgbClr val="222222"/>
                </a:solidFill>
                <a:highlight>
                  <a:srgbClr val="FFFFFF"/>
                </a:highlight>
                <a:latin typeface="Calibri"/>
                <a:ea typeface="Calibri"/>
                <a:cs typeface="Calibri"/>
                <a:sym typeface="Calibri"/>
              </a:rPr>
              <a:t>Muon tomography for the cerro machın volcano</a:t>
            </a:r>
            <a:r>
              <a:rPr lang="es-CO" sz="800" b="1" i="0" u="none" strike="noStrike" cap="none">
                <a:solidFill>
                  <a:srgbClr val="222222"/>
                </a:solidFill>
                <a:highlight>
                  <a:srgbClr val="FFFFFF"/>
                </a:highlight>
                <a:latin typeface="Calibri"/>
                <a:ea typeface="Calibri"/>
                <a:cs typeface="Calibri"/>
                <a:sym typeface="Calibri"/>
              </a:rPr>
              <a:t>.</a:t>
            </a:r>
            <a:r>
              <a:rPr lang="es-CO" sz="800" b="0" i="0" u="none" strike="noStrike" cap="none">
                <a:solidFill>
                  <a:srgbClr val="222222"/>
                </a:solidFill>
                <a:highlight>
                  <a:srgbClr val="FFFFFF"/>
                </a:highlight>
                <a:latin typeface="Calibri"/>
                <a:ea typeface="Calibri"/>
                <a:cs typeface="Calibri"/>
                <a:sym typeface="Calibri"/>
              </a:rPr>
              <a:t> Technical report, Department of Physics &amp; Astronomy, University of Sheffield.</a:t>
            </a:r>
            <a:endParaRPr sz="800" b="0" i="0" u="none" strike="noStrike" cap="none">
              <a:solidFill>
                <a:schemeClr val="dk1"/>
              </a:solidFill>
              <a:latin typeface="Calibri"/>
              <a:ea typeface="Calibri"/>
              <a:cs typeface="Calibri"/>
              <a:sym typeface="Calibri"/>
            </a:endParaRPr>
          </a:p>
        </p:txBody>
      </p:sp>
      <p:sp>
        <p:nvSpPr>
          <p:cNvPr id="127" name="Google Shape;127;p3"/>
          <p:cNvSpPr txBox="1"/>
          <p:nvPr/>
        </p:nvSpPr>
        <p:spPr>
          <a:xfrm>
            <a:off x="3061450" y="1706725"/>
            <a:ext cx="1272900" cy="692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2018 HPC </a:t>
            </a:r>
            <a:endParaRPr sz="11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MUSIC</a:t>
            </a:r>
            <a:br>
              <a:rPr lang="es-CO" sz="1100" b="1" i="0" u="none" strike="noStrike" cap="none">
                <a:solidFill>
                  <a:schemeClr val="dk1"/>
                </a:solidFill>
                <a:latin typeface="Calibri"/>
                <a:ea typeface="Calibri"/>
                <a:cs typeface="Calibri"/>
                <a:sym typeface="Calibri"/>
              </a:rPr>
            </a:br>
            <a:r>
              <a:rPr lang="es-CO" sz="1100" b="1" i="0" u="none" strike="noStrike" cap="none">
                <a:solidFill>
                  <a:schemeClr val="dk1"/>
                </a:solidFill>
                <a:latin typeface="Calibri"/>
                <a:ea typeface="Calibri"/>
                <a:cs typeface="Calibri"/>
                <a:sym typeface="Calibri"/>
              </a:rPr>
              <a:t>Site Simulations </a:t>
            </a:r>
            <a:endParaRPr sz="1100" b="1" i="0" u="none" strike="noStrike" cap="none">
              <a:solidFill>
                <a:schemeClr val="dk1"/>
              </a:solidFill>
              <a:latin typeface="Calibri"/>
              <a:ea typeface="Calibri"/>
              <a:cs typeface="Calibri"/>
              <a:sym typeface="Calibri"/>
            </a:endParaRPr>
          </a:p>
        </p:txBody>
      </p:sp>
      <p:sp>
        <p:nvSpPr>
          <p:cNvPr id="128" name="Google Shape;128;p3"/>
          <p:cNvSpPr txBox="1"/>
          <p:nvPr/>
        </p:nvSpPr>
        <p:spPr>
          <a:xfrm>
            <a:off x="5033700" y="944725"/>
            <a:ext cx="2295000" cy="553968"/>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Asorey et al (2018). </a:t>
            </a:r>
            <a:r>
              <a:rPr lang="es-CO" sz="800" b="1" i="1" u="none" strike="noStrike" cap="none">
                <a:solidFill>
                  <a:srgbClr val="222222"/>
                </a:solidFill>
                <a:highlight>
                  <a:srgbClr val="FFFFFF"/>
                </a:highlight>
                <a:latin typeface="Calibri"/>
                <a:ea typeface="Calibri"/>
                <a:cs typeface="Calibri"/>
                <a:sym typeface="Calibri"/>
              </a:rPr>
              <a:t>miniMuTe: A muon telescope prototype for studying volcanic structures with cosmic ray flux.</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Scientia et technica</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23</a:t>
            </a:r>
            <a:r>
              <a:rPr lang="es-CO" sz="800" b="0" i="0" u="none" strike="noStrike" cap="none">
                <a:solidFill>
                  <a:srgbClr val="222222"/>
                </a:solidFill>
                <a:highlight>
                  <a:srgbClr val="FFFFFF"/>
                </a:highlight>
                <a:latin typeface="Calibri"/>
                <a:ea typeface="Calibri"/>
                <a:cs typeface="Calibri"/>
                <a:sym typeface="Calibri"/>
              </a:rPr>
              <a:t>, 386-391.</a:t>
            </a:r>
            <a:endParaRPr sz="800" b="0" i="0" u="none" strike="noStrike" cap="none">
              <a:solidFill>
                <a:schemeClr val="dk1"/>
              </a:solidFill>
              <a:latin typeface="Calibri"/>
              <a:ea typeface="Calibri"/>
              <a:cs typeface="Calibri"/>
              <a:sym typeface="Calibri"/>
            </a:endParaRPr>
          </a:p>
        </p:txBody>
      </p:sp>
      <p:sp>
        <p:nvSpPr>
          <p:cNvPr id="129" name="Google Shape;129;p3"/>
          <p:cNvSpPr txBox="1"/>
          <p:nvPr/>
        </p:nvSpPr>
        <p:spPr>
          <a:xfrm>
            <a:off x="5423650" y="1706725"/>
            <a:ext cx="1272900" cy="692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2018 First hardware implementation </a:t>
            </a:r>
            <a:endParaRPr sz="1100" b="1" i="0" u="none" strike="noStrike" cap="none">
              <a:solidFill>
                <a:schemeClr val="dk1"/>
              </a:solidFill>
              <a:latin typeface="Calibri"/>
              <a:ea typeface="Calibri"/>
              <a:cs typeface="Calibri"/>
              <a:sym typeface="Calibri"/>
            </a:endParaRPr>
          </a:p>
        </p:txBody>
      </p:sp>
      <p:sp>
        <p:nvSpPr>
          <p:cNvPr id="130" name="Google Shape;130;p3"/>
          <p:cNvSpPr txBox="1"/>
          <p:nvPr/>
        </p:nvSpPr>
        <p:spPr>
          <a:xfrm>
            <a:off x="8364075" y="2697325"/>
            <a:ext cx="21291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Vásquez-Ramírez, A.et al, (2020). </a:t>
            </a:r>
            <a:r>
              <a:rPr lang="es-CO" sz="800" b="1" i="0" u="none" strike="noStrike" cap="none">
                <a:solidFill>
                  <a:srgbClr val="222222"/>
                </a:solidFill>
                <a:highlight>
                  <a:srgbClr val="FFFFFF"/>
                </a:highlight>
                <a:latin typeface="Calibri"/>
                <a:ea typeface="Calibri"/>
                <a:cs typeface="Calibri"/>
                <a:sym typeface="Calibri"/>
              </a:rPr>
              <a:t>Simulated response of MuTe, a hybrid Muon Telescope.</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J. Instrumentation</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15</a:t>
            </a:r>
            <a:r>
              <a:rPr lang="es-CO" sz="800" b="0" i="0" u="none" strike="noStrike" cap="none">
                <a:solidFill>
                  <a:srgbClr val="222222"/>
                </a:solidFill>
                <a:highlight>
                  <a:srgbClr val="FFFFFF"/>
                </a:highlight>
                <a:latin typeface="Calibri"/>
                <a:ea typeface="Calibri"/>
                <a:cs typeface="Calibri"/>
                <a:sym typeface="Calibri"/>
              </a:rPr>
              <a:t>, P08004.</a:t>
            </a:r>
            <a:endParaRPr sz="800" b="0" i="0" u="none" strike="noStrike" cap="none">
              <a:solidFill>
                <a:schemeClr val="dk1"/>
              </a:solidFill>
              <a:latin typeface="Calibri"/>
              <a:ea typeface="Calibri"/>
              <a:cs typeface="Calibri"/>
              <a:sym typeface="Calibri"/>
            </a:endParaRPr>
          </a:p>
        </p:txBody>
      </p:sp>
      <p:sp>
        <p:nvSpPr>
          <p:cNvPr id="131" name="Google Shape;131;p3"/>
          <p:cNvSpPr txBox="1"/>
          <p:nvPr/>
        </p:nvSpPr>
        <p:spPr>
          <a:xfrm>
            <a:off x="8776450" y="3383125"/>
            <a:ext cx="1272900" cy="692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2020 Full instrument simulation </a:t>
            </a:r>
            <a:endParaRPr sz="1100" b="1" i="0" u="none" strike="noStrike" cap="none">
              <a:solidFill>
                <a:schemeClr val="dk1"/>
              </a:solidFill>
              <a:latin typeface="Calibri"/>
              <a:ea typeface="Calibri"/>
              <a:cs typeface="Calibri"/>
              <a:sym typeface="Calibri"/>
            </a:endParaRPr>
          </a:p>
        </p:txBody>
      </p:sp>
      <p:sp>
        <p:nvSpPr>
          <p:cNvPr id="132" name="Google Shape;132;p3"/>
          <p:cNvSpPr txBox="1"/>
          <p:nvPr/>
        </p:nvSpPr>
        <p:spPr>
          <a:xfrm>
            <a:off x="6230475" y="2697325"/>
            <a:ext cx="2129100" cy="800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Peña-Rodríguez, J. et al (2020). </a:t>
            </a:r>
            <a:r>
              <a:rPr lang="es-CO" sz="800" b="1" i="1" u="none" strike="noStrike" cap="none">
                <a:solidFill>
                  <a:srgbClr val="222222"/>
                </a:solidFill>
                <a:highlight>
                  <a:srgbClr val="FFFFFF"/>
                </a:highlight>
                <a:latin typeface="Calibri"/>
                <a:ea typeface="Calibri"/>
                <a:cs typeface="Calibri"/>
                <a:sym typeface="Calibri"/>
              </a:rPr>
              <a:t>Design and construction of MuTe: a hybrid muon telescope to study colombian volcanoes</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J. Instrumentation</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15</a:t>
            </a:r>
            <a:r>
              <a:rPr lang="es-CO" sz="800" b="0" i="0" u="none" strike="noStrike" cap="none">
                <a:solidFill>
                  <a:srgbClr val="222222"/>
                </a:solidFill>
                <a:highlight>
                  <a:srgbClr val="FFFFFF"/>
                </a:highlight>
                <a:latin typeface="Calibri"/>
                <a:ea typeface="Calibri"/>
                <a:cs typeface="Calibri"/>
                <a:sym typeface="Calibri"/>
              </a:rPr>
              <a:t>, P09006.</a:t>
            </a:r>
            <a:endParaRPr sz="800" b="0" i="0" u="none" strike="noStrike" cap="none">
              <a:solidFill>
                <a:schemeClr val="dk1"/>
              </a:solidFill>
              <a:latin typeface="Calibri"/>
              <a:ea typeface="Calibri"/>
              <a:cs typeface="Calibri"/>
              <a:sym typeface="Calibri"/>
            </a:endParaRPr>
          </a:p>
        </p:txBody>
      </p:sp>
      <p:sp>
        <p:nvSpPr>
          <p:cNvPr id="133" name="Google Shape;133;p3"/>
          <p:cNvSpPr txBox="1"/>
          <p:nvPr/>
        </p:nvSpPr>
        <p:spPr>
          <a:xfrm>
            <a:off x="6338050" y="3383125"/>
            <a:ext cx="1272900" cy="861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2020 Full Hardware implementation MuTE 1.0 </a:t>
            </a:r>
            <a:endParaRPr sz="1100" b="1" i="0" u="none" strike="noStrike" cap="none">
              <a:solidFill>
                <a:schemeClr val="dk1"/>
              </a:solidFill>
              <a:latin typeface="Calibri"/>
              <a:ea typeface="Calibri"/>
              <a:cs typeface="Calibri"/>
              <a:sym typeface="Calibri"/>
            </a:endParaRPr>
          </a:p>
        </p:txBody>
      </p:sp>
      <p:sp>
        <p:nvSpPr>
          <p:cNvPr id="134" name="Google Shape;134;p3"/>
          <p:cNvSpPr txBox="1"/>
          <p:nvPr/>
        </p:nvSpPr>
        <p:spPr>
          <a:xfrm>
            <a:off x="4007175" y="2773525"/>
            <a:ext cx="2295000" cy="554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Vesga-Ramírez, A. et al (2020). </a:t>
            </a:r>
            <a:r>
              <a:rPr lang="es-CO" sz="800" b="1" i="1" u="none" strike="noStrike" cap="none">
                <a:solidFill>
                  <a:srgbClr val="222222"/>
                </a:solidFill>
                <a:highlight>
                  <a:srgbClr val="FFFFFF"/>
                </a:highlight>
                <a:latin typeface="Calibri"/>
                <a:ea typeface="Calibri"/>
                <a:cs typeface="Calibri"/>
                <a:sym typeface="Calibri"/>
              </a:rPr>
              <a:t>Muon Tomography sites for Colombian volcanoes.</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ANNALS OF GEOPHYSICS</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63</a:t>
            </a:r>
            <a:r>
              <a:rPr lang="es-CO" sz="800" b="0" i="0" u="none" strike="noStrike" cap="none">
                <a:solidFill>
                  <a:srgbClr val="222222"/>
                </a:solidFill>
                <a:highlight>
                  <a:srgbClr val="FFFFFF"/>
                </a:highlight>
                <a:latin typeface="Calibri"/>
                <a:ea typeface="Calibri"/>
                <a:cs typeface="Calibri"/>
                <a:sym typeface="Calibri"/>
              </a:rPr>
              <a:t>.</a:t>
            </a:r>
            <a:endParaRPr sz="800" b="0" i="0" u="none" strike="noStrike" cap="none">
              <a:solidFill>
                <a:schemeClr val="dk1"/>
              </a:solidFill>
              <a:latin typeface="Calibri"/>
              <a:ea typeface="Calibri"/>
              <a:cs typeface="Calibri"/>
              <a:sym typeface="Calibri"/>
            </a:endParaRPr>
          </a:p>
        </p:txBody>
      </p:sp>
      <p:sp>
        <p:nvSpPr>
          <p:cNvPr id="135" name="Google Shape;135;p3"/>
          <p:cNvSpPr txBox="1"/>
          <p:nvPr/>
        </p:nvSpPr>
        <p:spPr>
          <a:xfrm>
            <a:off x="4356850" y="3306925"/>
            <a:ext cx="1272900" cy="861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2020 Full Colombia Muography site simulations </a:t>
            </a:r>
            <a:endParaRPr sz="1100" b="1" i="0" u="none" strike="noStrike" cap="none">
              <a:solidFill>
                <a:schemeClr val="dk1"/>
              </a:solidFill>
              <a:latin typeface="Calibri"/>
              <a:ea typeface="Calibri"/>
              <a:cs typeface="Calibri"/>
              <a:sym typeface="Calibri"/>
            </a:endParaRPr>
          </a:p>
        </p:txBody>
      </p:sp>
      <p:sp>
        <p:nvSpPr>
          <p:cNvPr id="136" name="Google Shape;136;p3"/>
          <p:cNvSpPr txBox="1"/>
          <p:nvPr/>
        </p:nvSpPr>
        <p:spPr>
          <a:xfrm>
            <a:off x="2115675" y="2697325"/>
            <a:ext cx="21291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Vesga-Ramírez, A., et al  (2021). </a:t>
            </a:r>
            <a:r>
              <a:rPr lang="es-CO" sz="800" b="1" i="1" u="none" strike="noStrike" cap="none">
                <a:solidFill>
                  <a:srgbClr val="222222"/>
                </a:solidFill>
                <a:highlight>
                  <a:srgbClr val="FFFFFF"/>
                </a:highlight>
                <a:latin typeface="Calibri"/>
                <a:ea typeface="Calibri"/>
                <a:cs typeface="Calibri"/>
                <a:sym typeface="Calibri"/>
              </a:rPr>
              <a:t>Simulated annealing for volcano muography.</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Journal of South American Earth Sciences</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109</a:t>
            </a:r>
            <a:r>
              <a:rPr lang="es-CO" sz="800" b="0" i="0" u="none" strike="noStrike" cap="none">
                <a:solidFill>
                  <a:srgbClr val="222222"/>
                </a:solidFill>
                <a:highlight>
                  <a:srgbClr val="FFFFFF"/>
                </a:highlight>
                <a:latin typeface="Calibri"/>
                <a:ea typeface="Calibri"/>
                <a:cs typeface="Calibri"/>
                <a:sym typeface="Calibri"/>
              </a:rPr>
              <a:t>, 103248.</a:t>
            </a:r>
            <a:endParaRPr sz="800" b="0" i="0" u="none" strike="noStrike" cap="none">
              <a:solidFill>
                <a:schemeClr val="dk1"/>
              </a:solidFill>
              <a:latin typeface="Calibri"/>
              <a:ea typeface="Calibri"/>
              <a:cs typeface="Calibri"/>
              <a:sym typeface="Calibri"/>
            </a:endParaRPr>
          </a:p>
        </p:txBody>
      </p:sp>
      <p:sp>
        <p:nvSpPr>
          <p:cNvPr id="137" name="Google Shape;137;p3"/>
          <p:cNvSpPr txBox="1"/>
          <p:nvPr/>
        </p:nvSpPr>
        <p:spPr>
          <a:xfrm>
            <a:off x="2223250" y="3383125"/>
            <a:ext cx="1272900" cy="692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2021 optimization algorithm applied to Muography </a:t>
            </a:r>
            <a:endParaRPr sz="1100" b="1" i="0" u="none" strike="noStrike" cap="none">
              <a:solidFill>
                <a:schemeClr val="dk1"/>
              </a:solidFill>
              <a:latin typeface="Calibri"/>
              <a:ea typeface="Calibri"/>
              <a:cs typeface="Calibri"/>
              <a:sym typeface="Calibri"/>
            </a:endParaRPr>
          </a:p>
        </p:txBody>
      </p:sp>
      <p:sp>
        <p:nvSpPr>
          <p:cNvPr id="138" name="Google Shape;138;p3"/>
          <p:cNvSpPr txBox="1"/>
          <p:nvPr/>
        </p:nvSpPr>
        <p:spPr>
          <a:xfrm>
            <a:off x="1429875" y="4907125"/>
            <a:ext cx="2129100" cy="800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Grisales-Casadiegos, et al. (2022). </a:t>
            </a:r>
            <a:r>
              <a:rPr lang="es-CO" sz="800" b="1" i="0" u="none" strike="noStrike" cap="none">
                <a:solidFill>
                  <a:srgbClr val="222222"/>
                </a:solidFill>
                <a:highlight>
                  <a:srgbClr val="FFFFFF"/>
                </a:highlight>
                <a:latin typeface="Calibri"/>
                <a:ea typeface="Calibri"/>
                <a:cs typeface="Calibri"/>
                <a:sym typeface="Calibri"/>
              </a:rPr>
              <a:t>Impact of Global Data Assimilation System atmospheric models on astroparticle showers.</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Canadian Journal of Physics</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1</a:t>
            </a:r>
            <a:r>
              <a:rPr lang="es-CO" sz="800" b="1" i="1" u="none" strike="noStrike" cap="none">
                <a:solidFill>
                  <a:srgbClr val="222222"/>
                </a:solidFill>
                <a:highlight>
                  <a:srgbClr val="FFFFFF"/>
                </a:highlight>
                <a:latin typeface="Calibri"/>
                <a:ea typeface="Calibri"/>
                <a:cs typeface="Calibri"/>
                <a:sym typeface="Calibri"/>
              </a:rPr>
              <a:t>00</a:t>
            </a:r>
            <a:r>
              <a:rPr lang="es-CO" sz="800" b="0" i="0" u="none" strike="noStrike" cap="none">
                <a:solidFill>
                  <a:srgbClr val="222222"/>
                </a:solidFill>
                <a:highlight>
                  <a:srgbClr val="FFFFFF"/>
                </a:highlight>
                <a:latin typeface="Calibri"/>
                <a:ea typeface="Calibri"/>
                <a:cs typeface="Calibri"/>
                <a:sym typeface="Calibri"/>
              </a:rPr>
              <a:t>, 152-157.</a:t>
            </a:r>
            <a:endParaRPr sz="800" b="0" i="0" u="none" strike="noStrike" cap="none">
              <a:solidFill>
                <a:schemeClr val="dk1"/>
              </a:solidFill>
              <a:latin typeface="Calibri"/>
              <a:ea typeface="Calibri"/>
              <a:cs typeface="Calibri"/>
              <a:sym typeface="Calibri"/>
            </a:endParaRPr>
          </a:p>
        </p:txBody>
      </p:sp>
      <p:sp>
        <p:nvSpPr>
          <p:cNvPr id="139" name="Google Shape;139;p3"/>
          <p:cNvSpPr txBox="1"/>
          <p:nvPr/>
        </p:nvSpPr>
        <p:spPr>
          <a:xfrm>
            <a:off x="1537450" y="5669125"/>
            <a:ext cx="1272900" cy="523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2022 modelling atmospheric</a:t>
            </a:r>
            <a:endParaRPr sz="1100" b="1" i="0" u="none" strike="noStrike" cap="none">
              <a:solidFill>
                <a:schemeClr val="dk1"/>
              </a:solidFill>
              <a:latin typeface="Calibri"/>
              <a:ea typeface="Calibri"/>
              <a:cs typeface="Calibri"/>
              <a:sym typeface="Calibri"/>
            </a:endParaRPr>
          </a:p>
        </p:txBody>
      </p:sp>
      <p:sp>
        <p:nvSpPr>
          <p:cNvPr id="140" name="Google Shape;140;p3"/>
          <p:cNvSpPr txBox="1"/>
          <p:nvPr/>
        </p:nvSpPr>
        <p:spPr>
          <a:xfrm>
            <a:off x="3563475" y="4907125"/>
            <a:ext cx="21291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Sarmiento-Cano, C. et al (2022). </a:t>
            </a:r>
            <a:r>
              <a:rPr lang="es-CO" sz="800" b="1" i="1" u="none" strike="noStrike" cap="none">
                <a:solidFill>
                  <a:srgbClr val="222222"/>
                </a:solidFill>
                <a:highlight>
                  <a:srgbClr val="FFFFFF"/>
                </a:highlight>
                <a:latin typeface="Calibri"/>
                <a:ea typeface="Calibri"/>
                <a:cs typeface="Calibri"/>
                <a:sym typeface="Calibri"/>
              </a:rPr>
              <a:t>The ARTI framework: cosmic rays atmospheric background simulations.</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The European Physical Journal C</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82</a:t>
            </a:r>
            <a:r>
              <a:rPr lang="es-CO" sz="800" b="0" i="0" u="none" strike="noStrike" cap="none">
                <a:solidFill>
                  <a:srgbClr val="222222"/>
                </a:solidFill>
                <a:highlight>
                  <a:srgbClr val="FFFFFF"/>
                </a:highlight>
                <a:latin typeface="Calibri"/>
                <a:ea typeface="Calibri"/>
                <a:cs typeface="Calibri"/>
                <a:sym typeface="Calibri"/>
              </a:rPr>
              <a:t>, 1019.</a:t>
            </a:r>
            <a:endParaRPr sz="800" b="0" i="0" u="none" strike="noStrike" cap="none">
              <a:solidFill>
                <a:schemeClr val="dk1"/>
              </a:solidFill>
              <a:latin typeface="Calibri"/>
              <a:ea typeface="Calibri"/>
              <a:cs typeface="Calibri"/>
              <a:sym typeface="Calibri"/>
            </a:endParaRPr>
          </a:p>
        </p:txBody>
      </p:sp>
      <p:sp>
        <p:nvSpPr>
          <p:cNvPr id="141" name="Google Shape;141;p3"/>
          <p:cNvSpPr txBox="1"/>
          <p:nvPr/>
        </p:nvSpPr>
        <p:spPr>
          <a:xfrm>
            <a:off x="3747250" y="5516725"/>
            <a:ext cx="1272900" cy="861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2022 ARTI Full (first principle) simulation framework</a:t>
            </a:r>
            <a:endParaRPr sz="1100" b="1" i="0" u="none" strike="noStrike" cap="none">
              <a:solidFill>
                <a:schemeClr val="dk1"/>
              </a:solidFill>
              <a:latin typeface="Calibri"/>
              <a:ea typeface="Calibri"/>
              <a:cs typeface="Calibri"/>
              <a:sym typeface="Calibri"/>
            </a:endParaRPr>
          </a:p>
        </p:txBody>
      </p:sp>
      <p:sp>
        <p:nvSpPr>
          <p:cNvPr id="142" name="Google Shape;142;p3"/>
          <p:cNvSpPr txBox="1"/>
          <p:nvPr/>
        </p:nvSpPr>
        <p:spPr>
          <a:xfrm>
            <a:off x="5697075" y="4907125"/>
            <a:ext cx="21291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Peña-Rodríguez, J. et al (2023). </a:t>
            </a:r>
            <a:r>
              <a:rPr lang="es-CO" sz="800" b="1" i="1" u="none" strike="noStrike" cap="none">
                <a:solidFill>
                  <a:srgbClr val="222222"/>
                </a:solidFill>
                <a:highlight>
                  <a:srgbClr val="FFFFFF"/>
                </a:highlight>
                <a:latin typeface="Calibri"/>
                <a:ea typeface="Calibri"/>
                <a:cs typeface="Calibri"/>
                <a:sym typeface="Calibri"/>
              </a:rPr>
              <a:t>Characterization and On-Field Performance of the MuTe Silicon Photomultipliers.</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Instruments</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7</a:t>
            </a:r>
            <a:r>
              <a:rPr lang="es-CO" sz="800" b="0" i="0" u="none" strike="noStrike" cap="none">
                <a:solidFill>
                  <a:srgbClr val="222222"/>
                </a:solidFill>
                <a:highlight>
                  <a:srgbClr val="FFFFFF"/>
                </a:highlight>
                <a:latin typeface="Calibri"/>
                <a:ea typeface="Calibri"/>
                <a:cs typeface="Calibri"/>
                <a:sym typeface="Calibri"/>
              </a:rPr>
              <a:t>, 7.</a:t>
            </a:r>
            <a:endParaRPr sz="800" b="0" i="0" u="none" strike="noStrike" cap="none">
              <a:solidFill>
                <a:schemeClr val="dk1"/>
              </a:solidFill>
              <a:latin typeface="Calibri"/>
              <a:ea typeface="Calibri"/>
              <a:cs typeface="Calibri"/>
              <a:sym typeface="Calibri"/>
            </a:endParaRPr>
          </a:p>
        </p:txBody>
      </p:sp>
      <p:sp>
        <p:nvSpPr>
          <p:cNvPr id="143" name="Google Shape;143;p3"/>
          <p:cNvSpPr txBox="1"/>
          <p:nvPr/>
        </p:nvSpPr>
        <p:spPr>
          <a:xfrm>
            <a:off x="5804650" y="5669125"/>
            <a:ext cx="1272900" cy="692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2023 Component on field performance</a:t>
            </a:r>
            <a:endParaRPr sz="1100" b="1" i="0" u="none" strike="noStrike" cap="none">
              <a:solidFill>
                <a:schemeClr val="dk1"/>
              </a:solidFill>
              <a:latin typeface="Calibri"/>
              <a:ea typeface="Calibri"/>
              <a:cs typeface="Calibri"/>
              <a:sym typeface="Calibri"/>
            </a:endParaRPr>
          </a:p>
        </p:txBody>
      </p:sp>
      <p:sp>
        <p:nvSpPr>
          <p:cNvPr id="144" name="Google Shape;144;p3"/>
          <p:cNvSpPr txBox="1"/>
          <p:nvPr/>
        </p:nvSpPr>
        <p:spPr>
          <a:xfrm>
            <a:off x="7525875" y="4983325"/>
            <a:ext cx="2295000" cy="554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Peña-Rodríguez, J. et al (2024). </a:t>
            </a:r>
            <a:r>
              <a:rPr lang="es-CO" sz="800" b="1" i="1" u="none" strike="noStrike" cap="none">
                <a:solidFill>
                  <a:srgbClr val="222222"/>
                </a:solidFill>
                <a:highlight>
                  <a:srgbClr val="FFFFFF"/>
                </a:highlight>
                <a:latin typeface="Calibri"/>
                <a:ea typeface="Calibri"/>
                <a:cs typeface="Calibri"/>
                <a:sym typeface="Calibri"/>
              </a:rPr>
              <a:t>MUYSC: an end-to-end muography simulation toolbox</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Geophysical J. International</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237</a:t>
            </a:r>
            <a:r>
              <a:rPr lang="es-CO" sz="800" b="0" i="0" u="none" strike="noStrike" cap="none">
                <a:solidFill>
                  <a:srgbClr val="222222"/>
                </a:solidFill>
                <a:highlight>
                  <a:srgbClr val="FFFFFF"/>
                </a:highlight>
                <a:latin typeface="Calibri"/>
                <a:ea typeface="Calibri"/>
                <a:cs typeface="Calibri"/>
                <a:sym typeface="Calibri"/>
              </a:rPr>
              <a:t>, 540.</a:t>
            </a:r>
            <a:endParaRPr sz="800" b="0" i="0" u="none" strike="noStrike" cap="none">
              <a:solidFill>
                <a:schemeClr val="dk1"/>
              </a:solidFill>
              <a:latin typeface="Calibri"/>
              <a:ea typeface="Calibri"/>
              <a:cs typeface="Calibri"/>
              <a:sym typeface="Calibri"/>
            </a:endParaRPr>
          </a:p>
        </p:txBody>
      </p:sp>
      <p:sp>
        <p:nvSpPr>
          <p:cNvPr id="145" name="Google Shape;145;p3"/>
          <p:cNvSpPr txBox="1"/>
          <p:nvPr/>
        </p:nvSpPr>
        <p:spPr>
          <a:xfrm>
            <a:off x="7862050" y="5516725"/>
            <a:ext cx="1272900" cy="861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2024 Full phenomenological simulation framework</a:t>
            </a:r>
            <a:endParaRPr sz="1100" b="1" i="0" u="none" strike="noStrike" cap="none">
              <a:solidFill>
                <a:schemeClr val="dk1"/>
              </a:solidFill>
              <a:latin typeface="Calibri"/>
              <a:ea typeface="Calibri"/>
              <a:cs typeface="Calibri"/>
              <a:sym typeface="Calibri"/>
            </a:endParaRPr>
          </a:p>
        </p:txBody>
      </p:sp>
      <p:sp>
        <p:nvSpPr>
          <p:cNvPr id="146" name="Google Shape;146;p3"/>
          <p:cNvSpPr txBox="1"/>
          <p:nvPr/>
        </p:nvSpPr>
        <p:spPr>
          <a:xfrm>
            <a:off x="10246650" y="5622925"/>
            <a:ext cx="16584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2800"/>
              <a:buFont typeface="Calibri"/>
              <a:buNone/>
            </a:pPr>
            <a:r>
              <a:rPr lang="es-CO" sz="2800" b="1" i="0" u="none" strike="noStrike" cap="none">
                <a:solidFill>
                  <a:schemeClr val="dk1"/>
                </a:solidFill>
                <a:latin typeface="Calibri"/>
                <a:ea typeface="Calibri"/>
                <a:cs typeface="Calibri"/>
                <a:sym typeface="Calibri"/>
              </a:rPr>
              <a:t>MuTe 2.0</a:t>
            </a:r>
            <a:endParaRPr sz="2800" b="1" i="0" u="none" strike="noStrike" cap="none">
              <a:solidFill>
                <a:schemeClr val="dk1"/>
              </a:solidFill>
              <a:latin typeface="Calibri"/>
              <a:ea typeface="Calibri"/>
              <a:cs typeface="Calibri"/>
              <a:sym typeface="Calibri"/>
            </a:endParaRPr>
          </a:p>
        </p:txBody>
      </p:sp>
      <p:sp>
        <p:nvSpPr>
          <p:cNvPr id="147" name="Google Shape;147;p3"/>
          <p:cNvSpPr txBox="1"/>
          <p:nvPr/>
        </p:nvSpPr>
        <p:spPr>
          <a:xfrm>
            <a:off x="1658575" y="70900"/>
            <a:ext cx="8301000" cy="631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2900"/>
              <a:buFont typeface="Calibri"/>
              <a:buNone/>
            </a:pPr>
            <a:r>
              <a:rPr lang="es-CO" sz="2900" b="1" i="0" u="none" strike="noStrike" cap="none">
                <a:solidFill>
                  <a:schemeClr val="dk1"/>
                </a:solidFill>
                <a:latin typeface="Calibri"/>
                <a:ea typeface="Calibri"/>
                <a:cs typeface="Calibri"/>
                <a:sym typeface="Calibri"/>
              </a:rPr>
              <a:t>Muon Telescope (MuTe) evolution from 1.0 to 2.0</a:t>
            </a:r>
            <a:endParaRPr sz="2900" b="1" i="0" u="none" strike="noStrike" cap="none">
              <a:solidFill>
                <a:schemeClr val="dk1"/>
              </a:solidFill>
              <a:latin typeface="Calibri"/>
              <a:ea typeface="Calibri"/>
              <a:cs typeface="Calibri"/>
              <a:sym typeface="Calibri"/>
            </a:endParaRPr>
          </a:p>
        </p:txBody>
      </p:sp>
      <p:sp>
        <p:nvSpPr>
          <p:cNvPr id="148" name="Google Shape;148;p3"/>
          <p:cNvSpPr txBox="1"/>
          <p:nvPr/>
        </p:nvSpPr>
        <p:spPr>
          <a:xfrm>
            <a:off x="7548300" y="944725"/>
            <a:ext cx="22950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22222"/>
              </a:buClr>
              <a:buSzPts val="800"/>
              <a:buFont typeface="Calibri"/>
              <a:buNone/>
            </a:pPr>
            <a:r>
              <a:rPr lang="es-CO" sz="800" b="0" i="0" u="none" strike="noStrike" cap="none">
                <a:solidFill>
                  <a:srgbClr val="222222"/>
                </a:solidFill>
                <a:highlight>
                  <a:srgbClr val="FFFFFF"/>
                </a:highlight>
                <a:latin typeface="Calibri"/>
                <a:ea typeface="Calibri"/>
                <a:cs typeface="Calibri"/>
                <a:sym typeface="Calibri"/>
              </a:rPr>
              <a:t>Asorey, H., et al (2018). </a:t>
            </a:r>
            <a:r>
              <a:rPr lang="es-CO" sz="800" b="1" i="0" u="none" strike="noStrike" cap="none">
                <a:solidFill>
                  <a:srgbClr val="222222"/>
                </a:solidFill>
                <a:highlight>
                  <a:srgbClr val="FFFFFF"/>
                </a:highlight>
                <a:latin typeface="Calibri"/>
                <a:ea typeface="Calibri"/>
                <a:cs typeface="Calibri"/>
                <a:sym typeface="Calibri"/>
              </a:rPr>
              <a:t>Preliminary results from the latin american giant observatory space weather simulation chain</a:t>
            </a:r>
            <a:r>
              <a:rPr lang="es-CO" sz="800" b="0" i="0" u="none" strike="noStrike" cap="none">
                <a:solidFill>
                  <a:srgbClr val="222222"/>
                </a:solidFill>
                <a:highlight>
                  <a:srgbClr val="FFFFFF"/>
                </a:highlight>
                <a:latin typeface="Calibri"/>
                <a:ea typeface="Calibri"/>
                <a:cs typeface="Calibri"/>
                <a:sym typeface="Calibri"/>
              </a:rPr>
              <a:t>. </a:t>
            </a:r>
            <a:r>
              <a:rPr lang="es-CO" sz="800" b="0" i="1" u="none" strike="noStrike" cap="none">
                <a:solidFill>
                  <a:srgbClr val="222222"/>
                </a:solidFill>
                <a:highlight>
                  <a:srgbClr val="FFFFFF"/>
                </a:highlight>
                <a:latin typeface="Calibri"/>
                <a:ea typeface="Calibri"/>
                <a:cs typeface="Calibri"/>
                <a:sym typeface="Calibri"/>
              </a:rPr>
              <a:t>Space Weather</a:t>
            </a:r>
            <a:r>
              <a:rPr lang="es-CO" sz="800" b="0" i="0" u="none" strike="noStrike" cap="none">
                <a:solidFill>
                  <a:srgbClr val="222222"/>
                </a:solidFill>
                <a:highlight>
                  <a:srgbClr val="FFFFFF"/>
                </a:highlight>
                <a:latin typeface="Calibri"/>
                <a:ea typeface="Calibri"/>
                <a:cs typeface="Calibri"/>
                <a:sym typeface="Calibri"/>
              </a:rPr>
              <a:t>, </a:t>
            </a:r>
            <a:r>
              <a:rPr lang="es-CO" sz="800" b="1" i="1" u="none" strike="noStrike" cap="none">
                <a:solidFill>
                  <a:srgbClr val="222222"/>
                </a:solidFill>
                <a:highlight>
                  <a:srgbClr val="FFFFFF"/>
                </a:highlight>
                <a:latin typeface="Calibri"/>
                <a:ea typeface="Calibri"/>
                <a:cs typeface="Calibri"/>
                <a:sym typeface="Calibri"/>
              </a:rPr>
              <a:t>16</a:t>
            </a:r>
            <a:r>
              <a:rPr lang="es-CO" sz="800" b="0" i="0" u="none" strike="noStrike" cap="none">
                <a:solidFill>
                  <a:srgbClr val="222222"/>
                </a:solidFill>
                <a:highlight>
                  <a:srgbClr val="FFFFFF"/>
                </a:highlight>
                <a:latin typeface="Calibri"/>
                <a:ea typeface="Calibri"/>
                <a:cs typeface="Calibri"/>
                <a:sym typeface="Calibri"/>
              </a:rPr>
              <a:t>, 461-475.</a:t>
            </a:r>
            <a:endParaRPr sz="800" b="0" i="0" u="none" strike="noStrike" cap="none">
              <a:solidFill>
                <a:schemeClr val="dk1"/>
              </a:solidFill>
              <a:latin typeface="Calibri"/>
              <a:ea typeface="Calibri"/>
              <a:cs typeface="Calibri"/>
              <a:sym typeface="Calibri"/>
            </a:endParaRPr>
          </a:p>
        </p:txBody>
      </p:sp>
      <p:sp>
        <p:nvSpPr>
          <p:cNvPr id="149" name="Google Shape;149;p3"/>
          <p:cNvSpPr txBox="1"/>
          <p:nvPr/>
        </p:nvSpPr>
        <p:spPr>
          <a:xfrm>
            <a:off x="7862050" y="1706725"/>
            <a:ext cx="1272900" cy="692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2018 First simulation chain implementation</a:t>
            </a:r>
            <a:endParaRPr sz="1100" b="1" i="0" u="none" strike="noStrike" cap="none">
              <a:solidFill>
                <a:schemeClr val="dk1"/>
              </a:solidFill>
              <a:latin typeface="Calibri"/>
              <a:ea typeface="Calibri"/>
              <a:cs typeface="Calibri"/>
              <a:sym typeface="Calibri"/>
            </a:endParaRPr>
          </a:p>
        </p:txBody>
      </p:sp>
      <p:pic>
        <p:nvPicPr>
          <p:cNvPr id="150" name="Google Shape;150;p3"/>
          <p:cNvPicPr preferRelativeResize="0"/>
          <p:nvPr/>
        </p:nvPicPr>
        <p:blipFill rotWithShape="1">
          <a:blip r:embed="rId3">
            <a:alphaModFix/>
          </a:blip>
          <a:srcRect/>
          <a:stretch/>
        </p:blipFill>
        <p:spPr>
          <a:xfrm>
            <a:off x="11238226" y="4496275"/>
            <a:ext cx="953775" cy="1087950"/>
          </a:xfrm>
          <a:prstGeom prst="rect">
            <a:avLst/>
          </a:prstGeom>
          <a:noFill/>
          <a:ln>
            <a:noFill/>
          </a:ln>
        </p:spPr>
      </p:pic>
      <p:sp>
        <p:nvSpPr>
          <p:cNvPr id="151" name="Google Shape;151;p3"/>
          <p:cNvSpPr/>
          <p:nvPr/>
        </p:nvSpPr>
        <p:spPr>
          <a:xfrm>
            <a:off x="590550" y="1714500"/>
            <a:ext cx="1200300" cy="6771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2" name="Google Shape;152;p3"/>
          <p:cNvSpPr txBox="1">
            <a:spLocks noGrp="1"/>
          </p:cNvSpPr>
          <p:nvPr>
            <p:ph type="sldNum" idx="12"/>
          </p:nvPr>
        </p:nvSpPr>
        <p:spPr>
          <a:xfrm>
            <a:off x="86106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2200"/>
              <a:buFont typeface="Calibri"/>
              <a:buNone/>
            </a:pPr>
            <a:fld id="{00000000-1234-1234-1234-123412341234}" type="slidenum">
              <a:rPr lang="es-CO" sz="2200" b="1"/>
              <a:t>3</a:t>
            </a:fld>
            <a:endParaRPr sz="2200" b="1"/>
          </a:p>
        </p:txBody>
      </p:sp>
      <p:sp>
        <p:nvSpPr>
          <p:cNvPr id="153" name="Google Shape;153;p3"/>
          <p:cNvSpPr/>
          <p:nvPr/>
        </p:nvSpPr>
        <p:spPr>
          <a:xfrm>
            <a:off x="3105150" y="1714500"/>
            <a:ext cx="1200300" cy="6771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4" name="Google Shape;154;p3"/>
          <p:cNvSpPr/>
          <p:nvPr/>
        </p:nvSpPr>
        <p:spPr>
          <a:xfrm>
            <a:off x="5467350" y="1714500"/>
            <a:ext cx="1200300" cy="677100"/>
          </a:xfrm>
          <a:prstGeom prst="snip1Rect">
            <a:avLst>
              <a:gd name="adj" fmla="val 16667"/>
            </a:avLst>
          </a:prstGeom>
          <a:noFill/>
          <a:ln w="76200" cap="flat" cmpd="sng">
            <a:solidFill>
              <a:srgbClr val="EC202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5" name="Google Shape;155;p3"/>
          <p:cNvSpPr/>
          <p:nvPr/>
        </p:nvSpPr>
        <p:spPr>
          <a:xfrm>
            <a:off x="7905750" y="1714500"/>
            <a:ext cx="1200300" cy="6771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6" name="Google Shape;156;p3"/>
          <p:cNvSpPr/>
          <p:nvPr/>
        </p:nvSpPr>
        <p:spPr>
          <a:xfrm>
            <a:off x="2224125" y="3437350"/>
            <a:ext cx="1200300" cy="6771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7" name="Google Shape;157;p3"/>
          <p:cNvSpPr/>
          <p:nvPr/>
        </p:nvSpPr>
        <p:spPr>
          <a:xfrm>
            <a:off x="4357725" y="3361150"/>
            <a:ext cx="1200300" cy="8004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8" name="Google Shape;158;p3"/>
          <p:cNvSpPr/>
          <p:nvPr/>
        </p:nvSpPr>
        <p:spPr>
          <a:xfrm>
            <a:off x="6415125" y="3437350"/>
            <a:ext cx="1200300" cy="800400"/>
          </a:xfrm>
          <a:prstGeom prst="snip1Rect">
            <a:avLst>
              <a:gd name="adj" fmla="val 16667"/>
            </a:avLst>
          </a:prstGeom>
          <a:noFill/>
          <a:ln w="76200" cap="flat" cmpd="sng">
            <a:solidFill>
              <a:srgbClr val="EC202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9" name="Google Shape;159;p3"/>
          <p:cNvSpPr/>
          <p:nvPr/>
        </p:nvSpPr>
        <p:spPr>
          <a:xfrm>
            <a:off x="8777325" y="3437350"/>
            <a:ext cx="1200300" cy="6771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0" name="Google Shape;160;p3"/>
          <p:cNvSpPr/>
          <p:nvPr/>
        </p:nvSpPr>
        <p:spPr>
          <a:xfrm>
            <a:off x="1614525" y="5647150"/>
            <a:ext cx="1200300" cy="6771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1" name="Google Shape;161;p3"/>
          <p:cNvSpPr/>
          <p:nvPr/>
        </p:nvSpPr>
        <p:spPr>
          <a:xfrm>
            <a:off x="3824325" y="5600050"/>
            <a:ext cx="1200300" cy="8004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2" name="Google Shape;162;p3"/>
          <p:cNvSpPr/>
          <p:nvPr/>
        </p:nvSpPr>
        <p:spPr>
          <a:xfrm>
            <a:off x="7939125" y="5584225"/>
            <a:ext cx="1200300" cy="740100"/>
          </a:xfrm>
          <a:prstGeom prst="snip1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3" name="Google Shape;163;p3"/>
          <p:cNvSpPr/>
          <p:nvPr/>
        </p:nvSpPr>
        <p:spPr>
          <a:xfrm>
            <a:off x="5848350" y="5676900"/>
            <a:ext cx="1200300" cy="677100"/>
          </a:xfrm>
          <a:prstGeom prst="snip1Rect">
            <a:avLst>
              <a:gd name="adj" fmla="val 16667"/>
            </a:avLst>
          </a:prstGeom>
          <a:noFill/>
          <a:ln w="76200" cap="flat" cmpd="sng">
            <a:solidFill>
              <a:srgbClr val="EC202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39"/>
          <p:cNvPicPr preferRelativeResize="0"/>
          <p:nvPr/>
        </p:nvPicPr>
        <p:blipFill rotWithShape="1">
          <a:blip r:embed="rId3">
            <a:alphaModFix/>
          </a:blip>
          <a:srcRect/>
          <a:stretch/>
        </p:blipFill>
        <p:spPr>
          <a:xfrm>
            <a:off x="-2086" y="0"/>
            <a:ext cx="12196171"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4"/>
          <p:cNvPicPr preferRelativeResize="0"/>
          <p:nvPr/>
        </p:nvPicPr>
        <p:blipFill rotWithShape="1">
          <a:blip r:embed="rId3">
            <a:alphaModFix/>
          </a:blip>
          <a:srcRect/>
          <a:stretch/>
        </p:blipFill>
        <p:spPr>
          <a:xfrm>
            <a:off x="635622" y="0"/>
            <a:ext cx="11327778" cy="5907741"/>
          </a:xfrm>
          <a:prstGeom prst="rect">
            <a:avLst/>
          </a:prstGeom>
          <a:noFill/>
          <a:ln>
            <a:noFill/>
          </a:ln>
        </p:spPr>
      </p:pic>
      <p:sp>
        <p:nvSpPr>
          <p:cNvPr id="170" name="Google Shape;170;p4"/>
          <p:cNvSpPr txBox="1"/>
          <p:nvPr/>
        </p:nvSpPr>
        <p:spPr>
          <a:xfrm>
            <a:off x="1487488" y="6529179"/>
            <a:ext cx="10229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s-CO"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http://revista.iaa.es/content/los-rayos-cósmicos-una-nueva-ventana-al-universo</a:t>
            </a:r>
            <a:r>
              <a:rPr lang="es-CO"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71" name="Google Shape;171;p4"/>
          <p:cNvSpPr txBox="1"/>
          <p:nvPr/>
        </p:nvSpPr>
        <p:spPr>
          <a:xfrm>
            <a:off x="1301967" y="6088559"/>
            <a:ext cx="106008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s-CO" sz="1600" b="1" i="0" u="none" strike="noStrike" cap="none">
                <a:solidFill>
                  <a:schemeClr val="dk1"/>
                </a:solidFill>
                <a:latin typeface="Calibri"/>
                <a:ea typeface="Calibri"/>
                <a:cs typeface="Calibri"/>
                <a:sym typeface="Calibri"/>
              </a:rPr>
              <a:t>Los rayos cósmicos: una nueva ventana al universo</a:t>
            </a:r>
            <a:endParaRPr sz="16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s-CO" sz="1400" b="0" i="0" u="none" strike="noStrike" cap="none">
                <a:solidFill>
                  <a:schemeClr val="dk1"/>
                </a:solidFill>
                <a:latin typeface="Calibri"/>
                <a:ea typeface="Calibri"/>
                <a:cs typeface="Calibri"/>
                <a:sym typeface="Calibri"/>
              </a:rPr>
              <a:t>A. Ferriz Mas, </a:t>
            </a:r>
            <a:r>
              <a:rPr lang="es-CO" sz="1400" b="0" i="1" u="none" strike="noStrike" cap="none">
                <a:solidFill>
                  <a:schemeClr val="dk1"/>
                </a:solidFill>
                <a:latin typeface="Calibri"/>
                <a:ea typeface="Calibri"/>
                <a:cs typeface="Calibri"/>
                <a:sym typeface="Calibri"/>
              </a:rPr>
              <a:t>Universidad de Vigo e IAA/CSIC </a:t>
            </a:r>
            <a:r>
              <a:rPr lang="es-CO" sz="1400" b="0" i="0" u="none" strike="noStrike" cap="none">
                <a:solidFill>
                  <a:schemeClr val="dk1"/>
                </a:solidFill>
                <a:latin typeface="Calibri"/>
                <a:ea typeface="Calibri"/>
                <a:cs typeface="Calibri"/>
                <a:sym typeface="Calibri"/>
              </a:rPr>
              <a:t>y J. A. Garzón-Heydt, </a:t>
            </a:r>
            <a:r>
              <a:rPr lang="es-CO" sz="1400" b="0" i="1" u="none" strike="noStrike" cap="none">
                <a:solidFill>
                  <a:schemeClr val="dk1"/>
                </a:solidFill>
                <a:latin typeface="Calibri"/>
                <a:ea typeface="Calibri"/>
                <a:cs typeface="Calibri"/>
                <a:sym typeface="Calibri"/>
              </a:rPr>
              <a:t>Universidad de Santiago de Compostela</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pic>
        <p:nvPicPr>
          <p:cNvPr id="172" name="Google Shape;172;p4"/>
          <p:cNvPicPr preferRelativeResize="0"/>
          <p:nvPr/>
        </p:nvPicPr>
        <p:blipFill rotWithShape="1">
          <a:blip r:embed="rId5">
            <a:alphaModFix/>
          </a:blip>
          <a:srcRect/>
          <a:stretch/>
        </p:blipFill>
        <p:spPr>
          <a:xfrm>
            <a:off x="11238226" y="5389100"/>
            <a:ext cx="953775" cy="1087950"/>
          </a:xfrm>
          <a:prstGeom prst="rect">
            <a:avLst/>
          </a:prstGeom>
          <a:noFill/>
          <a:ln>
            <a:noFill/>
          </a:ln>
        </p:spPr>
      </p:pic>
      <p:sp>
        <p:nvSpPr>
          <p:cNvPr id="173" name="Google Shape;173;p4"/>
          <p:cNvSpPr txBox="1">
            <a:spLocks noGrp="1"/>
          </p:cNvSpPr>
          <p:nvPr>
            <p:ph type="sldNum" idx="12"/>
          </p:nvPr>
        </p:nvSpPr>
        <p:spPr>
          <a:xfrm>
            <a:off x="92202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200">
                <a:solidFill>
                  <a:schemeClr val="dk1"/>
                </a:solidFill>
              </a:rPr>
              <a:t>4</a:t>
            </a:fld>
            <a:endParaRPr sz="2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Screenshot 2016-09-04 04.07.39.png"/>
          <p:cNvPicPr preferRelativeResize="0"/>
          <p:nvPr/>
        </p:nvPicPr>
        <p:blipFill rotWithShape="1">
          <a:blip r:embed="rId3">
            <a:alphaModFix/>
          </a:blip>
          <a:srcRect/>
          <a:stretch/>
        </p:blipFill>
        <p:spPr>
          <a:xfrm>
            <a:off x="0" y="0"/>
            <a:ext cx="12138200" cy="6858000"/>
          </a:xfrm>
          <a:prstGeom prst="rect">
            <a:avLst/>
          </a:prstGeom>
          <a:noFill/>
          <a:ln>
            <a:noFill/>
          </a:ln>
        </p:spPr>
      </p:pic>
      <p:pic>
        <p:nvPicPr>
          <p:cNvPr id="189" name="Google Shape;189;p6"/>
          <p:cNvPicPr preferRelativeResize="0"/>
          <p:nvPr/>
        </p:nvPicPr>
        <p:blipFill rotWithShape="1">
          <a:blip r:embed="rId4">
            <a:alphaModFix/>
          </a:blip>
          <a:srcRect/>
          <a:stretch/>
        </p:blipFill>
        <p:spPr>
          <a:xfrm>
            <a:off x="11184426" y="5160450"/>
            <a:ext cx="953775" cy="1087950"/>
          </a:xfrm>
          <a:prstGeom prst="rect">
            <a:avLst/>
          </a:prstGeom>
          <a:noFill/>
          <a:ln>
            <a:noFill/>
          </a:ln>
        </p:spPr>
      </p:pic>
      <p:sp>
        <p:nvSpPr>
          <p:cNvPr id="190" name="Google Shape;190;p6"/>
          <p:cNvSpPr txBox="1">
            <a:spLocks noGrp="1"/>
          </p:cNvSpPr>
          <p:nvPr>
            <p:ph type="sldNum" idx="12"/>
          </p:nvPr>
        </p:nvSpPr>
        <p:spPr>
          <a:xfrm>
            <a:off x="91440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200" b="1">
                <a:solidFill>
                  <a:schemeClr val="dk1"/>
                </a:solidFill>
              </a:rPr>
              <a:t>5</a:t>
            </a:fld>
            <a:endParaRPr sz="2200"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7"/>
          <p:cNvPicPr preferRelativeResize="0"/>
          <p:nvPr/>
        </p:nvPicPr>
        <p:blipFill rotWithShape="1">
          <a:blip r:embed="rId3">
            <a:alphaModFix/>
          </a:blip>
          <a:srcRect/>
          <a:stretch/>
        </p:blipFill>
        <p:spPr>
          <a:xfrm>
            <a:off x="0" y="0"/>
            <a:ext cx="12251975" cy="6858000"/>
          </a:xfrm>
          <a:prstGeom prst="rect">
            <a:avLst/>
          </a:prstGeom>
          <a:noFill/>
          <a:ln>
            <a:noFill/>
          </a:ln>
        </p:spPr>
      </p:pic>
      <p:pic>
        <p:nvPicPr>
          <p:cNvPr id="196" name="Google Shape;196;p7"/>
          <p:cNvPicPr preferRelativeResize="0"/>
          <p:nvPr/>
        </p:nvPicPr>
        <p:blipFill rotWithShape="1">
          <a:blip r:embed="rId4">
            <a:alphaModFix/>
          </a:blip>
          <a:srcRect/>
          <a:stretch/>
        </p:blipFill>
        <p:spPr>
          <a:xfrm>
            <a:off x="11298201" y="5226425"/>
            <a:ext cx="953775" cy="1087950"/>
          </a:xfrm>
          <a:prstGeom prst="rect">
            <a:avLst/>
          </a:prstGeom>
          <a:noFill/>
          <a:ln>
            <a:noFill/>
          </a:ln>
        </p:spPr>
      </p:pic>
      <p:sp>
        <p:nvSpPr>
          <p:cNvPr id="197" name="Google Shape;197;p7"/>
          <p:cNvSpPr txBox="1">
            <a:spLocks noGrp="1"/>
          </p:cNvSpPr>
          <p:nvPr>
            <p:ph type="sldNum" idx="12"/>
          </p:nvPr>
        </p:nvSpPr>
        <p:spPr>
          <a:xfrm>
            <a:off x="9508775" y="631437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200">
                <a:solidFill>
                  <a:schemeClr val="dk1"/>
                </a:solidFill>
              </a:rPr>
              <a:t>6</a:t>
            </a:fld>
            <a:endParaRPr sz="22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8" descr="Diagram&#10;&#10;Description automatically generated"/>
          <p:cNvPicPr preferRelativeResize="0"/>
          <p:nvPr/>
        </p:nvPicPr>
        <p:blipFill rotWithShape="1">
          <a:blip r:embed="rId3">
            <a:alphaModFix/>
          </a:blip>
          <a:srcRect/>
          <a:stretch/>
        </p:blipFill>
        <p:spPr>
          <a:xfrm>
            <a:off x="0" y="98600"/>
            <a:ext cx="12111323" cy="6759399"/>
          </a:xfrm>
          <a:prstGeom prst="rect">
            <a:avLst/>
          </a:prstGeom>
          <a:noFill/>
          <a:ln>
            <a:noFill/>
          </a:ln>
        </p:spPr>
      </p:pic>
      <p:sp>
        <p:nvSpPr>
          <p:cNvPr id="203" name="Google Shape;203;p8"/>
          <p:cNvSpPr txBox="1"/>
          <p:nvPr/>
        </p:nvSpPr>
        <p:spPr>
          <a:xfrm>
            <a:off x="-48679" y="6492800"/>
            <a:ext cx="5580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Calibri"/>
              <a:buNone/>
            </a:pPr>
            <a:r>
              <a:rPr lang="es-CO" sz="1100" b="1" i="0" u="none" strike="noStrike" cap="none">
                <a:solidFill>
                  <a:schemeClr val="dk1"/>
                </a:solidFill>
                <a:latin typeface="Calibri"/>
                <a:ea typeface="Calibri"/>
                <a:cs typeface="Calibri"/>
                <a:sym typeface="Calibri"/>
              </a:rPr>
              <a:t>P. Teixeira et al </a:t>
            </a:r>
            <a:r>
              <a:rPr lang="es-CO" sz="1100" b="1" i="1" u="none" strike="noStrike" cap="none">
                <a:solidFill>
                  <a:schemeClr val="dk1"/>
                </a:solidFill>
                <a:latin typeface="Calibri"/>
                <a:ea typeface="Calibri"/>
                <a:cs typeface="Calibri"/>
                <a:sym typeface="Calibri"/>
              </a:rPr>
              <a:t>International Workshop on Cosmic-Ray Muography (Muography2021)</a:t>
            </a:r>
            <a:endParaRPr sz="11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100" b="1" i="0" u="none" strike="noStrike" cap="none">
              <a:solidFill>
                <a:schemeClr val="dk1"/>
              </a:solidFill>
              <a:latin typeface="Calibri"/>
              <a:ea typeface="Calibri"/>
              <a:cs typeface="Calibri"/>
              <a:sym typeface="Calibri"/>
            </a:endParaRPr>
          </a:p>
        </p:txBody>
      </p:sp>
      <p:pic>
        <p:nvPicPr>
          <p:cNvPr id="204" name="Google Shape;204;p8" descr="A picture containing text, sign&#10;&#10;Description automatically generated"/>
          <p:cNvPicPr preferRelativeResize="0"/>
          <p:nvPr/>
        </p:nvPicPr>
        <p:blipFill rotWithShape="1">
          <a:blip r:embed="rId4">
            <a:alphaModFix/>
          </a:blip>
          <a:srcRect/>
          <a:stretch/>
        </p:blipFill>
        <p:spPr>
          <a:xfrm>
            <a:off x="36370" y="8"/>
            <a:ext cx="1475656" cy="687667"/>
          </a:xfrm>
          <a:prstGeom prst="rect">
            <a:avLst/>
          </a:prstGeom>
          <a:noFill/>
          <a:ln>
            <a:noFill/>
          </a:ln>
        </p:spPr>
      </p:pic>
      <p:pic>
        <p:nvPicPr>
          <p:cNvPr id="205" name="Google Shape;205;p8"/>
          <p:cNvPicPr preferRelativeResize="0"/>
          <p:nvPr/>
        </p:nvPicPr>
        <p:blipFill rotWithShape="1">
          <a:blip r:embed="rId5">
            <a:alphaModFix/>
          </a:blip>
          <a:srcRect/>
          <a:stretch/>
        </p:blipFill>
        <p:spPr>
          <a:xfrm>
            <a:off x="11117201" y="5271225"/>
            <a:ext cx="953775" cy="1087950"/>
          </a:xfrm>
          <a:prstGeom prst="rect">
            <a:avLst/>
          </a:prstGeom>
          <a:noFill/>
          <a:ln>
            <a:noFill/>
          </a:ln>
        </p:spPr>
      </p:pic>
      <p:sp>
        <p:nvSpPr>
          <p:cNvPr id="206" name="Google Shape;206;p8"/>
          <p:cNvSpPr txBox="1">
            <a:spLocks noGrp="1"/>
          </p:cNvSpPr>
          <p:nvPr>
            <p:ph type="sldNum" idx="12"/>
          </p:nvPr>
        </p:nvSpPr>
        <p:spPr>
          <a:xfrm>
            <a:off x="92202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7</a:t>
            </a:fld>
            <a:endParaRPr sz="2400" b="1">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0" descr="Diagram&#10;&#10;Description automatically generated"/>
          <p:cNvPicPr preferRelativeResize="0"/>
          <p:nvPr/>
        </p:nvPicPr>
        <p:blipFill rotWithShape="1">
          <a:blip r:embed="rId3">
            <a:alphaModFix/>
          </a:blip>
          <a:srcRect/>
          <a:stretch/>
        </p:blipFill>
        <p:spPr>
          <a:xfrm>
            <a:off x="1270001" y="915617"/>
            <a:ext cx="9127000" cy="5171017"/>
          </a:xfrm>
          <a:prstGeom prst="rect">
            <a:avLst/>
          </a:prstGeom>
          <a:noFill/>
          <a:ln>
            <a:noFill/>
          </a:ln>
        </p:spPr>
      </p:pic>
      <p:sp>
        <p:nvSpPr>
          <p:cNvPr id="218" name="Google Shape;218;p10"/>
          <p:cNvSpPr txBox="1"/>
          <p:nvPr/>
        </p:nvSpPr>
        <p:spPr>
          <a:xfrm>
            <a:off x="3305705" y="6514166"/>
            <a:ext cx="87144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s-CO" sz="1400">
                <a:solidFill>
                  <a:schemeClr val="dk1"/>
                </a:solidFill>
                <a:latin typeface="Calibri"/>
                <a:ea typeface="Calibri"/>
                <a:cs typeface="Calibri"/>
                <a:sym typeface="Calibri"/>
              </a:rPr>
              <a:t>Dezső Varga et al </a:t>
            </a:r>
            <a:r>
              <a:rPr lang="es-CO" sz="1400" i="1">
                <a:solidFill>
                  <a:schemeClr val="dk1"/>
                </a:solidFill>
                <a:latin typeface="Calibri"/>
                <a:ea typeface="Calibri"/>
                <a:cs typeface="Calibri"/>
                <a:sym typeface="Calibri"/>
              </a:rPr>
              <a:t>International Workshop on Cosmic-Ray Muography (Muography2021)</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p:txBody>
      </p:sp>
      <p:pic>
        <p:nvPicPr>
          <p:cNvPr id="219" name="Google Shape;219;p10"/>
          <p:cNvPicPr preferRelativeResize="0"/>
          <p:nvPr/>
        </p:nvPicPr>
        <p:blipFill rotWithShape="1">
          <a:blip r:embed="rId4">
            <a:alphaModFix/>
          </a:blip>
          <a:srcRect/>
          <a:stretch/>
        </p:blipFill>
        <p:spPr>
          <a:xfrm>
            <a:off x="11238226" y="5236650"/>
            <a:ext cx="953775" cy="1087950"/>
          </a:xfrm>
          <a:prstGeom prst="rect">
            <a:avLst/>
          </a:prstGeom>
          <a:noFill/>
          <a:ln>
            <a:noFill/>
          </a:ln>
        </p:spPr>
      </p:pic>
      <p:sp>
        <p:nvSpPr>
          <p:cNvPr id="220" name="Google Shape;220;p10"/>
          <p:cNvSpPr txBox="1">
            <a:spLocks noGrp="1"/>
          </p:cNvSpPr>
          <p:nvPr>
            <p:ph type="sldNum" idx="12"/>
          </p:nvPr>
        </p:nvSpPr>
        <p:spPr>
          <a:xfrm>
            <a:off x="9372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8</a:t>
            </a:fld>
            <a:endParaRPr sz="2400"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1" descr="Text&#10;&#10;Description automatically generated"/>
          <p:cNvPicPr preferRelativeResize="0"/>
          <p:nvPr/>
        </p:nvPicPr>
        <p:blipFill rotWithShape="1">
          <a:blip r:embed="rId3">
            <a:alphaModFix/>
          </a:blip>
          <a:srcRect/>
          <a:stretch/>
        </p:blipFill>
        <p:spPr>
          <a:xfrm>
            <a:off x="372533" y="947481"/>
            <a:ext cx="10676467" cy="4963038"/>
          </a:xfrm>
          <a:prstGeom prst="rect">
            <a:avLst/>
          </a:prstGeom>
          <a:noFill/>
          <a:ln>
            <a:noFill/>
          </a:ln>
        </p:spPr>
      </p:pic>
      <p:sp>
        <p:nvSpPr>
          <p:cNvPr id="226" name="Google Shape;226;p11"/>
          <p:cNvSpPr txBox="1"/>
          <p:nvPr/>
        </p:nvSpPr>
        <p:spPr>
          <a:xfrm>
            <a:off x="1476905" y="6361766"/>
            <a:ext cx="87144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s-CO" sz="1400">
                <a:solidFill>
                  <a:schemeClr val="dk1"/>
                </a:solidFill>
                <a:latin typeface="Calibri"/>
                <a:ea typeface="Calibri"/>
                <a:cs typeface="Calibri"/>
                <a:sym typeface="Calibri"/>
              </a:rPr>
              <a:t>Dezső Varga et al </a:t>
            </a:r>
            <a:r>
              <a:rPr lang="es-CO" sz="1400" i="1">
                <a:solidFill>
                  <a:schemeClr val="dk1"/>
                </a:solidFill>
                <a:latin typeface="Calibri"/>
                <a:ea typeface="Calibri"/>
                <a:cs typeface="Calibri"/>
                <a:sym typeface="Calibri"/>
              </a:rPr>
              <a:t>International Workshop on Cosmic-Ray Muography (Muography2021)</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p:txBody>
      </p:sp>
      <p:pic>
        <p:nvPicPr>
          <p:cNvPr id="227" name="Google Shape;227;p11"/>
          <p:cNvPicPr preferRelativeResize="0"/>
          <p:nvPr/>
        </p:nvPicPr>
        <p:blipFill rotWithShape="1">
          <a:blip r:embed="rId4">
            <a:alphaModFix/>
          </a:blip>
          <a:srcRect/>
          <a:stretch/>
        </p:blipFill>
        <p:spPr>
          <a:xfrm>
            <a:off x="11238226" y="4760225"/>
            <a:ext cx="953775" cy="1087950"/>
          </a:xfrm>
          <a:prstGeom prst="rect">
            <a:avLst/>
          </a:prstGeom>
          <a:noFill/>
          <a:ln>
            <a:noFill/>
          </a:ln>
        </p:spPr>
      </p:pic>
      <p:sp>
        <p:nvSpPr>
          <p:cNvPr id="228" name="Google Shape;228;p11"/>
          <p:cNvSpPr txBox="1">
            <a:spLocks noGrp="1"/>
          </p:cNvSpPr>
          <p:nvPr>
            <p:ph type="sldNum" idx="12"/>
          </p:nvPr>
        </p:nvSpPr>
        <p:spPr>
          <a:xfrm>
            <a:off x="9296400" y="65087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sz="2400" b="1">
                <a:solidFill>
                  <a:schemeClr val="dk1"/>
                </a:solidFill>
              </a:rPr>
              <a:t>9</a:t>
            </a:fld>
            <a:endParaRPr sz="2400" b="1">
              <a:solidFill>
                <a:schemeClr val="dk1"/>
              </a:solidFill>
            </a:endParaRPr>
          </a:p>
        </p:txBody>
      </p:sp>
    </p:spTree>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1512</Words>
  <Application>Microsoft Macintosh PowerPoint</Application>
  <PresentationFormat>Panorámica</PresentationFormat>
  <Paragraphs>132</Paragraphs>
  <Slides>30</Slides>
  <Notes>30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30</vt:i4>
      </vt:variant>
    </vt:vector>
  </HeadingPairs>
  <TitlesOfParts>
    <vt:vector size="33" baseType="lpstr">
      <vt:lpstr>Arial</vt:lpstr>
      <vt:lpstr>Calibri</vt:lpstr>
      <vt:lpstr>Tema de Office</vt:lpstr>
      <vt:lpstr>Astrogeophysics in Volcán Cerro Machín: a social experience</vt:lpstr>
      <vt:lpstr>Astrogeophysics in Volcán Cerro Machín: a social experience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The math problem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Lead shield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Usuario de Microsoft Office</dc:creator>
  <cp:lastModifiedBy>JOSE DAVID SANABRIA GOMEZ</cp:lastModifiedBy>
  <cp:revision>1</cp:revision>
  <dcterms:created xsi:type="dcterms:W3CDTF">2019-03-06T15:22:16Z</dcterms:created>
  <dcterms:modified xsi:type="dcterms:W3CDTF">2024-11-20T11:08:01Z</dcterms:modified>
</cp:coreProperties>
</file>