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8288000" cy="10287000"/>
  <p:notesSz cx="6858000" cy="9144000"/>
  <p:embeddedFontLst>
    <p:embeddedFont>
      <p:font typeface="Arimo Bold"/>
      <p:regular r:id="rId39"/>
    </p:embeddedFont>
    <p:embeddedFont>
      <p:font typeface="Arimo Bold Italics"/>
      <p:regular r:id="rId40"/>
    </p:embeddedFont>
    <p:embeddedFont>
      <p:font typeface="Arimo Italics"/>
      <p:regular r:id="rId41"/>
    </p:embeddedFont>
    <p:embeddedFont>
      <p:font typeface="Open Sans Bold"/>
      <p:regular r:id="rId42"/>
    </p:embeddedFont>
    <p:embeddedFont>
      <p:font typeface="PT Sans" panose="020B0503020203020204" pitchFamily="34" charset="0"/>
      <p:regular r:id="rId43"/>
      <p:bold r:id="rId44"/>
      <p:italic r:id="rId45"/>
      <p:boldItalic r:id="rId46"/>
    </p:embeddedFont>
    <p:embeddedFont>
      <p:font typeface="Quattrocento" panose="02020502030000000404" pitchFamily="18" charset="0"/>
      <p:regular r:id="rId47"/>
      <p:bold r:id="rId48"/>
    </p:embeddedFont>
    <p:embeddedFont>
      <p:font typeface="Quattrocento Bold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5033" autoAdjust="0"/>
  </p:normalViewPr>
  <p:slideViewPr>
    <p:cSldViewPr>
      <p:cViewPr varScale="1">
        <p:scale>
          <a:sx n="53" d="100"/>
          <a:sy n="53" d="100"/>
        </p:scale>
        <p:origin x="134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8336323-9F4B-F8CB-570A-715C1A9760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FCF310E-C998-B08C-C25D-D269AC0C8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52E2F-E638-42D4-98F1-4639C35D9951}" type="datetimeFigureOut">
              <a:rPr lang="es-CO" smtClean="0"/>
              <a:t>18/11/2024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DB8CBC-BCE0-30C1-FDE2-18B7541D8E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D07AC3D-0458-9A81-1140-10C7201D77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353DE-67A3-4630-AD4C-D3BA73089C9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71733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/>
              <a:t>Brayan Garcia Vargas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/>
              <a:t>Brayan Garcia Vargas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1678-2F45-4092-B150-2ED5D91539DC}" type="datetime1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544DC-6ED9-4F2B-83AA-06D411A3F1CB}" type="datetime1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F056-4CC0-4C2F-AFB5-28F95A4C2881}" type="datetime1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91CB-2F42-4F47-BF0B-76B5910E85BA}" type="datetime1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8F19-3875-4B47-8EBC-B0D2B566D2C8}" type="datetime1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16B6-5EAD-489D-863C-4019F239F94B}" type="datetime1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450-8B56-4825-B1EC-E567F775D467}" type="datetime1">
              <a:rPr lang="en-US" smtClean="0"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D434-C448-4E0C-A31D-92EB0F409374}" type="datetime1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396F-3719-4418-A569-437CEA75075E}" type="datetime1">
              <a:rPr lang="en-US" smtClean="0"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6A37D-7682-46C4-AE28-7D0D24792CED}" type="datetime1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D31B0-8ADA-4804-85CF-EF41798E2166}" type="datetime1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A678B-FC9B-46FA-8092-160891CB4E4D}" type="datetime1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36.svg"/><Relationship Id="rId4" Type="http://schemas.openxmlformats.org/officeDocument/2006/relationships/image" Target="../media/image2.sv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36.sv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image" Target="../media/image2.svg"/><Relationship Id="rId9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35.png"/><Relationship Id="rId5" Type="http://schemas.openxmlformats.org/officeDocument/2006/relationships/image" Target="../media/image44.png"/><Relationship Id="rId10" Type="http://schemas.openxmlformats.org/officeDocument/2006/relationships/image" Target="../media/image38.svg"/><Relationship Id="rId4" Type="http://schemas.openxmlformats.org/officeDocument/2006/relationships/image" Target="../media/image2.sv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6.sv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38.svg"/><Relationship Id="rId5" Type="http://schemas.openxmlformats.org/officeDocument/2006/relationships/image" Target="../media/image47.png"/><Relationship Id="rId10" Type="http://schemas.openxmlformats.org/officeDocument/2006/relationships/image" Target="../media/image37.png"/><Relationship Id="rId4" Type="http://schemas.openxmlformats.org/officeDocument/2006/relationships/image" Target="../media/image2.sv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36.sv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38.svg"/><Relationship Id="rId5" Type="http://schemas.openxmlformats.org/officeDocument/2006/relationships/image" Target="../media/image46.png"/><Relationship Id="rId10" Type="http://schemas.openxmlformats.org/officeDocument/2006/relationships/image" Target="../media/image37.png"/><Relationship Id="rId4" Type="http://schemas.openxmlformats.org/officeDocument/2006/relationships/image" Target="../media/image2.sv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7.png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8.png"/><Relationship Id="rId4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9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jpeg"/><Relationship Id="rId12" Type="http://schemas.openxmlformats.org/officeDocument/2006/relationships/image" Target="../media/image7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svg"/><Relationship Id="rId11" Type="http://schemas.openxmlformats.org/officeDocument/2006/relationships/image" Target="../media/image75.png"/><Relationship Id="rId5" Type="http://schemas.openxmlformats.org/officeDocument/2006/relationships/image" Target="../media/image1.png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1.pn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6.png"/><Relationship Id="rId4" Type="http://schemas.openxmlformats.org/officeDocument/2006/relationships/image" Target="../media/image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2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4.png"/><Relationship Id="rId4" Type="http://schemas.openxmlformats.org/officeDocument/2006/relationships/image" Target="../media/image2.svg"/><Relationship Id="rId9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4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.sv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2.sv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50" y="-5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745940"/>
            <a:ext cx="7641347" cy="5530902"/>
            <a:chOff x="0" y="0"/>
            <a:chExt cx="10188463" cy="7374536"/>
          </a:xfrm>
        </p:grpSpPr>
        <p:sp>
          <p:nvSpPr>
            <p:cNvPr id="6" name="Freeform 6"/>
            <p:cNvSpPr/>
            <p:nvPr/>
          </p:nvSpPr>
          <p:spPr>
            <a:xfrm>
              <a:off x="24418" y="29095"/>
              <a:ext cx="10139648" cy="7316358"/>
            </a:xfrm>
            <a:custGeom>
              <a:avLst/>
              <a:gdLst/>
              <a:ahLst/>
              <a:cxnLst/>
              <a:rect l="l" t="t" r="r" b="b"/>
              <a:pathLst>
                <a:path w="10139648" h="7316358">
                  <a:moveTo>
                    <a:pt x="0" y="0"/>
                  </a:moveTo>
                  <a:lnTo>
                    <a:pt x="10139648" y="0"/>
                  </a:lnTo>
                  <a:lnTo>
                    <a:pt x="10139648" y="7316358"/>
                  </a:lnTo>
                  <a:lnTo>
                    <a:pt x="0" y="73163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0188486" cy="7374547"/>
            </a:xfrm>
            <a:custGeom>
              <a:avLst/>
              <a:gdLst/>
              <a:ahLst/>
              <a:cxnLst/>
              <a:rect l="l" t="t" r="r" b="b"/>
              <a:pathLst>
                <a:path w="10188486" h="7374547">
                  <a:moveTo>
                    <a:pt x="24418" y="0"/>
                  </a:moveTo>
                  <a:lnTo>
                    <a:pt x="10164066" y="0"/>
                  </a:lnTo>
                  <a:cubicBezTo>
                    <a:pt x="10177497" y="0"/>
                    <a:pt x="10188486" y="13093"/>
                    <a:pt x="10188486" y="29095"/>
                  </a:cubicBezTo>
                  <a:lnTo>
                    <a:pt x="10188486" y="7345453"/>
                  </a:lnTo>
                  <a:cubicBezTo>
                    <a:pt x="10188486" y="7361455"/>
                    <a:pt x="10177497" y="7374547"/>
                    <a:pt x="10164066" y="7374547"/>
                  </a:cubicBezTo>
                  <a:lnTo>
                    <a:pt x="24418" y="7374547"/>
                  </a:lnTo>
                  <a:cubicBezTo>
                    <a:pt x="10988" y="7374547"/>
                    <a:pt x="0" y="7361455"/>
                    <a:pt x="0" y="7345453"/>
                  </a:cubicBezTo>
                  <a:lnTo>
                    <a:pt x="0" y="29095"/>
                  </a:lnTo>
                  <a:cubicBezTo>
                    <a:pt x="0" y="13093"/>
                    <a:pt x="10988" y="0"/>
                    <a:pt x="24418" y="0"/>
                  </a:cubicBezTo>
                  <a:moveTo>
                    <a:pt x="24418" y="58190"/>
                  </a:moveTo>
                  <a:lnTo>
                    <a:pt x="24418" y="29095"/>
                  </a:lnTo>
                  <a:lnTo>
                    <a:pt x="48837" y="29095"/>
                  </a:lnTo>
                  <a:lnTo>
                    <a:pt x="48837" y="7345453"/>
                  </a:lnTo>
                  <a:lnTo>
                    <a:pt x="24418" y="7345453"/>
                  </a:lnTo>
                  <a:lnTo>
                    <a:pt x="24418" y="7316358"/>
                  </a:lnTo>
                  <a:lnTo>
                    <a:pt x="10164066" y="7316358"/>
                  </a:lnTo>
                  <a:lnTo>
                    <a:pt x="10164066" y="7345453"/>
                  </a:lnTo>
                  <a:lnTo>
                    <a:pt x="10139648" y="7345453"/>
                  </a:lnTo>
                  <a:lnTo>
                    <a:pt x="10139648" y="29095"/>
                  </a:lnTo>
                  <a:lnTo>
                    <a:pt x="10164066" y="29095"/>
                  </a:lnTo>
                  <a:lnTo>
                    <a:pt x="10164066" y="58190"/>
                  </a:lnTo>
                  <a:lnTo>
                    <a:pt x="24418" y="58190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0188463" cy="7403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199"/>
                </a:lnSpc>
              </a:pPr>
              <a:r>
                <a:rPr lang="en-US" sz="8499" b="1">
                  <a:solidFill>
                    <a:srgbClr val="13131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Hodoscopio GEM con lectura SRS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6965332"/>
            <a:ext cx="7828796" cy="1359973"/>
            <a:chOff x="0" y="0"/>
            <a:chExt cx="10212352" cy="1232973"/>
          </a:xfrm>
        </p:grpSpPr>
        <p:sp>
          <p:nvSpPr>
            <p:cNvPr id="10" name="Freeform 10"/>
            <p:cNvSpPr/>
            <p:nvPr/>
          </p:nvSpPr>
          <p:spPr>
            <a:xfrm>
              <a:off x="24417" y="25400"/>
              <a:ext cx="10139649" cy="1207573"/>
            </a:xfrm>
            <a:custGeom>
              <a:avLst/>
              <a:gdLst/>
              <a:ahLst/>
              <a:cxnLst/>
              <a:rect l="l" t="t" r="r" b="b"/>
              <a:pathLst>
                <a:path w="10139648" h="891159">
                  <a:moveTo>
                    <a:pt x="0" y="0"/>
                  </a:moveTo>
                  <a:lnTo>
                    <a:pt x="10139648" y="0"/>
                  </a:lnTo>
                  <a:lnTo>
                    <a:pt x="10139648" y="891159"/>
                  </a:lnTo>
                  <a:lnTo>
                    <a:pt x="0" y="8911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 dirty="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0188486" cy="941959"/>
            </a:xfrm>
            <a:custGeom>
              <a:avLst/>
              <a:gdLst/>
              <a:ahLst/>
              <a:cxnLst/>
              <a:rect l="l" t="t" r="r" b="b"/>
              <a:pathLst>
                <a:path w="10188486" h="941959">
                  <a:moveTo>
                    <a:pt x="24418" y="0"/>
                  </a:moveTo>
                  <a:lnTo>
                    <a:pt x="10164066" y="0"/>
                  </a:lnTo>
                  <a:cubicBezTo>
                    <a:pt x="10177497" y="0"/>
                    <a:pt x="10188486" y="11430"/>
                    <a:pt x="10188486" y="25400"/>
                  </a:cubicBezTo>
                  <a:lnTo>
                    <a:pt x="10188486" y="916559"/>
                  </a:lnTo>
                  <a:cubicBezTo>
                    <a:pt x="10188486" y="930529"/>
                    <a:pt x="10177497" y="941959"/>
                    <a:pt x="10164066" y="941959"/>
                  </a:cubicBezTo>
                  <a:lnTo>
                    <a:pt x="24418" y="941959"/>
                  </a:lnTo>
                  <a:cubicBezTo>
                    <a:pt x="10988" y="941959"/>
                    <a:pt x="0" y="930529"/>
                    <a:pt x="0" y="916559"/>
                  </a:cubicBezTo>
                  <a:lnTo>
                    <a:pt x="0" y="25400"/>
                  </a:lnTo>
                  <a:cubicBezTo>
                    <a:pt x="0" y="11430"/>
                    <a:pt x="10988" y="0"/>
                    <a:pt x="24418" y="0"/>
                  </a:cubicBezTo>
                  <a:moveTo>
                    <a:pt x="24418" y="50800"/>
                  </a:moveTo>
                  <a:lnTo>
                    <a:pt x="24418" y="25400"/>
                  </a:lnTo>
                  <a:lnTo>
                    <a:pt x="48837" y="25400"/>
                  </a:lnTo>
                  <a:lnTo>
                    <a:pt x="48837" y="916559"/>
                  </a:lnTo>
                  <a:lnTo>
                    <a:pt x="24418" y="916559"/>
                  </a:lnTo>
                  <a:lnTo>
                    <a:pt x="24418" y="891159"/>
                  </a:lnTo>
                  <a:lnTo>
                    <a:pt x="10164066" y="891159"/>
                  </a:lnTo>
                  <a:lnTo>
                    <a:pt x="10164066" y="916559"/>
                  </a:lnTo>
                  <a:lnTo>
                    <a:pt x="10139648" y="916559"/>
                  </a:lnTo>
                  <a:lnTo>
                    <a:pt x="10139648" y="25400"/>
                  </a:lnTo>
                  <a:lnTo>
                    <a:pt x="10164066" y="25400"/>
                  </a:lnTo>
                  <a:lnTo>
                    <a:pt x="10164066" y="50800"/>
                  </a:lnTo>
                  <a:lnTo>
                    <a:pt x="24418" y="50800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3889" y="328015"/>
              <a:ext cx="10188463" cy="2309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3840"/>
                </a:lnSpc>
              </a:pPr>
              <a:r>
                <a:rPr lang="en-US" sz="3200" b="1" dirty="0">
                  <a:solidFill>
                    <a:srgbClr val="131313"/>
                  </a:solidFill>
                  <a:latin typeface="Quattrocento Bold"/>
                  <a:ea typeface="Quattrocento Bold"/>
                  <a:cs typeface="Quattrocento Bold"/>
                  <a:sym typeface="Quattrocento Bold"/>
                </a:rPr>
                <a:t>Autor: Brayan Garcia </a:t>
              </a:r>
              <a:r>
                <a:rPr lang="en-US" sz="3200" b="1" u="sng" dirty="0" err="1">
                  <a:solidFill>
                    <a:srgbClr val="131313"/>
                  </a:solidFill>
                  <a:latin typeface="Quattrocento Bold"/>
                  <a:ea typeface="Quattrocento Bold"/>
                  <a:cs typeface="Quattrocento Bold"/>
                  <a:sym typeface="Quattrocento Bold"/>
                </a:rPr>
                <a:t>Conferencista</a:t>
              </a:r>
              <a:endParaRPr lang="en-US" sz="3200" b="1" u="sng" dirty="0">
                <a:solidFill>
                  <a:srgbClr val="131313"/>
                </a:solidFill>
                <a:latin typeface="Quattrocento Bold"/>
                <a:ea typeface="Quattrocento Bold"/>
                <a:cs typeface="Quattrocento Bold"/>
                <a:sym typeface="Quattrocento Bold"/>
              </a:endParaRPr>
            </a:p>
            <a:p>
              <a:pPr>
                <a:lnSpc>
                  <a:spcPts val="3840"/>
                </a:lnSpc>
              </a:pPr>
              <a:r>
                <a:rPr lang="en-US" sz="3200" b="1" dirty="0" err="1">
                  <a:solidFill>
                    <a:srgbClr val="131313"/>
                  </a:solidFill>
                  <a:latin typeface="Quattrocento Bold"/>
                  <a:ea typeface="Quattrocento Bold"/>
                  <a:cs typeface="Quattrocento Bold"/>
                  <a:sym typeface="Quattrocento Bold"/>
                </a:rPr>
                <a:t>Correo</a:t>
              </a:r>
              <a:r>
                <a:rPr lang="en-US" sz="3200" b="1" dirty="0">
                  <a:solidFill>
                    <a:srgbClr val="131313"/>
                  </a:solidFill>
                  <a:latin typeface="Quattrocento Bold"/>
                  <a:ea typeface="Quattrocento Bold"/>
                  <a:cs typeface="Quattrocento Bold"/>
                  <a:sym typeface="Quattrocento Bold"/>
                </a:rPr>
                <a:t>: b.garcia@uniandes.edu.co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8354269"/>
            <a:ext cx="7641347" cy="1208222"/>
            <a:chOff x="0" y="0"/>
            <a:chExt cx="10188463" cy="942000"/>
          </a:xfrm>
        </p:grpSpPr>
        <p:sp>
          <p:nvSpPr>
            <p:cNvPr id="14" name="Freeform 14"/>
            <p:cNvSpPr/>
            <p:nvPr/>
          </p:nvSpPr>
          <p:spPr>
            <a:xfrm>
              <a:off x="24418" y="25400"/>
              <a:ext cx="10139648" cy="891159"/>
            </a:xfrm>
            <a:custGeom>
              <a:avLst/>
              <a:gdLst/>
              <a:ahLst/>
              <a:cxnLst/>
              <a:rect l="l" t="t" r="r" b="b"/>
              <a:pathLst>
                <a:path w="10139648" h="891159">
                  <a:moveTo>
                    <a:pt x="0" y="0"/>
                  </a:moveTo>
                  <a:lnTo>
                    <a:pt x="10139648" y="0"/>
                  </a:lnTo>
                  <a:lnTo>
                    <a:pt x="10139648" y="891159"/>
                  </a:lnTo>
                  <a:lnTo>
                    <a:pt x="0" y="8911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10188486" cy="941959"/>
            </a:xfrm>
            <a:custGeom>
              <a:avLst/>
              <a:gdLst/>
              <a:ahLst/>
              <a:cxnLst/>
              <a:rect l="l" t="t" r="r" b="b"/>
              <a:pathLst>
                <a:path w="10188486" h="941959">
                  <a:moveTo>
                    <a:pt x="24418" y="0"/>
                  </a:moveTo>
                  <a:lnTo>
                    <a:pt x="10164066" y="0"/>
                  </a:lnTo>
                  <a:cubicBezTo>
                    <a:pt x="10177497" y="0"/>
                    <a:pt x="10188486" y="11430"/>
                    <a:pt x="10188486" y="25400"/>
                  </a:cubicBezTo>
                  <a:lnTo>
                    <a:pt x="10188486" y="916559"/>
                  </a:lnTo>
                  <a:cubicBezTo>
                    <a:pt x="10188486" y="930529"/>
                    <a:pt x="10177497" y="941959"/>
                    <a:pt x="10164066" y="941959"/>
                  </a:cubicBezTo>
                  <a:lnTo>
                    <a:pt x="24418" y="941959"/>
                  </a:lnTo>
                  <a:cubicBezTo>
                    <a:pt x="10988" y="941959"/>
                    <a:pt x="0" y="930529"/>
                    <a:pt x="0" y="916559"/>
                  </a:cubicBezTo>
                  <a:lnTo>
                    <a:pt x="0" y="25400"/>
                  </a:lnTo>
                  <a:cubicBezTo>
                    <a:pt x="0" y="11430"/>
                    <a:pt x="10988" y="0"/>
                    <a:pt x="24418" y="0"/>
                  </a:cubicBezTo>
                  <a:moveTo>
                    <a:pt x="24418" y="50800"/>
                  </a:moveTo>
                  <a:lnTo>
                    <a:pt x="24418" y="25400"/>
                  </a:lnTo>
                  <a:lnTo>
                    <a:pt x="48837" y="25400"/>
                  </a:lnTo>
                  <a:lnTo>
                    <a:pt x="48837" y="916559"/>
                  </a:lnTo>
                  <a:lnTo>
                    <a:pt x="24418" y="916559"/>
                  </a:lnTo>
                  <a:lnTo>
                    <a:pt x="24418" y="891159"/>
                  </a:lnTo>
                  <a:lnTo>
                    <a:pt x="10164066" y="891159"/>
                  </a:lnTo>
                  <a:lnTo>
                    <a:pt x="10164066" y="916559"/>
                  </a:lnTo>
                  <a:lnTo>
                    <a:pt x="10139648" y="916559"/>
                  </a:lnTo>
                  <a:lnTo>
                    <a:pt x="10139648" y="25400"/>
                  </a:lnTo>
                  <a:lnTo>
                    <a:pt x="10164066" y="25400"/>
                  </a:lnTo>
                  <a:lnTo>
                    <a:pt x="10164066" y="50800"/>
                  </a:lnTo>
                  <a:lnTo>
                    <a:pt x="24418" y="50800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0188463" cy="951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3840"/>
                </a:lnSpc>
              </a:pPr>
              <a:r>
                <a:rPr lang="en-US" sz="3200" b="1" dirty="0">
                  <a:solidFill>
                    <a:srgbClr val="131313"/>
                  </a:solidFill>
                  <a:latin typeface="Quattrocento Bold"/>
                  <a:ea typeface="Quattrocento Bold"/>
                  <a:cs typeface="Quattrocento Bold"/>
                  <a:sym typeface="Quattrocento Bold"/>
                </a:rPr>
                <a:t>Autor: Carlos Avila</a:t>
              </a:r>
            </a:p>
            <a:p>
              <a:pPr>
                <a:lnSpc>
                  <a:spcPts val="3840"/>
                </a:lnSpc>
              </a:pPr>
              <a:r>
                <a:rPr lang="en-US" sz="3200" b="1" dirty="0" err="1">
                  <a:solidFill>
                    <a:srgbClr val="131313"/>
                  </a:solidFill>
                  <a:latin typeface="Quattrocento Bold"/>
                  <a:ea typeface="Quattrocento Bold"/>
                  <a:cs typeface="Quattrocento Bold"/>
                  <a:sym typeface="Quattrocento Bold"/>
                </a:rPr>
                <a:t>Correo</a:t>
              </a:r>
              <a:r>
                <a:rPr lang="en-US" sz="3200" b="1" dirty="0">
                  <a:solidFill>
                    <a:srgbClr val="131313"/>
                  </a:solidFill>
                  <a:latin typeface="Quattrocento Bold"/>
                  <a:ea typeface="Quattrocento Bold"/>
                  <a:cs typeface="Quattrocento Bold"/>
                  <a:sym typeface="Quattrocento Bold"/>
                </a:rPr>
                <a:t>: Cavila@uniandes.edu.co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9143722" y="297326"/>
            <a:ext cx="10142522" cy="8056945"/>
          </a:xfrm>
          <a:custGeom>
            <a:avLst/>
            <a:gdLst/>
            <a:ahLst/>
            <a:cxnLst/>
            <a:rect l="l" t="t" r="r" b="b"/>
            <a:pathLst>
              <a:path w="10142522" h="8056945">
                <a:moveTo>
                  <a:pt x="0" y="0"/>
                </a:moveTo>
                <a:lnTo>
                  <a:pt x="10142522" y="0"/>
                </a:lnTo>
                <a:lnTo>
                  <a:pt x="10142522" y="8056945"/>
                </a:lnTo>
                <a:lnTo>
                  <a:pt x="0" y="80569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500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Freeform 18"/>
          <p:cNvSpPr/>
          <p:nvPr/>
        </p:nvSpPr>
        <p:spPr>
          <a:xfrm>
            <a:off x="9816777" y="8426105"/>
            <a:ext cx="7995768" cy="1269328"/>
          </a:xfrm>
          <a:custGeom>
            <a:avLst/>
            <a:gdLst/>
            <a:ahLst/>
            <a:cxnLst/>
            <a:rect l="l" t="t" r="r" b="b"/>
            <a:pathLst>
              <a:path w="7995768" h="1269328">
                <a:moveTo>
                  <a:pt x="0" y="0"/>
                </a:moveTo>
                <a:lnTo>
                  <a:pt x="7995768" y="0"/>
                </a:lnTo>
                <a:lnTo>
                  <a:pt x="7995768" y="1269328"/>
                </a:lnTo>
                <a:lnTo>
                  <a:pt x="0" y="12693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50" y="-5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1351177" y="7393973"/>
            <a:ext cx="11301259" cy="2330885"/>
          </a:xfrm>
          <a:custGeom>
            <a:avLst/>
            <a:gdLst/>
            <a:ahLst/>
            <a:cxnLst/>
            <a:rect l="l" t="t" r="r" b="b"/>
            <a:pathLst>
              <a:path w="11301259" h="2330885">
                <a:moveTo>
                  <a:pt x="0" y="0"/>
                </a:moveTo>
                <a:lnTo>
                  <a:pt x="11301259" y="0"/>
                </a:lnTo>
                <a:lnTo>
                  <a:pt x="11301259" y="2330885"/>
                </a:lnTo>
                <a:lnTo>
                  <a:pt x="0" y="23308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9861889" y="2439642"/>
            <a:ext cx="8425963" cy="6334412"/>
          </a:xfrm>
          <a:custGeom>
            <a:avLst/>
            <a:gdLst/>
            <a:ahLst/>
            <a:cxnLst/>
            <a:rect l="l" t="t" r="r" b="b"/>
            <a:pathLst>
              <a:path w="8425963" h="6334412">
                <a:moveTo>
                  <a:pt x="0" y="0"/>
                </a:moveTo>
                <a:lnTo>
                  <a:pt x="8425963" y="0"/>
                </a:lnTo>
                <a:lnTo>
                  <a:pt x="8425963" y="6334412"/>
                </a:lnTo>
                <a:lnTo>
                  <a:pt x="0" y="63344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028700" y="4828240"/>
            <a:ext cx="11301259" cy="2345011"/>
          </a:xfrm>
          <a:custGeom>
            <a:avLst/>
            <a:gdLst/>
            <a:ahLst/>
            <a:cxnLst/>
            <a:rect l="l" t="t" r="r" b="b"/>
            <a:pathLst>
              <a:path w="11301259" h="2345011">
                <a:moveTo>
                  <a:pt x="0" y="0"/>
                </a:moveTo>
                <a:lnTo>
                  <a:pt x="11301259" y="0"/>
                </a:lnTo>
                <a:lnTo>
                  <a:pt x="11301259" y="2345011"/>
                </a:lnTo>
                <a:lnTo>
                  <a:pt x="0" y="2345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1028700" y="2183996"/>
            <a:ext cx="11301259" cy="2415644"/>
          </a:xfrm>
          <a:custGeom>
            <a:avLst/>
            <a:gdLst/>
            <a:ahLst/>
            <a:cxnLst/>
            <a:rect l="l" t="t" r="r" b="b"/>
            <a:pathLst>
              <a:path w="11301259" h="2415644">
                <a:moveTo>
                  <a:pt x="0" y="0"/>
                </a:moveTo>
                <a:lnTo>
                  <a:pt x="11301259" y="0"/>
                </a:lnTo>
                <a:lnTo>
                  <a:pt x="11301259" y="2415644"/>
                </a:lnTo>
                <a:lnTo>
                  <a:pt x="0" y="24156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TextBox 9"/>
          <p:cNvSpPr txBox="1"/>
          <p:nvPr/>
        </p:nvSpPr>
        <p:spPr>
          <a:xfrm>
            <a:off x="4095464" y="617451"/>
            <a:ext cx="1096424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Preparar el GEM</a:t>
            </a:r>
          </a:p>
        </p:txBody>
      </p:sp>
      <p:sp>
        <p:nvSpPr>
          <p:cNvPr id="10" name="Freeform 10"/>
          <p:cNvSpPr/>
          <p:nvPr/>
        </p:nvSpPr>
        <p:spPr>
          <a:xfrm>
            <a:off x="704616" y="5143500"/>
            <a:ext cx="324084" cy="324084"/>
          </a:xfrm>
          <a:custGeom>
            <a:avLst/>
            <a:gdLst/>
            <a:ahLst/>
            <a:cxnLst/>
            <a:rect l="l" t="t" r="r" b="b"/>
            <a:pathLst>
              <a:path w="324084" h="324084">
                <a:moveTo>
                  <a:pt x="0" y="0"/>
                </a:moveTo>
                <a:lnTo>
                  <a:pt x="324084" y="0"/>
                </a:lnTo>
                <a:lnTo>
                  <a:pt x="324084" y="324084"/>
                </a:lnTo>
                <a:lnTo>
                  <a:pt x="0" y="3240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704616" y="2530629"/>
            <a:ext cx="324084" cy="324084"/>
          </a:xfrm>
          <a:custGeom>
            <a:avLst/>
            <a:gdLst/>
            <a:ahLst/>
            <a:cxnLst/>
            <a:rect l="l" t="t" r="r" b="b"/>
            <a:pathLst>
              <a:path w="324084" h="324084">
                <a:moveTo>
                  <a:pt x="0" y="0"/>
                </a:moveTo>
                <a:lnTo>
                  <a:pt x="324084" y="0"/>
                </a:lnTo>
                <a:lnTo>
                  <a:pt x="324084" y="324084"/>
                </a:lnTo>
                <a:lnTo>
                  <a:pt x="0" y="3240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>
            <a:off x="704616" y="7753584"/>
            <a:ext cx="324084" cy="324084"/>
          </a:xfrm>
          <a:custGeom>
            <a:avLst/>
            <a:gdLst/>
            <a:ahLst/>
            <a:cxnLst/>
            <a:rect l="l" t="t" r="r" b="b"/>
            <a:pathLst>
              <a:path w="324084" h="324084">
                <a:moveTo>
                  <a:pt x="0" y="0"/>
                </a:moveTo>
                <a:lnTo>
                  <a:pt x="324084" y="0"/>
                </a:lnTo>
                <a:lnTo>
                  <a:pt x="324084" y="324083"/>
                </a:lnTo>
                <a:lnTo>
                  <a:pt x="0" y="3240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13"/>
          <p:cNvSpPr/>
          <p:nvPr/>
        </p:nvSpPr>
        <p:spPr>
          <a:xfrm>
            <a:off x="13398105" y="9031231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5" y="0"/>
                </a:lnTo>
                <a:lnTo>
                  <a:pt x="4531595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8A68591-0DE0-CCA3-7120-321941B99222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D6CA43F1-BDEB-38E3-8582-394A4CB50811}"/>
              </a:ext>
            </a:extLst>
          </p:cNvPr>
          <p:cNvSpPr/>
          <p:nvPr/>
        </p:nvSpPr>
        <p:spPr>
          <a:xfrm>
            <a:off x="9140232" y="9959645"/>
            <a:ext cx="4187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50" y="-5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4717818"/>
            <a:ext cx="11301259" cy="2345011"/>
          </a:xfrm>
          <a:custGeom>
            <a:avLst/>
            <a:gdLst/>
            <a:ahLst/>
            <a:cxnLst/>
            <a:rect l="l" t="t" r="r" b="b"/>
            <a:pathLst>
              <a:path w="11301259" h="2345011">
                <a:moveTo>
                  <a:pt x="0" y="0"/>
                </a:moveTo>
                <a:lnTo>
                  <a:pt x="11301259" y="0"/>
                </a:lnTo>
                <a:lnTo>
                  <a:pt x="11301259" y="2345012"/>
                </a:lnTo>
                <a:lnTo>
                  <a:pt x="0" y="23450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028700" y="1924775"/>
            <a:ext cx="11301259" cy="2415644"/>
          </a:xfrm>
          <a:custGeom>
            <a:avLst/>
            <a:gdLst/>
            <a:ahLst/>
            <a:cxnLst/>
            <a:rect l="l" t="t" r="r" b="b"/>
            <a:pathLst>
              <a:path w="11301259" h="2415644">
                <a:moveTo>
                  <a:pt x="0" y="0"/>
                </a:moveTo>
                <a:lnTo>
                  <a:pt x="11301259" y="0"/>
                </a:lnTo>
                <a:lnTo>
                  <a:pt x="11301259" y="2415644"/>
                </a:lnTo>
                <a:lnTo>
                  <a:pt x="0" y="241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319616" y="7369987"/>
            <a:ext cx="11301259" cy="2330885"/>
          </a:xfrm>
          <a:custGeom>
            <a:avLst/>
            <a:gdLst/>
            <a:ahLst/>
            <a:cxnLst/>
            <a:rect l="l" t="t" r="r" b="b"/>
            <a:pathLst>
              <a:path w="11301259" h="2330885">
                <a:moveTo>
                  <a:pt x="0" y="0"/>
                </a:moveTo>
                <a:lnTo>
                  <a:pt x="11301259" y="0"/>
                </a:lnTo>
                <a:lnTo>
                  <a:pt x="11301259" y="2330885"/>
                </a:lnTo>
                <a:lnTo>
                  <a:pt x="0" y="23308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866658" y="2285893"/>
            <a:ext cx="324084" cy="324084"/>
          </a:xfrm>
          <a:custGeom>
            <a:avLst/>
            <a:gdLst/>
            <a:ahLst/>
            <a:cxnLst/>
            <a:rect l="l" t="t" r="r" b="b"/>
            <a:pathLst>
              <a:path w="324084" h="324084">
                <a:moveTo>
                  <a:pt x="0" y="0"/>
                </a:moveTo>
                <a:lnTo>
                  <a:pt x="324084" y="0"/>
                </a:lnTo>
                <a:lnTo>
                  <a:pt x="324084" y="324084"/>
                </a:lnTo>
                <a:lnTo>
                  <a:pt x="0" y="3240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866658" y="4981458"/>
            <a:ext cx="324084" cy="324084"/>
          </a:xfrm>
          <a:custGeom>
            <a:avLst/>
            <a:gdLst/>
            <a:ahLst/>
            <a:cxnLst/>
            <a:rect l="l" t="t" r="r" b="b"/>
            <a:pathLst>
              <a:path w="324084" h="324084">
                <a:moveTo>
                  <a:pt x="0" y="0"/>
                </a:moveTo>
                <a:lnTo>
                  <a:pt x="324084" y="0"/>
                </a:lnTo>
                <a:lnTo>
                  <a:pt x="324084" y="324084"/>
                </a:lnTo>
                <a:lnTo>
                  <a:pt x="0" y="3240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995532" y="7701005"/>
            <a:ext cx="324084" cy="324084"/>
          </a:xfrm>
          <a:custGeom>
            <a:avLst/>
            <a:gdLst/>
            <a:ahLst/>
            <a:cxnLst/>
            <a:rect l="l" t="t" r="r" b="b"/>
            <a:pathLst>
              <a:path w="324084" h="324084">
                <a:moveTo>
                  <a:pt x="0" y="0"/>
                </a:moveTo>
                <a:lnTo>
                  <a:pt x="324084" y="0"/>
                </a:lnTo>
                <a:lnTo>
                  <a:pt x="324084" y="324083"/>
                </a:lnTo>
                <a:lnTo>
                  <a:pt x="0" y="3240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13398105" y="9031231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5" y="0"/>
                </a:lnTo>
                <a:lnTo>
                  <a:pt x="4531595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>
            <a:off x="9919481" y="2447935"/>
            <a:ext cx="8010219" cy="6034130"/>
          </a:xfrm>
          <a:custGeom>
            <a:avLst/>
            <a:gdLst/>
            <a:ahLst/>
            <a:cxnLst/>
            <a:rect l="l" t="t" r="r" b="b"/>
            <a:pathLst>
              <a:path w="8010219" h="6034130">
                <a:moveTo>
                  <a:pt x="0" y="0"/>
                </a:moveTo>
                <a:lnTo>
                  <a:pt x="8010219" y="0"/>
                </a:lnTo>
                <a:lnTo>
                  <a:pt x="8010219" y="6034130"/>
                </a:lnTo>
                <a:lnTo>
                  <a:pt x="0" y="603413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TextBox 13"/>
          <p:cNvSpPr txBox="1"/>
          <p:nvPr/>
        </p:nvSpPr>
        <p:spPr>
          <a:xfrm>
            <a:off x="4432402" y="358166"/>
            <a:ext cx="10426598" cy="1566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Preparar</a:t>
            </a:r>
            <a:r>
              <a:rPr lang="en-US" sz="9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</a:t>
            </a:r>
            <a:r>
              <a:rPr lang="en-US" sz="9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GEM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DFAA7CF-3276-3B0B-07C3-E617CF077734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128ED61-16E7-A29C-F060-6374BE05D71F}"/>
              </a:ext>
            </a:extLst>
          </p:cNvPr>
          <p:cNvSpPr/>
          <p:nvPr/>
        </p:nvSpPr>
        <p:spPr>
          <a:xfrm>
            <a:off x="9140232" y="9959645"/>
            <a:ext cx="4187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50" y="-5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7823002" y="1028700"/>
            <a:ext cx="10019385" cy="7564636"/>
          </a:xfrm>
          <a:custGeom>
            <a:avLst/>
            <a:gdLst/>
            <a:ahLst/>
            <a:cxnLst/>
            <a:rect l="l" t="t" r="r" b="b"/>
            <a:pathLst>
              <a:path w="10019385" h="7564636">
                <a:moveTo>
                  <a:pt x="0" y="0"/>
                </a:moveTo>
                <a:lnTo>
                  <a:pt x="10019385" y="0"/>
                </a:lnTo>
                <a:lnTo>
                  <a:pt x="10019385" y="7564636"/>
                </a:lnTo>
                <a:lnTo>
                  <a:pt x="0" y="7564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028700" y="2411945"/>
            <a:ext cx="11301259" cy="2415644"/>
          </a:xfrm>
          <a:custGeom>
            <a:avLst/>
            <a:gdLst/>
            <a:ahLst/>
            <a:cxnLst/>
            <a:rect l="l" t="t" r="r" b="b"/>
            <a:pathLst>
              <a:path w="11301259" h="2415644">
                <a:moveTo>
                  <a:pt x="0" y="0"/>
                </a:moveTo>
                <a:lnTo>
                  <a:pt x="11301259" y="0"/>
                </a:lnTo>
                <a:lnTo>
                  <a:pt x="11301259" y="2415644"/>
                </a:lnTo>
                <a:lnTo>
                  <a:pt x="0" y="241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028700" y="4827589"/>
            <a:ext cx="11301259" cy="2359138"/>
          </a:xfrm>
          <a:custGeom>
            <a:avLst/>
            <a:gdLst/>
            <a:ahLst/>
            <a:cxnLst/>
            <a:rect l="l" t="t" r="r" b="b"/>
            <a:pathLst>
              <a:path w="11301259" h="2359138">
                <a:moveTo>
                  <a:pt x="0" y="0"/>
                </a:moveTo>
                <a:lnTo>
                  <a:pt x="11301259" y="0"/>
                </a:lnTo>
                <a:lnTo>
                  <a:pt x="11301259" y="2359137"/>
                </a:lnTo>
                <a:lnTo>
                  <a:pt x="0" y="23591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1028700" y="7186726"/>
            <a:ext cx="11301259" cy="2514530"/>
          </a:xfrm>
          <a:custGeom>
            <a:avLst/>
            <a:gdLst/>
            <a:ahLst/>
            <a:cxnLst/>
            <a:rect l="l" t="t" r="r" b="b"/>
            <a:pathLst>
              <a:path w="11301259" h="2514530">
                <a:moveTo>
                  <a:pt x="0" y="0"/>
                </a:moveTo>
                <a:lnTo>
                  <a:pt x="11301259" y="0"/>
                </a:lnTo>
                <a:lnTo>
                  <a:pt x="11301259" y="2514531"/>
                </a:lnTo>
                <a:lnTo>
                  <a:pt x="0" y="25145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TextBox 9"/>
          <p:cNvSpPr txBox="1"/>
          <p:nvPr/>
        </p:nvSpPr>
        <p:spPr>
          <a:xfrm>
            <a:off x="1028700" y="587352"/>
            <a:ext cx="6348181" cy="156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Operación </a:t>
            </a:r>
          </a:p>
        </p:txBody>
      </p:sp>
      <p:sp>
        <p:nvSpPr>
          <p:cNvPr id="10" name="Freeform 10"/>
          <p:cNvSpPr/>
          <p:nvPr/>
        </p:nvSpPr>
        <p:spPr>
          <a:xfrm>
            <a:off x="704616" y="5143500"/>
            <a:ext cx="324084" cy="324084"/>
          </a:xfrm>
          <a:custGeom>
            <a:avLst/>
            <a:gdLst/>
            <a:ahLst/>
            <a:cxnLst/>
            <a:rect l="l" t="t" r="r" b="b"/>
            <a:pathLst>
              <a:path w="324084" h="324084">
                <a:moveTo>
                  <a:pt x="0" y="0"/>
                </a:moveTo>
                <a:lnTo>
                  <a:pt x="324084" y="0"/>
                </a:lnTo>
                <a:lnTo>
                  <a:pt x="324084" y="324084"/>
                </a:lnTo>
                <a:lnTo>
                  <a:pt x="0" y="3240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704616" y="7501051"/>
            <a:ext cx="324084" cy="324084"/>
          </a:xfrm>
          <a:custGeom>
            <a:avLst/>
            <a:gdLst/>
            <a:ahLst/>
            <a:cxnLst/>
            <a:rect l="l" t="t" r="r" b="b"/>
            <a:pathLst>
              <a:path w="324084" h="324084">
                <a:moveTo>
                  <a:pt x="0" y="0"/>
                </a:moveTo>
                <a:lnTo>
                  <a:pt x="324084" y="0"/>
                </a:lnTo>
                <a:lnTo>
                  <a:pt x="324084" y="324084"/>
                </a:lnTo>
                <a:lnTo>
                  <a:pt x="0" y="3240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>
            <a:off x="704616" y="2790591"/>
            <a:ext cx="324084" cy="324084"/>
          </a:xfrm>
          <a:custGeom>
            <a:avLst/>
            <a:gdLst/>
            <a:ahLst/>
            <a:cxnLst/>
            <a:rect l="l" t="t" r="r" b="b"/>
            <a:pathLst>
              <a:path w="324084" h="324084">
                <a:moveTo>
                  <a:pt x="0" y="0"/>
                </a:moveTo>
                <a:lnTo>
                  <a:pt x="324084" y="0"/>
                </a:lnTo>
                <a:lnTo>
                  <a:pt x="324084" y="324084"/>
                </a:lnTo>
                <a:lnTo>
                  <a:pt x="0" y="3240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13"/>
          <p:cNvSpPr/>
          <p:nvPr/>
        </p:nvSpPr>
        <p:spPr>
          <a:xfrm>
            <a:off x="13504278" y="9258302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6" y="0"/>
                </a:lnTo>
                <a:lnTo>
                  <a:pt x="4531596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2132BD8-9FD0-DD36-BAFB-3BAD510B7525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B45484E-8572-324B-3715-DB5434513FA5}"/>
              </a:ext>
            </a:extLst>
          </p:cNvPr>
          <p:cNvSpPr/>
          <p:nvPr/>
        </p:nvSpPr>
        <p:spPr>
          <a:xfrm>
            <a:off x="9140232" y="9959645"/>
            <a:ext cx="4187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es-ES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278" y="-4875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1641407" y="7216130"/>
            <a:ext cx="11301259" cy="2514530"/>
          </a:xfrm>
          <a:custGeom>
            <a:avLst/>
            <a:gdLst/>
            <a:ahLst/>
            <a:cxnLst/>
            <a:rect l="l" t="t" r="r" b="b"/>
            <a:pathLst>
              <a:path w="11301259" h="2514530">
                <a:moveTo>
                  <a:pt x="0" y="0"/>
                </a:moveTo>
                <a:lnTo>
                  <a:pt x="11301259" y="0"/>
                </a:lnTo>
                <a:lnTo>
                  <a:pt x="11301259" y="2514530"/>
                </a:lnTo>
                <a:lnTo>
                  <a:pt x="0" y="25145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9712808" y="1962835"/>
            <a:ext cx="7093812" cy="7104337"/>
          </a:xfrm>
          <a:custGeom>
            <a:avLst/>
            <a:gdLst/>
            <a:ahLst/>
            <a:cxnLst/>
            <a:rect l="l" t="t" r="r" b="b"/>
            <a:pathLst>
              <a:path w="7093812" h="7104337">
                <a:moveTo>
                  <a:pt x="0" y="0"/>
                </a:moveTo>
                <a:lnTo>
                  <a:pt x="7093812" y="0"/>
                </a:lnTo>
                <a:lnTo>
                  <a:pt x="7093812" y="7104337"/>
                </a:lnTo>
                <a:lnTo>
                  <a:pt x="0" y="7104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641407" y="2447233"/>
            <a:ext cx="10717674" cy="2290903"/>
          </a:xfrm>
          <a:custGeom>
            <a:avLst/>
            <a:gdLst/>
            <a:ahLst/>
            <a:cxnLst/>
            <a:rect l="l" t="t" r="r" b="b"/>
            <a:pathLst>
              <a:path w="10717674" h="2290903">
                <a:moveTo>
                  <a:pt x="0" y="0"/>
                </a:moveTo>
                <a:lnTo>
                  <a:pt x="10717674" y="0"/>
                </a:lnTo>
                <a:lnTo>
                  <a:pt x="10717674" y="2290902"/>
                </a:lnTo>
                <a:lnTo>
                  <a:pt x="0" y="22909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1641407" y="4867131"/>
            <a:ext cx="11252690" cy="2348999"/>
          </a:xfrm>
          <a:custGeom>
            <a:avLst/>
            <a:gdLst/>
            <a:ahLst/>
            <a:cxnLst/>
            <a:rect l="l" t="t" r="r" b="b"/>
            <a:pathLst>
              <a:path w="11252690" h="2348999">
                <a:moveTo>
                  <a:pt x="0" y="0"/>
                </a:moveTo>
                <a:lnTo>
                  <a:pt x="11252690" y="0"/>
                </a:lnTo>
                <a:lnTo>
                  <a:pt x="11252690" y="2348999"/>
                </a:lnTo>
                <a:lnTo>
                  <a:pt x="0" y="23489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TextBox 9"/>
          <p:cNvSpPr txBox="1"/>
          <p:nvPr/>
        </p:nvSpPr>
        <p:spPr>
          <a:xfrm>
            <a:off x="5706230" y="376171"/>
            <a:ext cx="6376764" cy="1575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38"/>
              </a:lnSpc>
            </a:pPr>
            <a:r>
              <a:rPr lang="en-US" sz="924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Operación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504278" y="9258302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6" y="0"/>
                </a:lnTo>
                <a:lnTo>
                  <a:pt x="4531596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1317324" y="2825128"/>
            <a:ext cx="324084" cy="324084"/>
          </a:xfrm>
          <a:custGeom>
            <a:avLst/>
            <a:gdLst/>
            <a:ahLst/>
            <a:cxnLst/>
            <a:rect l="l" t="t" r="r" b="b"/>
            <a:pathLst>
              <a:path w="324084" h="324084">
                <a:moveTo>
                  <a:pt x="0" y="0"/>
                </a:moveTo>
                <a:lnTo>
                  <a:pt x="324083" y="0"/>
                </a:lnTo>
                <a:lnTo>
                  <a:pt x="324083" y="324084"/>
                </a:lnTo>
                <a:lnTo>
                  <a:pt x="0" y="324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>
            <a:off x="1317324" y="7556708"/>
            <a:ext cx="324084" cy="324084"/>
          </a:xfrm>
          <a:custGeom>
            <a:avLst/>
            <a:gdLst/>
            <a:ahLst/>
            <a:cxnLst/>
            <a:rect l="l" t="t" r="r" b="b"/>
            <a:pathLst>
              <a:path w="324084" h="324084">
                <a:moveTo>
                  <a:pt x="0" y="0"/>
                </a:moveTo>
                <a:lnTo>
                  <a:pt x="324083" y="0"/>
                </a:lnTo>
                <a:lnTo>
                  <a:pt x="324083" y="324084"/>
                </a:lnTo>
                <a:lnTo>
                  <a:pt x="0" y="324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13"/>
          <p:cNvSpPr/>
          <p:nvPr/>
        </p:nvSpPr>
        <p:spPr>
          <a:xfrm>
            <a:off x="1317324" y="5190918"/>
            <a:ext cx="324084" cy="324084"/>
          </a:xfrm>
          <a:custGeom>
            <a:avLst/>
            <a:gdLst/>
            <a:ahLst/>
            <a:cxnLst/>
            <a:rect l="l" t="t" r="r" b="b"/>
            <a:pathLst>
              <a:path w="324084" h="324084">
                <a:moveTo>
                  <a:pt x="0" y="0"/>
                </a:moveTo>
                <a:lnTo>
                  <a:pt x="324083" y="0"/>
                </a:lnTo>
                <a:lnTo>
                  <a:pt x="324083" y="324084"/>
                </a:lnTo>
                <a:lnTo>
                  <a:pt x="0" y="3240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3CAC596-5843-C017-FA31-EC40A7ACFE25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DD4B441-6F1A-64FC-4C72-82B1637B6195}"/>
              </a:ext>
            </a:extLst>
          </p:cNvPr>
          <p:cNvSpPr/>
          <p:nvPr/>
        </p:nvSpPr>
        <p:spPr>
          <a:xfrm>
            <a:off x="9140232" y="9959645"/>
            <a:ext cx="4187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50" y="-23925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4872197"/>
            <a:ext cx="11301259" cy="2359138"/>
          </a:xfrm>
          <a:custGeom>
            <a:avLst/>
            <a:gdLst/>
            <a:ahLst/>
            <a:cxnLst/>
            <a:rect l="l" t="t" r="r" b="b"/>
            <a:pathLst>
              <a:path w="11301259" h="2359138">
                <a:moveTo>
                  <a:pt x="0" y="0"/>
                </a:moveTo>
                <a:lnTo>
                  <a:pt x="11301259" y="0"/>
                </a:lnTo>
                <a:lnTo>
                  <a:pt x="11301259" y="2359138"/>
                </a:lnTo>
                <a:lnTo>
                  <a:pt x="0" y="23591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8069680" y="2153965"/>
            <a:ext cx="9878663" cy="5075163"/>
          </a:xfrm>
          <a:custGeom>
            <a:avLst/>
            <a:gdLst/>
            <a:ahLst/>
            <a:cxnLst/>
            <a:rect l="l" t="t" r="r" b="b"/>
            <a:pathLst>
              <a:path w="9878663" h="5075163">
                <a:moveTo>
                  <a:pt x="0" y="0"/>
                </a:moveTo>
                <a:lnTo>
                  <a:pt x="9878663" y="0"/>
                </a:lnTo>
                <a:lnTo>
                  <a:pt x="9878663" y="5075163"/>
                </a:lnTo>
                <a:lnTo>
                  <a:pt x="0" y="50751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028700" y="2275900"/>
            <a:ext cx="11301259" cy="2415644"/>
          </a:xfrm>
          <a:custGeom>
            <a:avLst/>
            <a:gdLst/>
            <a:ahLst/>
            <a:cxnLst/>
            <a:rect l="l" t="t" r="r" b="b"/>
            <a:pathLst>
              <a:path w="11301259" h="2415644">
                <a:moveTo>
                  <a:pt x="0" y="0"/>
                </a:moveTo>
                <a:lnTo>
                  <a:pt x="11301259" y="0"/>
                </a:lnTo>
                <a:lnTo>
                  <a:pt x="11301259" y="2415644"/>
                </a:lnTo>
                <a:lnTo>
                  <a:pt x="0" y="24156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1028700" y="7412310"/>
            <a:ext cx="11301259" cy="2514530"/>
          </a:xfrm>
          <a:custGeom>
            <a:avLst/>
            <a:gdLst/>
            <a:ahLst/>
            <a:cxnLst/>
            <a:rect l="l" t="t" r="r" b="b"/>
            <a:pathLst>
              <a:path w="11301259" h="2514530">
                <a:moveTo>
                  <a:pt x="0" y="0"/>
                </a:moveTo>
                <a:lnTo>
                  <a:pt x="11301259" y="0"/>
                </a:lnTo>
                <a:lnTo>
                  <a:pt x="11301259" y="2514530"/>
                </a:lnTo>
                <a:lnTo>
                  <a:pt x="0" y="2514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TextBox 9"/>
          <p:cNvSpPr txBox="1"/>
          <p:nvPr/>
        </p:nvSpPr>
        <p:spPr>
          <a:xfrm>
            <a:off x="1385166" y="292077"/>
            <a:ext cx="6348181" cy="156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Operación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416747" y="9258302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6" y="0"/>
                </a:lnTo>
                <a:lnTo>
                  <a:pt x="4531596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704616" y="2631642"/>
            <a:ext cx="324084" cy="324084"/>
          </a:xfrm>
          <a:custGeom>
            <a:avLst/>
            <a:gdLst/>
            <a:ahLst/>
            <a:cxnLst/>
            <a:rect l="l" t="t" r="r" b="b"/>
            <a:pathLst>
              <a:path w="324084" h="324084">
                <a:moveTo>
                  <a:pt x="0" y="0"/>
                </a:moveTo>
                <a:lnTo>
                  <a:pt x="324084" y="0"/>
                </a:lnTo>
                <a:lnTo>
                  <a:pt x="324084" y="324083"/>
                </a:lnTo>
                <a:lnTo>
                  <a:pt x="0" y="3240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>
            <a:off x="704616" y="5143500"/>
            <a:ext cx="324084" cy="324084"/>
          </a:xfrm>
          <a:custGeom>
            <a:avLst/>
            <a:gdLst/>
            <a:ahLst/>
            <a:cxnLst/>
            <a:rect l="l" t="t" r="r" b="b"/>
            <a:pathLst>
              <a:path w="324084" h="324084">
                <a:moveTo>
                  <a:pt x="0" y="0"/>
                </a:moveTo>
                <a:lnTo>
                  <a:pt x="324084" y="0"/>
                </a:lnTo>
                <a:lnTo>
                  <a:pt x="324084" y="324084"/>
                </a:lnTo>
                <a:lnTo>
                  <a:pt x="0" y="324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13"/>
          <p:cNvSpPr/>
          <p:nvPr/>
        </p:nvSpPr>
        <p:spPr>
          <a:xfrm>
            <a:off x="704616" y="7899729"/>
            <a:ext cx="324084" cy="324084"/>
          </a:xfrm>
          <a:custGeom>
            <a:avLst/>
            <a:gdLst/>
            <a:ahLst/>
            <a:cxnLst/>
            <a:rect l="l" t="t" r="r" b="b"/>
            <a:pathLst>
              <a:path w="324084" h="324084">
                <a:moveTo>
                  <a:pt x="0" y="0"/>
                </a:moveTo>
                <a:lnTo>
                  <a:pt x="324084" y="0"/>
                </a:lnTo>
                <a:lnTo>
                  <a:pt x="324084" y="324084"/>
                </a:lnTo>
                <a:lnTo>
                  <a:pt x="0" y="3240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F472B05-7870-D60F-191B-0E1F241B200E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99E144D-D1DA-B136-EFC4-AE1B739BAD57}"/>
              </a:ext>
            </a:extLst>
          </p:cNvPr>
          <p:cNvSpPr/>
          <p:nvPr/>
        </p:nvSpPr>
        <p:spPr>
          <a:xfrm>
            <a:off x="9140232" y="9959645"/>
            <a:ext cx="4187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4495" y="4453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16598" y="2267638"/>
            <a:ext cx="17263795" cy="1778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77"/>
              </a:lnSpc>
            </a:pPr>
            <a:r>
              <a:rPr lang="en-US" sz="11897" b="1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¿El Sistema Funciona?</a:t>
            </a:r>
          </a:p>
        </p:txBody>
      </p:sp>
      <p:sp>
        <p:nvSpPr>
          <p:cNvPr id="6" name="Freeform 6"/>
          <p:cNvSpPr/>
          <p:nvPr/>
        </p:nvSpPr>
        <p:spPr>
          <a:xfrm>
            <a:off x="7015590" y="4563817"/>
            <a:ext cx="3818856" cy="4895969"/>
          </a:xfrm>
          <a:custGeom>
            <a:avLst/>
            <a:gdLst/>
            <a:ahLst/>
            <a:cxnLst/>
            <a:rect l="l" t="t" r="r" b="b"/>
            <a:pathLst>
              <a:path w="3818856" h="4895969">
                <a:moveTo>
                  <a:pt x="0" y="0"/>
                </a:moveTo>
                <a:lnTo>
                  <a:pt x="3818856" y="0"/>
                </a:lnTo>
                <a:lnTo>
                  <a:pt x="3818856" y="4895969"/>
                </a:lnTo>
                <a:lnTo>
                  <a:pt x="0" y="48959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 dirty="0"/>
          </a:p>
        </p:txBody>
      </p:sp>
      <p:sp>
        <p:nvSpPr>
          <p:cNvPr id="7" name="Freeform 7"/>
          <p:cNvSpPr/>
          <p:nvPr/>
        </p:nvSpPr>
        <p:spPr>
          <a:xfrm>
            <a:off x="13416747" y="9258302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6" y="0"/>
                </a:lnTo>
                <a:lnTo>
                  <a:pt x="4531596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F485BEB-75B2-0EE0-53F4-350EA7442F66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52C34CE-5499-9B2B-22ED-03B463F2B402}"/>
              </a:ext>
            </a:extLst>
          </p:cNvPr>
          <p:cNvSpPr/>
          <p:nvPr/>
        </p:nvSpPr>
        <p:spPr>
          <a:xfrm>
            <a:off x="9140232" y="9959645"/>
            <a:ext cx="4187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4495" y="-4875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10363490" y="1714065"/>
            <a:ext cx="7580672" cy="5721488"/>
          </a:xfrm>
          <a:custGeom>
            <a:avLst/>
            <a:gdLst/>
            <a:ahLst/>
            <a:cxnLst/>
            <a:rect l="l" t="t" r="r" b="b"/>
            <a:pathLst>
              <a:path w="7580672" h="5721488">
                <a:moveTo>
                  <a:pt x="0" y="0"/>
                </a:moveTo>
                <a:lnTo>
                  <a:pt x="7580673" y="0"/>
                </a:lnTo>
                <a:lnTo>
                  <a:pt x="7580673" y="5721488"/>
                </a:lnTo>
                <a:lnTo>
                  <a:pt x="0" y="57214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374201" y="6619842"/>
            <a:ext cx="10319239" cy="3418248"/>
          </a:xfrm>
          <a:custGeom>
            <a:avLst/>
            <a:gdLst/>
            <a:ahLst/>
            <a:cxnLst/>
            <a:rect l="l" t="t" r="r" b="b"/>
            <a:pathLst>
              <a:path w="10319239" h="3418248">
                <a:moveTo>
                  <a:pt x="0" y="0"/>
                </a:moveTo>
                <a:lnTo>
                  <a:pt x="10319239" y="0"/>
                </a:lnTo>
                <a:lnTo>
                  <a:pt x="10319239" y="3418248"/>
                </a:lnTo>
                <a:lnTo>
                  <a:pt x="0" y="34182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3560743" y="1244223"/>
            <a:ext cx="4973659" cy="1566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Rayos</a:t>
            </a:r>
            <a:r>
              <a:rPr lang="en-US" sz="9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X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86682" y="3757695"/>
            <a:ext cx="9076808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b="1" i="1">
                <a:solidFill>
                  <a:srgbClr val="000000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Fuente de 130 kV MICROFOCUS X-RAY</a:t>
            </a:r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b="1" i="1">
                <a:solidFill>
                  <a:srgbClr val="000000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Voltajes de 21, 30, 45, 60 kV</a:t>
            </a:r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b="1" i="1">
                <a:solidFill>
                  <a:srgbClr val="000000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Corriente de 1 μA</a:t>
            </a:r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b="1" i="1">
                <a:solidFill>
                  <a:srgbClr val="000000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Se realizó las correcciones de Campo Plano</a:t>
            </a:r>
          </a:p>
        </p:txBody>
      </p:sp>
      <p:sp>
        <p:nvSpPr>
          <p:cNvPr id="9" name="Freeform 9"/>
          <p:cNvSpPr/>
          <p:nvPr/>
        </p:nvSpPr>
        <p:spPr>
          <a:xfrm>
            <a:off x="13412569" y="9258302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6" y="0"/>
                </a:lnTo>
                <a:lnTo>
                  <a:pt x="4531596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C7EF07E-74E9-9B18-1FB4-C778F6F16217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0C29EC0-5578-68F5-248A-4DA3123B5B6A}"/>
              </a:ext>
            </a:extLst>
          </p:cNvPr>
          <p:cNvSpPr/>
          <p:nvPr/>
        </p:nvSpPr>
        <p:spPr>
          <a:xfrm>
            <a:off x="9140232" y="9959645"/>
            <a:ext cx="4187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4495" y="4453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4219297" y="523825"/>
            <a:ext cx="9848850" cy="8334590"/>
          </a:xfrm>
          <a:custGeom>
            <a:avLst/>
            <a:gdLst/>
            <a:ahLst/>
            <a:cxnLst/>
            <a:rect l="l" t="t" r="r" b="b"/>
            <a:pathLst>
              <a:path w="9848850" h="8334590">
                <a:moveTo>
                  <a:pt x="0" y="0"/>
                </a:moveTo>
                <a:lnTo>
                  <a:pt x="9848850" y="0"/>
                </a:lnTo>
                <a:lnTo>
                  <a:pt x="9848850" y="8334590"/>
                </a:lnTo>
                <a:lnTo>
                  <a:pt x="0" y="83345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3412569" y="9258302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6" y="0"/>
                </a:lnTo>
                <a:lnTo>
                  <a:pt x="4531596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5D5BA41-9670-89D6-A10E-3CD54C308DB6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7A47BA7-8056-3711-1E75-3EA4573E99C1}"/>
              </a:ext>
            </a:extLst>
          </p:cNvPr>
          <p:cNvSpPr/>
          <p:nvPr/>
        </p:nvSpPr>
        <p:spPr>
          <a:xfrm>
            <a:off x="9140232" y="9959645"/>
            <a:ext cx="4187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50" y="-5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4106695" y="548551"/>
            <a:ext cx="10074054" cy="8474798"/>
          </a:xfrm>
          <a:custGeom>
            <a:avLst/>
            <a:gdLst/>
            <a:ahLst/>
            <a:cxnLst/>
            <a:rect l="l" t="t" r="r" b="b"/>
            <a:pathLst>
              <a:path w="10074054" h="8474798">
                <a:moveTo>
                  <a:pt x="0" y="0"/>
                </a:moveTo>
                <a:lnTo>
                  <a:pt x="10074054" y="0"/>
                </a:lnTo>
                <a:lnTo>
                  <a:pt x="10074054" y="8474798"/>
                </a:lnTo>
                <a:lnTo>
                  <a:pt x="0" y="84747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3412569" y="9258302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6" y="0"/>
                </a:lnTo>
                <a:lnTo>
                  <a:pt x="4531596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53E484E-2AB1-F158-3C31-B00DF80897B2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3C54D20-FE4E-1B97-9DC1-590CE8E61108}"/>
              </a:ext>
            </a:extLst>
          </p:cNvPr>
          <p:cNvSpPr/>
          <p:nvPr/>
        </p:nvSpPr>
        <p:spPr>
          <a:xfrm>
            <a:off x="9140232" y="9959645"/>
            <a:ext cx="4187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5051" y="-4875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3926537" y="646095"/>
            <a:ext cx="10434929" cy="8612207"/>
          </a:xfrm>
          <a:custGeom>
            <a:avLst/>
            <a:gdLst/>
            <a:ahLst/>
            <a:cxnLst/>
            <a:rect l="l" t="t" r="r" b="b"/>
            <a:pathLst>
              <a:path w="10434929" h="8612207">
                <a:moveTo>
                  <a:pt x="0" y="0"/>
                </a:moveTo>
                <a:lnTo>
                  <a:pt x="10434930" y="0"/>
                </a:lnTo>
                <a:lnTo>
                  <a:pt x="10434930" y="8612207"/>
                </a:lnTo>
                <a:lnTo>
                  <a:pt x="0" y="86122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61" b="-66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3412569" y="9258302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6" y="0"/>
                </a:lnTo>
                <a:lnTo>
                  <a:pt x="4531596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F6CFA21-548F-DEF0-E776-B9F8B3D3CA5C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2CAE16E-5863-D62D-FDB7-3D9143DC6FD2}"/>
              </a:ext>
            </a:extLst>
          </p:cNvPr>
          <p:cNvSpPr/>
          <p:nvPr/>
        </p:nvSpPr>
        <p:spPr>
          <a:xfrm>
            <a:off x="9140232" y="9959645"/>
            <a:ext cx="4187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 dirty="0"/>
          </a:p>
        </p:txBody>
      </p:sp>
      <p:grpSp>
        <p:nvGrpSpPr>
          <p:cNvPr id="3" name="Group 3"/>
          <p:cNvGrpSpPr/>
          <p:nvPr/>
        </p:nvGrpSpPr>
        <p:grpSpPr>
          <a:xfrm>
            <a:off x="-278" y="3943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2977882" y="9081630"/>
            <a:ext cx="4834665" cy="767503"/>
          </a:xfrm>
          <a:custGeom>
            <a:avLst/>
            <a:gdLst/>
            <a:ahLst/>
            <a:cxnLst/>
            <a:rect l="l" t="t" r="r" b="b"/>
            <a:pathLst>
              <a:path w="4834665" h="767503">
                <a:moveTo>
                  <a:pt x="0" y="0"/>
                </a:moveTo>
                <a:lnTo>
                  <a:pt x="4834665" y="0"/>
                </a:lnTo>
                <a:lnTo>
                  <a:pt x="4834665" y="767503"/>
                </a:lnTo>
                <a:lnTo>
                  <a:pt x="0" y="7675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2551888" y="510085"/>
            <a:ext cx="13293706" cy="1876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b="1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Detector GEM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45407" y="6872845"/>
            <a:ext cx="730130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320"/>
              </a:lnSpc>
              <a:buFont typeface="Arial"/>
              <a:buChar char="•"/>
            </a:pPr>
            <a:r>
              <a:rPr lang="en-US" sz="3600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Ganancia proporcional 10^5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45405" y="4068507"/>
            <a:ext cx="6658468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320"/>
              </a:lnSpc>
              <a:buFont typeface="Arial"/>
              <a:buChar char="•"/>
            </a:pPr>
            <a:r>
              <a:rPr lang="en-US" sz="3600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Resolución Energética de 18% FWM a 5.9 keV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45407" y="5449632"/>
            <a:ext cx="6984779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320"/>
              </a:lnSpc>
              <a:buFont typeface="Arial"/>
              <a:buChar char="•"/>
            </a:pPr>
            <a:r>
              <a:rPr lang="en-US" sz="3600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Resolución Espacial de 60 um rms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45405" y="3228975"/>
            <a:ext cx="5025946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320"/>
              </a:lnSpc>
              <a:buFont typeface="Arial"/>
              <a:buChar char="•"/>
            </a:pPr>
            <a:r>
              <a:rPr lang="en-US" sz="3600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Utiliza gas noble</a:t>
            </a:r>
          </a:p>
        </p:txBody>
      </p:sp>
      <p:sp>
        <p:nvSpPr>
          <p:cNvPr id="12" name="Freeform 12"/>
          <p:cNvSpPr/>
          <p:nvPr/>
        </p:nvSpPr>
        <p:spPr>
          <a:xfrm>
            <a:off x="850767" y="713401"/>
            <a:ext cx="1630697" cy="1517385"/>
          </a:xfrm>
          <a:custGeom>
            <a:avLst/>
            <a:gdLst/>
            <a:ahLst/>
            <a:cxnLst/>
            <a:rect l="l" t="t" r="r" b="b"/>
            <a:pathLst>
              <a:path w="1630697" h="1517385">
                <a:moveTo>
                  <a:pt x="0" y="0"/>
                </a:moveTo>
                <a:lnTo>
                  <a:pt x="1630697" y="0"/>
                </a:lnTo>
                <a:lnTo>
                  <a:pt x="1630697" y="1517385"/>
                </a:lnTo>
                <a:lnTo>
                  <a:pt x="0" y="15173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13"/>
          <p:cNvSpPr/>
          <p:nvPr/>
        </p:nvSpPr>
        <p:spPr>
          <a:xfrm>
            <a:off x="15916020" y="713403"/>
            <a:ext cx="1630697" cy="1517385"/>
          </a:xfrm>
          <a:custGeom>
            <a:avLst/>
            <a:gdLst/>
            <a:ahLst/>
            <a:cxnLst/>
            <a:rect l="l" t="t" r="r" b="b"/>
            <a:pathLst>
              <a:path w="1630697" h="1517385">
                <a:moveTo>
                  <a:pt x="0" y="0"/>
                </a:moveTo>
                <a:lnTo>
                  <a:pt x="1630696" y="0"/>
                </a:lnTo>
                <a:lnTo>
                  <a:pt x="1630696" y="1517385"/>
                </a:lnTo>
                <a:lnTo>
                  <a:pt x="0" y="15173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AA6C786A-3CFD-1D03-8E1D-2B162F33EF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654FC3B-5916-F56C-F6A0-48670A1C68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170699" y="2123290"/>
            <a:ext cx="5472971" cy="7273051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E7FFC887-C452-E205-9E85-1A5F3417AFBA}"/>
              </a:ext>
            </a:extLst>
          </p:cNvPr>
          <p:cNvSpPr/>
          <p:nvPr/>
        </p:nvSpPr>
        <p:spPr>
          <a:xfrm>
            <a:off x="487843" y="9926320"/>
            <a:ext cx="23565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269BE2A-6333-5FF9-1616-FC8190C8DE2B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6FCC512-AC99-76FC-9F58-5E77D8373475}"/>
              </a:ext>
            </a:extLst>
          </p:cNvPr>
          <p:cNvSpPr/>
          <p:nvPr/>
        </p:nvSpPr>
        <p:spPr>
          <a:xfrm>
            <a:off x="9198741" y="9959645"/>
            <a:ext cx="3016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s-ES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4850" y="72812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326310" y="2029298"/>
            <a:ext cx="8822184" cy="6374028"/>
          </a:xfrm>
          <a:custGeom>
            <a:avLst/>
            <a:gdLst/>
            <a:ahLst/>
            <a:cxnLst/>
            <a:rect l="l" t="t" r="r" b="b"/>
            <a:pathLst>
              <a:path w="8822184" h="6374028">
                <a:moveTo>
                  <a:pt x="0" y="0"/>
                </a:moveTo>
                <a:lnTo>
                  <a:pt x="8822185" y="0"/>
                </a:lnTo>
                <a:lnTo>
                  <a:pt x="8822185" y="6374028"/>
                </a:lnTo>
                <a:lnTo>
                  <a:pt x="0" y="637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9148497" y="1956413"/>
            <a:ext cx="9139505" cy="6283410"/>
          </a:xfrm>
          <a:custGeom>
            <a:avLst/>
            <a:gdLst/>
            <a:ahLst/>
            <a:cxnLst/>
            <a:rect l="l" t="t" r="r" b="b"/>
            <a:pathLst>
              <a:path w="9139505" h="6283410">
                <a:moveTo>
                  <a:pt x="0" y="0"/>
                </a:moveTo>
                <a:lnTo>
                  <a:pt x="9139505" y="0"/>
                </a:lnTo>
                <a:lnTo>
                  <a:pt x="9139505" y="6283410"/>
                </a:lnTo>
                <a:lnTo>
                  <a:pt x="0" y="62834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2102577" y="8239823"/>
            <a:ext cx="3811890" cy="619100"/>
          </a:xfrm>
          <a:custGeom>
            <a:avLst/>
            <a:gdLst/>
            <a:ahLst/>
            <a:cxnLst/>
            <a:rect l="l" t="t" r="r" b="b"/>
            <a:pathLst>
              <a:path w="3811890" h="619100">
                <a:moveTo>
                  <a:pt x="0" y="0"/>
                </a:moveTo>
                <a:lnTo>
                  <a:pt x="3811890" y="0"/>
                </a:lnTo>
                <a:lnTo>
                  <a:pt x="3811890" y="619100"/>
                </a:lnTo>
                <a:lnTo>
                  <a:pt x="0" y="619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TextBox 8"/>
          <p:cNvSpPr txBox="1"/>
          <p:nvPr/>
        </p:nvSpPr>
        <p:spPr>
          <a:xfrm>
            <a:off x="1028700" y="566771"/>
            <a:ext cx="8100450" cy="885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5599" b="1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Fuente Radiactiva Fe55</a:t>
            </a:r>
          </a:p>
        </p:txBody>
      </p:sp>
      <p:sp>
        <p:nvSpPr>
          <p:cNvPr id="9" name="Freeform 9"/>
          <p:cNvSpPr/>
          <p:nvPr/>
        </p:nvSpPr>
        <p:spPr>
          <a:xfrm>
            <a:off x="13412569" y="9258302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6" y="0"/>
                </a:lnTo>
                <a:lnTo>
                  <a:pt x="4531596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467B6CD-8613-15B7-21E8-955BFDF4A747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E1D53E0-466E-1630-E44B-81FBE4741390}"/>
              </a:ext>
            </a:extLst>
          </p:cNvPr>
          <p:cNvSpPr/>
          <p:nvPr/>
        </p:nvSpPr>
        <p:spPr>
          <a:xfrm>
            <a:off x="9129150" y="10029522"/>
            <a:ext cx="4187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</a:t>
            </a:r>
            <a:endParaRPr lang="es-ES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50" y="-5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11430000" y="727156"/>
            <a:ext cx="1054630" cy="1090313"/>
          </a:xfrm>
          <a:custGeom>
            <a:avLst/>
            <a:gdLst/>
            <a:ahLst/>
            <a:cxnLst/>
            <a:rect l="l" t="t" r="r" b="b"/>
            <a:pathLst>
              <a:path w="1054630" h="1090313">
                <a:moveTo>
                  <a:pt x="0" y="0"/>
                </a:moveTo>
                <a:lnTo>
                  <a:pt x="1054630" y="0"/>
                </a:lnTo>
                <a:lnTo>
                  <a:pt x="1054630" y="1090313"/>
                </a:lnTo>
                <a:lnTo>
                  <a:pt x="0" y="10903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2240234" y="3511081"/>
            <a:ext cx="5351959" cy="6290899"/>
          </a:xfrm>
          <a:custGeom>
            <a:avLst/>
            <a:gdLst/>
            <a:ahLst/>
            <a:cxnLst/>
            <a:rect l="l" t="t" r="r" b="b"/>
            <a:pathLst>
              <a:path w="5351959" h="6290899">
                <a:moveTo>
                  <a:pt x="0" y="0"/>
                </a:moveTo>
                <a:lnTo>
                  <a:pt x="5351959" y="0"/>
                </a:lnTo>
                <a:lnTo>
                  <a:pt x="5351959" y="6290899"/>
                </a:lnTo>
                <a:lnTo>
                  <a:pt x="0" y="6290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7086600" y="5718335"/>
            <a:ext cx="6991050" cy="1876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i="1" dirty="0" err="1">
                <a:solidFill>
                  <a:srgbClr val="131313"/>
                </a:solidFill>
                <a:latin typeface="Arimo Italics"/>
                <a:ea typeface="Arimo Italics"/>
                <a:cs typeface="Arimo Italics"/>
                <a:sym typeface="Arimo Italics"/>
              </a:rPr>
              <a:t>Muones</a:t>
            </a:r>
            <a:endParaRPr lang="en-US" sz="12000" i="1" dirty="0">
              <a:solidFill>
                <a:srgbClr val="131313"/>
              </a:solidFill>
              <a:latin typeface="Arimo Italics"/>
              <a:ea typeface="Arimo Italics"/>
              <a:cs typeface="Arimo Italics"/>
              <a:sym typeface="Arimo Itali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411370" y="659841"/>
            <a:ext cx="7130083" cy="152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2"/>
              </a:lnSpc>
            </a:pPr>
            <a:r>
              <a:rPr lang="en-US" sz="9701" b="1" dirty="0" err="1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Funciona</a:t>
            </a:r>
            <a:endParaRPr lang="en-US" sz="9701" b="1" dirty="0">
              <a:solidFill>
                <a:srgbClr val="131313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412569" y="9258302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6" y="0"/>
                </a:lnTo>
                <a:lnTo>
                  <a:pt x="4531596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775B3C11-D12B-7F48-0FC0-1E761A670CF4}"/>
              </a:ext>
            </a:extLst>
          </p:cNvPr>
          <p:cNvCxnSpPr/>
          <p:nvPr/>
        </p:nvCxnSpPr>
        <p:spPr>
          <a:xfrm>
            <a:off x="6858001" y="2745603"/>
            <a:ext cx="2063910" cy="2016899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FEC0A2C-9548-46F6-A033-88F627F10F37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9D63282-7FF7-E903-9DBA-8205E89778DA}"/>
              </a:ext>
            </a:extLst>
          </p:cNvPr>
          <p:cNvSpPr/>
          <p:nvPr/>
        </p:nvSpPr>
        <p:spPr>
          <a:xfrm>
            <a:off x="9140231" y="9959645"/>
            <a:ext cx="4187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5051" y="-5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2295049" y="2207114"/>
            <a:ext cx="5315358" cy="7051186"/>
          </a:xfrm>
          <a:custGeom>
            <a:avLst/>
            <a:gdLst/>
            <a:ahLst/>
            <a:cxnLst/>
            <a:rect l="l" t="t" r="r" b="b"/>
            <a:pathLst>
              <a:path w="5315358" h="7051186">
                <a:moveTo>
                  <a:pt x="0" y="0"/>
                </a:moveTo>
                <a:lnTo>
                  <a:pt x="5315358" y="0"/>
                </a:lnTo>
                <a:lnTo>
                  <a:pt x="5315358" y="7051186"/>
                </a:lnTo>
                <a:lnTo>
                  <a:pt x="0" y="70511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7995452" y="2351687"/>
            <a:ext cx="10292398" cy="5583626"/>
          </a:xfrm>
          <a:custGeom>
            <a:avLst/>
            <a:gdLst/>
            <a:ahLst/>
            <a:cxnLst/>
            <a:rect l="l" t="t" r="r" b="b"/>
            <a:pathLst>
              <a:path w="10292398" h="5583626">
                <a:moveTo>
                  <a:pt x="0" y="0"/>
                </a:moveTo>
                <a:lnTo>
                  <a:pt x="10292398" y="0"/>
                </a:lnTo>
                <a:lnTo>
                  <a:pt x="10292398" y="5583626"/>
                </a:lnTo>
                <a:lnTo>
                  <a:pt x="0" y="55836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4181046" y="580904"/>
            <a:ext cx="10966946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799"/>
              </a:lnSpc>
            </a:pPr>
            <a:r>
              <a:rPr lang="en-US" sz="8999" b="1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Montaje de Muones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4A91C65-83EA-1A7F-2E5C-9B6C7AF90F85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C95C580-ACD7-4E3D-E829-BB14D1EBE817}"/>
              </a:ext>
            </a:extLst>
          </p:cNvPr>
          <p:cNvSpPr/>
          <p:nvPr/>
        </p:nvSpPr>
        <p:spPr>
          <a:xfrm>
            <a:off x="9140232" y="9959645"/>
            <a:ext cx="4187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</a:t>
            </a:r>
            <a:endParaRPr lang="es-ES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50" y="-5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1837424" y="3691082"/>
            <a:ext cx="9241554" cy="5186822"/>
          </a:xfrm>
          <a:custGeom>
            <a:avLst/>
            <a:gdLst/>
            <a:ahLst/>
            <a:cxnLst/>
            <a:rect l="l" t="t" r="r" b="b"/>
            <a:pathLst>
              <a:path w="9241554" h="5186822">
                <a:moveTo>
                  <a:pt x="0" y="0"/>
                </a:moveTo>
                <a:lnTo>
                  <a:pt x="9241554" y="0"/>
                </a:lnTo>
                <a:lnTo>
                  <a:pt x="9241554" y="5186822"/>
                </a:lnTo>
                <a:lnTo>
                  <a:pt x="0" y="5186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1577200" y="2240830"/>
            <a:ext cx="6094912" cy="6827407"/>
          </a:xfrm>
          <a:custGeom>
            <a:avLst/>
            <a:gdLst/>
            <a:ahLst/>
            <a:cxnLst/>
            <a:rect l="l" t="t" r="r" b="b"/>
            <a:pathLst>
              <a:path w="6094912" h="6827407">
                <a:moveTo>
                  <a:pt x="0" y="0"/>
                </a:moveTo>
                <a:lnTo>
                  <a:pt x="6094911" y="0"/>
                </a:lnTo>
                <a:lnTo>
                  <a:pt x="6094911" y="6827407"/>
                </a:lnTo>
                <a:lnTo>
                  <a:pt x="0" y="68274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512996" y="400050"/>
            <a:ext cx="8100450" cy="116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59"/>
              </a:lnSpc>
            </a:pPr>
            <a:r>
              <a:rPr lang="en-US" sz="7799" b="1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Preparación PMT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68799" y="2213515"/>
            <a:ext cx="6274925" cy="1114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PMT de 25x25 cm2</a:t>
            </a:r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Voltaje de Operación -2000 V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76310" y="8670857"/>
            <a:ext cx="2542365" cy="397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8"/>
              </a:lnSpc>
              <a:spcBef>
                <a:spcPct val="0"/>
              </a:spcBef>
            </a:pPr>
            <a:r>
              <a:rPr lang="en-US" sz="2648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Umbral: 100 mV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58203" y="8670857"/>
            <a:ext cx="4230985" cy="39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0"/>
              </a:lnSpc>
              <a:spcBef>
                <a:spcPct val="0"/>
              </a:spcBef>
            </a:pPr>
            <a:r>
              <a:rPr lang="en-US" sz="2508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Ventana Temporal: 20-25 ns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412569" y="9258302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6" y="0"/>
                </a:lnTo>
                <a:lnTo>
                  <a:pt x="4531596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ECB61F8-E746-73CF-6915-35585D2E5EC0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BCA12D4-BF82-93D0-B36E-B51ECD04518B}"/>
              </a:ext>
            </a:extLst>
          </p:cNvPr>
          <p:cNvSpPr/>
          <p:nvPr/>
        </p:nvSpPr>
        <p:spPr>
          <a:xfrm>
            <a:off x="9140232" y="9959645"/>
            <a:ext cx="4187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23</a:t>
            </a:r>
            <a:endParaRPr lang="es-ES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278" y="4453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7314264" y="1028702"/>
            <a:ext cx="10629901" cy="7135321"/>
          </a:xfrm>
          <a:custGeom>
            <a:avLst/>
            <a:gdLst/>
            <a:ahLst/>
            <a:cxnLst/>
            <a:rect l="l" t="t" r="r" b="b"/>
            <a:pathLst>
              <a:path w="10629901" h="7135321">
                <a:moveTo>
                  <a:pt x="0" y="0"/>
                </a:moveTo>
                <a:lnTo>
                  <a:pt x="10629901" y="0"/>
                </a:lnTo>
                <a:lnTo>
                  <a:pt x="10629901" y="7135321"/>
                </a:lnTo>
                <a:lnTo>
                  <a:pt x="0" y="713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2397461" y="5062210"/>
            <a:ext cx="3728458" cy="1914613"/>
          </a:xfrm>
          <a:custGeom>
            <a:avLst/>
            <a:gdLst/>
            <a:ahLst/>
            <a:cxnLst/>
            <a:rect l="l" t="t" r="r" b="b"/>
            <a:pathLst>
              <a:path w="3728458" h="1914613">
                <a:moveTo>
                  <a:pt x="0" y="0"/>
                </a:moveTo>
                <a:lnTo>
                  <a:pt x="3728458" y="0"/>
                </a:lnTo>
                <a:lnTo>
                  <a:pt x="3728458" y="1914613"/>
                </a:lnTo>
                <a:lnTo>
                  <a:pt x="0" y="19146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80747" y="662698"/>
            <a:ext cx="8100450" cy="116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60"/>
              </a:lnSpc>
            </a:pPr>
            <a:r>
              <a:rPr lang="en-US" sz="7800" b="1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Muones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73473" y="2653357"/>
            <a:ext cx="5166478" cy="684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3"/>
              </a:lnSpc>
              <a:spcBef>
                <a:spcPct val="0"/>
              </a:spcBef>
            </a:pPr>
            <a:r>
              <a:rPr lang="en-US" sz="4411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Coincidencia Triple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22799" y="4101406"/>
            <a:ext cx="4077783" cy="59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0"/>
              </a:lnSpc>
              <a:spcBef>
                <a:spcPct val="0"/>
              </a:spcBef>
            </a:pPr>
            <a:r>
              <a:rPr lang="en-US" sz="3958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Señal del Trigger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0747" y="6957771"/>
            <a:ext cx="2934779" cy="731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  <a:spcBef>
                <a:spcPct val="0"/>
              </a:spcBef>
            </a:pPr>
            <a:r>
              <a:rPr lang="en-US" sz="4725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Detector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7389" y="5043158"/>
            <a:ext cx="2692168" cy="609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5"/>
              </a:lnSpc>
              <a:spcBef>
                <a:spcPct val="0"/>
              </a:spcBef>
            </a:pPr>
            <a:r>
              <a:rPr lang="en-US" sz="4079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dt &lt; 500 ns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412569" y="9258302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6" y="0"/>
                </a:lnTo>
                <a:lnTo>
                  <a:pt x="4531596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TextBox 13"/>
          <p:cNvSpPr txBox="1"/>
          <p:nvPr/>
        </p:nvSpPr>
        <p:spPr>
          <a:xfrm>
            <a:off x="4892937" y="6957771"/>
            <a:ext cx="2934779" cy="731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  <a:spcBef>
                <a:spcPct val="0"/>
              </a:spcBef>
            </a:pPr>
            <a:r>
              <a:rPr lang="en-US" sz="4725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Detector 2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0098F93-DE07-B169-CB30-4AEB18FA47B2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DF3508F-958F-F8A7-3062-FE800252B1B8}"/>
              </a:ext>
            </a:extLst>
          </p:cNvPr>
          <p:cNvSpPr/>
          <p:nvPr/>
        </p:nvSpPr>
        <p:spPr>
          <a:xfrm>
            <a:off x="9140232" y="9959645"/>
            <a:ext cx="4187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</a:t>
            </a:r>
            <a:endParaRPr lang="es-ES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50" y="-5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13453" r="13520"/>
          <a:stretch>
            <a:fillRect/>
          </a:stretch>
        </p:blipFill>
        <p:spPr>
          <a:xfrm>
            <a:off x="4135607" y="1508554"/>
            <a:ext cx="9276963" cy="846913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3412569" y="9258302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6" y="0"/>
                </a:lnTo>
                <a:lnTo>
                  <a:pt x="4531596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797754" y="3589316"/>
            <a:ext cx="4675701" cy="1184793"/>
          </a:xfrm>
          <a:custGeom>
            <a:avLst/>
            <a:gdLst/>
            <a:ahLst/>
            <a:cxnLst/>
            <a:rect l="l" t="t" r="r" b="b"/>
            <a:pathLst>
              <a:path w="4675701" h="1184793">
                <a:moveTo>
                  <a:pt x="0" y="0"/>
                </a:moveTo>
                <a:lnTo>
                  <a:pt x="4675701" y="0"/>
                </a:lnTo>
                <a:lnTo>
                  <a:pt x="4675701" y="1184793"/>
                </a:lnTo>
                <a:lnTo>
                  <a:pt x="0" y="11847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1903491" y="6745784"/>
            <a:ext cx="4580859" cy="1210038"/>
          </a:xfrm>
          <a:custGeom>
            <a:avLst/>
            <a:gdLst/>
            <a:ahLst/>
            <a:cxnLst/>
            <a:rect l="l" t="t" r="r" b="b"/>
            <a:pathLst>
              <a:path w="4580859" h="1210038">
                <a:moveTo>
                  <a:pt x="0" y="0"/>
                </a:moveTo>
                <a:lnTo>
                  <a:pt x="4580859" y="0"/>
                </a:lnTo>
                <a:lnTo>
                  <a:pt x="4580859" y="1210038"/>
                </a:lnTo>
                <a:lnTo>
                  <a:pt x="0" y="12100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9984379" y="4361401"/>
            <a:ext cx="3646153" cy="1233744"/>
          </a:xfrm>
          <a:custGeom>
            <a:avLst/>
            <a:gdLst/>
            <a:ahLst/>
            <a:cxnLst/>
            <a:rect l="l" t="t" r="r" b="b"/>
            <a:pathLst>
              <a:path w="3646153" h="1233744">
                <a:moveTo>
                  <a:pt x="0" y="0"/>
                </a:moveTo>
                <a:lnTo>
                  <a:pt x="3646154" y="0"/>
                </a:lnTo>
                <a:lnTo>
                  <a:pt x="3646154" y="1233744"/>
                </a:lnTo>
                <a:lnTo>
                  <a:pt x="0" y="1233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10199293" y="5430882"/>
            <a:ext cx="3662941" cy="1314902"/>
          </a:xfrm>
          <a:custGeom>
            <a:avLst/>
            <a:gdLst/>
            <a:ahLst/>
            <a:cxnLst/>
            <a:rect l="l" t="t" r="r" b="b"/>
            <a:pathLst>
              <a:path w="3662941" h="1314902">
                <a:moveTo>
                  <a:pt x="0" y="0"/>
                </a:moveTo>
                <a:lnTo>
                  <a:pt x="3662941" y="0"/>
                </a:lnTo>
                <a:lnTo>
                  <a:pt x="3662941" y="1314902"/>
                </a:lnTo>
                <a:lnTo>
                  <a:pt x="0" y="13149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/>
          <p:cNvSpPr txBox="1"/>
          <p:nvPr/>
        </p:nvSpPr>
        <p:spPr>
          <a:xfrm>
            <a:off x="505032" y="400083"/>
            <a:ext cx="8100450" cy="116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60"/>
              </a:lnSpc>
            </a:pPr>
            <a:r>
              <a:rPr lang="en-US" sz="7800" b="1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Reconstrucción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36570" y="8143943"/>
            <a:ext cx="5868624" cy="1114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1119 Coincidencias Triples</a:t>
            </a:r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31498 Señales PMT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84352" y="2677010"/>
            <a:ext cx="4242263" cy="571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Umbral de 250 DAC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EC4A07A-CE03-15A0-EA53-9A4BA0B6FED7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155DDF6-29EE-D7F4-B0E4-E5B445FEAE03}"/>
              </a:ext>
            </a:extLst>
          </p:cNvPr>
          <p:cNvSpPr/>
          <p:nvPr/>
        </p:nvSpPr>
        <p:spPr>
          <a:xfrm>
            <a:off x="9140232" y="9959645"/>
            <a:ext cx="4187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</a:t>
            </a:r>
            <a:endParaRPr lang="es-ES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50" y="-5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6098401" y="5143502"/>
            <a:ext cx="6604716" cy="4850921"/>
          </a:xfrm>
          <a:custGeom>
            <a:avLst/>
            <a:gdLst/>
            <a:ahLst/>
            <a:cxnLst/>
            <a:rect l="l" t="t" r="r" b="b"/>
            <a:pathLst>
              <a:path w="6604716" h="4850921">
                <a:moveTo>
                  <a:pt x="0" y="0"/>
                </a:moveTo>
                <a:lnTo>
                  <a:pt x="6604716" y="0"/>
                </a:lnTo>
                <a:lnTo>
                  <a:pt x="6604716" y="4850921"/>
                </a:lnTo>
                <a:lnTo>
                  <a:pt x="0" y="48509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1172074" y="440928"/>
            <a:ext cx="6772091" cy="5055517"/>
          </a:xfrm>
          <a:custGeom>
            <a:avLst/>
            <a:gdLst/>
            <a:ahLst/>
            <a:cxnLst/>
            <a:rect l="l" t="t" r="r" b="b"/>
            <a:pathLst>
              <a:path w="6772091" h="5055517">
                <a:moveTo>
                  <a:pt x="0" y="0"/>
                </a:moveTo>
                <a:lnTo>
                  <a:pt x="6772091" y="0"/>
                </a:lnTo>
                <a:lnTo>
                  <a:pt x="6772091" y="5055518"/>
                </a:lnTo>
                <a:lnTo>
                  <a:pt x="0" y="5055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3412569" y="9258302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6" y="0"/>
                </a:lnTo>
                <a:lnTo>
                  <a:pt x="4531596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1028700" y="605514"/>
            <a:ext cx="7445909" cy="4726343"/>
          </a:xfrm>
          <a:custGeom>
            <a:avLst/>
            <a:gdLst/>
            <a:ahLst/>
            <a:cxnLst/>
            <a:rect l="l" t="t" r="r" b="b"/>
            <a:pathLst>
              <a:path w="7445909" h="4726343">
                <a:moveTo>
                  <a:pt x="0" y="0"/>
                </a:moveTo>
                <a:lnTo>
                  <a:pt x="7445909" y="0"/>
                </a:lnTo>
                <a:lnTo>
                  <a:pt x="7445909" y="4726342"/>
                </a:lnTo>
                <a:lnTo>
                  <a:pt x="0" y="47263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TextBox 9"/>
          <p:cNvSpPr txBox="1"/>
          <p:nvPr/>
        </p:nvSpPr>
        <p:spPr>
          <a:xfrm>
            <a:off x="-730353" y="6548333"/>
            <a:ext cx="8100450" cy="116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</a:pPr>
            <a:r>
              <a:rPr lang="en-US" sz="7800" b="1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Muones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7999C99-44AD-1004-7F0B-A75B6209A1CD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22D2114-899E-C53E-8318-7FA3F22EF548}"/>
              </a:ext>
            </a:extLst>
          </p:cNvPr>
          <p:cNvSpPr/>
          <p:nvPr/>
        </p:nvSpPr>
        <p:spPr>
          <a:xfrm>
            <a:off x="9140232" y="9959645"/>
            <a:ext cx="4187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26</a:t>
            </a:r>
            <a:endParaRPr lang="es-ES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50" y="-5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305267" y="4761764"/>
            <a:ext cx="8838733" cy="5215927"/>
          </a:xfrm>
          <a:custGeom>
            <a:avLst/>
            <a:gdLst/>
            <a:ahLst/>
            <a:cxnLst/>
            <a:rect l="l" t="t" r="r" b="b"/>
            <a:pathLst>
              <a:path w="8838733" h="5215927">
                <a:moveTo>
                  <a:pt x="0" y="0"/>
                </a:moveTo>
                <a:lnTo>
                  <a:pt x="8838733" y="0"/>
                </a:lnTo>
                <a:lnTo>
                  <a:pt x="8838733" y="5215927"/>
                </a:lnTo>
                <a:lnTo>
                  <a:pt x="0" y="5215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294" t="-1503" r="-22252" b="-150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7319228" y="622896"/>
            <a:ext cx="10624934" cy="6746833"/>
          </a:xfrm>
          <a:custGeom>
            <a:avLst/>
            <a:gdLst/>
            <a:ahLst/>
            <a:cxnLst/>
            <a:rect l="l" t="t" r="r" b="b"/>
            <a:pathLst>
              <a:path w="10624934" h="6746833">
                <a:moveTo>
                  <a:pt x="0" y="0"/>
                </a:moveTo>
                <a:lnTo>
                  <a:pt x="10624935" y="0"/>
                </a:lnTo>
                <a:lnTo>
                  <a:pt x="10624935" y="6746833"/>
                </a:lnTo>
                <a:lnTo>
                  <a:pt x="0" y="67468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1028700" y="3096761"/>
            <a:ext cx="8100450" cy="116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60"/>
              </a:lnSpc>
            </a:pPr>
            <a:r>
              <a:rPr lang="en-US" sz="7800" b="1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Eficiencia</a:t>
            </a:r>
          </a:p>
        </p:txBody>
      </p:sp>
      <p:sp>
        <p:nvSpPr>
          <p:cNvPr id="8" name="Freeform 8"/>
          <p:cNvSpPr/>
          <p:nvPr/>
        </p:nvSpPr>
        <p:spPr>
          <a:xfrm>
            <a:off x="13412569" y="9258302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6" y="0"/>
                </a:lnTo>
                <a:lnTo>
                  <a:pt x="4531596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E9186E4-6D94-BEEE-7DC0-807CD77EF7D4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7819CD1-A999-56FC-AEC2-0A1DC029A54C}"/>
              </a:ext>
            </a:extLst>
          </p:cNvPr>
          <p:cNvSpPr/>
          <p:nvPr/>
        </p:nvSpPr>
        <p:spPr>
          <a:xfrm>
            <a:off x="9140232" y="9959645"/>
            <a:ext cx="4187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27</a:t>
            </a:r>
            <a:endParaRPr lang="es-ES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50" y="-5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13412569" y="9258302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6" y="0"/>
                </a:lnTo>
                <a:lnTo>
                  <a:pt x="4531596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3412567" y="4365950"/>
            <a:ext cx="2685092" cy="2641154"/>
          </a:xfrm>
          <a:custGeom>
            <a:avLst/>
            <a:gdLst/>
            <a:ahLst/>
            <a:cxnLst/>
            <a:rect l="l" t="t" r="r" b="b"/>
            <a:pathLst>
              <a:path w="2685092" h="2641154">
                <a:moveTo>
                  <a:pt x="0" y="0"/>
                </a:moveTo>
                <a:lnTo>
                  <a:pt x="2685092" y="0"/>
                </a:lnTo>
                <a:lnTo>
                  <a:pt x="2685092" y="2641153"/>
                </a:lnTo>
                <a:lnTo>
                  <a:pt x="0" y="26411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9642888" y="7211983"/>
            <a:ext cx="2046319" cy="2046319"/>
          </a:xfrm>
          <a:custGeom>
            <a:avLst/>
            <a:gdLst/>
            <a:ahLst/>
            <a:cxnLst/>
            <a:rect l="l" t="t" r="r" b="b"/>
            <a:pathLst>
              <a:path w="2046319" h="2046319">
                <a:moveTo>
                  <a:pt x="0" y="0"/>
                </a:moveTo>
                <a:lnTo>
                  <a:pt x="2046319" y="0"/>
                </a:lnTo>
                <a:lnTo>
                  <a:pt x="2046319" y="2046319"/>
                </a:lnTo>
                <a:lnTo>
                  <a:pt x="0" y="20463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TextBox 8"/>
          <p:cNvSpPr txBox="1"/>
          <p:nvPr/>
        </p:nvSpPr>
        <p:spPr>
          <a:xfrm>
            <a:off x="738470" y="3223547"/>
            <a:ext cx="12674097" cy="4821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5986" lvl="1" indent="-422993" algn="just">
              <a:lnSpc>
                <a:spcPts val="4702"/>
              </a:lnSpc>
              <a:buFont typeface="Arial"/>
              <a:buChar char="•"/>
            </a:pPr>
            <a:r>
              <a:rPr lang="en-US" sz="3918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Baja eficiencia en la reconstrucción de los muones.</a:t>
            </a:r>
          </a:p>
          <a:p>
            <a:pPr algn="just">
              <a:lnSpc>
                <a:spcPts val="4702"/>
              </a:lnSpc>
            </a:pPr>
            <a:endParaRPr lang="en-US" sz="3918" b="1" i="1">
              <a:solidFill>
                <a:srgbClr val="131313"/>
              </a:solidFill>
              <a:latin typeface="Arimo Bold Italics"/>
              <a:ea typeface="Arimo Bold Italics"/>
              <a:cs typeface="Arimo Bold Italics"/>
              <a:sym typeface="Arimo Bold Italics"/>
            </a:endParaRPr>
          </a:p>
          <a:p>
            <a:pPr marL="845986" lvl="1" indent="-422993" algn="just">
              <a:lnSpc>
                <a:spcPts val="4702"/>
              </a:lnSpc>
              <a:buFont typeface="Arial"/>
              <a:buChar char="•"/>
            </a:pPr>
            <a:r>
              <a:rPr lang="en-US" sz="3918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Poder recircular el gas ArCO2</a:t>
            </a:r>
          </a:p>
          <a:p>
            <a:pPr algn="just">
              <a:lnSpc>
                <a:spcPts val="4702"/>
              </a:lnSpc>
            </a:pPr>
            <a:endParaRPr lang="en-US" sz="3918" b="1" i="1">
              <a:solidFill>
                <a:srgbClr val="131313"/>
              </a:solidFill>
              <a:latin typeface="Arimo Bold Italics"/>
              <a:ea typeface="Arimo Bold Italics"/>
              <a:cs typeface="Arimo Bold Italics"/>
              <a:sym typeface="Arimo Bold Italics"/>
            </a:endParaRPr>
          </a:p>
          <a:p>
            <a:pPr marL="845986" lvl="1" indent="-422993" algn="just">
              <a:lnSpc>
                <a:spcPts val="4702"/>
              </a:lnSpc>
              <a:buFont typeface="Arial"/>
              <a:buChar char="•"/>
            </a:pPr>
            <a:r>
              <a:rPr lang="en-US" sz="3918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Mejorar la ventilación de las tarjetas Hibridas</a:t>
            </a:r>
          </a:p>
          <a:p>
            <a:pPr algn="just">
              <a:lnSpc>
                <a:spcPts val="4702"/>
              </a:lnSpc>
            </a:pPr>
            <a:endParaRPr lang="en-US" sz="3918" b="1" i="1">
              <a:solidFill>
                <a:srgbClr val="131313"/>
              </a:solidFill>
              <a:latin typeface="Arimo Bold Italics"/>
              <a:ea typeface="Arimo Bold Italics"/>
              <a:cs typeface="Arimo Bold Italics"/>
              <a:sym typeface="Arimo Bold Italics"/>
            </a:endParaRPr>
          </a:p>
          <a:p>
            <a:pPr marL="845986" lvl="1" indent="-422993" algn="just">
              <a:lnSpc>
                <a:spcPts val="4702"/>
              </a:lnSpc>
              <a:buFont typeface="Arial"/>
              <a:buChar char="•"/>
            </a:pPr>
            <a:r>
              <a:rPr lang="en-US" sz="3918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Disminuir el ruido del sistema</a:t>
            </a:r>
          </a:p>
          <a:p>
            <a:pPr algn="just">
              <a:lnSpc>
                <a:spcPts val="4702"/>
              </a:lnSpc>
              <a:spcBef>
                <a:spcPct val="0"/>
              </a:spcBef>
            </a:pPr>
            <a:endParaRPr lang="en-US" sz="3918" b="1" i="1">
              <a:solidFill>
                <a:srgbClr val="131313"/>
              </a:solidFill>
              <a:latin typeface="Arimo Bold Italics"/>
              <a:ea typeface="Arimo Bold Italics"/>
              <a:cs typeface="Arimo Bold Italics"/>
              <a:sym typeface="Arimo Bold Itali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1345325"/>
            <a:ext cx="10660505" cy="116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60"/>
              </a:lnSpc>
            </a:pPr>
            <a:r>
              <a:rPr lang="en-US" sz="7800" b="1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Problemas Técnicos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3B2603C-F58C-5E70-C231-755AEAA1C742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DE4A6FD-DA68-93E8-2296-007DD5051056}"/>
              </a:ext>
            </a:extLst>
          </p:cNvPr>
          <p:cNvSpPr/>
          <p:nvPr/>
        </p:nvSpPr>
        <p:spPr>
          <a:xfrm>
            <a:off x="9140232" y="9959645"/>
            <a:ext cx="4187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28</a:t>
            </a:r>
            <a:endParaRPr lang="es-ES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50" y="-5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720850"/>
            <a:ext cx="11644180" cy="6008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8" lvl="1" indent="-421004">
              <a:lnSpc>
                <a:spcPts val="4679"/>
              </a:lnSpc>
              <a:buFont typeface="Arial"/>
              <a:buChar char="•"/>
            </a:pPr>
            <a:r>
              <a:rPr lang="en-US" sz="3899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Se comprobó el funcionamiento del sistema GEM-SRS.</a:t>
            </a:r>
          </a:p>
          <a:p>
            <a:pPr>
              <a:lnSpc>
                <a:spcPts val="4679"/>
              </a:lnSpc>
            </a:pPr>
            <a:endParaRPr lang="en-US" sz="3899" b="1" i="1">
              <a:solidFill>
                <a:srgbClr val="131313"/>
              </a:solidFill>
              <a:latin typeface="Arimo Bold Italics"/>
              <a:ea typeface="Arimo Bold Italics"/>
              <a:cs typeface="Arimo Bold Italics"/>
              <a:sym typeface="Arimo Bold Italics"/>
            </a:endParaRPr>
          </a:p>
          <a:p>
            <a:pPr>
              <a:lnSpc>
                <a:spcPts val="4679"/>
              </a:lnSpc>
            </a:pPr>
            <a:endParaRPr lang="en-US" sz="3899" b="1" i="1">
              <a:solidFill>
                <a:srgbClr val="131313"/>
              </a:solidFill>
              <a:latin typeface="Arimo Bold Italics"/>
              <a:ea typeface="Arimo Bold Italics"/>
              <a:cs typeface="Arimo Bold Italics"/>
              <a:sym typeface="Arimo Bold Italics"/>
            </a:endParaRPr>
          </a:p>
          <a:p>
            <a:pPr marL="842008" lvl="1" indent="-421004">
              <a:lnSpc>
                <a:spcPts val="4679"/>
              </a:lnSpc>
              <a:buFont typeface="Arial"/>
              <a:buChar char="•"/>
            </a:pPr>
            <a:r>
              <a:rPr lang="en-US" sz="3899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Se obtuvieron imágenes de rayos X para muestras biológicas.</a:t>
            </a:r>
          </a:p>
          <a:p>
            <a:pPr>
              <a:lnSpc>
                <a:spcPts val="4679"/>
              </a:lnSpc>
            </a:pPr>
            <a:endParaRPr lang="en-US" sz="3899" b="1" i="1">
              <a:solidFill>
                <a:srgbClr val="131313"/>
              </a:solidFill>
              <a:latin typeface="Arimo Bold Italics"/>
              <a:ea typeface="Arimo Bold Italics"/>
              <a:cs typeface="Arimo Bold Italics"/>
              <a:sym typeface="Arimo Bold Italics"/>
            </a:endParaRPr>
          </a:p>
          <a:p>
            <a:pPr>
              <a:lnSpc>
                <a:spcPts val="4679"/>
              </a:lnSpc>
            </a:pPr>
            <a:endParaRPr lang="en-US" sz="3899" b="1" i="1">
              <a:solidFill>
                <a:srgbClr val="131313"/>
              </a:solidFill>
              <a:latin typeface="Arimo Bold Italics"/>
              <a:ea typeface="Arimo Bold Italics"/>
              <a:cs typeface="Arimo Bold Italics"/>
              <a:sym typeface="Arimo Bold Italics"/>
            </a:endParaRPr>
          </a:p>
          <a:p>
            <a:pPr marL="842008" lvl="1" indent="-421004">
              <a:lnSpc>
                <a:spcPts val="4679"/>
              </a:lnSpc>
              <a:buFont typeface="Arial"/>
              <a:buChar char="•"/>
            </a:pPr>
            <a:r>
              <a:rPr lang="en-US" sz="3899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Se obtuvieron las trayectorias de muones con el sistema de adquisición de datos.</a:t>
            </a:r>
          </a:p>
        </p:txBody>
      </p:sp>
      <p:sp>
        <p:nvSpPr>
          <p:cNvPr id="6" name="Freeform 6"/>
          <p:cNvSpPr/>
          <p:nvPr/>
        </p:nvSpPr>
        <p:spPr>
          <a:xfrm>
            <a:off x="13412569" y="9258302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6" y="0"/>
                </a:lnTo>
                <a:lnTo>
                  <a:pt x="4531596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1851845" y="3721267"/>
            <a:ext cx="5825920" cy="3352216"/>
          </a:xfrm>
          <a:custGeom>
            <a:avLst/>
            <a:gdLst/>
            <a:ahLst/>
            <a:cxnLst/>
            <a:rect l="l" t="t" r="r" b="b"/>
            <a:pathLst>
              <a:path w="5825920" h="3352216">
                <a:moveTo>
                  <a:pt x="0" y="0"/>
                </a:moveTo>
                <a:lnTo>
                  <a:pt x="5825920" y="0"/>
                </a:lnTo>
                <a:lnTo>
                  <a:pt x="5825920" y="3352216"/>
                </a:lnTo>
                <a:lnTo>
                  <a:pt x="0" y="33522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TextBox 8"/>
          <p:cNvSpPr txBox="1"/>
          <p:nvPr/>
        </p:nvSpPr>
        <p:spPr>
          <a:xfrm>
            <a:off x="1028700" y="990600"/>
            <a:ext cx="8100450" cy="116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60"/>
              </a:lnSpc>
            </a:pPr>
            <a:r>
              <a:rPr lang="en-US" sz="7800" b="1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Conclusiones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B85914F-5617-605C-AD29-C0A43B6E4B3D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F4CDDD1-3063-1276-1D15-1E1479505B1B}"/>
              </a:ext>
            </a:extLst>
          </p:cNvPr>
          <p:cNvSpPr/>
          <p:nvPr/>
        </p:nvSpPr>
        <p:spPr>
          <a:xfrm>
            <a:off x="9140232" y="9959645"/>
            <a:ext cx="4187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29</a:t>
            </a:r>
            <a:endParaRPr lang="es-ES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4495" y="-4875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00594" y="1890174"/>
            <a:ext cx="8491006" cy="4875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95"/>
              </a:lnSpc>
            </a:pPr>
            <a:r>
              <a:rPr lang="en-US" sz="10662" b="1" dirty="0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¿Podemos </a:t>
            </a:r>
            <a:r>
              <a:rPr lang="en-US" sz="10662" b="1" dirty="0" err="1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hacer</a:t>
            </a:r>
            <a:r>
              <a:rPr lang="en-US" sz="10662" b="1" dirty="0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 tracking de </a:t>
            </a:r>
            <a:r>
              <a:rPr lang="en-US" sz="10662" b="1" dirty="0" err="1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muones</a:t>
            </a:r>
            <a:r>
              <a:rPr lang="en-US" sz="10662" b="1" dirty="0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7" name="Freeform 7"/>
          <p:cNvSpPr/>
          <p:nvPr/>
        </p:nvSpPr>
        <p:spPr>
          <a:xfrm>
            <a:off x="12977882" y="9081630"/>
            <a:ext cx="4834665" cy="767503"/>
          </a:xfrm>
          <a:custGeom>
            <a:avLst/>
            <a:gdLst/>
            <a:ahLst/>
            <a:cxnLst/>
            <a:rect l="l" t="t" r="r" b="b"/>
            <a:pathLst>
              <a:path w="4834665" h="767503">
                <a:moveTo>
                  <a:pt x="0" y="0"/>
                </a:moveTo>
                <a:lnTo>
                  <a:pt x="4834665" y="0"/>
                </a:lnTo>
                <a:lnTo>
                  <a:pt x="4834665" y="767503"/>
                </a:lnTo>
                <a:lnTo>
                  <a:pt x="0" y="7675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1028700" y="7947995"/>
            <a:ext cx="1630697" cy="1517385"/>
          </a:xfrm>
          <a:custGeom>
            <a:avLst/>
            <a:gdLst/>
            <a:ahLst/>
            <a:cxnLst/>
            <a:rect l="l" t="t" r="r" b="b"/>
            <a:pathLst>
              <a:path w="1630697" h="1517385">
                <a:moveTo>
                  <a:pt x="0" y="0"/>
                </a:moveTo>
                <a:lnTo>
                  <a:pt x="1630697" y="0"/>
                </a:lnTo>
                <a:lnTo>
                  <a:pt x="1630697" y="1517384"/>
                </a:lnTo>
                <a:lnTo>
                  <a:pt x="0" y="1517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15950570" y="410891"/>
            <a:ext cx="1630697" cy="1517385"/>
          </a:xfrm>
          <a:custGeom>
            <a:avLst/>
            <a:gdLst/>
            <a:ahLst/>
            <a:cxnLst/>
            <a:rect l="l" t="t" r="r" b="b"/>
            <a:pathLst>
              <a:path w="1630697" h="1517385">
                <a:moveTo>
                  <a:pt x="0" y="0"/>
                </a:moveTo>
                <a:lnTo>
                  <a:pt x="1630697" y="0"/>
                </a:lnTo>
                <a:lnTo>
                  <a:pt x="1630697" y="1517385"/>
                </a:lnTo>
                <a:lnTo>
                  <a:pt x="0" y="15173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2D3A20C4-D6D1-2610-910B-FD414379DF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2" name="0001-0213">
            <a:hlinkClick r:id="" action="ppaction://media"/>
            <a:extLst>
              <a:ext uri="{FF2B5EF4-FFF2-40B4-BE49-F238E27FC236}">
                <a16:creationId xmlns:a16="http://schemas.microsoft.com/office/drawing/2014/main" id="{C07EB3A7-9960-977C-B6F3-87F373B269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57316" y="2621487"/>
            <a:ext cx="8425290" cy="4739226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2037F152-FE45-95FE-E373-789F5B7E1D5F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B1D4302-11FD-84B3-AC18-A33FB3BD2899}"/>
              </a:ext>
            </a:extLst>
          </p:cNvPr>
          <p:cNvSpPr/>
          <p:nvPr/>
        </p:nvSpPr>
        <p:spPr>
          <a:xfrm>
            <a:off x="9145557" y="9926785"/>
            <a:ext cx="3016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5051" y="62575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-445528" y="62575"/>
            <a:ext cx="7282615" cy="10224425"/>
          </a:xfrm>
          <a:custGeom>
            <a:avLst/>
            <a:gdLst/>
            <a:ahLst/>
            <a:cxnLst/>
            <a:rect l="l" t="t" r="r" b="b"/>
            <a:pathLst>
              <a:path w="7282615" h="10224425">
                <a:moveTo>
                  <a:pt x="0" y="0"/>
                </a:moveTo>
                <a:lnTo>
                  <a:pt x="7282615" y="0"/>
                </a:lnTo>
                <a:lnTo>
                  <a:pt x="7282615" y="10224425"/>
                </a:lnTo>
                <a:lnTo>
                  <a:pt x="0" y="10224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3412567" y="8953502"/>
            <a:ext cx="4531596" cy="10241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6" y="0"/>
                </a:lnTo>
                <a:lnTo>
                  <a:pt x="4531596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3751356" y="1754050"/>
            <a:ext cx="4531595" cy="4531595"/>
          </a:xfrm>
          <a:custGeom>
            <a:avLst/>
            <a:gdLst/>
            <a:ahLst/>
            <a:cxnLst/>
            <a:rect l="l" t="t" r="r" b="b"/>
            <a:pathLst>
              <a:path w="4531595" h="4531595">
                <a:moveTo>
                  <a:pt x="0" y="0"/>
                </a:moveTo>
                <a:lnTo>
                  <a:pt x="4531595" y="0"/>
                </a:lnTo>
                <a:lnTo>
                  <a:pt x="4531595" y="4531595"/>
                </a:lnTo>
                <a:lnTo>
                  <a:pt x="0" y="45315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TextBox 8"/>
          <p:cNvSpPr txBox="1"/>
          <p:nvPr/>
        </p:nvSpPr>
        <p:spPr>
          <a:xfrm>
            <a:off x="5389060" y="1524298"/>
            <a:ext cx="12103634" cy="494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289"/>
              </a:lnSpc>
            </a:pPr>
            <a:r>
              <a:rPr lang="en-US" sz="16074" b="1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Muchas </a:t>
            </a:r>
          </a:p>
          <a:p>
            <a:pPr>
              <a:lnSpc>
                <a:spcPts val="19289"/>
              </a:lnSpc>
            </a:pPr>
            <a:r>
              <a:rPr lang="en-US" sz="16074" b="1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Gracias!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37089" y="6613712"/>
            <a:ext cx="9845025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5"/>
              </a:lnSpc>
            </a:pPr>
            <a:r>
              <a:rPr lang="en-US" sz="3429" dirty="0">
                <a:solidFill>
                  <a:srgbClr val="131313"/>
                </a:solidFill>
                <a:latin typeface="Quattrocento"/>
                <a:ea typeface="Quattrocento"/>
                <a:cs typeface="Quattrocento"/>
                <a:sym typeface="Quattrocento"/>
              </a:rPr>
              <a:t>Si </a:t>
            </a:r>
            <a:r>
              <a:rPr lang="en-US" sz="3429" dirty="0" err="1">
                <a:solidFill>
                  <a:srgbClr val="131313"/>
                </a:solidFill>
                <a:latin typeface="Quattrocento"/>
                <a:ea typeface="Quattrocento"/>
                <a:cs typeface="Quattrocento"/>
                <a:sym typeface="Quattrocento"/>
              </a:rPr>
              <a:t>tienen</a:t>
            </a:r>
            <a:r>
              <a:rPr lang="en-US" sz="3429" dirty="0">
                <a:solidFill>
                  <a:srgbClr val="131313"/>
                </a:solidFill>
                <a:latin typeface="Quattrocento"/>
                <a:ea typeface="Quattrocento"/>
                <a:cs typeface="Quattrocento"/>
                <a:sym typeface="Quattrocento"/>
              </a:rPr>
              <a:t> </a:t>
            </a:r>
            <a:r>
              <a:rPr lang="en-US" sz="3429" dirty="0" err="1">
                <a:solidFill>
                  <a:srgbClr val="131313"/>
                </a:solidFill>
                <a:latin typeface="Quattrocento"/>
                <a:ea typeface="Quattrocento"/>
                <a:cs typeface="Quattrocento"/>
                <a:sym typeface="Quattrocento"/>
              </a:rPr>
              <a:t>preguntas</a:t>
            </a:r>
            <a:r>
              <a:rPr lang="en-US" sz="3429" dirty="0">
                <a:solidFill>
                  <a:srgbClr val="131313"/>
                </a:solidFill>
                <a:latin typeface="Quattrocento"/>
                <a:ea typeface="Quattrocento"/>
                <a:cs typeface="Quattrocento"/>
                <a:sym typeface="Quattrocento"/>
              </a:rPr>
              <a:t> </a:t>
            </a:r>
            <a:r>
              <a:rPr lang="en-US" sz="3429" dirty="0" err="1">
                <a:solidFill>
                  <a:srgbClr val="131313"/>
                </a:solidFill>
                <a:latin typeface="Quattrocento"/>
                <a:ea typeface="Quattrocento"/>
                <a:cs typeface="Quattrocento"/>
                <a:sym typeface="Quattrocento"/>
              </a:rPr>
              <a:t>adicionales</a:t>
            </a:r>
            <a:r>
              <a:rPr lang="en-US" sz="3429" dirty="0">
                <a:solidFill>
                  <a:srgbClr val="131313"/>
                </a:solidFill>
                <a:latin typeface="Quattrocento"/>
                <a:ea typeface="Quattrocento"/>
                <a:cs typeface="Quattrocento"/>
                <a:sym typeface="Quattrocento"/>
              </a:rPr>
              <a:t> me </a:t>
            </a:r>
            <a:r>
              <a:rPr lang="en-US" sz="3429" dirty="0" err="1">
                <a:solidFill>
                  <a:srgbClr val="131313"/>
                </a:solidFill>
                <a:latin typeface="Quattrocento"/>
                <a:ea typeface="Quattrocento"/>
                <a:cs typeface="Quattrocento"/>
                <a:sym typeface="Quattrocento"/>
              </a:rPr>
              <a:t>pueden</a:t>
            </a:r>
            <a:r>
              <a:rPr lang="en-US" sz="3429" dirty="0">
                <a:solidFill>
                  <a:srgbClr val="131313"/>
                </a:solidFill>
                <a:latin typeface="Quattrocento"/>
                <a:ea typeface="Quattrocento"/>
                <a:cs typeface="Quattrocento"/>
                <a:sym typeface="Quattrocento"/>
              </a:rPr>
              <a:t> </a:t>
            </a:r>
            <a:r>
              <a:rPr lang="en-US" sz="3429" dirty="0" err="1">
                <a:solidFill>
                  <a:srgbClr val="131313"/>
                </a:solidFill>
                <a:latin typeface="Quattrocento"/>
                <a:ea typeface="Quattrocento"/>
                <a:cs typeface="Quattrocento"/>
                <a:sym typeface="Quattrocento"/>
              </a:rPr>
              <a:t>escribir</a:t>
            </a:r>
            <a:r>
              <a:rPr lang="en-US" sz="3429" dirty="0">
                <a:solidFill>
                  <a:srgbClr val="131313"/>
                </a:solidFill>
                <a:latin typeface="Quattrocento"/>
                <a:ea typeface="Quattrocento"/>
                <a:cs typeface="Quattrocento"/>
                <a:sym typeface="Quattrocento"/>
              </a:rPr>
              <a:t>:</a:t>
            </a:r>
          </a:p>
          <a:p>
            <a:pPr algn="ctr">
              <a:lnSpc>
                <a:spcPts val="4115"/>
              </a:lnSpc>
            </a:pPr>
            <a:r>
              <a:rPr lang="en-US" sz="3429" dirty="0">
                <a:solidFill>
                  <a:srgbClr val="131313"/>
                </a:solidFill>
                <a:latin typeface="Quattrocento"/>
                <a:ea typeface="Quattrocento"/>
                <a:cs typeface="Quattrocento"/>
                <a:sym typeface="Quattrocento"/>
              </a:rPr>
              <a:t>b.garcia@uniandes.edu.co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D6325B4-F0EB-8652-1919-D873612C6BD3}"/>
              </a:ext>
            </a:extLst>
          </p:cNvPr>
          <p:cNvSpPr/>
          <p:nvPr/>
        </p:nvSpPr>
        <p:spPr>
          <a:xfrm>
            <a:off x="9198741" y="9959645"/>
            <a:ext cx="3016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s-ES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50" y="-5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216901" y="656144"/>
            <a:ext cx="17723588" cy="8994721"/>
          </a:xfrm>
          <a:custGeom>
            <a:avLst/>
            <a:gdLst/>
            <a:ahLst/>
            <a:cxnLst/>
            <a:rect l="l" t="t" r="r" b="b"/>
            <a:pathLst>
              <a:path w="17723588" h="8994721">
                <a:moveTo>
                  <a:pt x="0" y="0"/>
                </a:moveTo>
                <a:lnTo>
                  <a:pt x="17723587" y="0"/>
                </a:lnTo>
                <a:lnTo>
                  <a:pt x="17723587" y="8994721"/>
                </a:lnTo>
                <a:lnTo>
                  <a:pt x="0" y="89947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77DCDF7-3A46-4452-DB41-0CE64C9D97FD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50" y="-5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668422"/>
            <a:ext cx="17767861" cy="8974306"/>
          </a:xfrm>
          <a:custGeom>
            <a:avLst/>
            <a:gdLst/>
            <a:ahLst/>
            <a:cxnLst/>
            <a:rect l="l" t="t" r="r" b="b"/>
            <a:pathLst>
              <a:path w="17767861" h="8974306">
                <a:moveTo>
                  <a:pt x="0" y="0"/>
                </a:moveTo>
                <a:lnTo>
                  <a:pt x="17767861" y="0"/>
                </a:lnTo>
                <a:lnTo>
                  <a:pt x="17767861" y="8974306"/>
                </a:lnTo>
                <a:lnTo>
                  <a:pt x="0" y="89743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270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196CE22-74AF-5C43-97F7-8E8269C58845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50" y="-1440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353453" y="1501965"/>
            <a:ext cx="17581095" cy="6263265"/>
          </a:xfrm>
          <a:custGeom>
            <a:avLst/>
            <a:gdLst/>
            <a:ahLst/>
            <a:cxnLst/>
            <a:rect l="l" t="t" r="r" b="b"/>
            <a:pathLst>
              <a:path w="17581095" h="6263265">
                <a:moveTo>
                  <a:pt x="0" y="0"/>
                </a:moveTo>
                <a:lnTo>
                  <a:pt x="17581096" y="0"/>
                </a:lnTo>
                <a:lnTo>
                  <a:pt x="17581096" y="6263265"/>
                </a:lnTo>
                <a:lnTo>
                  <a:pt x="0" y="62632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2807D4F-08B9-63CC-22ED-E02ECDF3D839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50" y="-5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-5051" y="673452"/>
            <a:ext cx="18694531" cy="9160320"/>
          </a:xfrm>
          <a:custGeom>
            <a:avLst/>
            <a:gdLst/>
            <a:ahLst/>
            <a:cxnLst/>
            <a:rect l="l" t="t" r="r" b="b"/>
            <a:pathLst>
              <a:path w="18694531" h="9160320">
                <a:moveTo>
                  <a:pt x="0" y="0"/>
                </a:moveTo>
                <a:lnTo>
                  <a:pt x="18694531" y="0"/>
                </a:lnTo>
                <a:lnTo>
                  <a:pt x="18694531" y="9160320"/>
                </a:lnTo>
                <a:lnTo>
                  <a:pt x="0" y="9160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E96DD9D-8544-F677-C2AF-3754B6313790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50" y="-5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270681" y="485948"/>
            <a:ext cx="18264909" cy="9315104"/>
          </a:xfrm>
          <a:custGeom>
            <a:avLst/>
            <a:gdLst/>
            <a:ahLst/>
            <a:cxnLst/>
            <a:rect l="l" t="t" r="r" b="b"/>
            <a:pathLst>
              <a:path w="18264909" h="9315104">
                <a:moveTo>
                  <a:pt x="0" y="0"/>
                </a:moveTo>
                <a:lnTo>
                  <a:pt x="18264909" y="0"/>
                </a:lnTo>
                <a:lnTo>
                  <a:pt x="18264909" y="9315104"/>
                </a:lnTo>
                <a:lnTo>
                  <a:pt x="0" y="9315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BE7317D-4A50-14AC-5659-DEBCD4DA6427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5455" y="9214453"/>
            <a:ext cx="17817040" cy="1077001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s-CO" sz="1600" dirty="0"/>
              <a:t>Tomado de :</a:t>
            </a:r>
          </a:p>
          <a:p>
            <a:r>
              <a:rPr lang="en-US" sz="1600" b="1" dirty="0">
                <a:solidFill>
                  <a:srgbClr val="000000"/>
                </a:solidFill>
                <a:latin typeface="PT Sans" panose="020F0502020204030204" pitchFamily="34" charset="0"/>
              </a:rPr>
              <a:t>Rate-capability of the VMM3a front-end in the RD51 Scalable Readout System</a:t>
            </a:r>
            <a:endParaRPr lang="es-CO" sz="1600" dirty="0"/>
          </a:p>
        </p:txBody>
      </p:sp>
      <p:grpSp>
        <p:nvGrpSpPr>
          <p:cNvPr id="3" name="Group 3"/>
          <p:cNvGrpSpPr/>
          <p:nvPr/>
        </p:nvGrpSpPr>
        <p:grpSpPr>
          <a:xfrm>
            <a:off x="4495" y="-4875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2977407" y="1885302"/>
            <a:ext cx="12913646" cy="2514530"/>
          </a:xfrm>
          <a:custGeom>
            <a:avLst/>
            <a:gdLst/>
            <a:ahLst/>
            <a:cxnLst/>
            <a:rect l="l" t="t" r="r" b="b"/>
            <a:pathLst>
              <a:path w="12913646" h="2514530">
                <a:moveTo>
                  <a:pt x="0" y="0"/>
                </a:moveTo>
                <a:lnTo>
                  <a:pt x="12913646" y="0"/>
                </a:lnTo>
                <a:lnTo>
                  <a:pt x="12913646" y="2514530"/>
                </a:lnTo>
                <a:lnTo>
                  <a:pt x="0" y="25145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133" b="-713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1641263" y="365999"/>
            <a:ext cx="15005477" cy="1243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86"/>
              </a:lnSpc>
            </a:pPr>
            <a:r>
              <a:rPr lang="en-US" sz="8321" b="1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Sistema de Adquisición SRS</a:t>
            </a:r>
          </a:p>
        </p:txBody>
      </p:sp>
      <p:sp>
        <p:nvSpPr>
          <p:cNvPr id="8" name="Freeform 8"/>
          <p:cNvSpPr/>
          <p:nvPr/>
        </p:nvSpPr>
        <p:spPr>
          <a:xfrm>
            <a:off x="12977882" y="9081630"/>
            <a:ext cx="4834665" cy="767503"/>
          </a:xfrm>
          <a:custGeom>
            <a:avLst/>
            <a:gdLst/>
            <a:ahLst/>
            <a:cxnLst/>
            <a:rect l="l" t="t" r="r" b="b"/>
            <a:pathLst>
              <a:path w="4834665" h="767503">
                <a:moveTo>
                  <a:pt x="0" y="0"/>
                </a:moveTo>
                <a:lnTo>
                  <a:pt x="4834665" y="0"/>
                </a:lnTo>
                <a:lnTo>
                  <a:pt x="4834665" y="767503"/>
                </a:lnTo>
                <a:lnTo>
                  <a:pt x="0" y="7675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1028700" y="1475029"/>
            <a:ext cx="823802" cy="820546"/>
          </a:xfrm>
          <a:custGeom>
            <a:avLst/>
            <a:gdLst/>
            <a:ahLst/>
            <a:cxnLst/>
            <a:rect l="l" t="t" r="r" b="b"/>
            <a:pathLst>
              <a:path w="823802" h="820546">
                <a:moveTo>
                  <a:pt x="0" y="0"/>
                </a:moveTo>
                <a:lnTo>
                  <a:pt x="823802" y="0"/>
                </a:lnTo>
                <a:lnTo>
                  <a:pt x="823802" y="820546"/>
                </a:lnTo>
                <a:lnTo>
                  <a:pt x="0" y="8205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16129873" y="4809745"/>
            <a:ext cx="1129427" cy="1124963"/>
          </a:xfrm>
          <a:custGeom>
            <a:avLst/>
            <a:gdLst/>
            <a:ahLst/>
            <a:cxnLst/>
            <a:rect l="l" t="t" r="r" b="b"/>
            <a:pathLst>
              <a:path w="1129427" h="1124963">
                <a:moveTo>
                  <a:pt x="0" y="0"/>
                </a:moveTo>
                <a:lnTo>
                  <a:pt x="1129427" y="0"/>
                </a:lnTo>
                <a:lnTo>
                  <a:pt x="1129427" y="1124964"/>
                </a:lnTo>
                <a:lnTo>
                  <a:pt x="0" y="11249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0C5518F-7BB9-71A8-56FA-4CAE16A36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91" y="4229100"/>
            <a:ext cx="8687078" cy="46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883682B8-FF83-E728-067A-E42D728C48F2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9D79D97-ADA6-26C4-D151-B15BE2E31A4E}"/>
              </a:ext>
            </a:extLst>
          </p:cNvPr>
          <p:cNvSpPr/>
          <p:nvPr/>
        </p:nvSpPr>
        <p:spPr>
          <a:xfrm>
            <a:off x="9154886" y="9929011"/>
            <a:ext cx="3016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  <a:p>
            <a:pPr algn="ctr"/>
            <a:endParaRPr lang="es-ES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57000" y="-1440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4118953" y="5280462"/>
            <a:ext cx="5875356" cy="4245151"/>
          </a:xfrm>
          <a:custGeom>
            <a:avLst/>
            <a:gdLst/>
            <a:ahLst/>
            <a:cxnLst/>
            <a:rect l="l" t="t" r="r" b="b"/>
            <a:pathLst>
              <a:path w="5875356" h="4245151">
                <a:moveTo>
                  <a:pt x="0" y="0"/>
                </a:moveTo>
                <a:lnTo>
                  <a:pt x="5875355" y="0"/>
                </a:lnTo>
                <a:lnTo>
                  <a:pt x="5875355" y="4245152"/>
                </a:lnTo>
                <a:lnTo>
                  <a:pt x="0" y="4245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8900" y="2694692"/>
            <a:ext cx="11301259" cy="3023087"/>
          </a:xfrm>
          <a:custGeom>
            <a:avLst/>
            <a:gdLst/>
            <a:ahLst/>
            <a:cxnLst/>
            <a:rect l="l" t="t" r="r" b="b"/>
            <a:pathLst>
              <a:path w="11301259" h="3023087">
                <a:moveTo>
                  <a:pt x="0" y="0"/>
                </a:moveTo>
                <a:lnTo>
                  <a:pt x="11301259" y="0"/>
                </a:lnTo>
                <a:lnTo>
                  <a:pt x="11301259" y="3023087"/>
                </a:lnTo>
                <a:lnTo>
                  <a:pt x="0" y="30230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80279" y="1284089"/>
            <a:ext cx="12198100" cy="1243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86"/>
              </a:lnSpc>
            </a:pPr>
            <a:r>
              <a:rPr lang="en-US" sz="8321" b="1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Chip Vmm</a:t>
            </a:r>
          </a:p>
        </p:txBody>
      </p:sp>
      <p:sp>
        <p:nvSpPr>
          <p:cNvPr id="8" name="Freeform 8"/>
          <p:cNvSpPr/>
          <p:nvPr/>
        </p:nvSpPr>
        <p:spPr>
          <a:xfrm>
            <a:off x="12977882" y="9081630"/>
            <a:ext cx="4834665" cy="767503"/>
          </a:xfrm>
          <a:custGeom>
            <a:avLst/>
            <a:gdLst/>
            <a:ahLst/>
            <a:cxnLst/>
            <a:rect l="l" t="t" r="r" b="b"/>
            <a:pathLst>
              <a:path w="4834665" h="767503">
                <a:moveTo>
                  <a:pt x="0" y="0"/>
                </a:moveTo>
                <a:lnTo>
                  <a:pt x="4834665" y="0"/>
                </a:lnTo>
                <a:lnTo>
                  <a:pt x="4834665" y="767503"/>
                </a:lnTo>
                <a:lnTo>
                  <a:pt x="0" y="7675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455741" y="491013"/>
            <a:ext cx="2931196" cy="1643302"/>
          </a:xfrm>
          <a:custGeom>
            <a:avLst/>
            <a:gdLst/>
            <a:ahLst/>
            <a:cxnLst/>
            <a:rect l="l" t="t" r="r" b="b"/>
            <a:pathLst>
              <a:path w="2931196" h="1643302">
                <a:moveTo>
                  <a:pt x="0" y="0"/>
                </a:moveTo>
                <a:lnTo>
                  <a:pt x="2931196" y="0"/>
                </a:lnTo>
                <a:lnTo>
                  <a:pt x="2931196" y="1643302"/>
                </a:lnTo>
                <a:lnTo>
                  <a:pt x="0" y="16433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10036919" y="2134317"/>
            <a:ext cx="7222383" cy="4143843"/>
          </a:xfrm>
          <a:custGeom>
            <a:avLst/>
            <a:gdLst/>
            <a:ahLst/>
            <a:cxnLst/>
            <a:rect l="l" t="t" r="r" b="b"/>
            <a:pathLst>
              <a:path w="7222383" h="4143843">
                <a:moveTo>
                  <a:pt x="0" y="0"/>
                </a:moveTo>
                <a:lnTo>
                  <a:pt x="7222383" y="0"/>
                </a:lnTo>
                <a:lnTo>
                  <a:pt x="7222383" y="4143842"/>
                </a:lnTo>
                <a:lnTo>
                  <a:pt x="0" y="41438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92A3168-003D-7D61-EF41-4D489F53717C}"/>
              </a:ext>
            </a:extLst>
          </p:cNvPr>
          <p:cNvSpPr txBox="1"/>
          <p:nvPr/>
        </p:nvSpPr>
        <p:spPr>
          <a:xfrm>
            <a:off x="580279" y="9252774"/>
            <a:ext cx="9177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Tomado</a:t>
            </a:r>
            <a:r>
              <a:rPr lang="en-US" dirty="0"/>
              <a:t> de:</a:t>
            </a:r>
          </a:p>
          <a:p>
            <a:r>
              <a:rPr lang="en-US" dirty="0"/>
              <a:t>X-ray imaging with gaseous detectors using the VMM3a and the SRS</a:t>
            </a:r>
            <a:endParaRPr lang="es-CO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FB5A132-EEBF-F44C-9AC2-FEC11A31BB42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B853C033-2A67-44F7-B770-2C2CD5C2BA13}"/>
              </a:ext>
            </a:extLst>
          </p:cNvPr>
          <p:cNvSpPr/>
          <p:nvPr/>
        </p:nvSpPr>
        <p:spPr>
          <a:xfrm>
            <a:off x="9198741" y="9959645"/>
            <a:ext cx="3016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4495" y="-87509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2456484"/>
            <a:ext cx="4840094" cy="2770954"/>
          </a:xfrm>
          <a:custGeom>
            <a:avLst/>
            <a:gdLst/>
            <a:ahLst/>
            <a:cxnLst/>
            <a:rect l="l" t="t" r="r" b="b"/>
            <a:pathLst>
              <a:path w="4840094" h="2770954">
                <a:moveTo>
                  <a:pt x="0" y="0"/>
                </a:moveTo>
                <a:lnTo>
                  <a:pt x="4840094" y="0"/>
                </a:lnTo>
                <a:lnTo>
                  <a:pt x="4840094" y="2770953"/>
                </a:lnTo>
                <a:lnTo>
                  <a:pt x="0" y="27709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6222840" y="3804238"/>
            <a:ext cx="6219891" cy="2503506"/>
          </a:xfrm>
          <a:custGeom>
            <a:avLst/>
            <a:gdLst/>
            <a:ahLst/>
            <a:cxnLst/>
            <a:rect l="l" t="t" r="r" b="b"/>
            <a:pathLst>
              <a:path w="6219891" h="2503506">
                <a:moveTo>
                  <a:pt x="0" y="0"/>
                </a:moveTo>
                <a:lnTo>
                  <a:pt x="6219890" y="0"/>
                </a:lnTo>
                <a:lnTo>
                  <a:pt x="6219890" y="2503506"/>
                </a:lnTo>
                <a:lnTo>
                  <a:pt x="0" y="25035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2796774" y="6362068"/>
            <a:ext cx="4672647" cy="3089606"/>
          </a:xfrm>
          <a:custGeom>
            <a:avLst/>
            <a:gdLst/>
            <a:ahLst/>
            <a:cxnLst/>
            <a:rect l="l" t="t" r="r" b="b"/>
            <a:pathLst>
              <a:path w="4672647" h="3089606">
                <a:moveTo>
                  <a:pt x="0" y="0"/>
                </a:moveTo>
                <a:lnTo>
                  <a:pt x="4672647" y="0"/>
                </a:lnTo>
                <a:lnTo>
                  <a:pt x="4672647" y="3089606"/>
                </a:lnTo>
                <a:lnTo>
                  <a:pt x="0" y="30896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TextBox 8"/>
          <p:cNvSpPr txBox="1"/>
          <p:nvPr/>
        </p:nvSpPr>
        <p:spPr>
          <a:xfrm>
            <a:off x="-908318" y="682766"/>
            <a:ext cx="20482202" cy="1183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1"/>
              </a:lnSpc>
            </a:pPr>
            <a:r>
              <a:rPr lang="en-US" sz="7501" b="1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Software de Adquisición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885017"/>
            <a:ext cx="10041750" cy="571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Wireshark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22838" y="2832705"/>
            <a:ext cx="1004175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Tcpdump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96772" y="5741042"/>
            <a:ext cx="10041750" cy="571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Vmm-sdat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264932" y="2364098"/>
            <a:ext cx="3552717" cy="768644"/>
          </a:xfrm>
          <a:custGeom>
            <a:avLst/>
            <a:gdLst/>
            <a:ahLst/>
            <a:cxnLst/>
            <a:rect l="l" t="t" r="r" b="b"/>
            <a:pathLst>
              <a:path w="3552717" h="768644">
                <a:moveTo>
                  <a:pt x="0" y="0"/>
                </a:moveTo>
                <a:lnTo>
                  <a:pt x="3552717" y="0"/>
                </a:lnTo>
                <a:lnTo>
                  <a:pt x="3552717" y="768644"/>
                </a:lnTo>
                <a:lnTo>
                  <a:pt x="0" y="768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13"/>
          <p:cNvSpPr/>
          <p:nvPr/>
        </p:nvSpPr>
        <p:spPr>
          <a:xfrm>
            <a:off x="820480" y="8874548"/>
            <a:ext cx="4834665" cy="767503"/>
          </a:xfrm>
          <a:custGeom>
            <a:avLst/>
            <a:gdLst/>
            <a:ahLst/>
            <a:cxnLst/>
            <a:rect l="l" t="t" r="r" b="b"/>
            <a:pathLst>
              <a:path w="4834665" h="767503">
                <a:moveTo>
                  <a:pt x="0" y="0"/>
                </a:moveTo>
                <a:lnTo>
                  <a:pt x="4834664" y="0"/>
                </a:lnTo>
                <a:lnTo>
                  <a:pt x="4834664" y="767504"/>
                </a:lnTo>
                <a:lnTo>
                  <a:pt x="0" y="767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Freeform 14"/>
          <p:cNvSpPr/>
          <p:nvPr/>
        </p:nvSpPr>
        <p:spPr>
          <a:xfrm>
            <a:off x="313552" y="6682864"/>
            <a:ext cx="3403025" cy="736258"/>
          </a:xfrm>
          <a:custGeom>
            <a:avLst/>
            <a:gdLst/>
            <a:ahLst/>
            <a:cxnLst/>
            <a:rect l="l" t="t" r="r" b="b"/>
            <a:pathLst>
              <a:path w="3403025" h="736258">
                <a:moveTo>
                  <a:pt x="0" y="0"/>
                </a:moveTo>
                <a:lnTo>
                  <a:pt x="3403025" y="0"/>
                </a:lnTo>
                <a:lnTo>
                  <a:pt x="3403025" y="736258"/>
                </a:lnTo>
                <a:lnTo>
                  <a:pt x="0" y="7362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1E0641B-5D0F-EB46-5D54-D3CFD89E4940}"/>
              </a:ext>
            </a:extLst>
          </p:cNvPr>
          <p:cNvSpPr/>
          <p:nvPr/>
        </p:nvSpPr>
        <p:spPr>
          <a:xfrm>
            <a:off x="313552" y="9859667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5F4373BC-938E-CB9D-3FDD-7943A85EAD1C}"/>
              </a:ext>
            </a:extLst>
          </p:cNvPr>
          <p:cNvSpPr/>
          <p:nvPr/>
        </p:nvSpPr>
        <p:spPr>
          <a:xfrm>
            <a:off x="9181940" y="9859667"/>
            <a:ext cx="3016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50" y="-5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293807" y="142021"/>
            <a:ext cx="17700387" cy="9802079"/>
          </a:xfrm>
          <a:custGeom>
            <a:avLst/>
            <a:gdLst/>
            <a:ahLst/>
            <a:cxnLst/>
            <a:rect l="l" t="t" r="r" b="b"/>
            <a:pathLst>
              <a:path w="17700387" h="10002961">
                <a:moveTo>
                  <a:pt x="0" y="0"/>
                </a:moveTo>
                <a:lnTo>
                  <a:pt x="17700388" y="0"/>
                </a:lnTo>
                <a:lnTo>
                  <a:pt x="17700388" y="10002962"/>
                </a:lnTo>
                <a:lnTo>
                  <a:pt x="0" y="10002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9" b="-20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4556071" y="3565074"/>
            <a:ext cx="3038021" cy="3725154"/>
          </a:xfrm>
          <a:custGeom>
            <a:avLst/>
            <a:gdLst/>
            <a:ahLst/>
            <a:cxnLst/>
            <a:rect l="l" t="t" r="r" b="b"/>
            <a:pathLst>
              <a:path w="3038021" h="3725154">
                <a:moveTo>
                  <a:pt x="0" y="0"/>
                </a:moveTo>
                <a:lnTo>
                  <a:pt x="3038021" y="0"/>
                </a:lnTo>
                <a:lnTo>
                  <a:pt x="3038021" y="3725154"/>
                </a:lnTo>
                <a:lnTo>
                  <a:pt x="0" y="37251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4346" r="-4649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6729893" y="774393"/>
            <a:ext cx="11788336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7"/>
              </a:lnSpc>
            </a:pPr>
            <a:r>
              <a:rPr lang="en-US" sz="6797" b="1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Software de Adquisición</a:t>
            </a:r>
          </a:p>
          <a:p>
            <a:pPr algn="ctr">
              <a:lnSpc>
                <a:spcPts val="8157"/>
              </a:lnSpc>
            </a:pPr>
            <a:endParaRPr lang="en-US" sz="6797" b="1">
              <a:solidFill>
                <a:srgbClr val="131313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462598" y="9152911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6" y="0"/>
                </a:lnTo>
                <a:lnTo>
                  <a:pt x="4531596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4ED7B27-E819-86ED-CFD8-C68235A72886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5D85FFF-895E-9A99-DA96-324E78523B13}"/>
              </a:ext>
            </a:extLst>
          </p:cNvPr>
          <p:cNvSpPr/>
          <p:nvPr/>
        </p:nvSpPr>
        <p:spPr>
          <a:xfrm>
            <a:off x="9198741" y="9959645"/>
            <a:ext cx="3016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-145887"/>
            <a:ext cx="18485981" cy="10398364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17572" y="2391168"/>
            <a:ext cx="2181432" cy="2181432"/>
            <a:chOff x="0" y="0"/>
            <a:chExt cx="2159600" cy="2159600"/>
          </a:xfrm>
        </p:grpSpPr>
        <p:sp>
          <p:nvSpPr>
            <p:cNvPr id="6" name="Freeform 6"/>
            <p:cNvSpPr/>
            <p:nvPr/>
          </p:nvSpPr>
          <p:spPr>
            <a:xfrm>
              <a:off x="25400" y="25400"/>
              <a:ext cx="2108835" cy="2108835"/>
            </a:xfrm>
            <a:custGeom>
              <a:avLst/>
              <a:gdLst/>
              <a:ahLst/>
              <a:cxnLst/>
              <a:rect l="l" t="t" r="r" b="b"/>
              <a:pathLst>
                <a:path w="2108835" h="2108835">
                  <a:moveTo>
                    <a:pt x="0" y="0"/>
                  </a:moveTo>
                  <a:lnTo>
                    <a:pt x="2108835" y="0"/>
                  </a:lnTo>
                  <a:lnTo>
                    <a:pt x="2108835" y="2108835"/>
                  </a:lnTo>
                  <a:lnTo>
                    <a:pt x="0" y="21088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2159635" cy="2159635"/>
            </a:xfrm>
            <a:custGeom>
              <a:avLst/>
              <a:gdLst/>
              <a:ahLst/>
              <a:cxnLst/>
              <a:rect l="l" t="t" r="r" b="b"/>
              <a:pathLst>
                <a:path w="2159635" h="2159635">
                  <a:moveTo>
                    <a:pt x="25400" y="0"/>
                  </a:moveTo>
                  <a:lnTo>
                    <a:pt x="2134235" y="0"/>
                  </a:lnTo>
                  <a:cubicBezTo>
                    <a:pt x="2148205" y="0"/>
                    <a:pt x="2159635" y="11430"/>
                    <a:pt x="2159635" y="25400"/>
                  </a:cubicBezTo>
                  <a:lnTo>
                    <a:pt x="2159635" y="2134235"/>
                  </a:lnTo>
                  <a:cubicBezTo>
                    <a:pt x="2159635" y="2148205"/>
                    <a:pt x="2148205" y="2159635"/>
                    <a:pt x="2134235" y="2159635"/>
                  </a:cubicBezTo>
                  <a:lnTo>
                    <a:pt x="25400" y="2159635"/>
                  </a:lnTo>
                  <a:cubicBezTo>
                    <a:pt x="11430" y="2159635"/>
                    <a:pt x="0" y="2148205"/>
                    <a:pt x="0" y="2134235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134235"/>
                  </a:lnTo>
                  <a:lnTo>
                    <a:pt x="25400" y="2134235"/>
                  </a:lnTo>
                  <a:lnTo>
                    <a:pt x="25400" y="2108835"/>
                  </a:lnTo>
                  <a:lnTo>
                    <a:pt x="2134235" y="2108835"/>
                  </a:lnTo>
                  <a:lnTo>
                    <a:pt x="2134235" y="2134235"/>
                  </a:lnTo>
                  <a:lnTo>
                    <a:pt x="2108835" y="2134235"/>
                  </a:lnTo>
                  <a:lnTo>
                    <a:pt x="2108835" y="25400"/>
                  </a:lnTo>
                  <a:lnTo>
                    <a:pt x="2134235" y="25400"/>
                  </a:lnTo>
                  <a:lnTo>
                    <a:pt x="2134235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031164" y="4997615"/>
            <a:ext cx="2220821" cy="2220821"/>
            <a:chOff x="0" y="0"/>
            <a:chExt cx="2159600" cy="2159600"/>
          </a:xfrm>
        </p:grpSpPr>
        <p:sp>
          <p:nvSpPr>
            <p:cNvPr id="9" name="Freeform 9"/>
            <p:cNvSpPr/>
            <p:nvPr/>
          </p:nvSpPr>
          <p:spPr>
            <a:xfrm>
              <a:off x="25400" y="25400"/>
              <a:ext cx="2108835" cy="2108835"/>
            </a:xfrm>
            <a:custGeom>
              <a:avLst/>
              <a:gdLst/>
              <a:ahLst/>
              <a:cxnLst/>
              <a:rect l="l" t="t" r="r" b="b"/>
              <a:pathLst>
                <a:path w="2108835" h="2108835">
                  <a:moveTo>
                    <a:pt x="0" y="0"/>
                  </a:moveTo>
                  <a:lnTo>
                    <a:pt x="2108835" y="0"/>
                  </a:lnTo>
                  <a:lnTo>
                    <a:pt x="2108835" y="2108835"/>
                  </a:lnTo>
                  <a:lnTo>
                    <a:pt x="0" y="21088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159635" cy="2159635"/>
            </a:xfrm>
            <a:custGeom>
              <a:avLst/>
              <a:gdLst/>
              <a:ahLst/>
              <a:cxnLst/>
              <a:rect l="l" t="t" r="r" b="b"/>
              <a:pathLst>
                <a:path w="2159635" h="2159635">
                  <a:moveTo>
                    <a:pt x="25400" y="0"/>
                  </a:moveTo>
                  <a:lnTo>
                    <a:pt x="2134235" y="0"/>
                  </a:lnTo>
                  <a:cubicBezTo>
                    <a:pt x="2148205" y="0"/>
                    <a:pt x="2159635" y="11430"/>
                    <a:pt x="2159635" y="25400"/>
                  </a:cubicBezTo>
                  <a:lnTo>
                    <a:pt x="2159635" y="2134235"/>
                  </a:lnTo>
                  <a:cubicBezTo>
                    <a:pt x="2159635" y="2148205"/>
                    <a:pt x="2148205" y="2159635"/>
                    <a:pt x="2134235" y="2159635"/>
                  </a:cubicBezTo>
                  <a:lnTo>
                    <a:pt x="25400" y="2159635"/>
                  </a:lnTo>
                  <a:cubicBezTo>
                    <a:pt x="11430" y="2159635"/>
                    <a:pt x="0" y="2148205"/>
                    <a:pt x="0" y="2134235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134235"/>
                  </a:lnTo>
                  <a:lnTo>
                    <a:pt x="25400" y="2134235"/>
                  </a:lnTo>
                  <a:lnTo>
                    <a:pt x="25400" y="2108835"/>
                  </a:lnTo>
                  <a:lnTo>
                    <a:pt x="2134235" y="2108835"/>
                  </a:lnTo>
                  <a:lnTo>
                    <a:pt x="2134235" y="2134235"/>
                  </a:lnTo>
                  <a:lnTo>
                    <a:pt x="2108835" y="2134235"/>
                  </a:lnTo>
                  <a:lnTo>
                    <a:pt x="2108835" y="25400"/>
                  </a:lnTo>
                  <a:lnTo>
                    <a:pt x="2134235" y="25400"/>
                  </a:lnTo>
                  <a:lnTo>
                    <a:pt x="2134235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460772" y="7461700"/>
            <a:ext cx="2589662" cy="2118670"/>
            <a:chOff x="0" y="0"/>
            <a:chExt cx="2460818" cy="2013259"/>
          </a:xfrm>
        </p:grpSpPr>
        <p:sp>
          <p:nvSpPr>
            <p:cNvPr id="12" name="Freeform 12"/>
            <p:cNvSpPr/>
            <p:nvPr/>
          </p:nvSpPr>
          <p:spPr>
            <a:xfrm>
              <a:off x="28943" y="23679"/>
              <a:ext cx="2402973" cy="1965934"/>
            </a:xfrm>
            <a:custGeom>
              <a:avLst/>
              <a:gdLst/>
              <a:ahLst/>
              <a:cxnLst/>
              <a:rect l="l" t="t" r="r" b="b"/>
              <a:pathLst>
                <a:path w="2402973" h="1965934">
                  <a:moveTo>
                    <a:pt x="0" y="0"/>
                  </a:moveTo>
                  <a:lnTo>
                    <a:pt x="2402972" y="0"/>
                  </a:lnTo>
                  <a:lnTo>
                    <a:pt x="2402972" y="1965934"/>
                  </a:lnTo>
                  <a:lnTo>
                    <a:pt x="0" y="19659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2460853" cy="2013294"/>
            </a:xfrm>
            <a:custGeom>
              <a:avLst/>
              <a:gdLst/>
              <a:ahLst/>
              <a:cxnLst/>
              <a:rect l="l" t="t" r="r" b="b"/>
              <a:pathLst>
                <a:path w="2460853" h="2013294">
                  <a:moveTo>
                    <a:pt x="28943" y="0"/>
                  </a:moveTo>
                  <a:lnTo>
                    <a:pt x="2431915" y="0"/>
                  </a:lnTo>
                  <a:cubicBezTo>
                    <a:pt x="2447834" y="0"/>
                    <a:pt x="2460853" y="10655"/>
                    <a:pt x="2460853" y="23679"/>
                  </a:cubicBezTo>
                  <a:lnTo>
                    <a:pt x="2460853" y="1989613"/>
                  </a:lnTo>
                  <a:cubicBezTo>
                    <a:pt x="2460853" y="2002636"/>
                    <a:pt x="2447834" y="2013294"/>
                    <a:pt x="2431915" y="2013294"/>
                  </a:cubicBezTo>
                  <a:lnTo>
                    <a:pt x="28943" y="2013294"/>
                  </a:lnTo>
                  <a:cubicBezTo>
                    <a:pt x="13024" y="2013294"/>
                    <a:pt x="0" y="2002636"/>
                    <a:pt x="0" y="1989613"/>
                  </a:cubicBezTo>
                  <a:lnTo>
                    <a:pt x="0" y="23679"/>
                  </a:lnTo>
                  <a:cubicBezTo>
                    <a:pt x="0" y="10655"/>
                    <a:pt x="13024" y="0"/>
                    <a:pt x="28943" y="0"/>
                  </a:cubicBezTo>
                  <a:moveTo>
                    <a:pt x="28943" y="47358"/>
                  </a:moveTo>
                  <a:lnTo>
                    <a:pt x="28943" y="23679"/>
                  </a:lnTo>
                  <a:lnTo>
                    <a:pt x="57886" y="23679"/>
                  </a:lnTo>
                  <a:lnTo>
                    <a:pt x="57886" y="1989613"/>
                  </a:lnTo>
                  <a:lnTo>
                    <a:pt x="28943" y="1989613"/>
                  </a:lnTo>
                  <a:lnTo>
                    <a:pt x="28943" y="1965934"/>
                  </a:lnTo>
                  <a:lnTo>
                    <a:pt x="2431915" y="1965934"/>
                  </a:lnTo>
                  <a:lnTo>
                    <a:pt x="2431915" y="1989613"/>
                  </a:lnTo>
                  <a:lnTo>
                    <a:pt x="2402973" y="1989613"/>
                  </a:lnTo>
                  <a:lnTo>
                    <a:pt x="2402973" y="23679"/>
                  </a:lnTo>
                  <a:lnTo>
                    <a:pt x="2431915" y="23679"/>
                  </a:lnTo>
                  <a:lnTo>
                    <a:pt x="2431915" y="47358"/>
                  </a:lnTo>
                  <a:lnTo>
                    <a:pt x="28943" y="47358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812734" y="2485084"/>
            <a:ext cx="1991108" cy="1993600"/>
          </a:xfrm>
          <a:custGeom>
            <a:avLst/>
            <a:gdLst/>
            <a:ahLst/>
            <a:cxnLst/>
            <a:rect l="l" t="t" r="r" b="b"/>
            <a:pathLst>
              <a:path w="1991108" h="1993600">
                <a:moveTo>
                  <a:pt x="0" y="0"/>
                </a:moveTo>
                <a:lnTo>
                  <a:pt x="1991108" y="0"/>
                </a:lnTo>
                <a:lnTo>
                  <a:pt x="1991108" y="1993600"/>
                </a:lnTo>
                <a:lnTo>
                  <a:pt x="0" y="1993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Freeform 15"/>
          <p:cNvSpPr/>
          <p:nvPr/>
        </p:nvSpPr>
        <p:spPr>
          <a:xfrm>
            <a:off x="3031164" y="5430675"/>
            <a:ext cx="2220821" cy="1787761"/>
          </a:xfrm>
          <a:custGeom>
            <a:avLst/>
            <a:gdLst/>
            <a:ahLst/>
            <a:cxnLst/>
            <a:rect l="l" t="t" r="r" b="b"/>
            <a:pathLst>
              <a:path w="2220821" h="1787761">
                <a:moveTo>
                  <a:pt x="0" y="0"/>
                </a:moveTo>
                <a:lnTo>
                  <a:pt x="2220822" y="0"/>
                </a:lnTo>
                <a:lnTo>
                  <a:pt x="2220822" y="1787761"/>
                </a:lnTo>
                <a:lnTo>
                  <a:pt x="0" y="17877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6" name="Freeform 16"/>
          <p:cNvSpPr/>
          <p:nvPr/>
        </p:nvSpPr>
        <p:spPr>
          <a:xfrm>
            <a:off x="4460772" y="7660785"/>
            <a:ext cx="2589662" cy="1919587"/>
          </a:xfrm>
          <a:custGeom>
            <a:avLst/>
            <a:gdLst/>
            <a:ahLst/>
            <a:cxnLst/>
            <a:rect l="l" t="t" r="r" b="b"/>
            <a:pathLst>
              <a:path w="2589662" h="1919587">
                <a:moveTo>
                  <a:pt x="0" y="0"/>
                </a:moveTo>
                <a:lnTo>
                  <a:pt x="2589662" y="0"/>
                </a:lnTo>
                <a:lnTo>
                  <a:pt x="2589662" y="1919587"/>
                </a:lnTo>
                <a:lnTo>
                  <a:pt x="0" y="1919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7" name="TextBox 17"/>
          <p:cNvSpPr txBox="1"/>
          <p:nvPr/>
        </p:nvSpPr>
        <p:spPr>
          <a:xfrm>
            <a:off x="251953" y="710847"/>
            <a:ext cx="18180059" cy="1251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02"/>
              </a:lnSpc>
            </a:pPr>
            <a:r>
              <a:rPr lang="en-US" sz="8085" b="1">
                <a:solidFill>
                  <a:srgbClr val="131313"/>
                </a:solidFill>
                <a:latin typeface="Arimo Bold"/>
                <a:ea typeface="Arimo Bold"/>
                <a:cs typeface="Arimo Bold"/>
                <a:sym typeface="Arimo Bold"/>
              </a:rPr>
              <a:t>Metodologia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141575" y="3149902"/>
            <a:ext cx="7754253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9"/>
              </a:lnSpc>
            </a:pPr>
            <a:r>
              <a:rPr lang="en-US" sz="3924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Comprobar el funcionamiento.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599996" y="5498425"/>
            <a:ext cx="11189331" cy="584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9"/>
              </a:lnSpc>
            </a:pPr>
            <a:r>
              <a:rPr lang="en-US" sz="3899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Realizar el Montaje de los detectores GEM.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443284" y="7641735"/>
            <a:ext cx="10041750" cy="584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9"/>
              </a:lnSpc>
            </a:pPr>
            <a:r>
              <a:rPr lang="en-US" sz="3899" b="1" i="1">
                <a:solidFill>
                  <a:srgbClr val="131313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Tomar datos con el Hodoscopio.</a:t>
            </a:r>
          </a:p>
        </p:txBody>
      </p:sp>
      <p:sp>
        <p:nvSpPr>
          <p:cNvPr id="21" name="Freeform 21"/>
          <p:cNvSpPr/>
          <p:nvPr/>
        </p:nvSpPr>
        <p:spPr>
          <a:xfrm>
            <a:off x="13462600" y="8898607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6" y="0"/>
                </a:lnTo>
                <a:lnTo>
                  <a:pt x="4531596" y="719390"/>
                </a:lnTo>
                <a:lnTo>
                  <a:pt x="0" y="71939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981E4A37-BE14-9D1D-68C0-9410E13732BE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72783CB8-29A5-5CD7-0125-8E15326A14F2}"/>
              </a:ext>
            </a:extLst>
          </p:cNvPr>
          <p:cNvSpPr/>
          <p:nvPr/>
        </p:nvSpPr>
        <p:spPr>
          <a:xfrm>
            <a:off x="9191139" y="9874383"/>
            <a:ext cx="3016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1" y="-4875"/>
            <a:ext cx="18297546" cy="10296328"/>
          </a:xfrm>
          <a:custGeom>
            <a:avLst/>
            <a:gdLst/>
            <a:ahLst/>
            <a:cxnLst/>
            <a:rect l="l" t="t" r="r" b="b"/>
            <a:pathLst>
              <a:path w="18297546" h="10296328">
                <a:moveTo>
                  <a:pt x="0" y="0"/>
                </a:moveTo>
                <a:lnTo>
                  <a:pt x="18297546" y="0"/>
                </a:lnTo>
                <a:lnTo>
                  <a:pt x="18297546" y="10296328"/>
                </a:lnTo>
                <a:lnTo>
                  <a:pt x="0" y="1029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50" y="-5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  <a:moveTo>
                    <a:pt x="424053" y="424053"/>
                  </a:moveTo>
                  <a:lnTo>
                    <a:pt x="424053" y="13291947"/>
                  </a:lnTo>
                  <a:lnTo>
                    <a:pt x="23959947" y="13291947"/>
                  </a:lnTo>
                  <a:lnTo>
                    <a:pt x="23959947" y="424053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9684974" y="2130815"/>
            <a:ext cx="8331364" cy="7834424"/>
          </a:xfrm>
          <a:custGeom>
            <a:avLst/>
            <a:gdLst/>
            <a:ahLst/>
            <a:cxnLst/>
            <a:rect l="l" t="t" r="r" b="b"/>
            <a:pathLst>
              <a:path w="8331364" h="7834424">
                <a:moveTo>
                  <a:pt x="0" y="0"/>
                </a:moveTo>
                <a:lnTo>
                  <a:pt x="8331364" y="0"/>
                </a:lnTo>
                <a:lnTo>
                  <a:pt x="8331364" y="7834424"/>
                </a:lnTo>
                <a:lnTo>
                  <a:pt x="0" y="78344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25" r="-242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338428" y="2130815"/>
            <a:ext cx="10948312" cy="2415644"/>
          </a:xfrm>
          <a:custGeom>
            <a:avLst/>
            <a:gdLst/>
            <a:ahLst/>
            <a:cxnLst/>
            <a:rect l="l" t="t" r="r" b="b"/>
            <a:pathLst>
              <a:path w="10948312" h="2415644">
                <a:moveTo>
                  <a:pt x="0" y="0"/>
                </a:moveTo>
                <a:lnTo>
                  <a:pt x="10948312" y="0"/>
                </a:lnTo>
                <a:lnTo>
                  <a:pt x="10948312" y="2415644"/>
                </a:lnTo>
                <a:lnTo>
                  <a:pt x="0" y="241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2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028700" y="4603609"/>
            <a:ext cx="11301259" cy="2345011"/>
          </a:xfrm>
          <a:custGeom>
            <a:avLst/>
            <a:gdLst/>
            <a:ahLst/>
            <a:cxnLst/>
            <a:rect l="l" t="t" r="r" b="b"/>
            <a:pathLst>
              <a:path w="11301259" h="2345011">
                <a:moveTo>
                  <a:pt x="0" y="0"/>
                </a:moveTo>
                <a:lnTo>
                  <a:pt x="11301259" y="0"/>
                </a:lnTo>
                <a:lnTo>
                  <a:pt x="11301259" y="2345011"/>
                </a:lnTo>
                <a:lnTo>
                  <a:pt x="0" y="2345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1161955" y="7231505"/>
            <a:ext cx="11301259" cy="2330885"/>
          </a:xfrm>
          <a:custGeom>
            <a:avLst/>
            <a:gdLst/>
            <a:ahLst/>
            <a:cxnLst/>
            <a:rect l="l" t="t" r="r" b="b"/>
            <a:pathLst>
              <a:path w="11301259" h="2330885">
                <a:moveTo>
                  <a:pt x="0" y="0"/>
                </a:moveTo>
                <a:lnTo>
                  <a:pt x="11301259" y="0"/>
                </a:lnTo>
                <a:lnTo>
                  <a:pt x="11301259" y="2330884"/>
                </a:lnTo>
                <a:lnTo>
                  <a:pt x="0" y="23308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704616" y="2531323"/>
            <a:ext cx="324084" cy="324084"/>
          </a:xfrm>
          <a:custGeom>
            <a:avLst/>
            <a:gdLst/>
            <a:ahLst/>
            <a:cxnLst/>
            <a:rect l="l" t="t" r="r" b="b"/>
            <a:pathLst>
              <a:path w="324084" h="324084">
                <a:moveTo>
                  <a:pt x="0" y="0"/>
                </a:moveTo>
                <a:lnTo>
                  <a:pt x="324084" y="0"/>
                </a:lnTo>
                <a:lnTo>
                  <a:pt x="324084" y="324083"/>
                </a:lnTo>
                <a:lnTo>
                  <a:pt x="0" y="3240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TextBox 10"/>
          <p:cNvSpPr txBox="1"/>
          <p:nvPr/>
        </p:nvSpPr>
        <p:spPr>
          <a:xfrm>
            <a:off x="4847830" y="716034"/>
            <a:ext cx="8204810" cy="1357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15"/>
              </a:lnSpc>
            </a:pPr>
            <a:r>
              <a:rPr lang="en-US" sz="801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Preparar el GEM</a:t>
            </a:r>
          </a:p>
        </p:txBody>
      </p:sp>
      <p:sp>
        <p:nvSpPr>
          <p:cNvPr id="11" name="Freeform 11"/>
          <p:cNvSpPr/>
          <p:nvPr/>
        </p:nvSpPr>
        <p:spPr>
          <a:xfrm>
            <a:off x="704616" y="4981458"/>
            <a:ext cx="324084" cy="324084"/>
          </a:xfrm>
          <a:custGeom>
            <a:avLst/>
            <a:gdLst/>
            <a:ahLst/>
            <a:cxnLst/>
            <a:rect l="l" t="t" r="r" b="b"/>
            <a:pathLst>
              <a:path w="324084" h="324084">
                <a:moveTo>
                  <a:pt x="0" y="0"/>
                </a:moveTo>
                <a:lnTo>
                  <a:pt x="324084" y="0"/>
                </a:lnTo>
                <a:lnTo>
                  <a:pt x="324084" y="324084"/>
                </a:lnTo>
                <a:lnTo>
                  <a:pt x="0" y="3240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>
            <a:off x="704616" y="7584687"/>
            <a:ext cx="324084" cy="324084"/>
          </a:xfrm>
          <a:custGeom>
            <a:avLst/>
            <a:gdLst/>
            <a:ahLst/>
            <a:cxnLst/>
            <a:rect l="l" t="t" r="r" b="b"/>
            <a:pathLst>
              <a:path w="324084" h="324084">
                <a:moveTo>
                  <a:pt x="0" y="0"/>
                </a:moveTo>
                <a:lnTo>
                  <a:pt x="324084" y="0"/>
                </a:lnTo>
                <a:lnTo>
                  <a:pt x="324084" y="324084"/>
                </a:lnTo>
                <a:lnTo>
                  <a:pt x="0" y="3240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13"/>
          <p:cNvSpPr/>
          <p:nvPr/>
        </p:nvSpPr>
        <p:spPr>
          <a:xfrm>
            <a:off x="13484745" y="309311"/>
            <a:ext cx="4531595" cy="719391"/>
          </a:xfrm>
          <a:custGeom>
            <a:avLst/>
            <a:gdLst/>
            <a:ahLst/>
            <a:cxnLst/>
            <a:rect l="l" t="t" r="r" b="b"/>
            <a:pathLst>
              <a:path w="4531595" h="719391">
                <a:moveTo>
                  <a:pt x="0" y="0"/>
                </a:moveTo>
                <a:lnTo>
                  <a:pt x="4531595" y="0"/>
                </a:lnTo>
                <a:lnTo>
                  <a:pt x="4531595" y="719391"/>
                </a:lnTo>
                <a:lnTo>
                  <a:pt x="0" y="71939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5AA621C1-C437-7D4A-D508-37455FB8EA80}"/>
              </a:ext>
            </a:extLst>
          </p:cNvPr>
          <p:cNvSpPr/>
          <p:nvPr/>
        </p:nvSpPr>
        <p:spPr>
          <a:xfrm>
            <a:off x="312581" y="9962191"/>
            <a:ext cx="2136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 García Vargas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B530E138-A879-0090-55AC-7F5C984545A4}"/>
              </a:ext>
            </a:extLst>
          </p:cNvPr>
          <p:cNvSpPr/>
          <p:nvPr/>
        </p:nvSpPr>
        <p:spPr>
          <a:xfrm>
            <a:off x="9198741" y="9959645"/>
            <a:ext cx="3016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2352</TotalTime>
  <Words>545</Words>
  <Application>Microsoft Office PowerPoint</Application>
  <PresentationFormat>Personalizado</PresentationFormat>
  <Paragraphs>177</Paragraphs>
  <Slides>35</Slides>
  <Notes>35</Notes>
  <HiddenSlides>0</HiddenSlides>
  <MMClips>2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6" baseType="lpstr">
      <vt:lpstr>Open Sans Bold</vt:lpstr>
      <vt:lpstr>Quattrocento</vt:lpstr>
      <vt:lpstr>Arimo Bold</vt:lpstr>
      <vt:lpstr>Arimo Italics</vt:lpstr>
      <vt:lpstr>Arimo Bold Italics</vt:lpstr>
      <vt:lpstr>Arial</vt:lpstr>
      <vt:lpstr>Calibri</vt:lpstr>
      <vt:lpstr>Quattrocento Bold</vt:lpstr>
      <vt:lpstr>Aptos</vt:lpstr>
      <vt:lpstr>PT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Engineering Aesthetic Business Plan by Slidesgo.pptx</dc:title>
  <cp:lastModifiedBy>BRAYAN GARCIA VARGAS</cp:lastModifiedBy>
  <cp:revision>5</cp:revision>
  <dcterms:created xsi:type="dcterms:W3CDTF">2006-08-16T00:00:00Z</dcterms:created>
  <dcterms:modified xsi:type="dcterms:W3CDTF">2024-11-19T13:54:13Z</dcterms:modified>
  <dc:identifier>DAGSYn4GRVI</dc:identifier>
</cp:coreProperties>
</file>