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7"/>
  </p:notesMasterIdLst>
  <p:sldIdLst>
    <p:sldId id="346" r:id="rId2"/>
    <p:sldId id="354" r:id="rId3"/>
    <p:sldId id="378" r:id="rId4"/>
    <p:sldId id="386" r:id="rId5"/>
    <p:sldId id="359" r:id="rId6"/>
    <p:sldId id="356" r:id="rId7"/>
    <p:sldId id="360" r:id="rId8"/>
    <p:sldId id="370" r:id="rId9"/>
    <p:sldId id="391" r:id="rId10"/>
    <p:sldId id="392" r:id="rId11"/>
    <p:sldId id="361" r:id="rId12"/>
    <p:sldId id="311" r:id="rId13"/>
    <p:sldId id="393" r:id="rId14"/>
    <p:sldId id="395" r:id="rId15"/>
    <p:sldId id="396" r:id="rId16"/>
    <p:sldId id="397" r:id="rId17"/>
    <p:sldId id="398" r:id="rId18"/>
    <p:sldId id="365" r:id="rId19"/>
    <p:sldId id="399" r:id="rId20"/>
    <p:sldId id="406" r:id="rId21"/>
    <p:sldId id="405" r:id="rId22"/>
    <p:sldId id="401" r:id="rId23"/>
    <p:sldId id="402" r:id="rId24"/>
    <p:sldId id="403" r:id="rId25"/>
    <p:sldId id="407" r:id="rId26"/>
    <p:sldId id="368" r:id="rId27"/>
    <p:sldId id="372" r:id="rId28"/>
    <p:sldId id="377" r:id="rId29"/>
    <p:sldId id="385" r:id="rId30"/>
    <p:sldId id="387" r:id="rId31"/>
    <p:sldId id="374" r:id="rId32"/>
    <p:sldId id="394" r:id="rId33"/>
    <p:sldId id="332" r:id="rId34"/>
    <p:sldId id="362" r:id="rId35"/>
    <p:sldId id="371" r:id="rId36"/>
    <p:sldId id="364" r:id="rId37"/>
    <p:sldId id="366" r:id="rId38"/>
    <p:sldId id="367" r:id="rId39"/>
    <p:sldId id="380" r:id="rId40"/>
    <p:sldId id="343" r:id="rId41"/>
    <p:sldId id="327" r:id="rId42"/>
    <p:sldId id="328" r:id="rId43"/>
    <p:sldId id="329" r:id="rId44"/>
    <p:sldId id="344" r:id="rId45"/>
    <p:sldId id="345" r:id="rId46"/>
  </p:sldIdLst>
  <p:sldSz cx="12192000" cy="6858000"/>
  <p:notesSz cx="6858000" cy="9144000"/>
  <p:embeddedFontLst>
    <p:embeddedFont>
      <p:font typeface="Cambria Math" panose="02040503050406030204" pitchFamily="18" charset="0"/>
      <p:regular r:id="rId48"/>
    </p:embeddedFont>
    <p:embeddedFont>
      <p:font typeface="Libre Franklin" pitchFamily="2"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Montserrat Light" panose="00000400000000000000" pitchFamily="2" charset="0"/>
      <p:regular r:id="rId57"/>
      <p:italic r:id="rId58"/>
    </p:embeddedFont>
    <p:embeddedFont>
      <p:font typeface="Roboto"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E75B0C77-FAB6-4B21-B3D7-2E114DD3EA2A}">
          <p14:sldIdLst>
            <p14:sldId id="346"/>
            <p14:sldId id="354"/>
          </p14:sldIdLst>
        </p14:section>
        <p14:section name="Problemática" id="{8AD15726-6A32-4E06-93A8-8470C619E4CF}">
          <p14:sldIdLst>
            <p14:sldId id="378"/>
            <p14:sldId id="386"/>
          </p14:sldIdLst>
        </p14:section>
        <p14:section name="Objetivos" id="{ECFF3962-B2C3-47AB-A011-6E78E76367CC}">
          <p14:sldIdLst>
            <p14:sldId id="359"/>
          </p14:sldIdLst>
        </p14:section>
        <p14:section name="Datos" id="{2DB29151-ED1C-4572-B9D3-DE79B1BBF2D0}">
          <p14:sldIdLst>
            <p14:sldId id="356"/>
            <p14:sldId id="360"/>
            <p14:sldId id="370"/>
            <p14:sldId id="391"/>
            <p14:sldId id="392"/>
          </p14:sldIdLst>
        </p14:section>
        <p14:section name="Metodología" id="{282620F5-178B-49E7-967A-C953C94976DB}">
          <p14:sldIdLst>
            <p14:sldId id="361"/>
            <p14:sldId id="311"/>
            <p14:sldId id="393"/>
            <p14:sldId id="395"/>
            <p14:sldId id="396"/>
            <p14:sldId id="397"/>
            <p14:sldId id="398"/>
            <p14:sldId id="365"/>
            <p14:sldId id="399"/>
            <p14:sldId id="406"/>
            <p14:sldId id="405"/>
            <p14:sldId id="401"/>
            <p14:sldId id="402"/>
            <p14:sldId id="403"/>
            <p14:sldId id="407"/>
          </p14:sldIdLst>
        </p14:section>
        <p14:section name="Agradecimientos" id="{96C716DA-CB85-475E-AE01-A6F134353F32}">
          <p14:sldIdLst>
            <p14:sldId id="368"/>
            <p14:sldId id="372"/>
          </p14:sldIdLst>
        </p14:section>
        <p14:section name="Back Up" id="{4B7597DB-F359-4BFD-BB3F-7C2385F4E8E4}">
          <p14:sldIdLst>
            <p14:sldId id="377"/>
            <p14:sldId id="385"/>
            <p14:sldId id="387"/>
            <p14:sldId id="374"/>
            <p14:sldId id="394"/>
            <p14:sldId id="332"/>
            <p14:sldId id="362"/>
            <p14:sldId id="371"/>
            <p14:sldId id="364"/>
            <p14:sldId id="366"/>
            <p14:sldId id="367"/>
          </p14:sldIdLst>
        </p14:section>
        <p14:section name="Extra" id="{B91E3306-E432-4D7F-BC23-83F6F6EBD91B}">
          <p14:sldIdLst>
            <p14:sldId id="380"/>
            <p14:sldId id="343"/>
            <p14:sldId id="327"/>
            <p14:sldId id="328"/>
            <p14:sldId id="329"/>
            <p14:sldId id="344"/>
            <p14:sldId id="345"/>
          </p14:sldIdLst>
        </p14:section>
      </p14:sectionLst>
    </p:ex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2B"/>
    <a:srgbClr val="A9A9A9"/>
    <a:srgbClr val="C82506"/>
    <a:srgbClr val="164F86"/>
    <a:srgbClr val="FBEDE1"/>
    <a:srgbClr val="452EBB"/>
    <a:srgbClr val="FC56AA"/>
    <a:srgbClr val="7677FB"/>
    <a:srgbClr val="003E1F"/>
    <a:srgbClr val="BA2D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5039" autoAdjust="0"/>
  </p:normalViewPr>
  <p:slideViewPr>
    <p:cSldViewPr snapToGrid="0">
      <p:cViewPr varScale="1">
        <p:scale>
          <a:sx n="78" d="100"/>
          <a:sy n="78" d="100"/>
        </p:scale>
        <p:origin x="869" y="72"/>
      </p:cViewPr>
      <p:guideLst>
        <p:guide orient="horz" pos="2160"/>
        <p:guide pos="384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05512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75785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850016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102101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52883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052731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29069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99782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57314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02615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9793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27748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77820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84804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36F60-B298-CCD2-B26C-46AF5220CC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9548A5-9257-BE01-D8E8-C99AB78F712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FC115B0E-8137-F390-7FC9-6A3D37CAA241}"/>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99402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co" type="twoObj">
  <p:cSld name="TWO_OBJECTS">
    <p:spTree>
      <p:nvGrpSpPr>
        <p:cNvPr id="1" name="Shape 138"/>
        <p:cNvGrpSpPr/>
        <p:nvPr/>
      </p:nvGrpSpPr>
      <p:grpSpPr>
        <a:xfrm>
          <a:off x="0" y="0"/>
          <a:ext cx="0" cy="0"/>
          <a:chOff x="0" y="0"/>
          <a:chExt cx="0" cy="0"/>
        </a:xfrm>
      </p:grpSpPr>
      <p:sp>
        <p:nvSpPr>
          <p:cNvPr id="139" name="Google Shape;139;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s-ES"/>
              <a:t>‹Nº›</a:t>
            </a:fld>
            <a:endParaRPr/>
          </a:p>
        </p:txBody>
      </p:sp>
      <p:sp>
        <p:nvSpPr>
          <p:cNvPr id="140" name="Google Shape;140;p11"/>
          <p:cNvSpPr txBox="1">
            <a:spLocks noGrp="1"/>
          </p:cNvSpPr>
          <p:nvPr>
            <p:ph type="title"/>
          </p:nvPr>
        </p:nvSpPr>
        <p:spPr>
          <a:xfrm>
            <a:off x="790214" y="296703"/>
            <a:ext cx="10515600" cy="533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C2A79"/>
              </a:buClr>
              <a:buSzPts val="2800"/>
              <a:buFont typeface="Montserrat"/>
              <a:buNone/>
              <a:defRPr sz="2800" b="0" i="0" u="none" strike="noStrike" cap="none">
                <a:solidFill>
                  <a:srgbClr val="2C2A79"/>
                </a:solidFill>
                <a:latin typeface="Montserrat"/>
                <a:ea typeface="Montserrat"/>
                <a:cs typeface="Montserrat"/>
                <a:sym typeface="Montserrat"/>
              </a:defRPr>
            </a:lvl1pPr>
            <a:lvl2pPr marR="0" lvl="1"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2pPr>
            <a:lvl3pPr marR="0" lvl="2"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3pPr>
            <a:lvl4pPr marR="0" lvl="3"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4pPr>
            <a:lvl5pPr marR="0" lvl="4"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5pPr>
            <a:lvl6pPr marR="0" lvl="5"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6pPr>
            <a:lvl7pPr marR="0" lvl="6"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7pPr>
            <a:lvl8pPr marR="0" lvl="7"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8pPr>
            <a:lvl9pPr marR="0" lvl="8"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9pPr>
          </a:lstStyle>
          <a:p>
            <a:endParaRPr/>
          </a:p>
        </p:txBody>
      </p:sp>
      <p:sp>
        <p:nvSpPr>
          <p:cNvPr id="141" name="Google Shape;141;p11"/>
          <p:cNvSpPr txBox="1">
            <a:spLocks noGrp="1"/>
          </p:cNvSpPr>
          <p:nvPr>
            <p:ph type="body" idx="1"/>
          </p:nvPr>
        </p:nvSpPr>
        <p:spPr>
          <a:xfrm>
            <a:off x="833438" y="1036969"/>
            <a:ext cx="10515600" cy="495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200"/>
              <a:buFont typeface="Arial"/>
              <a:buNone/>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DE1"/>
        </a:solidFill>
        <a:effectLst/>
      </p:bgPr>
    </p:bg>
    <p:spTree>
      <p:nvGrpSpPr>
        <p:cNvPr id="1" name="Shape 5"/>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97A64A2-F6F1-6BD3-0EB4-56B92D3CE0A5}"/>
              </a:ext>
            </a:extLst>
          </p:cNvPr>
          <p:cNvSpPr>
            <a:spLocks noGrp="1"/>
          </p:cNvSpPr>
          <p:nvPr>
            <p:ph type="sldNum" sz="quarter" idx="4"/>
          </p:nvPr>
        </p:nvSpPr>
        <p:spPr>
          <a:xfrm>
            <a:off x="288637" y="6356350"/>
            <a:ext cx="468745" cy="365125"/>
          </a:xfrm>
          <a:prstGeom prst="rect">
            <a:avLst/>
          </a:prstGeom>
        </p:spPr>
        <p:txBody>
          <a:bodyPr vert="horz" lIns="91440" tIns="45720" rIns="91440" bIns="45720" rtlCol="0" anchor="ctr"/>
          <a:lstStyle>
            <a:lvl1pPr algn="r">
              <a:defRPr sz="1000">
                <a:solidFill>
                  <a:schemeClr val="tx1">
                    <a:tint val="75000"/>
                  </a:schemeClr>
                </a:solidFill>
                <a:latin typeface="Montserrat Light" panose="00000400000000000000" pitchFamily="2" charset="0"/>
              </a:defRPr>
            </a:lvl1pPr>
          </a:lstStyle>
          <a:p>
            <a:fld id="{19DDCD87-7D17-43F3-BC45-37F1E89B14DE}" type="slidenum">
              <a:rPr lang="es-MX" smtClean="0"/>
              <a:pPr/>
              <a:t>‹Nº›</a:t>
            </a:fld>
            <a:endParaRPr lang="es-MX" dirty="0"/>
          </a:p>
        </p:txBody>
      </p:sp>
    </p:spTree>
  </p:cSld>
  <p:clrMap bg1="lt1" tx1="dk1" bg2="dk2" tx2="lt2" accent1="accent1" accent2="accent2" accent3="accent3" accent4="accent4" accent5="accent5" accent6="accent6" hlink="hlink" folHlink="folHlink"/>
  <p:sldLayoutIdLst>
    <p:sldLayoutId id="2147483657"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7.png"/><Relationship Id="rId7" Type="http://schemas.openxmlformats.org/officeDocument/2006/relationships/image" Target="../media/image42.png"/><Relationship Id="rId12"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9.png"/><Relationship Id="rId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61.png"/><Relationship Id="rId5" Type="http://schemas.openxmlformats.org/officeDocument/2006/relationships/image" Target="../media/image48.png"/><Relationship Id="rId15" Type="http://schemas.openxmlformats.org/officeDocument/2006/relationships/image" Target="../media/image65.pn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8.pn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9.png"/><Relationship Id="rId5" Type="http://schemas.openxmlformats.org/officeDocument/2006/relationships/image" Target="../media/image47.png"/><Relationship Id="rId15" Type="http://schemas.openxmlformats.org/officeDocument/2006/relationships/image" Target="../media/image67.png"/><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28.pn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4.png"/><Relationship Id="rId3" Type="http://schemas.openxmlformats.org/officeDocument/2006/relationships/image" Target="../media/image76.png"/><Relationship Id="rId7" Type="http://schemas.openxmlformats.org/officeDocument/2006/relationships/image" Target="../media/image42.png"/><Relationship Id="rId12" Type="http://schemas.openxmlformats.org/officeDocument/2006/relationships/image" Target="../media/image93.png"/><Relationship Id="rId2" Type="http://schemas.openxmlformats.org/officeDocument/2006/relationships/notesSlide" Target="../notesSlides/notesSlide2.xml"/><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image" Target="../media/image77.png"/><Relationship Id="rId4" Type="http://schemas.openxmlformats.org/officeDocument/2006/relationships/image" Target="../media/image56.png"/><Relationship Id="rId9" Type="http://schemas.openxmlformats.org/officeDocument/2006/relationships/image" Target="../media/image28.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4.png"/><Relationship Id="rId3" Type="http://schemas.openxmlformats.org/officeDocument/2006/relationships/image" Target="../media/image77.png"/><Relationship Id="rId7" Type="http://schemas.openxmlformats.org/officeDocument/2006/relationships/image" Target="../media/image48.png"/><Relationship Id="rId12" Type="http://schemas.openxmlformats.org/officeDocument/2006/relationships/image" Target="../media/image93.png"/><Relationship Id="rId2" Type="http://schemas.openxmlformats.org/officeDocument/2006/relationships/notesSlide" Target="../notesSlides/notesSlide3.xml"/><Relationship Id="rId16"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6.png"/><Relationship Id="rId15" Type="http://schemas.openxmlformats.org/officeDocument/2006/relationships/image" Target="../media/image79.png"/><Relationship Id="rId10" Type="http://schemas.openxmlformats.org/officeDocument/2006/relationships/image" Target="../media/image28.png"/><Relationship Id="rId4" Type="http://schemas.openxmlformats.org/officeDocument/2006/relationships/image" Target="../media/image76.png"/><Relationship Id="rId9" Type="http://schemas.openxmlformats.org/officeDocument/2006/relationships/image" Target="../media/image43.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7.png"/><Relationship Id="rId3"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94.png"/><Relationship Id="rId5" Type="http://schemas.openxmlformats.org/officeDocument/2006/relationships/image" Target="../media/image48.png"/><Relationship Id="rId15" Type="http://schemas.openxmlformats.org/officeDocument/2006/relationships/image" Target="../media/image84.png"/><Relationship Id="rId10" Type="http://schemas.openxmlformats.org/officeDocument/2006/relationships/image" Target="../media/image93.png"/><Relationship Id="rId4" Type="http://schemas.openxmlformats.org/officeDocument/2006/relationships/image" Target="../media/image47.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7.png"/><Relationship Id="rId3" Type="http://schemas.openxmlformats.org/officeDocument/2006/relationships/image" Target="../media/image85.png"/><Relationship Id="rId7" Type="http://schemas.openxmlformats.org/officeDocument/2006/relationships/image" Target="../media/image42.png"/><Relationship Id="rId12"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93.png"/><Relationship Id="rId5" Type="http://schemas.openxmlformats.org/officeDocument/2006/relationships/image" Target="../media/image47.png"/><Relationship Id="rId4" Type="http://schemas.openxmlformats.org/officeDocument/2006/relationships/image" Target="../media/image56.png"/><Relationship Id="rId9" Type="http://schemas.openxmlformats.org/officeDocument/2006/relationships/image" Target="../media/image28.pn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41.png"/><Relationship Id="rId13" Type="http://schemas.openxmlformats.org/officeDocument/2006/relationships/image" Target="../media/image4.gif"/><Relationship Id="rId3" Type="http://schemas.microsoft.com/office/2007/relationships/hdphoto" Target="../media/hdphoto6.wdp"/><Relationship Id="rId7" Type="http://schemas.openxmlformats.org/officeDocument/2006/relationships/image" Target="../media/image631.png"/><Relationship Id="rId12"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20.png"/><Relationship Id="rId11" Type="http://schemas.openxmlformats.org/officeDocument/2006/relationships/image" Target="../media/image670.png"/><Relationship Id="rId5" Type="http://schemas.openxmlformats.org/officeDocument/2006/relationships/image" Target="../media/image611.png"/><Relationship Id="rId10" Type="http://schemas.openxmlformats.org/officeDocument/2006/relationships/image" Target="../media/image661.png"/><Relationship Id="rId4" Type="http://schemas.openxmlformats.org/officeDocument/2006/relationships/image" Target="../media/image601.png"/><Relationship Id="rId9" Type="http://schemas.openxmlformats.org/officeDocument/2006/relationships/image" Target="../media/image6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9.gif"/><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610.png"/><Relationship Id="rId4" Type="http://schemas.openxmlformats.org/officeDocument/2006/relationships/image" Target="../media/image600.png"/></Relationships>
</file>

<file path=ppt/slides/_rels/slide35.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650.png"/><Relationship Id="rId4" Type="http://schemas.openxmlformats.org/officeDocument/2006/relationships/image" Target="../media/image640.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690.png"/><Relationship Id="rId4" Type="http://schemas.openxmlformats.org/officeDocument/2006/relationships/image" Target="../media/image680.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00.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8.jpeg"/><Relationship Id="rId3" Type="http://schemas.microsoft.com/office/2007/relationships/hdphoto" Target="../media/hdphoto6.wdp"/><Relationship Id="rId7" Type="http://schemas.openxmlformats.org/officeDocument/2006/relationships/image" Target="../media/image22.png"/><Relationship Id="rId12"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png"/><Relationship Id="rId18" Type="http://schemas.openxmlformats.org/officeDocument/2006/relationships/image" Target="../media/image28.png"/><Relationship Id="rId3" Type="http://schemas.microsoft.com/office/2007/relationships/hdphoto" Target="../media/hdphoto6.wdp"/><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16.png"/><Relationship Id="rId16" Type="http://schemas.openxmlformats.org/officeDocument/2006/relationships/image" Target="../media/image34.png"/><Relationship Id="rId20"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ogotipo&#10;&#10;Descripción generada automáticamente">
            <a:extLst>
              <a:ext uri="{FF2B5EF4-FFF2-40B4-BE49-F238E27FC236}">
                <a16:creationId xmlns:a16="http://schemas.microsoft.com/office/drawing/2014/main" id="{EEEAF4FF-6A9D-2DEE-9C3A-013A2FF0280A}"/>
              </a:ext>
            </a:extLst>
          </p:cNvPr>
          <p:cNvPicPr>
            <a:picLocks noChangeAspect="1"/>
          </p:cNvPicPr>
          <p:nvPr/>
        </p:nvPicPr>
        <p:blipFill>
          <a:blip r:embed="rId2"/>
          <a:stretch>
            <a:fillRect/>
          </a:stretch>
        </p:blipFill>
        <p:spPr>
          <a:xfrm>
            <a:off x="2649194" y="5839666"/>
            <a:ext cx="3006172" cy="861927"/>
          </a:xfrm>
          <a:prstGeom prst="rect">
            <a:avLst/>
          </a:prstGeom>
        </p:spPr>
      </p:pic>
      <p:sp>
        <p:nvSpPr>
          <p:cNvPr id="9" name="CuadroTexto 8">
            <a:extLst>
              <a:ext uri="{FF2B5EF4-FFF2-40B4-BE49-F238E27FC236}">
                <a16:creationId xmlns:a16="http://schemas.microsoft.com/office/drawing/2014/main" id="{16CA239B-97D6-5D83-C410-9BB42DA756AB}"/>
              </a:ext>
            </a:extLst>
          </p:cNvPr>
          <p:cNvSpPr txBox="1"/>
          <p:nvPr/>
        </p:nvSpPr>
        <p:spPr>
          <a:xfrm>
            <a:off x="193040" y="456016"/>
            <a:ext cx="11998960" cy="1384995"/>
          </a:xfrm>
          <a:prstGeom prst="rect">
            <a:avLst/>
          </a:prstGeom>
          <a:noFill/>
        </p:spPr>
        <p:txBody>
          <a:bodyPr wrap="square">
            <a:spAutoFit/>
          </a:bodyPr>
          <a:lstStyle/>
          <a:p>
            <a:pPr algn="ctr"/>
            <a:r>
              <a:rPr lang="es-MX" sz="2800" b="1" dirty="0">
                <a:solidFill>
                  <a:srgbClr val="BA2D0B"/>
                </a:solidFill>
                <a:latin typeface="Montserrat Light" panose="020F0502020204030204" pitchFamily="2" charset="0"/>
              </a:rPr>
              <a:t>Análisis de redes de conectividad cerebral en pacientes</a:t>
            </a:r>
            <a:br>
              <a:rPr lang="es-MX" sz="2800" b="1" dirty="0">
                <a:solidFill>
                  <a:srgbClr val="BA2D0B"/>
                </a:solidFill>
                <a:latin typeface="Montserrat Light" panose="020F0502020204030204" pitchFamily="2" charset="0"/>
              </a:rPr>
            </a:br>
            <a:r>
              <a:rPr lang="es-MX" sz="2800" b="1" dirty="0">
                <a:solidFill>
                  <a:srgbClr val="BA2D0B"/>
                </a:solidFill>
                <a:latin typeface="Montserrat Light" panose="020F0502020204030204" pitchFamily="2" charset="0"/>
              </a:rPr>
              <a:t>epilépticos a través de su representación en espacios de baja</a:t>
            </a:r>
            <a:br>
              <a:rPr lang="es-MX" sz="2800" b="1" dirty="0">
                <a:solidFill>
                  <a:srgbClr val="BA2D0B"/>
                </a:solidFill>
                <a:latin typeface="Montserrat Light" panose="020F0502020204030204" pitchFamily="2" charset="0"/>
              </a:rPr>
            </a:br>
            <a:r>
              <a:rPr lang="es-MX" sz="2800" b="1" dirty="0">
                <a:solidFill>
                  <a:srgbClr val="BA2D0B"/>
                </a:solidFill>
                <a:latin typeface="Montserrat Light" panose="020F0502020204030204" pitchFamily="2" charset="0"/>
              </a:rPr>
              <a:t>dimensión</a:t>
            </a:r>
          </a:p>
        </p:txBody>
      </p:sp>
      <p:sp>
        <p:nvSpPr>
          <p:cNvPr id="10" name="CuadroTexto 9">
            <a:extLst>
              <a:ext uri="{FF2B5EF4-FFF2-40B4-BE49-F238E27FC236}">
                <a16:creationId xmlns:a16="http://schemas.microsoft.com/office/drawing/2014/main" id="{4AA3D314-665A-F3DF-4F2C-97A7B7D25310}"/>
              </a:ext>
            </a:extLst>
          </p:cNvPr>
          <p:cNvSpPr txBox="1"/>
          <p:nvPr/>
        </p:nvSpPr>
        <p:spPr>
          <a:xfrm>
            <a:off x="3811656" y="2546668"/>
            <a:ext cx="4568687" cy="584775"/>
          </a:xfrm>
          <a:prstGeom prst="rect">
            <a:avLst/>
          </a:prstGeom>
          <a:noFill/>
        </p:spPr>
        <p:txBody>
          <a:bodyPr wrap="square">
            <a:spAutoFit/>
          </a:bodyPr>
          <a:lstStyle/>
          <a:p>
            <a:pPr algn="ctr"/>
            <a:r>
              <a:rPr lang="es-MX" sz="1800" b="1" dirty="0">
                <a:solidFill>
                  <a:schemeClr val="tx1"/>
                </a:solidFill>
                <a:latin typeface="Montserrat Light" panose="020F0502020204030204" pitchFamily="2" charset="0"/>
              </a:rPr>
              <a:t>Steven Fernando Rico Aparicio </a:t>
            </a:r>
            <a:r>
              <a:rPr lang="es-MX" sz="1800" b="1" baseline="30000" dirty="0">
                <a:solidFill>
                  <a:schemeClr val="tx1"/>
                </a:solidFill>
                <a:latin typeface="Montserrat Light" panose="020F0502020204030204" pitchFamily="2" charset="0"/>
              </a:rPr>
              <a:t>1</a:t>
            </a:r>
          </a:p>
          <a:p>
            <a:pPr algn="ctr"/>
            <a:r>
              <a:rPr lang="es-MX" b="1" i="1" dirty="0">
                <a:solidFill>
                  <a:schemeClr val="tx1"/>
                </a:solidFill>
                <a:latin typeface="Montserrat Light" panose="020F0502020204030204" pitchFamily="2" charset="0"/>
              </a:rPr>
              <a:t>Maestría en Física</a:t>
            </a:r>
          </a:p>
        </p:txBody>
      </p:sp>
      <p:sp>
        <p:nvSpPr>
          <p:cNvPr id="11" name="CuadroTexto 10">
            <a:extLst>
              <a:ext uri="{FF2B5EF4-FFF2-40B4-BE49-F238E27FC236}">
                <a16:creationId xmlns:a16="http://schemas.microsoft.com/office/drawing/2014/main" id="{41A3C4CD-34CE-863F-7C01-BFBCA5A77B17}"/>
              </a:ext>
            </a:extLst>
          </p:cNvPr>
          <p:cNvSpPr txBox="1"/>
          <p:nvPr/>
        </p:nvSpPr>
        <p:spPr>
          <a:xfrm>
            <a:off x="3919330" y="3772156"/>
            <a:ext cx="2176669" cy="584775"/>
          </a:xfrm>
          <a:prstGeom prst="rect">
            <a:avLst/>
          </a:prstGeom>
          <a:noFill/>
        </p:spPr>
        <p:txBody>
          <a:bodyPr wrap="square">
            <a:spAutoFit/>
          </a:bodyPr>
          <a:lstStyle/>
          <a:p>
            <a:pPr algn="ctr"/>
            <a:r>
              <a:rPr lang="es-MX" sz="1800" b="1" dirty="0">
                <a:solidFill>
                  <a:schemeClr val="tx1"/>
                </a:solidFill>
                <a:latin typeface="Montserrat Light" panose="020F0502020204030204" pitchFamily="2" charset="0"/>
              </a:rPr>
              <a:t>Mario Chávez </a:t>
            </a:r>
            <a:r>
              <a:rPr lang="es-MX" sz="1800" b="1" baseline="30000" dirty="0">
                <a:solidFill>
                  <a:schemeClr val="tx1"/>
                </a:solidFill>
                <a:latin typeface="Montserrat Light" panose="020F0502020204030204" pitchFamily="2" charset="0"/>
              </a:rPr>
              <a:t>2</a:t>
            </a:r>
          </a:p>
          <a:p>
            <a:pPr algn="ctr"/>
            <a:r>
              <a:rPr lang="es-MX" b="1" i="1" dirty="0">
                <a:solidFill>
                  <a:schemeClr val="tx1"/>
                </a:solidFill>
                <a:latin typeface="Montserrat Light" panose="020F0502020204030204" pitchFamily="2" charset="0"/>
              </a:rPr>
              <a:t>Director</a:t>
            </a:r>
          </a:p>
        </p:txBody>
      </p:sp>
      <p:sp>
        <p:nvSpPr>
          <p:cNvPr id="12" name="CuadroTexto 11">
            <a:extLst>
              <a:ext uri="{FF2B5EF4-FFF2-40B4-BE49-F238E27FC236}">
                <a16:creationId xmlns:a16="http://schemas.microsoft.com/office/drawing/2014/main" id="{7D8EF242-675A-DCD8-C55B-C734F28F1976}"/>
              </a:ext>
            </a:extLst>
          </p:cNvPr>
          <p:cNvSpPr txBox="1"/>
          <p:nvPr/>
        </p:nvSpPr>
        <p:spPr>
          <a:xfrm>
            <a:off x="6095999" y="3772155"/>
            <a:ext cx="2176669" cy="584775"/>
          </a:xfrm>
          <a:prstGeom prst="rect">
            <a:avLst/>
          </a:prstGeom>
          <a:noFill/>
        </p:spPr>
        <p:txBody>
          <a:bodyPr wrap="square">
            <a:spAutoFit/>
          </a:bodyPr>
          <a:lstStyle/>
          <a:p>
            <a:pPr algn="ctr"/>
            <a:r>
              <a:rPr lang="es-MX" sz="1800" b="1" dirty="0">
                <a:solidFill>
                  <a:schemeClr val="tx1"/>
                </a:solidFill>
                <a:latin typeface="Montserrat Light" panose="020F0502020204030204" pitchFamily="2" charset="0"/>
              </a:rPr>
              <a:t>Luis A. </a:t>
            </a:r>
            <a:r>
              <a:rPr lang="es-MX" sz="1800" b="1" dirty="0" err="1">
                <a:solidFill>
                  <a:schemeClr val="tx1"/>
                </a:solidFill>
                <a:latin typeface="Montserrat Light" panose="020F0502020204030204" pitchFamily="2" charset="0"/>
              </a:rPr>
              <a:t>Nuñez</a:t>
            </a:r>
            <a:r>
              <a:rPr lang="es-MX" sz="1800" b="1" dirty="0">
                <a:solidFill>
                  <a:schemeClr val="tx1"/>
                </a:solidFill>
                <a:latin typeface="Montserrat Light" panose="020F0502020204030204" pitchFamily="2" charset="0"/>
              </a:rPr>
              <a:t> </a:t>
            </a:r>
            <a:r>
              <a:rPr lang="es-MX" sz="1800" b="1" baseline="30000" dirty="0">
                <a:solidFill>
                  <a:schemeClr val="tx1"/>
                </a:solidFill>
                <a:latin typeface="Montserrat Light" panose="020F0502020204030204" pitchFamily="2" charset="0"/>
              </a:rPr>
              <a:t>1</a:t>
            </a:r>
            <a:endParaRPr lang="es-MX" sz="1800" b="1" dirty="0">
              <a:solidFill>
                <a:schemeClr val="tx1"/>
              </a:solidFill>
              <a:latin typeface="Montserrat Light" panose="020F0502020204030204" pitchFamily="2" charset="0"/>
            </a:endParaRPr>
          </a:p>
          <a:p>
            <a:pPr algn="ctr"/>
            <a:r>
              <a:rPr lang="es-MX" b="1" i="1" dirty="0">
                <a:solidFill>
                  <a:schemeClr val="tx1"/>
                </a:solidFill>
                <a:latin typeface="Montserrat Light" panose="020F0502020204030204" pitchFamily="2" charset="0"/>
              </a:rPr>
              <a:t>Codirector</a:t>
            </a:r>
          </a:p>
        </p:txBody>
      </p:sp>
      <p:sp>
        <p:nvSpPr>
          <p:cNvPr id="14" name="CuadroTexto 13">
            <a:extLst>
              <a:ext uri="{FF2B5EF4-FFF2-40B4-BE49-F238E27FC236}">
                <a16:creationId xmlns:a16="http://schemas.microsoft.com/office/drawing/2014/main" id="{59C7AA56-650D-AB84-C328-D348AA29C773}"/>
              </a:ext>
            </a:extLst>
          </p:cNvPr>
          <p:cNvSpPr txBox="1"/>
          <p:nvPr/>
        </p:nvSpPr>
        <p:spPr>
          <a:xfrm>
            <a:off x="3475381" y="4647658"/>
            <a:ext cx="5241236" cy="738664"/>
          </a:xfrm>
          <a:prstGeom prst="rect">
            <a:avLst/>
          </a:prstGeom>
          <a:noFill/>
        </p:spPr>
        <p:txBody>
          <a:bodyPr wrap="square">
            <a:spAutoFit/>
          </a:bodyPr>
          <a:lstStyle/>
          <a:p>
            <a:pPr algn="ctr"/>
            <a:r>
              <a:rPr lang="es-MX" sz="1400" b="1" baseline="30000" dirty="0">
                <a:solidFill>
                  <a:schemeClr val="tx1"/>
                </a:solidFill>
                <a:latin typeface="Montserrat Light" panose="020F0502020204030204" pitchFamily="2" charset="0"/>
              </a:rPr>
              <a:t>1  </a:t>
            </a:r>
            <a:r>
              <a:rPr lang="es-MX" b="1" dirty="0">
                <a:solidFill>
                  <a:schemeClr val="tx1"/>
                </a:solidFill>
                <a:latin typeface="Montserrat Light" panose="020F0502020204030204" pitchFamily="2" charset="0"/>
              </a:rPr>
              <a:t>Universidad Industrial de Santander, Colombia</a:t>
            </a:r>
          </a:p>
          <a:p>
            <a:pPr algn="ctr"/>
            <a:r>
              <a:rPr lang="es-MX" b="1" baseline="30000" dirty="0">
                <a:solidFill>
                  <a:schemeClr val="tx1"/>
                </a:solidFill>
                <a:latin typeface="Montserrat Light" panose="020F0502020204030204" pitchFamily="2" charset="0"/>
              </a:rPr>
              <a:t>2</a:t>
            </a:r>
            <a:r>
              <a:rPr lang="es-MX" sz="1400" b="1" baseline="30000" dirty="0">
                <a:solidFill>
                  <a:schemeClr val="tx1"/>
                </a:solidFill>
                <a:latin typeface="Montserrat Light" panose="020F0502020204030204" pitchFamily="2" charset="0"/>
              </a:rPr>
              <a:t> </a:t>
            </a:r>
            <a:r>
              <a:rPr lang="es-MX" b="1" dirty="0" err="1">
                <a:solidFill>
                  <a:schemeClr val="tx1"/>
                </a:solidFill>
                <a:latin typeface="Montserrat Light" panose="020F0502020204030204" pitchFamily="2" charset="0"/>
              </a:rPr>
              <a:t>Brain</a:t>
            </a:r>
            <a:r>
              <a:rPr lang="es-MX" b="1" dirty="0">
                <a:solidFill>
                  <a:schemeClr val="tx1"/>
                </a:solidFill>
                <a:latin typeface="Montserrat Light" panose="020F0502020204030204" pitchFamily="2" charset="0"/>
              </a:rPr>
              <a:t> </a:t>
            </a:r>
            <a:r>
              <a:rPr lang="es-MX" b="1" dirty="0" err="1">
                <a:solidFill>
                  <a:schemeClr val="tx1"/>
                </a:solidFill>
                <a:latin typeface="Montserrat Light" panose="020F0502020204030204" pitchFamily="2" charset="0"/>
              </a:rPr>
              <a:t>Institute</a:t>
            </a:r>
            <a:r>
              <a:rPr lang="es-MX" b="1" dirty="0">
                <a:solidFill>
                  <a:schemeClr val="tx1"/>
                </a:solidFill>
                <a:latin typeface="Montserrat Light" panose="020F0502020204030204" pitchFamily="2" charset="0"/>
              </a:rPr>
              <a:t> </a:t>
            </a:r>
            <a:r>
              <a:rPr lang="es-MX" b="1" dirty="0" err="1">
                <a:solidFill>
                  <a:schemeClr val="tx1"/>
                </a:solidFill>
                <a:latin typeface="Montserrat Light" panose="020F0502020204030204" pitchFamily="2" charset="0"/>
              </a:rPr>
              <a:t>of</a:t>
            </a:r>
            <a:r>
              <a:rPr lang="es-MX" b="1" dirty="0">
                <a:solidFill>
                  <a:schemeClr val="tx1"/>
                </a:solidFill>
                <a:latin typeface="Montserrat Light" panose="020F0502020204030204" pitchFamily="2" charset="0"/>
              </a:rPr>
              <a:t> Paris – </a:t>
            </a:r>
            <a:r>
              <a:rPr lang="es-MX" b="1" dirty="0" err="1">
                <a:solidFill>
                  <a:schemeClr val="tx1"/>
                </a:solidFill>
                <a:latin typeface="Montserrat Light" panose="020F0502020204030204" pitchFamily="2" charset="0"/>
              </a:rPr>
              <a:t>Pitié</a:t>
            </a:r>
            <a:r>
              <a:rPr lang="es-MX" b="1" dirty="0">
                <a:solidFill>
                  <a:schemeClr val="tx1"/>
                </a:solidFill>
                <a:latin typeface="Montserrat Light" panose="020F0502020204030204" pitchFamily="2" charset="0"/>
              </a:rPr>
              <a:t> </a:t>
            </a:r>
            <a:r>
              <a:rPr lang="es-MX" b="1" dirty="0" err="1">
                <a:solidFill>
                  <a:schemeClr val="tx1"/>
                </a:solidFill>
                <a:latin typeface="Montserrat Light" panose="020F0502020204030204" pitchFamily="2" charset="0"/>
              </a:rPr>
              <a:t>Salpetriere</a:t>
            </a:r>
            <a:r>
              <a:rPr lang="es-MX" b="1" dirty="0">
                <a:solidFill>
                  <a:schemeClr val="tx1"/>
                </a:solidFill>
                <a:latin typeface="Montserrat Light" panose="020F0502020204030204" pitchFamily="2" charset="0"/>
              </a:rPr>
              <a:t> Hospital, Francia</a:t>
            </a:r>
            <a:br>
              <a:rPr lang="es-MX" b="1" dirty="0">
                <a:solidFill>
                  <a:schemeClr val="tx1"/>
                </a:solidFill>
                <a:latin typeface="Montserrat Light" panose="020F0502020204030204" pitchFamily="2" charset="0"/>
              </a:rPr>
            </a:br>
            <a:r>
              <a:rPr lang="es-MX" b="1" baseline="30000" dirty="0">
                <a:solidFill>
                  <a:schemeClr val="tx1"/>
                </a:solidFill>
                <a:latin typeface="Montserrat Light" panose="020F0502020204030204" pitchFamily="2" charset="0"/>
              </a:rPr>
              <a:t>2</a:t>
            </a:r>
            <a:r>
              <a:rPr lang="es-MX" sz="1400" b="1" baseline="30000" dirty="0">
                <a:solidFill>
                  <a:schemeClr val="tx1"/>
                </a:solidFill>
                <a:latin typeface="Montserrat Light" panose="020F0502020204030204" pitchFamily="2" charset="0"/>
              </a:rPr>
              <a:t> </a:t>
            </a:r>
            <a:r>
              <a:rPr lang="es-MX" b="1" dirty="0">
                <a:solidFill>
                  <a:schemeClr val="tx1"/>
                </a:solidFill>
                <a:latin typeface="Montserrat Light" panose="020F0502020204030204" pitchFamily="2" charset="0"/>
              </a:rPr>
              <a:t>CNRS</a:t>
            </a:r>
          </a:p>
        </p:txBody>
      </p:sp>
      <p:pic>
        <p:nvPicPr>
          <p:cNvPr id="18" name="Imagen 17" descr="Interfaz de usuario gráfica, Texto, Aplicación&#10;&#10;Descripción generada automáticamente">
            <a:extLst>
              <a:ext uri="{FF2B5EF4-FFF2-40B4-BE49-F238E27FC236}">
                <a16:creationId xmlns:a16="http://schemas.microsoft.com/office/drawing/2014/main" id="{D96E3CBC-D33F-0192-D4ED-02F8FD04642A}"/>
              </a:ext>
            </a:extLst>
          </p:cNvPr>
          <p:cNvPicPr>
            <a:picLocks noChangeAspect="1"/>
          </p:cNvPicPr>
          <p:nvPr/>
        </p:nvPicPr>
        <p:blipFill>
          <a:blip r:embed="rId3"/>
          <a:stretch>
            <a:fillRect/>
          </a:stretch>
        </p:blipFill>
        <p:spPr>
          <a:xfrm>
            <a:off x="546651" y="5887885"/>
            <a:ext cx="1659836" cy="813708"/>
          </a:xfrm>
          <a:prstGeom prst="rect">
            <a:avLst/>
          </a:prstGeom>
        </p:spPr>
      </p:pic>
      <p:pic>
        <p:nvPicPr>
          <p:cNvPr id="20" name="Imagen 19" descr="Imagen que contiene Logotipo&#10;&#10;Descripción generada automáticamente">
            <a:extLst>
              <a:ext uri="{FF2B5EF4-FFF2-40B4-BE49-F238E27FC236}">
                <a16:creationId xmlns:a16="http://schemas.microsoft.com/office/drawing/2014/main" id="{22FFE326-EAB0-CC06-DE5D-1F7BC45BBB40}"/>
              </a:ext>
            </a:extLst>
          </p:cNvPr>
          <p:cNvPicPr>
            <a:picLocks noChangeAspect="1"/>
          </p:cNvPicPr>
          <p:nvPr/>
        </p:nvPicPr>
        <p:blipFill>
          <a:blip r:embed="rId4"/>
          <a:stretch>
            <a:fillRect/>
          </a:stretch>
        </p:blipFill>
        <p:spPr>
          <a:xfrm>
            <a:off x="6214994" y="5887885"/>
            <a:ext cx="2286000" cy="707044"/>
          </a:xfrm>
          <a:prstGeom prst="rect">
            <a:avLst/>
          </a:prstGeom>
        </p:spPr>
      </p:pic>
      <p:pic>
        <p:nvPicPr>
          <p:cNvPr id="22" name="Imagen 21" descr="Imagen que contiene señal, dibujo, reloj&#10;&#10;Descripción generada automáticamente">
            <a:extLst>
              <a:ext uri="{FF2B5EF4-FFF2-40B4-BE49-F238E27FC236}">
                <a16:creationId xmlns:a16="http://schemas.microsoft.com/office/drawing/2014/main" id="{6D6FBE17-5C2E-03E2-8976-D2804F561A07}"/>
              </a:ext>
            </a:extLst>
          </p:cNvPr>
          <p:cNvPicPr>
            <a:picLocks noChangeAspect="1"/>
          </p:cNvPicPr>
          <p:nvPr/>
        </p:nvPicPr>
        <p:blipFill>
          <a:blip r:embed="rId5"/>
          <a:stretch>
            <a:fillRect/>
          </a:stretch>
        </p:blipFill>
        <p:spPr>
          <a:xfrm>
            <a:off x="9147590" y="5953915"/>
            <a:ext cx="2782554" cy="578979"/>
          </a:xfrm>
          <a:prstGeom prst="rect">
            <a:avLst/>
          </a:prstGeom>
        </p:spPr>
      </p:pic>
    </p:spTree>
    <p:extLst>
      <p:ext uri="{BB962C8B-B14F-4D97-AF65-F5344CB8AC3E}">
        <p14:creationId xmlns:p14="http://schemas.microsoft.com/office/powerpoint/2010/main" val="89976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0BAE76C-77C2-C0E8-02EA-A4BA88B0A0A3}"/>
              </a:ext>
            </a:extLst>
          </p:cNvPr>
          <p:cNvPicPr>
            <a:picLocks noChangeAspect="1"/>
          </p:cNvPicPr>
          <p:nvPr/>
        </p:nvPicPr>
        <p:blipFill>
          <a:blip r:embed="rId2"/>
          <a:stretch>
            <a:fillRect/>
          </a:stretch>
        </p:blipFill>
        <p:spPr>
          <a:xfrm>
            <a:off x="4127085" y="3762999"/>
            <a:ext cx="3460350" cy="2616234"/>
          </a:xfrm>
          <a:prstGeom prst="rect">
            <a:avLst/>
          </a:prstGeom>
        </p:spPr>
      </p:pic>
      <p:sp>
        <p:nvSpPr>
          <p:cNvPr id="19" name="CuadroTexto 18">
            <a:extLst>
              <a:ext uri="{FF2B5EF4-FFF2-40B4-BE49-F238E27FC236}">
                <a16:creationId xmlns:a16="http://schemas.microsoft.com/office/drawing/2014/main" id="{DBFA3B5D-EA97-DE9F-84C6-DE2ADE96080A}"/>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2" name="CuadroTexto 31">
            <a:extLst>
              <a:ext uri="{FF2B5EF4-FFF2-40B4-BE49-F238E27FC236}">
                <a16:creationId xmlns:a16="http://schemas.microsoft.com/office/drawing/2014/main" id="{610AC416-D131-245E-008E-FF5034585572}"/>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pic>
        <p:nvPicPr>
          <p:cNvPr id="3" name="Imagen 2">
            <a:extLst>
              <a:ext uri="{FF2B5EF4-FFF2-40B4-BE49-F238E27FC236}">
                <a16:creationId xmlns:a16="http://schemas.microsoft.com/office/drawing/2014/main" id="{A8D9081B-4EDC-B5B5-A566-0C22999C0111}"/>
              </a:ext>
            </a:extLst>
          </p:cNvPr>
          <p:cNvPicPr>
            <a:picLocks noChangeAspect="1"/>
          </p:cNvPicPr>
          <p:nvPr/>
        </p:nvPicPr>
        <p:blipFill>
          <a:blip r:embed="rId3"/>
          <a:stretch>
            <a:fillRect/>
          </a:stretch>
        </p:blipFill>
        <p:spPr>
          <a:xfrm>
            <a:off x="927031" y="3821992"/>
            <a:ext cx="2846368" cy="2957351"/>
          </a:xfrm>
          <a:prstGeom prst="rect">
            <a:avLst/>
          </a:prstGeom>
        </p:spPr>
      </p:pic>
      <p:pic>
        <p:nvPicPr>
          <p:cNvPr id="18" name="Imagen 17">
            <a:extLst>
              <a:ext uri="{FF2B5EF4-FFF2-40B4-BE49-F238E27FC236}">
                <a16:creationId xmlns:a16="http://schemas.microsoft.com/office/drawing/2014/main" id="{A29FA259-C816-A3DE-CE1B-46C777EF25D9}"/>
              </a:ext>
            </a:extLst>
          </p:cNvPr>
          <p:cNvPicPr>
            <a:picLocks noChangeAspect="1"/>
          </p:cNvPicPr>
          <p:nvPr/>
        </p:nvPicPr>
        <p:blipFill>
          <a:blip r:embed="rId4"/>
          <a:stretch>
            <a:fillRect/>
          </a:stretch>
        </p:blipFill>
        <p:spPr>
          <a:xfrm>
            <a:off x="927031" y="852578"/>
            <a:ext cx="2846367" cy="2957350"/>
          </a:xfrm>
          <a:prstGeom prst="rect">
            <a:avLst/>
          </a:prstGeom>
        </p:spPr>
      </p:pic>
      <p:sp>
        <p:nvSpPr>
          <p:cNvPr id="62" name="Elipse 61">
            <a:extLst>
              <a:ext uri="{FF2B5EF4-FFF2-40B4-BE49-F238E27FC236}">
                <a16:creationId xmlns:a16="http://schemas.microsoft.com/office/drawing/2014/main" id="{D1383F28-B829-75E7-1479-CB07104A6B46}"/>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Elipse 62">
            <a:extLst>
              <a:ext uri="{FF2B5EF4-FFF2-40B4-BE49-F238E27FC236}">
                <a16:creationId xmlns:a16="http://schemas.microsoft.com/office/drawing/2014/main" id="{4BEF35FA-8729-C99B-0926-C58F9FCE7BE2}"/>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E1777F25-9759-2490-1BC0-09B3543F0433}"/>
              </a:ext>
            </a:extLst>
          </p:cNvPr>
          <p:cNvPicPr>
            <a:picLocks noChangeAspect="1"/>
          </p:cNvPicPr>
          <p:nvPr/>
        </p:nvPicPr>
        <p:blipFill>
          <a:blip r:embed="rId5"/>
          <a:stretch>
            <a:fillRect/>
          </a:stretch>
        </p:blipFill>
        <p:spPr>
          <a:xfrm>
            <a:off x="3980101" y="1362701"/>
            <a:ext cx="2115899" cy="1599748"/>
          </a:xfrm>
          <a:prstGeom prst="rect">
            <a:avLst/>
          </a:prstGeom>
        </p:spPr>
      </p:pic>
      <p:pic>
        <p:nvPicPr>
          <p:cNvPr id="8" name="Imagen 7">
            <a:extLst>
              <a:ext uri="{FF2B5EF4-FFF2-40B4-BE49-F238E27FC236}">
                <a16:creationId xmlns:a16="http://schemas.microsoft.com/office/drawing/2014/main" id="{E471BB0C-4C84-3C5B-E0DF-6BE6F1110116}"/>
              </a:ext>
            </a:extLst>
          </p:cNvPr>
          <p:cNvPicPr>
            <a:picLocks noChangeAspect="1"/>
          </p:cNvPicPr>
          <p:nvPr/>
        </p:nvPicPr>
        <p:blipFill>
          <a:blip r:embed="rId6"/>
          <a:stretch>
            <a:fillRect/>
          </a:stretch>
        </p:blipFill>
        <p:spPr>
          <a:xfrm>
            <a:off x="8544123" y="3809928"/>
            <a:ext cx="2846367" cy="2957349"/>
          </a:xfrm>
          <a:prstGeom prst="rect">
            <a:avLst/>
          </a:prstGeom>
        </p:spPr>
      </p:pic>
      <p:pic>
        <p:nvPicPr>
          <p:cNvPr id="13" name="Imagen 12">
            <a:extLst>
              <a:ext uri="{FF2B5EF4-FFF2-40B4-BE49-F238E27FC236}">
                <a16:creationId xmlns:a16="http://schemas.microsoft.com/office/drawing/2014/main" id="{F848BA70-0A7A-09B2-C768-90D560D9B1BB}"/>
              </a:ext>
            </a:extLst>
          </p:cNvPr>
          <p:cNvPicPr>
            <a:picLocks noChangeAspect="1"/>
          </p:cNvPicPr>
          <p:nvPr/>
        </p:nvPicPr>
        <p:blipFill>
          <a:blip r:embed="rId7"/>
          <a:stretch>
            <a:fillRect/>
          </a:stretch>
        </p:blipFill>
        <p:spPr>
          <a:xfrm>
            <a:off x="8544123" y="795571"/>
            <a:ext cx="2846367" cy="2957349"/>
          </a:xfrm>
          <a:prstGeom prst="rect">
            <a:avLst/>
          </a:prstGeom>
        </p:spPr>
      </p:pic>
      <p:sp>
        <p:nvSpPr>
          <p:cNvPr id="15" name="CuadroTexto 14">
            <a:extLst>
              <a:ext uri="{FF2B5EF4-FFF2-40B4-BE49-F238E27FC236}">
                <a16:creationId xmlns:a16="http://schemas.microsoft.com/office/drawing/2014/main" id="{4AD3E992-B91C-E284-A2AA-DD6880D972A0}"/>
              </a:ext>
            </a:extLst>
          </p:cNvPr>
          <p:cNvSpPr txBox="1"/>
          <p:nvPr/>
        </p:nvSpPr>
        <p:spPr>
          <a:xfrm rot="16200000">
            <a:off x="7375387"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16" name="CuadroTexto 15">
            <a:extLst>
              <a:ext uri="{FF2B5EF4-FFF2-40B4-BE49-F238E27FC236}">
                <a16:creationId xmlns:a16="http://schemas.microsoft.com/office/drawing/2014/main" id="{3AEA9502-2893-57D4-22DF-35BD9D1813A3}"/>
              </a:ext>
            </a:extLst>
          </p:cNvPr>
          <p:cNvSpPr txBox="1"/>
          <p:nvPr/>
        </p:nvSpPr>
        <p:spPr>
          <a:xfrm rot="16200000">
            <a:off x="7375387"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sp>
        <p:nvSpPr>
          <p:cNvPr id="17" name="Elipse 16">
            <a:extLst>
              <a:ext uri="{FF2B5EF4-FFF2-40B4-BE49-F238E27FC236}">
                <a16:creationId xmlns:a16="http://schemas.microsoft.com/office/drawing/2014/main" id="{A6556601-2224-009D-260C-59585112738A}"/>
              </a:ext>
            </a:extLst>
          </p:cNvPr>
          <p:cNvSpPr>
            <a:spLocks noChangeAspect="1"/>
          </p:cNvSpPr>
          <p:nvPr/>
        </p:nvSpPr>
        <p:spPr>
          <a:xfrm>
            <a:off x="8141602"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Elipse 32">
            <a:extLst>
              <a:ext uri="{FF2B5EF4-FFF2-40B4-BE49-F238E27FC236}">
                <a16:creationId xmlns:a16="http://schemas.microsoft.com/office/drawing/2014/main" id="{8F79CF31-CE95-84E9-50CD-ACF234A6BCD6}"/>
              </a:ext>
            </a:extLst>
          </p:cNvPr>
          <p:cNvSpPr>
            <a:spLocks noChangeAspect="1"/>
          </p:cNvSpPr>
          <p:nvPr/>
        </p:nvSpPr>
        <p:spPr>
          <a:xfrm>
            <a:off x="8141601"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E3684B6E-7EFB-D576-3535-05B821A0FAF4}"/>
              </a:ext>
            </a:extLst>
          </p:cNvPr>
          <p:cNvSpPr txBox="1"/>
          <p:nvPr/>
        </p:nvSpPr>
        <p:spPr>
          <a:xfrm>
            <a:off x="4632840" y="3490519"/>
            <a:ext cx="2448840" cy="584775"/>
          </a:xfrm>
          <a:prstGeom prst="rect">
            <a:avLst/>
          </a:prstGeom>
          <a:noFill/>
        </p:spPr>
        <p:txBody>
          <a:bodyPr wrap="square">
            <a:spAutoFit/>
          </a:bodyPr>
          <a:lstStyle/>
          <a:p>
            <a:pPr algn="ctr"/>
            <a:r>
              <a:rPr lang="es-MX" sz="1600" b="1" dirty="0">
                <a:solidFill>
                  <a:srgbClr val="C00000"/>
                </a:solidFill>
                <a:latin typeface="Montserrat Light" panose="00000400000000000000" pitchFamily="2" charset="0"/>
              </a:rPr>
              <a:t>Filtrado por </a:t>
            </a:r>
            <a:r>
              <a:rPr lang="es-MX" sz="1600" b="1" i="1" dirty="0">
                <a:solidFill>
                  <a:srgbClr val="C00000"/>
                </a:solidFill>
                <a:latin typeface="Montserrat Light" panose="00000400000000000000" pitchFamily="2" charset="0"/>
              </a:rPr>
              <a:t>Spanning </a:t>
            </a:r>
            <a:r>
              <a:rPr lang="es-MX" sz="1600" b="1" i="1" dirty="0" err="1">
                <a:solidFill>
                  <a:srgbClr val="C00000"/>
                </a:solidFill>
                <a:latin typeface="Montserrat Light" panose="00000400000000000000" pitchFamily="2" charset="0"/>
              </a:rPr>
              <a:t>tree</a:t>
            </a:r>
            <a:r>
              <a:rPr lang="es-MX" sz="1600" b="1" dirty="0">
                <a:solidFill>
                  <a:srgbClr val="C00000"/>
                </a:solidFill>
                <a:latin typeface="Montserrat Light" panose="00000400000000000000" pitchFamily="2" charset="0"/>
              </a:rPr>
              <a:t> con grado 3</a:t>
            </a:r>
            <a:endParaRPr lang="es-MX" sz="1600" dirty="0">
              <a:solidFill>
                <a:srgbClr val="C00000"/>
              </a:solidFill>
            </a:endParaRPr>
          </a:p>
        </p:txBody>
      </p:sp>
      <p:sp>
        <p:nvSpPr>
          <p:cNvPr id="5" name="CuadroTexto 4">
            <a:extLst>
              <a:ext uri="{FF2B5EF4-FFF2-40B4-BE49-F238E27FC236}">
                <a16:creationId xmlns:a16="http://schemas.microsoft.com/office/drawing/2014/main" id="{C725B55B-6B81-E9DF-E0EC-EDEB0A52F050}"/>
              </a:ext>
            </a:extLst>
          </p:cNvPr>
          <p:cNvSpPr txBox="1"/>
          <p:nvPr/>
        </p:nvSpPr>
        <p:spPr>
          <a:xfrm>
            <a:off x="3613340" y="1052142"/>
            <a:ext cx="3050726" cy="338554"/>
          </a:xfrm>
          <a:prstGeom prst="rect">
            <a:avLst/>
          </a:prstGeom>
          <a:noFill/>
        </p:spPr>
        <p:txBody>
          <a:bodyPr wrap="square">
            <a:spAutoFit/>
          </a:bodyPr>
          <a:lstStyle/>
          <a:p>
            <a:pPr algn="ctr"/>
            <a:r>
              <a:rPr lang="es-MX" sz="1600" b="1" dirty="0">
                <a:solidFill>
                  <a:srgbClr val="C00000"/>
                </a:solidFill>
                <a:latin typeface="Montserrat Light" panose="00000400000000000000" pitchFamily="2" charset="0"/>
              </a:rPr>
              <a:t>Creación de Grafos</a:t>
            </a:r>
            <a:endParaRPr lang="es-MX" sz="1600" dirty="0">
              <a:solidFill>
                <a:srgbClr val="C00000"/>
              </a:solidFill>
            </a:endParaRPr>
          </a:p>
        </p:txBody>
      </p:sp>
      <p:sp>
        <p:nvSpPr>
          <p:cNvPr id="6" name="CuadroTexto 5">
            <a:extLst>
              <a:ext uri="{FF2B5EF4-FFF2-40B4-BE49-F238E27FC236}">
                <a16:creationId xmlns:a16="http://schemas.microsoft.com/office/drawing/2014/main" id="{5226C29A-DEF0-85F3-B993-122CAACA2E02}"/>
              </a:ext>
            </a:extLst>
          </p:cNvPr>
          <p:cNvSpPr txBox="1"/>
          <p:nvPr/>
        </p:nvSpPr>
        <p:spPr>
          <a:xfrm>
            <a:off x="6459707" y="845425"/>
            <a:ext cx="2448840" cy="338554"/>
          </a:xfrm>
          <a:prstGeom prst="rect">
            <a:avLst/>
          </a:prstGeom>
          <a:noFill/>
        </p:spPr>
        <p:txBody>
          <a:bodyPr wrap="square">
            <a:spAutoFit/>
          </a:bodyPr>
          <a:lstStyle/>
          <a:p>
            <a:pPr algn="ctr"/>
            <a:r>
              <a:rPr lang="es-MX" sz="1600" b="1" dirty="0">
                <a:solidFill>
                  <a:srgbClr val="C00000"/>
                </a:solidFill>
                <a:latin typeface="Montserrat Light" panose="00000400000000000000" pitchFamily="2" charset="0"/>
              </a:rPr>
              <a:t>Binarización</a:t>
            </a:r>
            <a:endParaRPr lang="es-MX" sz="1600" dirty="0">
              <a:solidFill>
                <a:srgbClr val="C00000"/>
              </a:solidFill>
            </a:endParaRPr>
          </a:p>
        </p:txBody>
      </p:sp>
      <p:sp>
        <p:nvSpPr>
          <p:cNvPr id="7" name="Flecha: cheurón 6">
            <a:extLst>
              <a:ext uri="{FF2B5EF4-FFF2-40B4-BE49-F238E27FC236}">
                <a16:creationId xmlns:a16="http://schemas.microsoft.com/office/drawing/2014/main" id="{6D375B13-B5BA-B084-8897-972BC76C19CA}"/>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0" name="Flecha: cheurón 19">
            <a:extLst>
              <a:ext uri="{FF2B5EF4-FFF2-40B4-BE49-F238E27FC236}">
                <a16:creationId xmlns:a16="http://schemas.microsoft.com/office/drawing/2014/main" id="{98326EB8-87A7-E2FF-B823-72458B26D704}"/>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878D7930-170A-CD1A-1D66-62AA0C4C70C2}"/>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CuadroTexto 23">
            <a:extLst>
              <a:ext uri="{FF2B5EF4-FFF2-40B4-BE49-F238E27FC236}">
                <a16:creationId xmlns:a16="http://schemas.microsoft.com/office/drawing/2014/main" id="{B2B48F14-1564-847F-C7C6-7D11914D46B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25" name="CuadroTexto 24">
            <a:extLst>
              <a:ext uri="{FF2B5EF4-FFF2-40B4-BE49-F238E27FC236}">
                <a16:creationId xmlns:a16="http://schemas.microsoft.com/office/drawing/2014/main" id="{CE181C5C-9FFC-6A68-1583-0A06738DD3ED}"/>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26" name="CuadroTexto 25">
            <a:extLst>
              <a:ext uri="{FF2B5EF4-FFF2-40B4-BE49-F238E27FC236}">
                <a16:creationId xmlns:a16="http://schemas.microsoft.com/office/drawing/2014/main" id="{DF368F85-43CD-9BAC-CB5C-83D15DDB5C2E}"/>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9" name="Flecha: cheurón 28">
            <a:extLst>
              <a:ext uri="{FF2B5EF4-FFF2-40B4-BE49-F238E27FC236}">
                <a16:creationId xmlns:a16="http://schemas.microsoft.com/office/drawing/2014/main" id="{8C1D3577-F034-417F-DDE2-8AEBBA2170ED}"/>
              </a:ext>
            </a:extLst>
          </p:cNvPr>
          <p:cNvSpPr/>
          <p:nvPr/>
        </p:nvSpPr>
        <p:spPr>
          <a:xfrm>
            <a:off x="7165490" y="20809"/>
            <a:ext cx="502650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0" name="Flecha: cheurón 29">
            <a:extLst>
              <a:ext uri="{FF2B5EF4-FFF2-40B4-BE49-F238E27FC236}">
                <a16:creationId xmlns:a16="http://schemas.microsoft.com/office/drawing/2014/main" id="{3A01B303-F862-8AD7-9125-4B6546FAFC2C}"/>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210F2A04-5E12-E9EE-1B6F-8F9107846202}"/>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10  </m:t>
                      </m:r>
                    </m:oMath>
                  </m:oMathPara>
                </a14:m>
                <a:endParaRPr lang="es-MX" dirty="0"/>
              </a:p>
            </p:txBody>
          </p:sp>
        </mc:Choice>
        <mc:Fallback xmlns="">
          <p:sp>
            <p:nvSpPr>
              <p:cNvPr id="42" name="CuadroTexto 41">
                <a:extLst>
                  <a:ext uri="{FF2B5EF4-FFF2-40B4-BE49-F238E27FC236}">
                    <a16:creationId xmlns:a16="http://schemas.microsoft.com/office/drawing/2014/main" id="{210F2A04-5E12-E9EE-1B6F-8F9107846202}"/>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8"/>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26786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861EC-6314-393F-6340-33A7B753EE42}"/>
            </a:ext>
          </a:extLst>
        </p:cNvPr>
        <p:cNvGrpSpPr/>
        <p:nvPr/>
      </p:nvGrpSpPr>
      <p:grpSpPr>
        <a:xfrm>
          <a:off x="0" y="0"/>
          <a:ext cx="0" cy="0"/>
          <a:chOff x="0" y="0"/>
          <a:chExt cx="0" cy="0"/>
        </a:xfrm>
      </p:grpSpPr>
      <p:sp>
        <p:nvSpPr>
          <p:cNvPr id="3" name="Flecha: cheurón 2">
            <a:extLst>
              <a:ext uri="{FF2B5EF4-FFF2-40B4-BE49-F238E27FC236}">
                <a16:creationId xmlns:a16="http://schemas.microsoft.com/office/drawing/2014/main" id="{2C9DC8AA-56FD-5DB4-D4BA-420DA4D11F6F}"/>
              </a:ext>
            </a:extLst>
          </p:cNvPr>
          <p:cNvSpPr/>
          <p:nvPr/>
        </p:nvSpPr>
        <p:spPr>
          <a:xfrm>
            <a:off x="1712117" y="930608"/>
            <a:ext cx="8970965" cy="4996783"/>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8" name="CuadroTexto 7">
            <a:extLst>
              <a:ext uri="{FF2B5EF4-FFF2-40B4-BE49-F238E27FC236}">
                <a16:creationId xmlns:a16="http://schemas.microsoft.com/office/drawing/2014/main" id="{479A7C78-7DB7-2050-9E56-77041AE28B71}"/>
              </a:ext>
            </a:extLst>
          </p:cNvPr>
          <p:cNvSpPr txBox="1"/>
          <p:nvPr/>
        </p:nvSpPr>
        <p:spPr>
          <a:xfrm>
            <a:off x="1827226" y="1038215"/>
            <a:ext cx="2318923" cy="461665"/>
          </a:xfrm>
          <a:prstGeom prst="rect">
            <a:avLst/>
          </a:prstGeom>
          <a:noFill/>
        </p:spPr>
        <p:txBody>
          <a:bodyPr wrap="square">
            <a:spAutoFit/>
          </a:bodyPr>
          <a:lstStyle/>
          <a:p>
            <a:pPr algn="ctr"/>
            <a:r>
              <a:rPr lang="es-MX" sz="2400" b="1" i="1" dirty="0" err="1">
                <a:solidFill>
                  <a:schemeClr val="bg1"/>
                </a:solidFill>
                <a:latin typeface="Montserrat Light" panose="00000400000000000000" pitchFamily="2" charset="0"/>
              </a:rPr>
              <a:t>Embedding</a:t>
            </a:r>
            <a:endParaRPr lang="es-MX" sz="2400" i="1" dirty="0">
              <a:solidFill>
                <a:schemeClr val="bg1"/>
              </a:solidFill>
            </a:endParaRPr>
          </a:p>
        </p:txBody>
      </p:sp>
      <p:sp>
        <p:nvSpPr>
          <p:cNvPr id="13" name="CuadroTexto 12">
            <a:extLst>
              <a:ext uri="{FF2B5EF4-FFF2-40B4-BE49-F238E27FC236}">
                <a16:creationId xmlns:a16="http://schemas.microsoft.com/office/drawing/2014/main" id="{9CDEBBFE-2FE8-6B37-13D7-7B0E71E06F0F}"/>
              </a:ext>
            </a:extLst>
          </p:cNvPr>
          <p:cNvSpPr txBox="1"/>
          <p:nvPr/>
        </p:nvSpPr>
        <p:spPr>
          <a:xfrm>
            <a:off x="6498296" y="1517082"/>
            <a:ext cx="3071537"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Diffusion</a:t>
            </a:r>
            <a:r>
              <a:rPr lang="es-MX" sz="3200" b="1" dirty="0">
                <a:solidFill>
                  <a:schemeClr val="bg1"/>
                </a:solidFill>
                <a:latin typeface="Montserrat Light" panose="00000400000000000000" pitchFamily="2" charset="0"/>
              </a:rPr>
              <a:t> </a:t>
            </a:r>
            <a:r>
              <a:rPr lang="es-MX" sz="3200" b="1" dirty="0" err="1">
                <a:solidFill>
                  <a:schemeClr val="bg1"/>
                </a:solidFill>
                <a:latin typeface="Montserrat Light" panose="00000400000000000000" pitchFamily="2" charset="0"/>
              </a:rPr>
              <a:t>Map</a:t>
            </a:r>
            <a:endParaRPr lang="es-MX" sz="3200" dirty="0">
              <a:solidFill>
                <a:schemeClr val="bg1"/>
              </a:solidFill>
            </a:endParaRPr>
          </a:p>
        </p:txBody>
      </p:sp>
      <p:sp>
        <p:nvSpPr>
          <p:cNvPr id="14" name="CuadroTexto 13">
            <a:extLst>
              <a:ext uri="{FF2B5EF4-FFF2-40B4-BE49-F238E27FC236}">
                <a16:creationId xmlns:a16="http://schemas.microsoft.com/office/drawing/2014/main" id="{3DD1F10B-230D-D5F3-D2BA-1AD2C8DC834A}"/>
              </a:ext>
            </a:extLst>
          </p:cNvPr>
          <p:cNvSpPr txBox="1"/>
          <p:nvPr/>
        </p:nvSpPr>
        <p:spPr>
          <a:xfrm>
            <a:off x="2390937" y="2219231"/>
            <a:ext cx="2491151" cy="738664"/>
          </a:xfrm>
          <a:prstGeom prst="rect">
            <a:avLst/>
          </a:prstGeom>
          <a:noFill/>
        </p:spPr>
        <p:txBody>
          <a:bodyPr wrap="square">
            <a:spAutoFit/>
          </a:bodyPr>
          <a:lstStyle/>
          <a:p>
            <a:pPr algn="just"/>
            <a:r>
              <a:rPr lang="es-MX" b="1" dirty="0">
                <a:solidFill>
                  <a:schemeClr val="bg1"/>
                </a:solidFill>
                <a:latin typeface="Montserrat Light" panose="00000400000000000000" pitchFamily="2" charset="0"/>
              </a:rPr>
              <a:t>Técnica de reducción de dimensionalidad no lineal en el espacio euclidiano</a:t>
            </a:r>
          </a:p>
        </p:txBody>
      </p:sp>
      <p:grpSp>
        <p:nvGrpSpPr>
          <p:cNvPr id="15" name="Grupo 14">
            <a:extLst>
              <a:ext uri="{FF2B5EF4-FFF2-40B4-BE49-F238E27FC236}">
                <a16:creationId xmlns:a16="http://schemas.microsoft.com/office/drawing/2014/main" id="{23845E1B-6F17-97CA-52F1-C9B8428D95DC}"/>
              </a:ext>
            </a:extLst>
          </p:cNvPr>
          <p:cNvGrpSpPr>
            <a:grpSpLocks noChangeAspect="1"/>
          </p:cNvGrpSpPr>
          <p:nvPr/>
        </p:nvGrpSpPr>
        <p:grpSpPr>
          <a:xfrm>
            <a:off x="5829331" y="2220269"/>
            <a:ext cx="4417823" cy="2224131"/>
            <a:chOff x="6121624" y="3429000"/>
            <a:chExt cx="5221821" cy="2628900"/>
          </a:xfrm>
        </p:grpSpPr>
        <p:pic>
          <p:nvPicPr>
            <p:cNvPr id="16" name="Imagen 15" descr="Imagen que contiene Forma&#10;&#10;Descripción generada automáticamente">
              <a:extLst>
                <a:ext uri="{FF2B5EF4-FFF2-40B4-BE49-F238E27FC236}">
                  <a16:creationId xmlns:a16="http://schemas.microsoft.com/office/drawing/2014/main" id="{A653A5BF-7C29-F736-9908-5EFEC6D711D1}"/>
                </a:ext>
              </a:extLst>
            </p:cNvPr>
            <p:cNvPicPr>
              <a:picLocks noChangeAspect="1"/>
            </p:cNvPicPr>
            <p:nvPr/>
          </p:nvPicPr>
          <p:blipFill rotWithShape="1">
            <a:blip r:embed="rId2"/>
            <a:srcRect r="69713"/>
            <a:stretch/>
          </p:blipFill>
          <p:spPr>
            <a:xfrm>
              <a:off x="6121624" y="3429000"/>
              <a:ext cx="2452105" cy="2628900"/>
            </a:xfrm>
            <a:prstGeom prst="rect">
              <a:avLst/>
            </a:prstGeom>
          </p:spPr>
        </p:pic>
        <p:pic>
          <p:nvPicPr>
            <p:cNvPr id="17" name="Imagen 16" descr="Imagen que contiene Forma&#10;&#10;Descripción generada automáticamente">
              <a:extLst>
                <a:ext uri="{FF2B5EF4-FFF2-40B4-BE49-F238E27FC236}">
                  <a16:creationId xmlns:a16="http://schemas.microsoft.com/office/drawing/2014/main" id="{5E283C9F-5DCF-3284-1FB6-5ED13D03224C}"/>
                </a:ext>
              </a:extLst>
            </p:cNvPr>
            <p:cNvPicPr>
              <a:picLocks noChangeAspect="1"/>
            </p:cNvPicPr>
            <p:nvPr/>
          </p:nvPicPr>
          <p:blipFill rotWithShape="1">
            <a:blip r:embed="rId2"/>
            <a:srcRect l="65790"/>
            <a:stretch/>
          </p:blipFill>
          <p:spPr>
            <a:xfrm>
              <a:off x="8573729" y="3429000"/>
              <a:ext cx="2769716" cy="2628900"/>
            </a:xfrm>
            <a:prstGeom prst="rect">
              <a:avLst/>
            </a:prstGeom>
          </p:spPr>
        </p:pic>
      </p:grpSp>
      <p:sp>
        <p:nvSpPr>
          <p:cNvPr id="18" name="CuadroTexto 17">
            <a:extLst>
              <a:ext uri="{FF2B5EF4-FFF2-40B4-BE49-F238E27FC236}">
                <a16:creationId xmlns:a16="http://schemas.microsoft.com/office/drawing/2014/main" id="{E0FA084E-1781-BF4B-64FF-3EE805DCE662}"/>
              </a:ext>
            </a:extLst>
          </p:cNvPr>
          <p:cNvSpPr txBox="1"/>
          <p:nvPr/>
        </p:nvSpPr>
        <p:spPr>
          <a:xfrm>
            <a:off x="5829331" y="4516322"/>
            <a:ext cx="4417823" cy="338554"/>
          </a:xfrm>
          <a:prstGeom prst="rect">
            <a:avLst/>
          </a:prstGeom>
          <a:noFill/>
        </p:spPr>
        <p:txBody>
          <a:bodyPr wrap="square">
            <a:spAutoFit/>
          </a:bodyPr>
          <a:lstStyle/>
          <a:p>
            <a:r>
              <a:rPr lang="en-US" sz="800" dirty="0">
                <a:solidFill>
                  <a:schemeClr val="bg1"/>
                </a:solidFill>
                <a:latin typeface="Montserrat Light" panose="00000400000000000000" pitchFamily="2" charset="0"/>
              </a:rPr>
              <a:t>Shan, S., &amp; Daubechies, I. (2022). Diffusion maps: Using the semigroup property for parameter tuning</a:t>
            </a:r>
            <a:endParaRPr lang="es-MX" sz="800" dirty="0">
              <a:solidFill>
                <a:schemeClr val="bg1"/>
              </a:solidFill>
              <a:latin typeface="Montserrat Light" panose="00000400000000000000" pitchFamily="2" charset="0"/>
            </a:endParaRPr>
          </a:p>
        </p:txBody>
      </p:sp>
      <p:sp>
        <p:nvSpPr>
          <p:cNvPr id="20" name="CuadroTexto 19">
            <a:extLst>
              <a:ext uri="{FF2B5EF4-FFF2-40B4-BE49-F238E27FC236}">
                <a16:creationId xmlns:a16="http://schemas.microsoft.com/office/drawing/2014/main" id="{DECC38E2-C602-E1BF-4CE6-FA92B14B73C6}"/>
              </a:ext>
            </a:extLst>
          </p:cNvPr>
          <p:cNvSpPr txBox="1"/>
          <p:nvPr/>
        </p:nvSpPr>
        <p:spPr>
          <a:xfrm>
            <a:off x="1872130" y="3080046"/>
            <a:ext cx="3678891" cy="738664"/>
          </a:xfrm>
          <a:prstGeom prst="rect">
            <a:avLst/>
          </a:prstGeom>
          <a:noFill/>
        </p:spPr>
        <p:txBody>
          <a:bodyPr wrap="square">
            <a:spAutoFit/>
          </a:bodyPr>
          <a:lstStyle/>
          <a:p>
            <a:pPr algn="just"/>
            <a:r>
              <a:rPr lang="es-MX" b="1" dirty="0">
                <a:solidFill>
                  <a:schemeClr val="bg1"/>
                </a:solidFill>
                <a:latin typeface="Montserrat Light" panose="00000400000000000000" pitchFamily="2" charset="0"/>
              </a:rPr>
              <a:t>La representación del grafo inicial como una nube de puntos en un espacio de dimensión inferior</a:t>
            </a:r>
            <a:r>
              <a:rPr lang="es-MX" dirty="0">
                <a:solidFill>
                  <a:schemeClr val="bg1"/>
                </a:solidFill>
                <a:latin typeface="Montserrat Light" panose="00000400000000000000" pitchFamily="2" charset="0"/>
              </a:rPr>
              <a:t>.</a:t>
            </a:r>
          </a:p>
        </p:txBody>
      </p:sp>
      <p:sp>
        <p:nvSpPr>
          <p:cNvPr id="19" name="CuadroTexto 18">
            <a:extLst>
              <a:ext uri="{FF2B5EF4-FFF2-40B4-BE49-F238E27FC236}">
                <a16:creationId xmlns:a16="http://schemas.microsoft.com/office/drawing/2014/main" id="{4AE06F88-38E0-DDD9-FF9F-7999C86AAF45}"/>
              </a:ext>
            </a:extLst>
          </p:cNvPr>
          <p:cNvSpPr txBox="1"/>
          <p:nvPr/>
        </p:nvSpPr>
        <p:spPr>
          <a:xfrm>
            <a:off x="1834715" y="4008097"/>
            <a:ext cx="3678891" cy="954107"/>
          </a:xfrm>
          <a:prstGeom prst="rect">
            <a:avLst/>
          </a:prstGeom>
          <a:noFill/>
        </p:spPr>
        <p:txBody>
          <a:bodyPr wrap="square">
            <a:spAutoFit/>
          </a:bodyPr>
          <a:lstStyle/>
          <a:p>
            <a:pPr marL="285750" indent="-285750" algn="just">
              <a:buFont typeface="Arial" panose="020B0604020202020204" pitchFamily="34" charset="0"/>
              <a:buChar char="•"/>
            </a:pPr>
            <a:r>
              <a:rPr lang="es-MX" b="1" dirty="0">
                <a:solidFill>
                  <a:schemeClr val="bg1"/>
                </a:solidFill>
                <a:latin typeface="Montserrat Light" panose="00000400000000000000" pitchFamily="2" charset="0"/>
              </a:rPr>
              <a:t>No linealidad</a:t>
            </a:r>
          </a:p>
          <a:p>
            <a:pPr marL="285750" indent="-285750" algn="just">
              <a:buFont typeface="Arial" panose="020B0604020202020204" pitchFamily="34" charset="0"/>
              <a:buChar char="•"/>
            </a:pPr>
            <a:r>
              <a:rPr lang="es-MX" b="1" dirty="0">
                <a:solidFill>
                  <a:schemeClr val="bg1"/>
                </a:solidFill>
                <a:latin typeface="Montserrat Light" panose="00000400000000000000" pitchFamily="2" charset="0"/>
              </a:rPr>
              <a:t>Robusta a perturbaciones</a:t>
            </a:r>
          </a:p>
          <a:p>
            <a:pPr marL="285750" indent="-285750" algn="just">
              <a:buFont typeface="Arial" panose="020B0604020202020204" pitchFamily="34" charset="0"/>
              <a:buChar char="•"/>
            </a:pPr>
            <a:r>
              <a:rPr lang="es-MX" b="1" dirty="0">
                <a:solidFill>
                  <a:schemeClr val="bg1"/>
                </a:solidFill>
                <a:latin typeface="Montserrat Light" panose="00000400000000000000" pitchFamily="2" charset="0"/>
              </a:rPr>
              <a:t>Conserva la geometría del sistema a través de su conectividad</a:t>
            </a:r>
            <a:endParaRPr lang="es-MX" dirty="0">
              <a:solidFill>
                <a:schemeClr val="bg1"/>
              </a:solidFill>
              <a:latin typeface="Montserrat Light" panose="00000400000000000000" pitchFamily="2" charset="0"/>
            </a:endParaRPr>
          </a:p>
        </p:txBody>
      </p:sp>
      <p:sp>
        <p:nvSpPr>
          <p:cNvPr id="25" name="CuadroTexto 24">
            <a:extLst>
              <a:ext uri="{FF2B5EF4-FFF2-40B4-BE49-F238E27FC236}">
                <a16:creationId xmlns:a16="http://schemas.microsoft.com/office/drawing/2014/main" id="{2D4D83C1-BA16-510C-87AB-847277101D55}"/>
              </a:ext>
            </a:extLst>
          </p:cNvPr>
          <p:cNvSpPr txBox="1"/>
          <p:nvPr/>
        </p:nvSpPr>
        <p:spPr>
          <a:xfrm>
            <a:off x="2120667" y="4999611"/>
            <a:ext cx="3392939" cy="338554"/>
          </a:xfrm>
          <a:prstGeom prst="rect">
            <a:avLst/>
          </a:prstGeom>
          <a:noFill/>
        </p:spPr>
        <p:txBody>
          <a:bodyPr wrap="square">
            <a:spAutoFit/>
          </a:bodyPr>
          <a:lstStyle/>
          <a:p>
            <a:r>
              <a:rPr lang="en-US" sz="800" dirty="0" err="1">
                <a:solidFill>
                  <a:schemeClr val="bg1"/>
                </a:solidFill>
                <a:latin typeface="Montserrat Light" panose="00000400000000000000" pitchFamily="2" charset="0"/>
              </a:rPr>
              <a:t>Coifman</a:t>
            </a:r>
            <a:r>
              <a:rPr lang="en-US" sz="800" dirty="0">
                <a:solidFill>
                  <a:schemeClr val="bg1"/>
                </a:solidFill>
                <a:latin typeface="Montserrat Light" panose="00000400000000000000" pitchFamily="2" charset="0"/>
              </a:rPr>
              <a:t>, R. R., &amp; Lafon, S. (2006). Diffusion maps. Applied and computational harmonic analysis, 21(1), 5-30.</a:t>
            </a:r>
            <a:endParaRPr lang="es-MX" sz="800"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07E6B6D2-634C-12E4-2036-193469853E03}"/>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11  </m:t>
                      </m:r>
                    </m:oMath>
                  </m:oMathPara>
                </a14:m>
                <a:endParaRPr lang="es-MX" dirty="0"/>
              </a:p>
            </p:txBody>
          </p:sp>
        </mc:Choice>
        <mc:Fallback xmlns="">
          <p:sp>
            <p:nvSpPr>
              <p:cNvPr id="43" name="CuadroTexto 42">
                <a:extLst>
                  <a:ext uri="{FF2B5EF4-FFF2-40B4-BE49-F238E27FC236}">
                    <a16:creationId xmlns:a16="http://schemas.microsoft.com/office/drawing/2014/main" id="{07E6B6D2-634C-12E4-2036-193469853E03}"/>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3"/>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6921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a:extLst>
              <a:ext uri="{FF2B5EF4-FFF2-40B4-BE49-F238E27FC236}">
                <a16:creationId xmlns:a16="http://schemas.microsoft.com/office/drawing/2014/main" id="{B070E146-8BE0-CD1B-8EC3-01C9EF12B559}"/>
              </a:ext>
            </a:extLst>
          </p:cNvPr>
          <p:cNvPicPr>
            <a:picLocks noChangeAspect="1"/>
          </p:cNvPicPr>
          <p:nvPr/>
        </p:nvPicPr>
        <p:blipFill>
          <a:blip r:embed="rId3"/>
          <a:stretch>
            <a:fillRect/>
          </a:stretch>
        </p:blipFill>
        <p:spPr>
          <a:xfrm>
            <a:off x="1253295" y="3550893"/>
            <a:ext cx="2558091" cy="2228490"/>
          </a:xfrm>
          <a:prstGeom prst="rect">
            <a:avLst/>
          </a:prstGeom>
        </p:spPr>
      </p:pic>
      <p:pic>
        <p:nvPicPr>
          <p:cNvPr id="52" name="Imagen 51">
            <a:extLst>
              <a:ext uri="{FF2B5EF4-FFF2-40B4-BE49-F238E27FC236}">
                <a16:creationId xmlns:a16="http://schemas.microsoft.com/office/drawing/2014/main" id="{1C573DC1-AC5B-1E6F-93D0-6CD8F6D4C9CE}"/>
              </a:ext>
            </a:extLst>
          </p:cNvPr>
          <p:cNvPicPr>
            <a:picLocks noChangeAspect="1"/>
          </p:cNvPicPr>
          <p:nvPr/>
        </p:nvPicPr>
        <p:blipFill>
          <a:blip r:embed="rId3"/>
          <a:stretch>
            <a:fillRect/>
          </a:stretch>
        </p:blipFill>
        <p:spPr>
          <a:xfrm>
            <a:off x="1405695" y="3703293"/>
            <a:ext cx="2558091" cy="2228490"/>
          </a:xfrm>
          <a:prstGeom prst="rect">
            <a:avLst/>
          </a:prstGeom>
        </p:spPr>
      </p:pic>
      <p:pic>
        <p:nvPicPr>
          <p:cNvPr id="53" name="Imagen 52">
            <a:extLst>
              <a:ext uri="{FF2B5EF4-FFF2-40B4-BE49-F238E27FC236}">
                <a16:creationId xmlns:a16="http://schemas.microsoft.com/office/drawing/2014/main" id="{58662656-EE39-5FD0-BA1E-9D8798B14341}"/>
              </a:ext>
            </a:extLst>
          </p:cNvPr>
          <p:cNvPicPr>
            <a:picLocks noChangeAspect="1"/>
          </p:cNvPicPr>
          <p:nvPr/>
        </p:nvPicPr>
        <p:blipFill>
          <a:blip r:embed="rId3"/>
          <a:stretch>
            <a:fillRect/>
          </a:stretch>
        </p:blipFill>
        <p:spPr>
          <a:xfrm>
            <a:off x="1558095" y="3855693"/>
            <a:ext cx="2558091" cy="2228490"/>
          </a:xfrm>
          <a:prstGeom prst="rect">
            <a:avLst/>
          </a:prstGeom>
        </p:spPr>
      </p:pic>
      <p:pic>
        <p:nvPicPr>
          <p:cNvPr id="32" name="Imagen 31">
            <a:extLst>
              <a:ext uri="{FF2B5EF4-FFF2-40B4-BE49-F238E27FC236}">
                <a16:creationId xmlns:a16="http://schemas.microsoft.com/office/drawing/2014/main" id="{D6AA6ADE-6D57-1FDB-723B-025F9808FF03}"/>
              </a:ext>
            </a:extLst>
          </p:cNvPr>
          <p:cNvPicPr>
            <a:picLocks noChangeAspect="1"/>
          </p:cNvPicPr>
          <p:nvPr/>
        </p:nvPicPr>
        <p:blipFill>
          <a:blip r:embed="rId4"/>
          <a:stretch>
            <a:fillRect/>
          </a:stretch>
        </p:blipFill>
        <p:spPr>
          <a:xfrm>
            <a:off x="1102600" y="630356"/>
            <a:ext cx="2287083" cy="1992400"/>
          </a:xfrm>
          <a:prstGeom prst="rect">
            <a:avLst/>
          </a:prstGeom>
        </p:spPr>
      </p:pic>
      <p:pic>
        <p:nvPicPr>
          <p:cNvPr id="33" name="Imagen 32">
            <a:extLst>
              <a:ext uri="{FF2B5EF4-FFF2-40B4-BE49-F238E27FC236}">
                <a16:creationId xmlns:a16="http://schemas.microsoft.com/office/drawing/2014/main" id="{2D2DF2C1-2C54-C16F-77A6-AEFE3FD12500}"/>
              </a:ext>
            </a:extLst>
          </p:cNvPr>
          <p:cNvPicPr>
            <a:picLocks noChangeAspect="1"/>
          </p:cNvPicPr>
          <p:nvPr/>
        </p:nvPicPr>
        <p:blipFill>
          <a:blip r:embed="rId4"/>
          <a:stretch>
            <a:fillRect/>
          </a:stretch>
        </p:blipFill>
        <p:spPr>
          <a:xfrm>
            <a:off x="1255000" y="782756"/>
            <a:ext cx="2287083" cy="1992400"/>
          </a:xfrm>
          <a:prstGeom prst="rect">
            <a:avLst/>
          </a:prstGeom>
        </p:spPr>
      </p:pic>
      <p:pic>
        <p:nvPicPr>
          <p:cNvPr id="38" name="Imagen 37">
            <a:extLst>
              <a:ext uri="{FF2B5EF4-FFF2-40B4-BE49-F238E27FC236}">
                <a16:creationId xmlns:a16="http://schemas.microsoft.com/office/drawing/2014/main" id="{790F5B87-528D-10B8-EFC2-B36324D4C9C1}"/>
              </a:ext>
            </a:extLst>
          </p:cNvPr>
          <p:cNvPicPr>
            <a:picLocks noChangeAspect="1"/>
          </p:cNvPicPr>
          <p:nvPr/>
        </p:nvPicPr>
        <p:blipFill>
          <a:blip r:embed="rId4"/>
          <a:stretch>
            <a:fillRect/>
          </a:stretch>
        </p:blipFill>
        <p:spPr>
          <a:xfrm>
            <a:off x="1407400" y="935156"/>
            <a:ext cx="2287083" cy="1992400"/>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578713"/>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338550" y="3622565"/>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4"/>
          <a:stretch>
            <a:fillRect/>
          </a:stretch>
        </p:blipFill>
        <p:spPr>
          <a:xfrm>
            <a:off x="839819" y="290630"/>
            <a:ext cx="3467418" cy="3020654"/>
          </a:xfrm>
          <a:prstGeom prst="rect">
            <a:avLst/>
          </a:prstGeom>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3"/>
          <a:stretch>
            <a:fillRect/>
          </a:stretch>
        </p:blipFill>
        <p:spPr>
          <a:xfrm>
            <a:off x="839819" y="3307211"/>
            <a:ext cx="3467418" cy="3020654"/>
          </a:xfrm>
          <a:prstGeom prst="rect">
            <a:avLst/>
          </a:prstGeom>
        </p:spPr>
      </p:pic>
      <p:pic>
        <p:nvPicPr>
          <p:cNvPr id="3" name="Imagen 2">
            <a:extLst>
              <a:ext uri="{FF2B5EF4-FFF2-40B4-BE49-F238E27FC236}">
                <a16:creationId xmlns:a16="http://schemas.microsoft.com/office/drawing/2014/main" id="{1E364B8D-FC99-EB94-2996-AD7FF924CB75}"/>
              </a:ext>
            </a:extLst>
          </p:cNvPr>
          <p:cNvPicPr>
            <a:picLocks noChangeAspect="1"/>
          </p:cNvPicPr>
          <p:nvPr/>
        </p:nvPicPr>
        <p:blipFill rotWithShape="1">
          <a:blip r:embed="rId5"/>
          <a:srcRect t="48499"/>
          <a:stretch/>
        </p:blipFill>
        <p:spPr>
          <a:xfrm>
            <a:off x="6246376" y="487189"/>
            <a:ext cx="5522838" cy="2840729"/>
          </a:xfrm>
          <a:prstGeom prst="rect">
            <a:avLst/>
          </a:prstGeom>
        </p:spPr>
      </p:pic>
      <p:pic>
        <p:nvPicPr>
          <p:cNvPr id="8" name="Imagen 7">
            <a:extLst>
              <a:ext uri="{FF2B5EF4-FFF2-40B4-BE49-F238E27FC236}">
                <a16:creationId xmlns:a16="http://schemas.microsoft.com/office/drawing/2014/main" id="{194F7B3D-7ABE-0F6C-89CE-EF2BC5E9B6A1}"/>
              </a:ext>
            </a:extLst>
          </p:cNvPr>
          <p:cNvPicPr>
            <a:picLocks noChangeAspect="1"/>
          </p:cNvPicPr>
          <p:nvPr/>
        </p:nvPicPr>
        <p:blipFill rotWithShape="1">
          <a:blip r:embed="rId6"/>
          <a:srcRect t="48804"/>
          <a:stretch/>
        </p:blipFill>
        <p:spPr>
          <a:xfrm>
            <a:off x="6246376" y="3307211"/>
            <a:ext cx="5522838" cy="2823926"/>
          </a:xfrm>
          <a:prstGeom prst="rect">
            <a:avLst/>
          </a:prstGeom>
        </p:spPr>
      </p:pic>
      <p:sp>
        <p:nvSpPr>
          <p:cNvPr id="9" name="CuadroTexto 8">
            <a:extLst>
              <a:ext uri="{FF2B5EF4-FFF2-40B4-BE49-F238E27FC236}">
                <a16:creationId xmlns:a16="http://schemas.microsoft.com/office/drawing/2014/main" id="{1DDED540-3AAB-82C7-9AF4-742186EF047C}"/>
              </a:ext>
            </a:extLst>
          </p:cNvPr>
          <p:cNvSpPr txBox="1"/>
          <p:nvPr/>
        </p:nvSpPr>
        <p:spPr>
          <a:xfrm>
            <a:off x="7168006" y="240968"/>
            <a:ext cx="4368504" cy="246221"/>
          </a:xfrm>
          <a:prstGeom prst="rect">
            <a:avLst/>
          </a:prstGeom>
          <a:noFill/>
        </p:spPr>
        <p:txBody>
          <a:bodyPr wrap="none" rtlCol="0">
            <a:spAutoFit/>
          </a:bodyPr>
          <a:lstStyle/>
          <a:p>
            <a:r>
              <a:rPr lang="es-MX" sz="1000" b="1" dirty="0">
                <a:solidFill>
                  <a:srgbClr val="C00000"/>
                </a:solidFill>
                <a:latin typeface="Montserrat Light" panose="00000400000000000000" pitchFamily="2" charset="0"/>
              </a:rPr>
              <a:t>Distribución espacial 2D de la incrustación en el espacio euclidiano</a:t>
            </a:r>
          </a:p>
        </p:txBody>
      </p:sp>
      <p:pic>
        <p:nvPicPr>
          <p:cNvPr id="2" name="Imagen 1">
            <a:extLst>
              <a:ext uri="{FF2B5EF4-FFF2-40B4-BE49-F238E27FC236}">
                <a16:creationId xmlns:a16="http://schemas.microsoft.com/office/drawing/2014/main" id="{F3FB1E3E-8FD0-FE8F-CA16-F2EF2AAC3E4C}"/>
              </a:ext>
            </a:extLst>
          </p:cNvPr>
          <p:cNvPicPr>
            <a:picLocks noChangeAspect="1"/>
          </p:cNvPicPr>
          <p:nvPr/>
        </p:nvPicPr>
        <p:blipFill>
          <a:blip r:embed="rId7"/>
          <a:stretch>
            <a:fillRect/>
          </a:stretch>
        </p:blipFill>
        <p:spPr>
          <a:xfrm>
            <a:off x="246679" y="4886109"/>
            <a:ext cx="1289767" cy="1340056"/>
          </a:xfrm>
          <a:prstGeom prst="rect">
            <a:avLst/>
          </a:prstGeom>
        </p:spPr>
      </p:pic>
      <p:pic>
        <p:nvPicPr>
          <p:cNvPr id="4" name="Imagen 3">
            <a:extLst>
              <a:ext uri="{FF2B5EF4-FFF2-40B4-BE49-F238E27FC236}">
                <a16:creationId xmlns:a16="http://schemas.microsoft.com/office/drawing/2014/main" id="{2E3028DF-8DC0-C9E2-55BD-92E4E8A5DBD1}"/>
              </a:ext>
            </a:extLst>
          </p:cNvPr>
          <p:cNvPicPr>
            <a:picLocks noChangeAspect="1"/>
          </p:cNvPicPr>
          <p:nvPr/>
        </p:nvPicPr>
        <p:blipFill>
          <a:blip r:embed="rId8"/>
          <a:stretch>
            <a:fillRect/>
          </a:stretch>
        </p:blipFill>
        <p:spPr>
          <a:xfrm>
            <a:off x="246679" y="1871752"/>
            <a:ext cx="1289767" cy="1340056"/>
          </a:xfrm>
          <a:prstGeom prst="rect">
            <a:avLst/>
          </a:prstGeom>
        </p:spPr>
      </p:pic>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0799BCA7-13AD-7C09-EEB6-B009D0714350}"/>
                  </a:ext>
                </a:extLst>
              </p:cNvPr>
              <p:cNvSpPr txBox="1"/>
              <p:nvPr/>
            </p:nvSpPr>
            <p:spPr>
              <a:xfrm>
                <a:off x="8691266" y="6020088"/>
                <a:ext cx="6120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1</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1</m:t>
                          </m:r>
                        </m:sub>
                      </m:sSub>
                    </m:oMath>
                  </m:oMathPara>
                </a14:m>
                <a:endParaRPr lang="es-MX" sz="2000" b="0" dirty="0"/>
              </a:p>
            </p:txBody>
          </p:sp>
        </mc:Choice>
        <mc:Fallback xmlns="">
          <p:sp>
            <p:nvSpPr>
              <p:cNvPr id="5" name="CuadroTexto 4">
                <a:extLst>
                  <a:ext uri="{FF2B5EF4-FFF2-40B4-BE49-F238E27FC236}">
                    <a16:creationId xmlns:a16="http://schemas.microsoft.com/office/drawing/2014/main" id="{0799BCA7-13AD-7C09-EEB6-B009D0714350}"/>
                  </a:ext>
                </a:extLst>
              </p:cNvPr>
              <p:cNvSpPr txBox="1">
                <a:spLocks noRot="1" noChangeAspect="1" noMove="1" noResize="1" noEditPoints="1" noAdjustHandles="1" noChangeArrowheads="1" noChangeShapeType="1" noTextEdit="1"/>
              </p:cNvSpPr>
              <p:nvPr/>
            </p:nvSpPr>
            <p:spPr>
              <a:xfrm>
                <a:off x="8691266" y="6020088"/>
                <a:ext cx="612091" cy="307777"/>
              </a:xfrm>
              <a:prstGeom prst="rect">
                <a:avLst/>
              </a:prstGeom>
              <a:blipFill>
                <a:blip r:embed="rId9"/>
                <a:stretch>
                  <a:fillRect l="-9000" r="-3000" b="-38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9E1C19A-BCFA-4F06-F52F-911F19D007F2}"/>
                  </a:ext>
                </a:extLst>
              </p:cNvPr>
              <p:cNvSpPr txBox="1"/>
              <p:nvPr/>
            </p:nvSpPr>
            <p:spPr>
              <a:xfrm rot="16200000">
                <a:off x="5713962" y="4420212"/>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6" name="CuadroTexto 5">
                <a:extLst>
                  <a:ext uri="{FF2B5EF4-FFF2-40B4-BE49-F238E27FC236}">
                    <a16:creationId xmlns:a16="http://schemas.microsoft.com/office/drawing/2014/main" id="{59E1C19A-BCFA-4F06-F52F-911F19D007F2}"/>
                  </a:ext>
                </a:extLst>
              </p:cNvPr>
              <p:cNvSpPr txBox="1">
                <a:spLocks noRot="1" noChangeAspect="1" noMove="1" noResize="1" noEditPoints="1" noAdjustHandles="1" noChangeArrowheads="1" noChangeShapeType="1" noTextEdit="1"/>
              </p:cNvSpPr>
              <p:nvPr/>
            </p:nvSpPr>
            <p:spPr>
              <a:xfrm rot="16200000">
                <a:off x="5713962" y="4420212"/>
                <a:ext cx="624017" cy="307777"/>
              </a:xfrm>
              <a:prstGeom prst="rect">
                <a:avLst/>
              </a:prstGeom>
              <a:blipFill>
                <a:blip r:embed="rId10"/>
                <a:stretch>
                  <a:fillRect t="-2913" r="-35294" b="-873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02034E7F-2D26-1D09-BC35-BC3496E73AEB}"/>
                  </a:ext>
                </a:extLst>
              </p:cNvPr>
              <p:cNvSpPr txBox="1"/>
              <p:nvPr/>
            </p:nvSpPr>
            <p:spPr>
              <a:xfrm rot="16200000">
                <a:off x="5714699" y="1937076"/>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7" name="CuadroTexto 6">
                <a:extLst>
                  <a:ext uri="{FF2B5EF4-FFF2-40B4-BE49-F238E27FC236}">
                    <a16:creationId xmlns:a16="http://schemas.microsoft.com/office/drawing/2014/main" id="{02034E7F-2D26-1D09-BC35-BC3496E73AEB}"/>
                  </a:ext>
                </a:extLst>
              </p:cNvPr>
              <p:cNvSpPr txBox="1">
                <a:spLocks noRot="1" noChangeAspect="1" noMove="1" noResize="1" noEditPoints="1" noAdjustHandles="1" noChangeArrowheads="1" noChangeShapeType="1" noTextEdit="1"/>
              </p:cNvSpPr>
              <p:nvPr/>
            </p:nvSpPr>
            <p:spPr>
              <a:xfrm rot="16200000">
                <a:off x="5714699" y="1937076"/>
                <a:ext cx="624017" cy="307777"/>
              </a:xfrm>
              <a:prstGeom prst="rect">
                <a:avLst/>
              </a:prstGeom>
              <a:blipFill>
                <a:blip r:embed="rId11"/>
                <a:stretch>
                  <a:fillRect t="-2941" r="-35294" b="-8824"/>
                </a:stretch>
              </a:blipFill>
            </p:spPr>
            <p:txBody>
              <a:bodyPr/>
              <a:lstStyle/>
              <a:p>
                <a:r>
                  <a:rPr lang="es-MX">
                    <a:noFill/>
                  </a:rPr>
                  <a:t> </a:t>
                </a:r>
              </a:p>
            </p:txBody>
          </p:sp>
        </mc:Fallback>
      </mc:AlternateContent>
      <p:sp>
        <p:nvSpPr>
          <p:cNvPr id="11" name="CuadroTexto 10">
            <a:extLst>
              <a:ext uri="{FF2B5EF4-FFF2-40B4-BE49-F238E27FC236}">
                <a16:creationId xmlns:a16="http://schemas.microsoft.com/office/drawing/2014/main" id="{A4D8D955-6972-FA2F-36A8-B9D49F7AA915}"/>
              </a:ext>
            </a:extLst>
          </p:cNvPr>
          <p:cNvSpPr txBox="1"/>
          <p:nvPr/>
        </p:nvSpPr>
        <p:spPr>
          <a:xfrm rot="16200000">
            <a:off x="3236517" y="3042531"/>
            <a:ext cx="2448840" cy="338554"/>
          </a:xfrm>
          <a:prstGeom prst="rect">
            <a:avLst/>
          </a:prstGeom>
          <a:noFill/>
        </p:spPr>
        <p:txBody>
          <a:bodyPr wrap="square">
            <a:spAutoFit/>
          </a:bodyPr>
          <a:lstStyle/>
          <a:p>
            <a:pPr algn="ctr"/>
            <a:r>
              <a:rPr lang="es-MX" sz="1600" b="1" dirty="0">
                <a:solidFill>
                  <a:srgbClr val="C00000"/>
                </a:solidFill>
                <a:latin typeface="Montserrat Light" panose="00000400000000000000" pitchFamily="2" charset="0"/>
              </a:rPr>
              <a:t>Cadenas de </a:t>
            </a:r>
            <a:r>
              <a:rPr lang="es-MX" sz="1600" b="1" dirty="0" err="1">
                <a:solidFill>
                  <a:srgbClr val="C00000"/>
                </a:solidFill>
                <a:latin typeface="Montserrat Light" panose="00000400000000000000" pitchFamily="2" charset="0"/>
              </a:rPr>
              <a:t>Markov</a:t>
            </a:r>
            <a:endParaRPr lang="es-MX" sz="1600" dirty="0">
              <a:solidFill>
                <a:srgbClr val="C00000"/>
              </a:solidFill>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B86DA93A-78BC-8A3E-A4BB-05EF16C211EF}"/>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m:t>
                      </m:r>
                      <m:r>
                        <a:rPr lang="es-MX" b="0" i="1" smtClean="0">
                          <a:latin typeface="Cambria Math" panose="02040503050406030204" pitchFamily="18" charset="0"/>
                        </a:rPr>
                        <m:t>12</m:t>
                      </m:r>
                      <m:r>
                        <a:rPr lang="es-MX" b="0" i="1" smtClean="0">
                          <a:latin typeface="Cambria Math" panose="02040503050406030204" pitchFamily="18" charset="0"/>
                        </a:rPr>
                        <m:t>  </m:t>
                      </m:r>
                    </m:oMath>
                  </m:oMathPara>
                </a14:m>
                <a:endParaRPr lang="es-MX" dirty="0"/>
              </a:p>
            </p:txBody>
          </p:sp>
        </mc:Choice>
        <mc:Fallback xmlns="">
          <p:sp>
            <p:nvSpPr>
              <p:cNvPr id="18" name="CuadroTexto 17">
                <a:extLst>
                  <a:ext uri="{FF2B5EF4-FFF2-40B4-BE49-F238E27FC236}">
                    <a16:creationId xmlns:a16="http://schemas.microsoft.com/office/drawing/2014/main" id="{B86DA93A-78BC-8A3E-A4BB-05EF16C211EF}"/>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718678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lecha: cheurón 81">
            <a:extLst>
              <a:ext uri="{FF2B5EF4-FFF2-40B4-BE49-F238E27FC236}">
                <a16:creationId xmlns:a16="http://schemas.microsoft.com/office/drawing/2014/main" id="{10CBC6D2-DF79-6BE7-546C-4723F2A6A563}"/>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 name="Flecha: cheurón 3">
            <a:extLst>
              <a:ext uri="{FF2B5EF4-FFF2-40B4-BE49-F238E27FC236}">
                <a16:creationId xmlns:a16="http://schemas.microsoft.com/office/drawing/2014/main" id="{581E05F8-AAB5-7516-DA18-1F7DDD3C69A4}"/>
              </a:ext>
            </a:extLst>
          </p:cNvPr>
          <p:cNvSpPr/>
          <p:nvPr/>
        </p:nvSpPr>
        <p:spPr>
          <a:xfrm>
            <a:off x="6160016" y="1297858"/>
            <a:ext cx="5736978" cy="4798142"/>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5" name="CuadroTexto 4">
            <a:extLst>
              <a:ext uri="{FF2B5EF4-FFF2-40B4-BE49-F238E27FC236}">
                <a16:creationId xmlns:a16="http://schemas.microsoft.com/office/drawing/2014/main" id="{31783890-CFD4-1A24-6C6A-3E475B68D27A}"/>
              </a:ext>
            </a:extLst>
          </p:cNvPr>
          <p:cNvSpPr txBox="1"/>
          <p:nvPr/>
        </p:nvSpPr>
        <p:spPr>
          <a:xfrm>
            <a:off x="6339230" y="1493142"/>
            <a:ext cx="2476311" cy="461665"/>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Diferenciación</a:t>
            </a:r>
            <a:endParaRPr lang="es-MX" sz="2400" dirty="0">
              <a:solidFill>
                <a:schemeClr val="bg1"/>
              </a:solidFill>
            </a:endParaRPr>
          </a:p>
        </p:txBody>
      </p:sp>
      <p:sp>
        <p:nvSpPr>
          <p:cNvPr id="6" name="CuadroTexto 5">
            <a:extLst>
              <a:ext uri="{FF2B5EF4-FFF2-40B4-BE49-F238E27FC236}">
                <a16:creationId xmlns:a16="http://schemas.microsoft.com/office/drawing/2014/main" id="{DE49C970-F4D7-C68C-980C-F7FFA616EC97}"/>
              </a:ext>
            </a:extLst>
          </p:cNvPr>
          <p:cNvSpPr txBox="1"/>
          <p:nvPr/>
        </p:nvSpPr>
        <p:spPr>
          <a:xfrm>
            <a:off x="7800896" y="2045329"/>
            <a:ext cx="2399073"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Procrustes</a:t>
            </a:r>
            <a:endParaRPr lang="es-MX" sz="3200" dirty="0">
              <a:solidFill>
                <a:schemeClr val="bg1"/>
              </a:solidFill>
            </a:endParaRPr>
          </a:p>
        </p:txBody>
      </p:sp>
      <p:sp>
        <p:nvSpPr>
          <p:cNvPr id="7" name="CuadroTexto 6">
            <a:extLst>
              <a:ext uri="{FF2B5EF4-FFF2-40B4-BE49-F238E27FC236}">
                <a16:creationId xmlns:a16="http://schemas.microsoft.com/office/drawing/2014/main" id="{5667A309-BF3F-E8EC-0DD3-A842808D1243}"/>
              </a:ext>
            </a:extLst>
          </p:cNvPr>
          <p:cNvSpPr txBox="1"/>
          <p:nvPr/>
        </p:nvSpPr>
        <p:spPr>
          <a:xfrm>
            <a:off x="6330403" y="4776190"/>
            <a:ext cx="5396204" cy="1169551"/>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El Análisis Procrustes Generalizado (APG) es una técnica exploratoria multivariante que implica transformaciones (traslación, rotación, reflexión y escalado isotrópico) de matrices de datos individuales para proporcionar una comparabilidad óptima.</a:t>
            </a:r>
          </a:p>
        </p:txBody>
      </p:sp>
      <p:pic>
        <p:nvPicPr>
          <p:cNvPr id="15" name="Imagen 14">
            <a:extLst>
              <a:ext uri="{FF2B5EF4-FFF2-40B4-BE49-F238E27FC236}">
                <a16:creationId xmlns:a16="http://schemas.microsoft.com/office/drawing/2014/main" id="{AFA20C43-4A1C-8D81-94A4-56148241397D}"/>
              </a:ext>
            </a:extLst>
          </p:cNvPr>
          <p:cNvPicPr>
            <a:picLocks noChangeAspect="1"/>
          </p:cNvPicPr>
          <p:nvPr/>
        </p:nvPicPr>
        <p:blipFill>
          <a:blip r:embed="rId2"/>
          <a:stretch>
            <a:fillRect/>
          </a:stretch>
        </p:blipFill>
        <p:spPr>
          <a:xfrm>
            <a:off x="6546612" y="2924856"/>
            <a:ext cx="4907643" cy="1604219"/>
          </a:xfrm>
          <a:prstGeom prst="rect">
            <a:avLst/>
          </a:prstGeom>
        </p:spPr>
      </p:pic>
      <p:pic>
        <p:nvPicPr>
          <p:cNvPr id="16" name="Imagen 15">
            <a:extLst>
              <a:ext uri="{FF2B5EF4-FFF2-40B4-BE49-F238E27FC236}">
                <a16:creationId xmlns:a16="http://schemas.microsoft.com/office/drawing/2014/main" id="{3AADD013-FF49-0C75-9754-63729B2FF079}"/>
              </a:ext>
            </a:extLst>
          </p:cNvPr>
          <p:cNvPicPr>
            <a:picLocks noChangeAspect="1"/>
          </p:cNvPicPr>
          <p:nvPr/>
        </p:nvPicPr>
        <p:blipFill rotWithShape="1">
          <a:blip r:embed="rId3"/>
          <a:srcRect t="48499"/>
          <a:stretch/>
        </p:blipFill>
        <p:spPr>
          <a:xfrm>
            <a:off x="3657399" y="2594555"/>
            <a:ext cx="1177720" cy="605772"/>
          </a:xfrm>
          <a:prstGeom prst="rect">
            <a:avLst/>
          </a:prstGeom>
        </p:spPr>
      </p:pic>
      <p:pic>
        <p:nvPicPr>
          <p:cNvPr id="20" name="Imagen 19">
            <a:extLst>
              <a:ext uri="{FF2B5EF4-FFF2-40B4-BE49-F238E27FC236}">
                <a16:creationId xmlns:a16="http://schemas.microsoft.com/office/drawing/2014/main" id="{17D9BA73-39DE-2285-1C5A-6D910D6453AE}"/>
              </a:ext>
            </a:extLst>
          </p:cNvPr>
          <p:cNvPicPr>
            <a:picLocks noChangeAspect="1"/>
          </p:cNvPicPr>
          <p:nvPr/>
        </p:nvPicPr>
        <p:blipFill rotWithShape="1">
          <a:blip r:embed="rId3"/>
          <a:srcRect t="48499"/>
          <a:stretch/>
        </p:blipFill>
        <p:spPr>
          <a:xfrm>
            <a:off x="3809799" y="2746955"/>
            <a:ext cx="1177720" cy="605772"/>
          </a:xfrm>
          <a:prstGeom prst="rect">
            <a:avLst/>
          </a:prstGeom>
        </p:spPr>
      </p:pic>
      <p:pic>
        <p:nvPicPr>
          <p:cNvPr id="21" name="Imagen 20">
            <a:extLst>
              <a:ext uri="{FF2B5EF4-FFF2-40B4-BE49-F238E27FC236}">
                <a16:creationId xmlns:a16="http://schemas.microsoft.com/office/drawing/2014/main" id="{738B94F6-6A8B-D5C5-B5C3-093E952D50B8}"/>
              </a:ext>
            </a:extLst>
          </p:cNvPr>
          <p:cNvPicPr>
            <a:picLocks noChangeAspect="1"/>
          </p:cNvPicPr>
          <p:nvPr/>
        </p:nvPicPr>
        <p:blipFill rotWithShape="1">
          <a:blip r:embed="rId3"/>
          <a:srcRect t="48499"/>
          <a:stretch/>
        </p:blipFill>
        <p:spPr>
          <a:xfrm>
            <a:off x="3962199" y="2899355"/>
            <a:ext cx="1177720" cy="605772"/>
          </a:xfrm>
          <a:prstGeom prst="rect">
            <a:avLst/>
          </a:prstGeom>
        </p:spPr>
      </p:pic>
      <p:pic>
        <p:nvPicPr>
          <p:cNvPr id="22" name="Imagen 21">
            <a:extLst>
              <a:ext uri="{FF2B5EF4-FFF2-40B4-BE49-F238E27FC236}">
                <a16:creationId xmlns:a16="http://schemas.microsoft.com/office/drawing/2014/main" id="{7219E7D1-5194-96C6-D14F-A67CB38F2A5C}"/>
              </a:ext>
            </a:extLst>
          </p:cNvPr>
          <p:cNvPicPr>
            <a:picLocks noChangeAspect="1"/>
          </p:cNvPicPr>
          <p:nvPr/>
        </p:nvPicPr>
        <p:blipFill rotWithShape="1">
          <a:blip r:embed="rId4"/>
          <a:srcRect t="48499"/>
          <a:stretch/>
        </p:blipFill>
        <p:spPr>
          <a:xfrm>
            <a:off x="3815555" y="1043952"/>
            <a:ext cx="1177720" cy="605772"/>
          </a:xfrm>
          <a:prstGeom prst="rect">
            <a:avLst/>
          </a:prstGeom>
        </p:spPr>
      </p:pic>
      <p:pic>
        <p:nvPicPr>
          <p:cNvPr id="23" name="Imagen 22">
            <a:extLst>
              <a:ext uri="{FF2B5EF4-FFF2-40B4-BE49-F238E27FC236}">
                <a16:creationId xmlns:a16="http://schemas.microsoft.com/office/drawing/2014/main" id="{910B77FF-8D2A-3D0F-4709-0F6C2E201A86}"/>
              </a:ext>
            </a:extLst>
          </p:cNvPr>
          <p:cNvPicPr>
            <a:picLocks noChangeAspect="1"/>
          </p:cNvPicPr>
          <p:nvPr/>
        </p:nvPicPr>
        <p:blipFill rotWithShape="1">
          <a:blip r:embed="rId4"/>
          <a:srcRect t="48499"/>
          <a:stretch/>
        </p:blipFill>
        <p:spPr>
          <a:xfrm>
            <a:off x="3967955" y="1196352"/>
            <a:ext cx="1177720" cy="605772"/>
          </a:xfrm>
          <a:prstGeom prst="rect">
            <a:avLst/>
          </a:prstGeom>
        </p:spPr>
      </p:pic>
      <p:pic>
        <p:nvPicPr>
          <p:cNvPr id="24" name="Imagen 23">
            <a:extLst>
              <a:ext uri="{FF2B5EF4-FFF2-40B4-BE49-F238E27FC236}">
                <a16:creationId xmlns:a16="http://schemas.microsoft.com/office/drawing/2014/main" id="{D5F3F020-90D6-01DA-B6CA-2707275C3BE0}"/>
              </a:ext>
            </a:extLst>
          </p:cNvPr>
          <p:cNvPicPr>
            <a:picLocks noChangeAspect="1"/>
          </p:cNvPicPr>
          <p:nvPr/>
        </p:nvPicPr>
        <p:blipFill rotWithShape="1">
          <a:blip r:embed="rId4"/>
          <a:srcRect t="48499"/>
          <a:stretch/>
        </p:blipFill>
        <p:spPr>
          <a:xfrm>
            <a:off x="4120355" y="1348752"/>
            <a:ext cx="1177720" cy="605772"/>
          </a:xfrm>
          <a:prstGeom prst="rect">
            <a:avLst/>
          </a:prstGeom>
        </p:spPr>
      </p:pic>
      <p:pic>
        <p:nvPicPr>
          <p:cNvPr id="25" name="Imagen 24">
            <a:extLst>
              <a:ext uri="{FF2B5EF4-FFF2-40B4-BE49-F238E27FC236}">
                <a16:creationId xmlns:a16="http://schemas.microsoft.com/office/drawing/2014/main" id="{7AC4CD9D-3CAC-29EE-03A5-05FC416BE8B0}"/>
              </a:ext>
            </a:extLst>
          </p:cNvPr>
          <p:cNvPicPr>
            <a:picLocks noChangeAspect="1"/>
          </p:cNvPicPr>
          <p:nvPr/>
        </p:nvPicPr>
        <p:blipFill>
          <a:blip r:embed="rId5"/>
          <a:stretch>
            <a:fillRect/>
          </a:stretch>
        </p:blipFill>
        <p:spPr>
          <a:xfrm>
            <a:off x="2751328" y="2598840"/>
            <a:ext cx="680710" cy="593003"/>
          </a:xfrm>
          <a:prstGeom prst="rect">
            <a:avLst/>
          </a:prstGeom>
        </p:spPr>
      </p:pic>
      <p:pic>
        <p:nvPicPr>
          <p:cNvPr id="27" name="Imagen 26">
            <a:extLst>
              <a:ext uri="{FF2B5EF4-FFF2-40B4-BE49-F238E27FC236}">
                <a16:creationId xmlns:a16="http://schemas.microsoft.com/office/drawing/2014/main" id="{DC7CDA06-C093-563A-7AA4-7FEEA02D5F9F}"/>
              </a:ext>
            </a:extLst>
          </p:cNvPr>
          <p:cNvPicPr>
            <a:picLocks noChangeAspect="1"/>
          </p:cNvPicPr>
          <p:nvPr/>
        </p:nvPicPr>
        <p:blipFill>
          <a:blip r:embed="rId5"/>
          <a:stretch>
            <a:fillRect/>
          </a:stretch>
        </p:blipFill>
        <p:spPr>
          <a:xfrm>
            <a:off x="2903728" y="2751240"/>
            <a:ext cx="680710" cy="593003"/>
          </a:xfrm>
          <a:prstGeom prst="rect">
            <a:avLst/>
          </a:prstGeom>
        </p:spPr>
      </p:pic>
      <p:pic>
        <p:nvPicPr>
          <p:cNvPr id="28" name="Imagen 27">
            <a:extLst>
              <a:ext uri="{FF2B5EF4-FFF2-40B4-BE49-F238E27FC236}">
                <a16:creationId xmlns:a16="http://schemas.microsoft.com/office/drawing/2014/main" id="{E220DC3D-E3FA-C5C7-DDBF-CBEAF73FB020}"/>
              </a:ext>
            </a:extLst>
          </p:cNvPr>
          <p:cNvPicPr>
            <a:picLocks noChangeAspect="1"/>
          </p:cNvPicPr>
          <p:nvPr/>
        </p:nvPicPr>
        <p:blipFill>
          <a:blip r:embed="rId5"/>
          <a:stretch>
            <a:fillRect/>
          </a:stretch>
        </p:blipFill>
        <p:spPr>
          <a:xfrm>
            <a:off x="3056128" y="2903640"/>
            <a:ext cx="680710" cy="593003"/>
          </a:xfrm>
          <a:prstGeom prst="rect">
            <a:avLst/>
          </a:prstGeom>
        </p:spPr>
      </p:pic>
      <p:pic>
        <p:nvPicPr>
          <p:cNvPr id="29" name="Imagen 28">
            <a:extLst>
              <a:ext uri="{FF2B5EF4-FFF2-40B4-BE49-F238E27FC236}">
                <a16:creationId xmlns:a16="http://schemas.microsoft.com/office/drawing/2014/main" id="{EA15A090-C74D-C6F9-4925-A0BEF5224667}"/>
              </a:ext>
            </a:extLst>
          </p:cNvPr>
          <p:cNvPicPr>
            <a:picLocks noChangeAspect="1"/>
          </p:cNvPicPr>
          <p:nvPr/>
        </p:nvPicPr>
        <p:blipFill>
          <a:blip r:embed="rId5"/>
          <a:stretch>
            <a:fillRect/>
          </a:stretch>
        </p:blipFill>
        <p:spPr>
          <a:xfrm>
            <a:off x="3360928" y="3208440"/>
            <a:ext cx="680710" cy="593003"/>
          </a:xfrm>
          <a:prstGeom prst="rect">
            <a:avLst/>
          </a:prstGeom>
        </p:spPr>
      </p:pic>
      <p:pic>
        <p:nvPicPr>
          <p:cNvPr id="30" name="Imagen 29">
            <a:extLst>
              <a:ext uri="{FF2B5EF4-FFF2-40B4-BE49-F238E27FC236}">
                <a16:creationId xmlns:a16="http://schemas.microsoft.com/office/drawing/2014/main" id="{A3E3F4C7-BD85-95D3-73DA-D2D45A09A61A}"/>
              </a:ext>
            </a:extLst>
          </p:cNvPr>
          <p:cNvPicPr>
            <a:picLocks noChangeAspect="1"/>
          </p:cNvPicPr>
          <p:nvPr/>
        </p:nvPicPr>
        <p:blipFill>
          <a:blip r:embed="rId6"/>
          <a:stretch>
            <a:fillRect/>
          </a:stretch>
        </p:blipFill>
        <p:spPr>
          <a:xfrm>
            <a:off x="2678033" y="1018193"/>
            <a:ext cx="680710" cy="593003"/>
          </a:xfrm>
          <a:prstGeom prst="rect">
            <a:avLst/>
          </a:prstGeom>
        </p:spPr>
      </p:pic>
      <p:pic>
        <p:nvPicPr>
          <p:cNvPr id="31" name="Imagen 30">
            <a:extLst>
              <a:ext uri="{FF2B5EF4-FFF2-40B4-BE49-F238E27FC236}">
                <a16:creationId xmlns:a16="http://schemas.microsoft.com/office/drawing/2014/main" id="{5E0E09F5-2006-EE8D-DEE0-56D3346014B8}"/>
              </a:ext>
            </a:extLst>
          </p:cNvPr>
          <p:cNvPicPr>
            <a:picLocks noChangeAspect="1"/>
          </p:cNvPicPr>
          <p:nvPr/>
        </p:nvPicPr>
        <p:blipFill>
          <a:blip r:embed="rId6"/>
          <a:stretch>
            <a:fillRect/>
          </a:stretch>
        </p:blipFill>
        <p:spPr>
          <a:xfrm>
            <a:off x="2830433" y="1170593"/>
            <a:ext cx="680710" cy="593003"/>
          </a:xfrm>
          <a:prstGeom prst="rect">
            <a:avLst/>
          </a:prstGeom>
        </p:spPr>
      </p:pic>
      <p:pic>
        <p:nvPicPr>
          <p:cNvPr id="47" name="Imagen 46">
            <a:extLst>
              <a:ext uri="{FF2B5EF4-FFF2-40B4-BE49-F238E27FC236}">
                <a16:creationId xmlns:a16="http://schemas.microsoft.com/office/drawing/2014/main" id="{1F460E21-2458-FEB4-4155-1179CFE9BB54}"/>
              </a:ext>
            </a:extLst>
          </p:cNvPr>
          <p:cNvPicPr>
            <a:picLocks noChangeAspect="1"/>
          </p:cNvPicPr>
          <p:nvPr/>
        </p:nvPicPr>
        <p:blipFill>
          <a:blip r:embed="rId6"/>
          <a:stretch>
            <a:fillRect/>
          </a:stretch>
        </p:blipFill>
        <p:spPr>
          <a:xfrm>
            <a:off x="2982833" y="1322993"/>
            <a:ext cx="680710" cy="593003"/>
          </a:xfrm>
          <a:prstGeom prst="rect">
            <a:avLst/>
          </a:prstGeom>
        </p:spPr>
      </p:pic>
      <p:pic>
        <p:nvPicPr>
          <p:cNvPr id="48" name="Imagen 47">
            <a:extLst>
              <a:ext uri="{FF2B5EF4-FFF2-40B4-BE49-F238E27FC236}">
                <a16:creationId xmlns:a16="http://schemas.microsoft.com/office/drawing/2014/main" id="{2BAED472-613E-FF02-59E5-D54A89CF1D72}"/>
              </a:ext>
            </a:extLst>
          </p:cNvPr>
          <p:cNvPicPr>
            <a:picLocks noChangeAspect="1"/>
          </p:cNvPicPr>
          <p:nvPr/>
        </p:nvPicPr>
        <p:blipFill>
          <a:blip r:embed="rId6"/>
          <a:stretch>
            <a:fillRect/>
          </a:stretch>
        </p:blipFill>
        <p:spPr>
          <a:xfrm>
            <a:off x="3287633" y="1627793"/>
            <a:ext cx="680710" cy="593003"/>
          </a:xfrm>
          <a:prstGeom prst="rect">
            <a:avLst/>
          </a:prstGeom>
        </p:spPr>
      </p:pic>
      <p:sp>
        <p:nvSpPr>
          <p:cNvPr id="68" name="Rectángulo: esquinas redondeadas 67">
            <a:extLst>
              <a:ext uri="{FF2B5EF4-FFF2-40B4-BE49-F238E27FC236}">
                <a16:creationId xmlns:a16="http://schemas.microsoft.com/office/drawing/2014/main" id="{D345A16D-366E-C49F-CA5F-CA3C678B0C75}"/>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Rectángulo: esquinas redondeadas 69">
            <a:extLst>
              <a:ext uri="{FF2B5EF4-FFF2-40B4-BE49-F238E27FC236}">
                <a16:creationId xmlns:a16="http://schemas.microsoft.com/office/drawing/2014/main" id="{3B754C49-9C6A-6874-D749-31E49696A46D}"/>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3" name="Imagen 72">
            <a:extLst>
              <a:ext uri="{FF2B5EF4-FFF2-40B4-BE49-F238E27FC236}">
                <a16:creationId xmlns:a16="http://schemas.microsoft.com/office/drawing/2014/main" id="{275AAA39-BA81-23F2-698A-02B39DD420FB}"/>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75" name="Imagen 74">
            <a:extLst>
              <a:ext uri="{FF2B5EF4-FFF2-40B4-BE49-F238E27FC236}">
                <a16:creationId xmlns:a16="http://schemas.microsoft.com/office/drawing/2014/main" id="{D034ADB5-F59B-E80B-CFDC-11A5C78FDFD6}"/>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76" name="Imagen 75">
            <a:extLst>
              <a:ext uri="{FF2B5EF4-FFF2-40B4-BE49-F238E27FC236}">
                <a16:creationId xmlns:a16="http://schemas.microsoft.com/office/drawing/2014/main" id="{64BF4036-EEBC-7E8B-8D82-40656289A3F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77" name="Imagen 76">
            <a:extLst>
              <a:ext uri="{FF2B5EF4-FFF2-40B4-BE49-F238E27FC236}">
                <a16:creationId xmlns:a16="http://schemas.microsoft.com/office/drawing/2014/main" id="{57FBBA06-C2B1-367C-6141-790E5FB61A6D}"/>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78" name="Imagen 77">
            <a:extLst>
              <a:ext uri="{FF2B5EF4-FFF2-40B4-BE49-F238E27FC236}">
                <a16:creationId xmlns:a16="http://schemas.microsoft.com/office/drawing/2014/main" id="{AAEA4DEA-9DCD-3E5A-1404-D6F0C0DE4FA9}"/>
              </a:ext>
            </a:extLst>
          </p:cNvPr>
          <p:cNvPicPr>
            <a:picLocks noChangeAspect="1"/>
          </p:cNvPicPr>
          <p:nvPr/>
        </p:nvPicPr>
        <p:blipFill rotWithShape="1">
          <a:blip r:embed="rId9"/>
          <a:srcRect t="5850"/>
          <a:stretch/>
        </p:blipFill>
        <p:spPr>
          <a:xfrm>
            <a:off x="1297524" y="1431083"/>
            <a:ext cx="494661" cy="483881"/>
          </a:xfrm>
          <a:prstGeom prst="rect">
            <a:avLst/>
          </a:prstGeom>
        </p:spPr>
      </p:pic>
      <p:pic>
        <p:nvPicPr>
          <p:cNvPr id="83" name="Imagen 82">
            <a:extLst>
              <a:ext uri="{FF2B5EF4-FFF2-40B4-BE49-F238E27FC236}">
                <a16:creationId xmlns:a16="http://schemas.microsoft.com/office/drawing/2014/main" id="{D1743C09-F60E-F8BE-3CC1-01294A99F495}"/>
              </a:ext>
            </a:extLst>
          </p:cNvPr>
          <p:cNvPicPr>
            <a:picLocks noChangeAspect="1"/>
          </p:cNvPicPr>
          <p:nvPr/>
        </p:nvPicPr>
        <p:blipFill rotWithShape="1">
          <a:blip r:embed="rId9"/>
          <a:srcRect t="5850"/>
          <a:stretch/>
        </p:blipFill>
        <p:spPr>
          <a:xfrm>
            <a:off x="1490886" y="1790457"/>
            <a:ext cx="494661" cy="483881"/>
          </a:xfrm>
          <a:prstGeom prst="rect">
            <a:avLst/>
          </a:prstGeom>
        </p:spPr>
      </p:pic>
      <p:sp>
        <p:nvSpPr>
          <p:cNvPr id="84" name="Rectángulo: esquinas redondeadas 83">
            <a:extLst>
              <a:ext uri="{FF2B5EF4-FFF2-40B4-BE49-F238E27FC236}">
                <a16:creationId xmlns:a16="http://schemas.microsoft.com/office/drawing/2014/main" id="{583947E1-8AAB-8A25-7738-819E10671C5D}"/>
              </a:ext>
            </a:extLst>
          </p:cNvPr>
          <p:cNvSpPr/>
          <p:nvPr/>
        </p:nvSpPr>
        <p:spPr>
          <a:xfrm>
            <a:off x="740665" y="1349768"/>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5" name="Rectángulo: esquinas redondeadas 84">
            <a:extLst>
              <a:ext uri="{FF2B5EF4-FFF2-40B4-BE49-F238E27FC236}">
                <a16:creationId xmlns:a16="http://schemas.microsoft.com/office/drawing/2014/main" id="{032A4F6D-8677-2A52-45F8-994A61149489}"/>
              </a:ext>
            </a:extLst>
          </p:cNvPr>
          <p:cNvSpPr/>
          <p:nvPr/>
        </p:nvSpPr>
        <p:spPr>
          <a:xfrm>
            <a:off x="878317" y="1538167"/>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6" name="Rectángulo: esquinas redondeadas 85">
            <a:extLst>
              <a:ext uri="{FF2B5EF4-FFF2-40B4-BE49-F238E27FC236}">
                <a16:creationId xmlns:a16="http://schemas.microsoft.com/office/drawing/2014/main" id="{0B2D3C2B-6D47-5AE3-8397-20A8B8414377}"/>
              </a:ext>
            </a:extLst>
          </p:cNvPr>
          <p:cNvSpPr/>
          <p:nvPr/>
        </p:nvSpPr>
        <p:spPr>
          <a:xfrm>
            <a:off x="1015969" y="1726566"/>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Rectángulo: esquinas redondeadas 86">
            <a:extLst>
              <a:ext uri="{FF2B5EF4-FFF2-40B4-BE49-F238E27FC236}">
                <a16:creationId xmlns:a16="http://schemas.microsoft.com/office/drawing/2014/main" id="{3CE9ED51-01BE-E8BF-C619-24F640C0B326}"/>
              </a:ext>
            </a:extLst>
          </p:cNvPr>
          <p:cNvSpPr/>
          <p:nvPr/>
        </p:nvSpPr>
        <p:spPr>
          <a:xfrm>
            <a:off x="1291272" y="2103363"/>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88" name="CuadroTexto 87">
                <a:extLst>
                  <a:ext uri="{FF2B5EF4-FFF2-40B4-BE49-F238E27FC236}">
                    <a16:creationId xmlns:a16="http://schemas.microsoft.com/office/drawing/2014/main" id="{9E6CDE6D-BAAD-166B-B891-0DF7D33D04E7}"/>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88" name="CuadroTexto 87">
                <a:extLst>
                  <a:ext uri="{FF2B5EF4-FFF2-40B4-BE49-F238E27FC236}">
                    <a16:creationId xmlns:a16="http://schemas.microsoft.com/office/drawing/2014/main" id="{9E6CDE6D-BAAD-166B-B891-0DF7D33D04E7}"/>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89" name="Imagen 88">
            <a:extLst>
              <a:ext uri="{FF2B5EF4-FFF2-40B4-BE49-F238E27FC236}">
                <a16:creationId xmlns:a16="http://schemas.microsoft.com/office/drawing/2014/main" id="{8B07008F-F20E-32A1-C6C3-A510633B59BC}"/>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90" name="Imagen 89">
            <a:extLst>
              <a:ext uri="{FF2B5EF4-FFF2-40B4-BE49-F238E27FC236}">
                <a16:creationId xmlns:a16="http://schemas.microsoft.com/office/drawing/2014/main" id="{BC8A562D-E5D8-35A8-38C2-2EA5BC61D04D}"/>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93" name="Imagen 92">
            <a:extLst>
              <a:ext uri="{FF2B5EF4-FFF2-40B4-BE49-F238E27FC236}">
                <a16:creationId xmlns:a16="http://schemas.microsoft.com/office/drawing/2014/main" id="{74122CA4-E6F9-FC2E-28F3-D27B844C0753}"/>
              </a:ext>
            </a:extLst>
          </p:cNvPr>
          <p:cNvPicPr>
            <a:picLocks noChangeAspect="1"/>
          </p:cNvPicPr>
          <p:nvPr/>
        </p:nvPicPr>
        <p:blipFill rotWithShape="1">
          <a:blip r:embed="rId9"/>
          <a:srcRect t="5850"/>
          <a:stretch/>
        </p:blipFill>
        <p:spPr>
          <a:xfrm>
            <a:off x="1306678" y="2966672"/>
            <a:ext cx="494661" cy="483881"/>
          </a:xfrm>
          <a:prstGeom prst="rect">
            <a:avLst/>
          </a:prstGeom>
        </p:spPr>
      </p:pic>
      <p:pic>
        <p:nvPicPr>
          <p:cNvPr id="94" name="Imagen 93">
            <a:extLst>
              <a:ext uri="{FF2B5EF4-FFF2-40B4-BE49-F238E27FC236}">
                <a16:creationId xmlns:a16="http://schemas.microsoft.com/office/drawing/2014/main" id="{294A52B0-9731-E821-6BD9-5A30D8A91758}"/>
              </a:ext>
            </a:extLst>
          </p:cNvPr>
          <p:cNvPicPr>
            <a:picLocks noChangeAspect="1"/>
          </p:cNvPicPr>
          <p:nvPr/>
        </p:nvPicPr>
        <p:blipFill rotWithShape="1">
          <a:blip r:embed="rId9"/>
          <a:srcRect t="5850"/>
          <a:stretch/>
        </p:blipFill>
        <p:spPr>
          <a:xfrm>
            <a:off x="1500040" y="3326046"/>
            <a:ext cx="494661" cy="483881"/>
          </a:xfrm>
          <a:prstGeom prst="rect">
            <a:avLst/>
          </a:prstGeom>
        </p:spPr>
      </p:pic>
      <p:sp>
        <p:nvSpPr>
          <p:cNvPr id="95" name="Rectángulo: esquinas redondeadas 94">
            <a:extLst>
              <a:ext uri="{FF2B5EF4-FFF2-40B4-BE49-F238E27FC236}">
                <a16:creationId xmlns:a16="http://schemas.microsoft.com/office/drawing/2014/main" id="{B4651F29-0CCA-8838-EF21-758ED75F36E3}"/>
              </a:ext>
            </a:extLst>
          </p:cNvPr>
          <p:cNvSpPr/>
          <p:nvPr/>
        </p:nvSpPr>
        <p:spPr>
          <a:xfrm>
            <a:off x="749819" y="2885357"/>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 name="Rectángulo: esquinas redondeadas 95">
            <a:extLst>
              <a:ext uri="{FF2B5EF4-FFF2-40B4-BE49-F238E27FC236}">
                <a16:creationId xmlns:a16="http://schemas.microsoft.com/office/drawing/2014/main" id="{3BA06477-646C-821D-B06C-9628D3D27A5E}"/>
              </a:ext>
            </a:extLst>
          </p:cNvPr>
          <p:cNvSpPr/>
          <p:nvPr/>
        </p:nvSpPr>
        <p:spPr>
          <a:xfrm>
            <a:off x="887471" y="3073756"/>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Rectángulo: esquinas redondeadas 96">
            <a:extLst>
              <a:ext uri="{FF2B5EF4-FFF2-40B4-BE49-F238E27FC236}">
                <a16:creationId xmlns:a16="http://schemas.microsoft.com/office/drawing/2014/main" id="{92CC7592-C4DE-FF98-547C-CA88017CCB07}"/>
              </a:ext>
            </a:extLst>
          </p:cNvPr>
          <p:cNvSpPr/>
          <p:nvPr/>
        </p:nvSpPr>
        <p:spPr>
          <a:xfrm>
            <a:off x="1025123" y="3262155"/>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8" name="Rectángulo: esquinas redondeadas 97">
            <a:extLst>
              <a:ext uri="{FF2B5EF4-FFF2-40B4-BE49-F238E27FC236}">
                <a16:creationId xmlns:a16="http://schemas.microsoft.com/office/drawing/2014/main" id="{89E6BA00-557D-1463-F333-BD435A265386}"/>
              </a:ext>
            </a:extLst>
          </p:cNvPr>
          <p:cNvSpPr/>
          <p:nvPr/>
        </p:nvSpPr>
        <p:spPr>
          <a:xfrm>
            <a:off x="1300426" y="3638952"/>
            <a:ext cx="130752" cy="117433"/>
          </a:xfrm>
          <a:prstGeom prst="roundRect">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99" name="CuadroTexto 98">
                <a:extLst>
                  <a:ext uri="{FF2B5EF4-FFF2-40B4-BE49-F238E27FC236}">
                    <a16:creationId xmlns:a16="http://schemas.microsoft.com/office/drawing/2014/main" id="{3A8CA406-14DA-0E1C-3904-7B81EF5D9791}"/>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99" name="CuadroTexto 98">
                <a:extLst>
                  <a:ext uri="{FF2B5EF4-FFF2-40B4-BE49-F238E27FC236}">
                    <a16:creationId xmlns:a16="http://schemas.microsoft.com/office/drawing/2014/main" id="{3A8CA406-14DA-0E1C-3904-7B81EF5D9791}"/>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100" name="Imagen 99">
            <a:extLst>
              <a:ext uri="{FF2B5EF4-FFF2-40B4-BE49-F238E27FC236}">
                <a16:creationId xmlns:a16="http://schemas.microsoft.com/office/drawing/2014/main" id="{6285A0BE-2884-F9B1-114D-F7FA9115840F}"/>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101" name="Imagen 100">
            <a:extLst>
              <a:ext uri="{FF2B5EF4-FFF2-40B4-BE49-F238E27FC236}">
                <a16:creationId xmlns:a16="http://schemas.microsoft.com/office/drawing/2014/main" id="{4AEAFFB1-8CA0-86EB-6435-345BE842574C}"/>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102" name="Imagen 101">
            <a:extLst>
              <a:ext uri="{FF2B5EF4-FFF2-40B4-BE49-F238E27FC236}">
                <a16:creationId xmlns:a16="http://schemas.microsoft.com/office/drawing/2014/main" id="{45C977BF-930A-794D-FAE8-7A304B8AC51C}"/>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103" name="Imagen 102">
            <a:extLst>
              <a:ext uri="{FF2B5EF4-FFF2-40B4-BE49-F238E27FC236}">
                <a16:creationId xmlns:a16="http://schemas.microsoft.com/office/drawing/2014/main" id="{B3274D54-7F6C-0778-F8E4-FFB8F19E93F9}"/>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104" name="Imagen 103">
            <a:extLst>
              <a:ext uri="{FF2B5EF4-FFF2-40B4-BE49-F238E27FC236}">
                <a16:creationId xmlns:a16="http://schemas.microsoft.com/office/drawing/2014/main" id="{4D72D554-E399-6AF3-66B8-665DDEFB02A8}"/>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105" name="Imagen 104">
            <a:extLst>
              <a:ext uri="{FF2B5EF4-FFF2-40B4-BE49-F238E27FC236}">
                <a16:creationId xmlns:a16="http://schemas.microsoft.com/office/drawing/2014/main" id="{00B306D4-56F5-954C-2457-08994AE7E4DE}"/>
              </a:ext>
            </a:extLst>
          </p:cNvPr>
          <p:cNvPicPr>
            <a:picLocks noChangeAspect="1"/>
          </p:cNvPicPr>
          <p:nvPr/>
        </p:nvPicPr>
        <p:blipFill>
          <a:blip r:embed="rId7"/>
          <a:stretch>
            <a:fillRect/>
          </a:stretch>
        </p:blipFill>
        <p:spPr>
          <a:xfrm>
            <a:off x="2377106" y="3136882"/>
            <a:ext cx="639622" cy="664561"/>
          </a:xfrm>
          <a:prstGeom prst="rect">
            <a:avLst/>
          </a:prstGeom>
        </p:spPr>
      </p:pic>
      <p:pic>
        <p:nvPicPr>
          <p:cNvPr id="106" name="Imagen 105">
            <a:extLst>
              <a:ext uri="{FF2B5EF4-FFF2-40B4-BE49-F238E27FC236}">
                <a16:creationId xmlns:a16="http://schemas.microsoft.com/office/drawing/2014/main" id="{6223ECA3-7EAC-0BCE-A825-34847BEFE937}"/>
              </a:ext>
            </a:extLst>
          </p:cNvPr>
          <p:cNvPicPr>
            <a:picLocks noChangeAspect="1"/>
          </p:cNvPicPr>
          <p:nvPr/>
        </p:nvPicPr>
        <p:blipFill rotWithShape="1">
          <a:blip r:embed="rId3"/>
          <a:srcRect t="48499"/>
          <a:stretch/>
        </p:blipFill>
        <p:spPr>
          <a:xfrm>
            <a:off x="4135120" y="3150613"/>
            <a:ext cx="1177720" cy="605772"/>
          </a:xfrm>
          <a:prstGeom prst="rect">
            <a:avLst/>
          </a:prstGeom>
        </p:spPr>
      </p:pic>
      <p:pic>
        <p:nvPicPr>
          <p:cNvPr id="107" name="Imagen 106">
            <a:extLst>
              <a:ext uri="{FF2B5EF4-FFF2-40B4-BE49-F238E27FC236}">
                <a16:creationId xmlns:a16="http://schemas.microsoft.com/office/drawing/2014/main" id="{6B73E39D-635D-CD8E-77A7-9C861B521ACD}"/>
              </a:ext>
            </a:extLst>
          </p:cNvPr>
          <p:cNvPicPr>
            <a:picLocks noChangeAspect="1"/>
          </p:cNvPicPr>
          <p:nvPr/>
        </p:nvPicPr>
        <p:blipFill rotWithShape="1">
          <a:blip r:embed="rId4"/>
          <a:srcRect t="48499"/>
          <a:stretch/>
        </p:blipFill>
        <p:spPr>
          <a:xfrm>
            <a:off x="4293276" y="1600010"/>
            <a:ext cx="1177720" cy="605772"/>
          </a:xfrm>
          <a:prstGeom prst="rect">
            <a:avLst/>
          </a:prstGeom>
        </p:spPr>
      </p:pic>
      <mc:AlternateContent xmlns:mc="http://schemas.openxmlformats.org/markup-compatibility/2006" xmlns:a14="http://schemas.microsoft.com/office/drawing/2010/main">
        <mc:Choice Requires="a14">
          <p:sp>
            <p:nvSpPr>
              <p:cNvPr id="112" name="CuadroTexto 111">
                <a:extLst>
                  <a:ext uri="{FF2B5EF4-FFF2-40B4-BE49-F238E27FC236}">
                    <a16:creationId xmlns:a16="http://schemas.microsoft.com/office/drawing/2014/main" id="{FD3D1F6A-B130-D350-B8E8-B062989B617F}"/>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13  </m:t>
                      </m:r>
                    </m:oMath>
                  </m:oMathPara>
                </a14:m>
                <a:endParaRPr lang="es-MX" dirty="0"/>
              </a:p>
            </p:txBody>
          </p:sp>
        </mc:Choice>
        <mc:Fallback xmlns="">
          <p:sp>
            <p:nvSpPr>
              <p:cNvPr id="112" name="CuadroTexto 111">
                <a:extLst>
                  <a:ext uri="{FF2B5EF4-FFF2-40B4-BE49-F238E27FC236}">
                    <a16:creationId xmlns:a16="http://schemas.microsoft.com/office/drawing/2014/main" id="{FD3D1F6A-B130-D350-B8E8-B062989B617F}"/>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54306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2"/>
          <a:srcRect t="48499"/>
          <a:stretch/>
        </p:blipFill>
        <p:spPr>
          <a:xfrm>
            <a:off x="3657399" y="2289763"/>
            <a:ext cx="1177720" cy="605772"/>
          </a:xfrm>
          <a:prstGeom prst="rect">
            <a:avLst/>
          </a:prstGeom>
        </p:spPr>
      </p:pic>
      <p:pic>
        <p:nvPicPr>
          <p:cNvPr id="18" name="Imagen 17">
            <a:extLst>
              <a:ext uri="{FF2B5EF4-FFF2-40B4-BE49-F238E27FC236}">
                <a16:creationId xmlns:a16="http://schemas.microsoft.com/office/drawing/2014/main" id="{B517CEB1-59AE-64A5-36B6-59693D4FD7B4}"/>
              </a:ext>
            </a:extLst>
          </p:cNvPr>
          <p:cNvPicPr>
            <a:picLocks noChangeAspect="1"/>
          </p:cNvPicPr>
          <p:nvPr/>
        </p:nvPicPr>
        <p:blipFill rotWithShape="1">
          <a:blip r:embed="rId2"/>
          <a:srcRect t="48499"/>
          <a:stretch/>
        </p:blipFill>
        <p:spPr>
          <a:xfrm>
            <a:off x="3809799" y="2442163"/>
            <a:ext cx="1177720" cy="605772"/>
          </a:xfrm>
          <a:prstGeom prst="rect">
            <a:avLst/>
          </a:prstGeom>
        </p:spPr>
      </p:pic>
      <p:pic>
        <p:nvPicPr>
          <p:cNvPr id="19" name="Imagen 18">
            <a:extLst>
              <a:ext uri="{FF2B5EF4-FFF2-40B4-BE49-F238E27FC236}">
                <a16:creationId xmlns:a16="http://schemas.microsoft.com/office/drawing/2014/main" id="{CDC43E00-F713-1D25-F92F-FCFDE4740C57}"/>
              </a:ext>
            </a:extLst>
          </p:cNvPr>
          <p:cNvPicPr>
            <a:picLocks noChangeAspect="1"/>
          </p:cNvPicPr>
          <p:nvPr/>
        </p:nvPicPr>
        <p:blipFill rotWithShape="1">
          <a:blip r:embed="rId2"/>
          <a:srcRect t="48499"/>
          <a:stretch/>
        </p:blipFill>
        <p:spPr>
          <a:xfrm>
            <a:off x="3962199" y="2594563"/>
            <a:ext cx="1177720" cy="605772"/>
          </a:xfrm>
          <a:prstGeom prst="rect">
            <a:avLst/>
          </a:prstGeom>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3"/>
          <a:srcRect t="48499"/>
          <a:stretch/>
        </p:blipFill>
        <p:spPr>
          <a:xfrm>
            <a:off x="3815555" y="739160"/>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C10B2AF4-BA5E-C6DA-A83E-790A580E10F5}"/>
              </a:ext>
            </a:extLst>
          </p:cNvPr>
          <p:cNvPicPr>
            <a:picLocks noChangeAspect="1"/>
          </p:cNvPicPr>
          <p:nvPr/>
        </p:nvPicPr>
        <p:blipFill rotWithShape="1">
          <a:blip r:embed="rId3"/>
          <a:srcRect t="48499"/>
          <a:stretch/>
        </p:blipFill>
        <p:spPr>
          <a:xfrm>
            <a:off x="3967955" y="891560"/>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174BD0C-4393-9ECC-A11D-0CB2CD0AFCAF}"/>
              </a:ext>
            </a:extLst>
          </p:cNvPr>
          <p:cNvPicPr>
            <a:picLocks noChangeAspect="1"/>
          </p:cNvPicPr>
          <p:nvPr/>
        </p:nvPicPr>
        <p:blipFill rotWithShape="1">
          <a:blip r:embed="rId3"/>
          <a:srcRect t="48499"/>
          <a:stretch/>
        </p:blipFill>
        <p:spPr>
          <a:xfrm>
            <a:off x="5015092" y="104396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4"/>
          <a:stretch>
            <a:fillRect/>
          </a:stretch>
        </p:blipFill>
        <p:spPr>
          <a:xfrm>
            <a:off x="2751328" y="2294048"/>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4"/>
          <a:stretch>
            <a:fillRect/>
          </a:stretch>
        </p:blipFill>
        <p:spPr>
          <a:xfrm>
            <a:off x="2903728" y="2446448"/>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4"/>
          <a:stretch>
            <a:fillRect/>
          </a:stretch>
        </p:blipFill>
        <p:spPr>
          <a:xfrm>
            <a:off x="3056128" y="2598848"/>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4"/>
          <a:stretch>
            <a:fillRect/>
          </a:stretch>
        </p:blipFill>
        <p:spPr>
          <a:xfrm>
            <a:off x="3360928" y="2903648"/>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5"/>
          <a:stretch>
            <a:fillRect/>
          </a:stretch>
        </p:blipFill>
        <p:spPr>
          <a:xfrm>
            <a:off x="2678033" y="713401"/>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5"/>
          <a:stretch>
            <a:fillRect/>
          </a:stretch>
        </p:blipFill>
        <p:spPr>
          <a:xfrm>
            <a:off x="2830433" y="865801"/>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5"/>
          <a:stretch>
            <a:fillRect/>
          </a:stretch>
        </p:blipFill>
        <p:spPr>
          <a:xfrm>
            <a:off x="2982833" y="1018201"/>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5"/>
          <a:stretch>
            <a:fillRect/>
          </a:stretch>
        </p:blipFill>
        <p:spPr>
          <a:xfrm>
            <a:off x="3287633" y="1323001"/>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775365"/>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254040"/>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6"/>
          <a:stretch>
            <a:fillRect/>
          </a:stretch>
        </p:blipFill>
        <p:spPr>
          <a:xfrm>
            <a:off x="1767506" y="2222490"/>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7"/>
          <a:stretch>
            <a:fillRect/>
          </a:stretch>
        </p:blipFill>
        <p:spPr>
          <a:xfrm>
            <a:off x="1788312" y="711990"/>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8"/>
          <a:stretch>
            <a:fillRect/>
          </a:stretch>
        </p:blipFill>
        <p:spPr>
          <a:xfrm>
            <a:off x="1015969" y="719427"/>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8"/>
          <a:srcRect t="5850"/>
          <a:stretch/>
        </p:blipFill>
        <p:spPr>
          <a:xfrm>
            <a:off x="1180946" y="937893"/>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8"/>
          <a:srcRect t="5850"/>
          <a:stretch/>
        </p:blipFill>
        <p:spPr>
          <a:xfrm>
            <a:off x="1297524" y="1126291"/>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8"/>
          <a:srcRect t="5850"/>
          <a:stretch/>
        </p:blipFill>
        <p:spPr>
          <a:xfrm>
            <a:off x="1490886" y="1485665"/>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04497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23337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421774"/>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1798571"/>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512161"/>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512161"/>
                <a:ext cx="184346" cy="215444"/>
              </a:xfrm>
              <a:prstGeom prst="rect">
                <a:avLst/>
              </a:prstGeom>
              <a:blipFill>
                <a:blip r:embed="rId9"/>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8"/>
          <a:stretch>
            <a:fillRect/>
          </a:stretch>
        </p:blipFill>
        <p:spPr>
          <a:xfrm>
            <a:off x="1025123" y="2255016"/>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8"/>
          <a:srcRect t="5850"/>
          <a:stretch/>
        </p:blipFill>
        <p:spPr>
          <a:xfrm>
            <a:off x="1190100" y="2473482"/>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8"/>
          <a:srcRect t="5850"/>
          <a:stretch/>
        </p:blipFill>
        <p:spPr>
          <a:xfrm>
            <a:off x="1306678" y="2661880"/>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8"/>
          <a:srcRect t="5850"/>
          <a:stretch/>
        </p:blipFill>
        <p:spPr>
          <a:xfrm>
            <a:off x="1500040" y="3021254"/>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58056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2768964"/>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2957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334160"/>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047750"/>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047750"/>
                <a:ext cx="184346" cy="215444"/>
              </a:xfrm>
              <a:prstGeom prst="rect">
                <a:avLst/>
              </a:prstGeom>
              <a:blipFill>
                <a:blip r:embed="rId10"/>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7"/>
          <a:stretch>
            <a:fillRect/>
          </a:stretch>
        </p:blipFill>
        <p:spPr>
          <a:xfrm>
            <a:off x="1940712" y="864390"/>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7"/>
          <a:stretch>
            <a:fillRect/>
          </a:stretch>
        </p:blipFill>
        <p:spPr>
          <a:xfrm>
            <a:off x="2093112" y="1016790"/>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7"/>
          <a:stretch>
            <a:fillRect/>
          </a:stretch>
        </p:blipFill>
        <p:spPr>
          <a:xfrm>
            <a:off x="2359384" y="1349973"/>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6"/>
          <a:stretch>
            <a:fillRect/>
          </a:stretch>
        </p:blipFill>
        <p:spPr>
          <a:xfrm>
            <a:off x="1919906" y="2374890"/>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6"/>
          <a:stretch>
            <a:fillRect/>
          </a:stretch>
        </p:blipFill>
        <p:spPr>
          <a:xfrm>
            <a:off x="2072306" y="2527290"/>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6"/>
          <a:stretch>
            <a:fillRect/>
          </a:stretch>
        </p:blipFill>
        <p:spPr>
          <a:xfrm>
            <a:off x="2377106" y="2832090"/>
            <a:ext cx="639622" cy="664561"/>
          </a:xfrm>
          <a:prstGeom prst="rect">
            <a:avLst/>
          </a:prstGeom>
        </p:spPr>
      </p:pic>
      <p:pic>
        <p:nvPicPr>
          <p:cNvPr id="70" name="Imagen 69">
            <a:extLst>
              <a:ext uri="{FF2B5EF4-FFF2-40B4-BE49-F238E27FC236}">
                <a16:creationId xmlns:a16="http://schemas.microsoft.com/office/drawing/2014/main" id="{FBD3B4AD-B035-36CE-A59D-111609FE80DD}"/>
              </a:ext>
            </a:extLst>
          </p:cNvPr>
          <p:cNvPicPr>
            <a:picLocks noChangeAspect="1"/>
          </p:cNvPicPr>
          <p:nvPr/>
        </p:nvPicPr>
        <p:blipFill>
          <a:blip r:embed="rId11"/>
          <a:stretch>
            <a:fillRect/>
          </a:stretch>
        </p:blipFill>
        <p:spPr>
          <a:xfrm>
            <a:off x="6423751" y="666177"/>
            <a:ext cx="5570831" cy="5570831"/>
          </a:xfrm>
          <a:prstGeom prst="rect">
            <a:avLst/>
          </a:prstGeom>
        </p:spPr>
      </p:pic>
      <p:pic>
        <p:nvPicPr>
          <p:cNvPr id="27" name="Imagen 26">
            <a:extLst>
              <a:ext uri="{FF2B5EF4-FFF2-40B4-BE49-F238E27FC236}">
                <a16:creationId xmlns:a16="http://schemas.microsoft.com/office/drawing/2014/main" id="{3E42FC02-DADB-090C-6625-42E997C57F9B}"/>
              </a:ext>
            </a:extLst>
          </p:cNvPr>
          <p:cNvPicPr>
            <a:picLocks noChangeAspect="1"/>
          </p:cNvPicPr>
          <p:nvPr/>
        </p:nvPicPr>
        <p:blipFill rotWithShape="1">
          <a:blip r:embed="rId2"/>
          <a:srcRect t="48499"/>
          <a:stretch/>
        </p:blipFill>
        <p:spPr>
          <a:xfrm>
            <a:off x="4135120" y="2845821"/>
            <a:ext cx="1177720" cy="605772"/>
          </a:xfrm>
          <a:prstGeom prst="rect">
            <a:avLst/>
          </a:prstGeom>
        </p:spPr>
      </p:pic>
      <p:pic>
        <p:nvPicPr>
          <p:cNvPr id="28" name="Imagen 27">
            <a:extLst>
              <a:ext uri="{FF2B5EF4-FFF2-40B4-BE49-F238E27FC236}">
                <a16:creationId xmlns:a16="http://schemas.microsoft.com/office/drawing/2014/main" id="{9A92C0A5-E8BA-1819-5A8B-888CEA26FD53}"/>
              </a:ext>
            </a:extLst>
          </p:cNvPr>
          <p:cNvPicPr>
            <a:picLocks noChangeAspect="1"/>
          </p:cNvPicPr>
          <p:nvPr/>
        </p:nvPicPr>
        <p:blipFill rotWithShape="1">
          <a:blip r:embed="rId3"/>
          <a:srcRect t="48499"/>
          <a:stretch/>
        </p:blipFill>
        <p:spPr>
          <a:xfrm>
            <a:off x="4293276" y="1295218"/>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425829FC-5D04-5CC4-2C43-BAA1AD45B7B2}"/>
              </a:ext>
            </a:extLst>
          </p:cNvPr>
          <p:cNvSpPr txBox="1"/>
          <p:nvPr/>
        </p:nvSpPr>
        <p:spPr>
          <a:xfrm>
            <a:off x="7168006" y="437620"/>
            <a:ext cx="4368504" cy="246221"/>
          </a:xfrm>
          <a:prstGeom prst="rect">
            <a:avLst/>
          </a:prstGeom>
          <a:noFill/>
        </p:spPr>
        <p:txBody>
          <a:bodyPr wrap="none" rtlCol="0">
            <a:spAutoFit/>
          </a:bodyPr>
          <a:lstStyle/>
          <a:p>
            <a:r>
              <a:rPr lang="es-MX" sz="1000" b="1" dirty="0">
                <a:solidFill>
                  <a:srgbClr val="C00000"/>
                </a:solidFill>
                <a:latin typeface="Montserrat Light" panose="00000400000000000000" pitchFamily="2" charset="0"/>
              </a:rPr>
              <a:t>Distribución espacial 2D de la incrustación en el espacio euclidiano</a:t>
            </a: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E4A0CAE0-4C3D-891E-0122-066D6AFC5B10}"/>
                  </a:ext>
                </a:extLst>
              </p:cNvPr>
              <p:cNvSpPr txBox="1"/>
              <p:nvPr/>
            </p:nvSpPr>
            <p:spPr>
              <a:xfrm>
                <a:off x="9015751" y="6142122"/>
                <a:ext cx="6120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1</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1</m:t>
                          </m:r>
                        </m:sub>
                      </m:sSub>
                    </m:oMath>
                  </m:oMathPara>
                </a14:m>
                <a:endParaRPr lang="es-MX" sz="2000" b="0" dirty="0"/>
              </a:p>
            </p:txBody>
          </p:sp>
        </mc:Choice>
        <mc:Fallback xmlns="">
          <p:sp>
            <p:nvSpPr>
              <p:cNvPr id="5" name="CuadroTexto 4">
                <a:extLst>
                  <a:ext uri="{FF2B5EF4-FFF2-40B4-BE49-F238E27FC236}">
                    <a16:creationId xmlns:a16="http://schemas.microsoft.com/office/drawing/2014/main" id="{E4A0CAE0-4C3D-891E-0122-066D6AFC5B10}"/>
                  </a:ext>
                </a:extLst>
              </p:cNvPr>
              <p:cNvSpPr txBox="1">
                <a:spLocks noRot="1" noChangeAspect="1" noMove="1" noResize="1" noEditPoints="1" noAdjustHandles="1" noChangeArrowheads="1" noChangeShapeType="1" noTextEdit="1"/>
              </p:cNvSpPr>
              <p:nvPr/>
            </p:nvSpPr>
            <p:spPr>
              <a:xfrm>
                <a:off x="9015751" y="6142122"/>
                <a:ext cx="612091" cy="307777"/>
              </a:xfrm>
              <a:prstGeom prst="rect">
                <a:avLst/>
              </a:prstGeom>
              <a:blipFill>
                <a:blip r:embed="rId12"/>
                <a:stretch>
                  <a:fillRect l="-9000" r="-3000" b="-38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C6AE784F-47F1-98A0-A2FE-7F8D63052889}"/>
                  </a:ext>
                </a:extLst>
              </p:cNvPr>
              <p:cNvSpPr txBox="1"/>
              <p:nvPr/>
            </p:nvSpPr>
            <p:spPr>
              <a:xfrm rot="16200000">
                <a:off x="6038447" y="4542246"/>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6" name="CuadroTexto 5">
                <a:extLst>
                  <a:ext uri="{FF2B5EF4-FFF2-40B4-BE49-F238E27FC236}">
                    <a16:creationId xmlns:a16="http://schemas.microsoft.com/office/drawing/2014/main" id="{C6AE784F-47F1-98A0-A2FE-7F8D63052889}"/>
                  </a:ext>
                </a:extLst>
              </p:cNvPr>
              <p:cNvSpPr txBox="1">
                <a:spLocks noRot="1" noChangeAspect="1" noMove="1" noResize="1" noEditPoints="1" noAdjustHandles="1" noChangeArrowheads="1" noChangeShapeType="1" noTextEdit="1"/>
              </p:cNvSpPr>
              <p:nvPr/>
            </p:nvSpPr>
            <p:spPr>
              <a:xfrm rot="16200000">
                <a:off x="6038447" y="4542246"/>
                <a:ext cx="624017" cy="307777"/>
              </a:xfrm>
              <a:prstGeom prst="rect">
                <a:avLst/>
              </a:prstGeom>
              <a:blipFill>
                <a:blip r:embed="rId13"/>
                <a:stretch>
                  <a:fillRect t="-2913" r="-35294" b="-873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89C5C7A4-77F4-CDBD-C5C0-0E9383F8B382}"/>
                  </a:ext>
                </a:extLst>
              </p:cNvPr>
              <p:cNvSpPr txBox="1"/>
              <p:nvPr/>
            </p:nvSpPr>
            <p:spPr>
              <a:xfrm rot="16200000">
                <a:off x="6039184" y="2059110"/>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7" name="CuadroTexto 6">
                <a:extLst>
                  <a:ext uri="{FF2B5EF4-FFF2-40B4-BE49-F238E27FC236}">
                    <a16:creationId xmlns:a16="http://schemas.microsoft.com/office/drawing/2014/main" id="{89C5C7A4-77F4-CDBD-C5C0-0E9383F8B382}"/>
                  </a:ext>
                </a:extLst>
              </p:cNvPr>
              <p:cNvSpPr txBox="1">
                <a:spLocks noRot="1" noChangeAspect="1" noMove="1" noResize="1" noEditPoints="1" noAdjustHandles="1" noChangeArrowheads="1" noChangeShapeType="1" noTextEdit="1"/>
              </p:cNvSpPr>
              <p:nvPr/>
            </p:nvSpPr>
            <p:spPr>
              <a:xfrm rot="16200000">
                <a:off x="6039184" y="2059110"/>
                <a:ext cx="624017" cy="307777"/>
              </a:xfrm>
              <a:prstGeom prst="rect">
                <a:avLst/>
              </a:prstGeom>
              <a:blipFill>
                <a:blip r:embed="rId14"/>
                <a:stretch>
                  <a:fillRect t="-2941" r="-38000" b="-882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D7449E56-0C6C-BE4F-2B46-37BAD02BB2E1}"/>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14  </m:t>
                      </m:r>
                    </m:oMath>
                  </m:oMathPara>
                </a14:m>
                <a:endParaRPr lang="es-MX" dirty="0"/>
              </a:p>
            </p:txBody>
          </p:sp>
        </mc:Choice>
        <mc:Fallback xmlns="">
          <p:sp>
            <p:nvSpPr>
              <p:cNvPr id="22" name="CuadroTexto 21">
                <a:extLst>
                  <a:ext uri="{FF2B5EF4-FFF2-40B4-BE49-F238E27FC236}">
                    <a16:creationId xmlns:a16="http://schemas.microsoft.com/office/drawing/2014/main" id="{D7449E56-0C6C-BE4F-2B46-37BAD02BB2E1}"/>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670923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8859D7-5FFB-018D-3AC0-1715BC7725A8}"/>
              </a:ext>
            </a:extLst>
          </p:cNvPr>
          <p:cNvPicPr>
            <a:picLocks noChangeAspect="1"/>
          </p:cNvPicPr>
          <p:nvPr/>
        </p:nvPicPr>
        <p:blipFill>
          <a:blip r:embed="rId2"/>
          <a:stretch>
            <a:fillRect/>
          </a:stretch>
        </p:blipFill>
        <p:spPr>
          <a:xfrm>
            <a:off x="6425859" y="666176"/>
            <a:ext cx="5570831" cy="5570831"/>
          </a:xfrm>
          <a:prstGeom prst="rect">
            <a:avLst/>
          </a:prstGeom>
        </p:spPr>
      </p:pic>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3"/>
          <a:srcRect t="48499"/>
          <a:stretch/>
        </p:blipFill>
        <p:spPr>
          <a:xfrm>
            <a:off x="3657399" y="2289763"/>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B517CEB1-59AE-64A5-36B6-59693D4FD7B4}"/>
              </a:ext>
            </a:extLst>
          </p:cNvPr>
          <p:cNvPicPr>
            <a:picLocks noChangeAspect="1"/>
          </p:cNvPicPr>
          <p:nvPr/>
        </p:nvPicPr>
        <p:blipFill rotWithShape="1">
          <a:blip r:embed="rId3"/>
          <a:srcRect t="48499"/>
          <a:stretch/>
        </p:blipFill>
        <p:spPr>
          <a:xfrm>
            <a:off x="3809799" y="2442163"/>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CDC43E00-F713-1D25-F92F-FCFDE4740C57}"/>
              </a:ext>
            </a:extLst>
          </p:cNvPr>
          <p:cNvPicPr>
            <a:picLocks noChangeAspect="1"/>
          </p:cNvPicPr>
          <p:nvPr/>
        </p:nvPicPr>
        <p:blipFill rotWithShape="1">
          <a:blip r:embed="rId3"/>
          <a:srcRect t="48499"/>
          <a:stretch/>
        </p:blipFill>
        <p:spPr>
          <a:xfrm>
            <a:off x="3962199" y="2594563"/>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4"/>
          <a:srcRect t="48499"/>
          <a:stretch/>
        </p:blipFill>
        <p:spPr>
          <a:xfrm>
            <a:off x="3815555" y="739160"/>
            <a:ext cx="1177720" cy="605772"/>
          </a:xfrm>
          <a:prstGeom prst="rect">
            <a:avLst/>
          </a:prstGeom>
        </p:spPr>
      </p:pic>
      <p:pic>
        <p:nvPicPr>
          <p:cNvPr id="3" name="Imagen 2">
            <a:extLst>
              <a:ext uri="{FF2B5EF4-FFF2-40B4-BE49-F238E27FC236}">
                <a16:creationId xmlns:a16="http://schemas.microsoft.com/office/drawing/2014/main" id="{C10B2AF4-BA5E-C6DA-A83E-790A580E10F5}"/>
              </a:ext>
            </a:extLst>
          </p:cNvPr>
          <p:cNvPicPr>
            <a:picLocks noChangeAspect="1"/>
          </p:cNvPicPr>
          <p:nvPr/>
        </p:nvPicPr>
        <p:blipFill rotWithShape="1">
          <a:blip r:embed="rId4"/>
          <a:srcRect t="48499"/>
          <a:stretch/>
        </p:blipFill>
        <p:spPr>
          <a:xfrm>
            <a:off x="3967955" y="891560"/>
            <a:ext cx="1177720" cy="605772"/>
          </a:xfrm>
          <a:prstGeom prst="rect">
            <a:avLst/>
          </a:prstGeom>
        </p:spPr>
      </p:pic>
      <p:pic>
        <p:nvPicPr>
          <p:cNvPr id="12" name="Imagen 11">
            <a:extLst>
              <a:ext uri="{FF2B5EF4-FFF2-40B4-BE49-F238E27FC236}">
                <a16:creationId xmlns:a16="http://schemas.microsoft.com/office/drawing/2014/main" id="{F174BD0C-4393-9ECC-A11D-0CB2CD0AFCAF}"/>
              </a:ext>
            </a:extLst>
          </p:cNvPr>
          <p:cNvPicPr>
            <a:picLocks noChangeAspect="1"/>
          </p:cNvPicPr>
          <p:nvPr/>
        </p:nvPicPr>
        <p:blipFill rotWithShape="1">
          <a:blip r:embed="rId4"/>
          <a:srcRect t="48499"/>
          <a:stretch/>
        </p:blipFill>
        <p:spPr>
          <a:xfrm>
            <a:off x="5015092" y="104396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5"/>
          <a:stretch>
            <a:fillRect/>
          </a:stretch>
        </p:blipFill>
        <p:spPr>
          <a:xfrm>
            <a:off x="2751328" y="2294048"/>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5"/>
          <a:stretch>
            <a:fillRect/>
          </a:stretch>
        </p:blipFill>
        <p:spPr>
          <a:xfrm>
            <a:off x="2903728" y="2446448"/>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5"/>
          <a:stretch>
            <a:fillRect/>
          </a:stretch>
        </p:blipFill>
        <p:spPr>
          <a:xfrm>
            <a:off x="3056128" y="2598848"/>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5"/>
          <a:stretch>
            <a:fillRect/>
          </a:stretch>
        </p:blipFill>
        <p:spPr>
          <a:xfrm>
            <a:off x="3360928" y="2903648"/>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6"/>
          <a:stretch>
            <a:fillRect/>
          </a:stretch>
        </p:blipFill>
        <p:spPr>
          <a:xfrm>
            <a:off x="2678033" y="713401"/>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6"/>
          <a:stretch>
            <a:fillRect/>
          </a:stretch>
        </p:blipFill>
        <p:spPr>
          <a:xfrm>
            <a:off x="2830433" y="865801"/>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6"/>
          <a:stretch>
            <a:fillRect/>
          </a:stretch>
        </p:blipFill>
        <p:spPr>
          <a:xfrm>
            <a:off x="2982833" y="1018201"/>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6"/>
          <a:stretch>
            <a:fillRect/>
          </a:stretch>
        </p:blipFill>
        <p:spPr>
          <a:xfrm>
            <a:off x="3287633" y="1323001"/>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775365"/>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254040"/>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7"/>
          <a:stretch>
            <a:fillRect/>
          </a:stretch>
        </p:blipFill>
        <p:spPr>
          <a:xfrm>
            <a:off x="1767506" y="2222490"/>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8"/>
          <a:stretch>
            <a:fillRect/>
          </a:stretch>
        </p:blipFill>
        <p:spPr>
          <a:xfrm>
            <a:off x="1788312" y="711990"/>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9"/>
          <a:stretch>
            <a:fillRect/>
          </a:stretch>
        </p:blipFill>
        <p:spPr>
          <a:xfrm>
            <a:off x="1015969" y="719427"/>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9"/>
          <a:srcRect t="5850"/>
          <a:stretch/>
        </p:blipFill>
        <p:spPr>
          <a:xfrm>
            <a:off x="1180946" y="937893"/>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9"/>
          <a:srcRect t="5850"/>
          <a:stretch/>
        </p:blipFill>
        <p:spPr>
          <a:xfrm>
            <a:off x="1297524" y="1126291"/>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9"/>
          <a:srcRect t="5850"/>
          <a:stretch/>
        </p:blipFill>
        <p:spPr>
          <a:xfrm>
            <a:off x="1490886" y="1485665"/>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04497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23337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421774"/>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1798571"/>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512161"/>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512161"/>
                <a:ext cx="184346" cy="215444"/>
              </a:xfrm>
              <a:prstGeom prst="rect">
                <a:avLst/>
              </a:prstGeom>
              <a:blipFill>
                <a:blip r:embed="rId10"/>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9"/>
          <a:stretch>
            <a:fillRect/>
          </a:stretch>
        </p:blipFill>
        <p:spPr>
          <a:xfrm>
            <a:off x="1025123" y="2255016"/>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9"/>
          <a:srcRect t="5850"/>
          <a:stretch/>
        </p:blipFill>
        <p:spPr>
          <a:xfrm>
            <a:off x="1190100" y="2473482"/>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9"/>
          <a:srcRect t="5850"/>
          <a:stretch/>
        </p:blipFill>
        <p:spPr>
          <a:xfrm>
            <a:off x="1306678" y="2661880"/>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9"/>
          <a:srcRect t="5850"/>
          <a:stretch/>
        </p:blipFill>
        <p:spPr>
          <a:xfrm>
            <a:off x="1500040" y="3021254"/>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58056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2768964"/>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2957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334160"/>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047750"/>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047750"/>
                <a:ext cx="184346" cy="215444"/>
              </a:xfrm>
              <a:prstGeom prst="rect">
                <a:avLst/>
              </a:prstGeom>
              <a:blipFill>
                <a:blip r:embed="rId11"/>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8"/>
          <a:stretch>
            <a:fillRect/>
          </a:stretch>
        </p:blipFill>
        <p:spPr>
          <a:xfrm>
            <a:off x="1940712" y="864390"/>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8"/>
          <a:stretch>
            <a:fillRect/>
          </a:stretch>
        </p:blipFill>
        <p:spPr>
          <a:xfrm>
            <a:off x="2093112" y="1016790"/>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8"/>
          <a:stretch>
            <a:fillRect/>
          </a:stretch>
        </p:blipFill>
        <p:spPr>
          <a:xfrm>
            <a:off x="2359384" y="1349973"/>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7"/>
          <a:stretch>
            <a:fillRect/>
          </a:stretch>
        </p:blipFill>
        <p:spPr>
          <a:xfrm>
            <a:off x="1919906" y="2374890"/>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7"/>
          <a:stretch>
            <a:fillRect/>
          </a:stretch>
        </p:blipFill>
        <p:spPr>
          <a:xfrm>
            <a:off x="2072306" y="2527290"/>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7"/>
          <a:stretch>
            <a:fillRect/>
          </a:stretch>
        </p:blipFill>
        <p:spPr>
          <a:xfrm>
            <a:off x="2377106" y="2832090"/>
            <a:ext cx="639622" cy="664561"/>
          </a:xfrm>
          <a:prstGeom prst="rect">
            <a:avLst/>
          </a:prstGeom>
        </p:spPr>
      </p:pic>
      <p:pic>
        <p:nvPicPr>
          <p:cNvPr id="29" name="Imagen 28">
            <a:extLst>
              <a:ext uri="{FF2B5EF4-FFF2-40B4-BE49-F238E27FC236}">
                <a16:creationId xmlns:a16="http://schemas.microsoft.com/office/drawing/2014/main" id="{9AB62DD1-1190-0E06-98EC-5E5510617082}"/>
              </a:ext>
            </a:extLst>
          </p:cNvPr>
          <p:cNvPicPr>
            <a:picLocks noChangeAspect="1"/>
          </p:cNvPicPr>
          <p:nvPr/>
        </p:nvPicPr>
        <p:blipFill rotWithShape="1">
          <a:blip r:embed="rId3"/>
          <a:srcRect t="48499"/>
          <a:stretch/>
        </p:blipFill>
        <p:spPr>
          <a:xfrm>
            <a:off x="4135120" y="2845821"/>
            <a:ext cx="1177720" cy="60577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30" name="Imagen 29">
            <a:extLst>
              <a:ext uri="{FF2B5EF4-FFF2-40B4-BE49-F238E27FC236}">
                <a16:creationId xmlns:a16="http://schemas.microsoft.com/office/drawing/2014/main" id="{98D7EA99-ED0F-2915-63F2-6A499EA1A604}"/>
              </a:ext>
            </a:extLst>
          </p:cNvPr>
          <p:cNvPicPr>
            <a:picLocks noChangeAspect="1"/>
          </p:cNvPicPr>
          <p:nvPr/>
        </p:nvPicPr>
        <p:blipFill rotWithShape="1">
          <a:blip r:embed="rId4"/>
          <a:srcRect t="48499"/>
          <a:stretch/>
        </p:blipFill>
        <p:spPr>
          <a:xfrm>
            <a:off x="4293276" y="1295218"/>
            <a:ext cx="1177720" cy="605772"/>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FAC83449-2E43-FAD2-DF98-5593F038359F}"/>
                  </a:ext>
                </a:extLst>
              </p:cNvPr>
              <p:cNvSpPr txBox="1"/>
              <p:nvPr/>
            </p:nvSpPr>
            <p:spPr>
              <a:xfrm>
                <a:off x="9015751" y="6142122"/>
                <a:ext cx="6120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1</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1</m:t>
                          </m:r>
                        </m:sub>
                      </m:sSub>
                    </m:oMath>
                  </m:oMathPara>
                </a14:m>
                <a:endParaRPr lang="es-MX" sz="2000" b="0" dirty="0"/>
              </a:p>
            </p:txBody>
          </p:sp>
        </mc:Choice>
        <mc:Fallback xmlns="">
          <p:sp>
            <p:nvSpPr>
              <p:cNvPr id="7" name="CuadroTexto 6">
                <a:extLst>
                  <a:ext uri="{FF2B5EF4-FFF2-40B4-BE49-F238E27FC236}">
                    <a16:creationId xmlns:a16="http://schemas.microsoft.com/office/drawing/2014/main" id="{FAC83449-2E43-FAD2-DF98-5593F038359F}"/>
                  </a:ext>
                </a:extLst>
              </p:cNvPr>
              <p:cNvSpPr txBox="1">
                <a:spLocks noRot="1" noChangeAspect="1" noMove="1" noResize="1" noEditPoints="1" noAdjustHandles="1" noChangeArrowheads="1" noChangeShapeType="1" noTextEdit="1"/>
              </p:cNvSpPr>
              <p:nvPr/>
            </p:nvSpPr>
            <p:spPr>
              <a:xfrm>
                <a:off x="9015751" y="6142122"/>
                <a:ext cx="612091" cy="307777"/>
              </a:xfrm>
              <a:prstGeom prst="rect">
                <a:avLst/>
              </a:prstGeom>
              <a:blipFill>
                <a:blip r:embed="rId12"/>
                <a:stretch>
                  <a:fillRect l="-9000" r="-3000" b="-38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55ABA2FE-FF9F-56A2-BC08-901D564765F1}"/>
                  </a:ext>
                </a:extLst>
              </p:cNvPr>
              <p:cNvSpPr txBox="1"/>
              <p:nvPr/>
            </p:nvSpPr>
            <p:spPr>
              <a:xfrm rot="16200000">
                <a:off x="6038447" y="4542246"/>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20" name="CuadroTexto 19">
                <a:extLst>
                  <a:ext uri="{FF2B5EF4-FFF2-40B4-BE49-F238E27FC236}">
                    <a16:creationId xmlns:a16="http://schemas.microsoft.com/office/drawing/2014/main" id="{55ABA2FE-FF9F-56A2-BC08-901D564765F1}"/>
                  </a:ext>
                </a:extLst>
              </p:cNvPr>
              <p:cNvSpPr txBox="1">
                <a:spLocks noRot="1" noChangeAspect="1" noMove="1" noResize="1" noEditPoints="1" noAdjustHandles="1" noChangeArrowheads="1" noChangeShapeType="1" noTextEdit="1"/>
              </p:cNvSpPr>
              <p:nvPr/>
            </p:nvSpPr>
            <p:spPr>
              <a:xfrm rot="16200000">
                <a:off x="6038447" y="4542246"/>
                <a:ext cx="624017" cy="307777"/>
              </a:xfrm>
              <a:prstGeom prst="rect">
                <a:avLst/>
              </a:prstGeom>
              <a:blipFill>
                <a:blip r:embed="rId13"/>
                <a:stretch>
                  <a:fillRect t="-2913" r="-35294" b="-873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5F53ED37-158D-10C9-273B-EFDF3F34E088}"/>
                  </a:ext>
                </a:extLst>
              </p:cNvPr>
              <p:cNvSpPr txBox="1"/>
              <p:nvPr/>
            </p:nvSpPr>
            <p:spPr>
              <a:xfrm rot="16200000">
                <a:off x="6039184" y="2059110"/>
                <a:ext cx="6240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0" i="1" smtClean="0">
                              <a:latin typeface="Cambria Math" panose="02040503050406030204" pitchFamily="18" charset="0"/>
                            </a:rPr>
                          </m:ctrlPr>
                        </m:sSubPr>
                        <m:e>
                          <m:r>
                            <a:rPr lang="es-MX" sz="2000" b="0" i="1" smtClean="0">
                              <a:latin typeface="Cambria Math" panose="02040503050406030204" pitchFamily="18" charset="0"/>
                            </a:rPr>
                            <m:t>𝜆</m:t>
                          </m:r>
                        </m:e>
                        <m:sub>
                          <m:r>
                            <a:rPr lang="es-MX" sz="2000" b="0" i="1" smtClean="0">
                              <a:latin typeface="Cambria Math" panose="02040503050406030204" pitchFamily="18" charset="0"/>
                            </a:rPr>
                            <m:t>2</m:t>
                          </m:r>
                        </m:sub>
                      </m:sSub>
                      <m:sSub>
                        <m:sSubPr>
                          <m:ctrlPr>
                            <a:rPr lang="es-MX" sz="2000" b="0" i="1" smtClean="0">
                              <a:latin typeface="Cambria Math" panose="02040503050406030204" pitchFamily="18" charset="0"/>
                            </a:rPr>
                          </m:ctrlPr>
                        </m:sSubPr>
                        <m:e>
                          <m:r>
                            <m:rPr>
                              <m:sty m:val="p"/>
                            </m:rPr>
                            <a:rPr lang="es-MX" sz="2000" b="0" i="1" smtClean="0">
                              <a:latin typeface="Cambria Math" panose="02040503050406030204" pitchFamily="18" charset="0"/>
                            </a:rPr>
                            <m:t>ϕ</m:t>
                          </m:r>
                        </m:e>
                        <m:sub>
                          <m:r>
                            <a:rPr lang="es-MX" sz="2000" b="0" i="1" smtClean="0">
                              <a:latin typeface="Cambria Math" panose="02040503050406030204" pitchFamily="18" charset="0"/>
                            </a:rPr>
                            <m:t>2</m:t>
                          </m:r>
                        </m:sub>
                      </m:sSub>
                    </m:oMath>
                  </m:oMathPara>
                </a14:m>
                <a:endParaRPr lang="es-MX" sz="2000" b="0" dirty="0"/>
              </a:p>
            </p:txBody>
          </p:sp>
        </mc:Choice>
        <mc:Fallback xmlns="">
          <p:sp>
            <p:nvSpPr>
              <p:cNvPr id="21" name="CuadroTexto 20">
                <a:extLst>
                  <a:ext uri="{FF2B5EF4-FFF2-40B4-BE49-F238E27FC236}">
                    <a16:creationId xmlns:a16="http://schemas.microsoft.com/office/drawing/2014/main" id="{5F53ED37-158D-10C9-273B-EFDF3F34E088}"/>
                  </a:ext>
                </a:extLst>
              </p:cNvPr>
              <p:cNvSpPr txBox="1">
                <a:spLocks noRot="1" noChangeAspect="1" noMove="1" noResize="1" noEditPoints="1" noAdjustHandles="1" noChangeArrowheads="1" noChangeShapeType="1" noTextEdit="1"/>
              </p:cNvSpPr>
              <p:nvPr/>
            </p:nvSpPr>
            <p:spPr>
              <a:xfrm rot="16200000">
                <a:off x="6039184" y="2059110"/>
                <a:ext cx="624017" cy="307777"/>
              </a:xfrm>
              <a:prstGeom prst="rect">
                <a:avLst/>
              </a:prstGeom>
              <a:blipFill>
                <a:blip r:embed="rId14"/>
                <a:stretch>
                  <a:fillRect t="-2941" r="-38000" b="-8824"/>
                </a:stretch>
              </a:blipFill>
            </p:spPr>
            <p:txBody>
              <a:bodyPr/>
              <a:lstStyle/>
              <a:p>
                <a:r>
                  <a:rPr lang="es-MX">
                    <a:noFill/>
                  </a:rPr>
                  <a:t> </a:t>
                </a:r>
              </a:p>
            </p:txBody>
          </p:sp>
        </mc:Fallback>
      </mc:AlternateContent>
      <p:sp>
        <p:nvSpPr>
          <p:cNvPr id="22" name="CuadroTexto 21">
            <a:extLst>
              <a:ext uri="{FF2B5EF4-FFF2-40B4-BE49-F238E27FC236}">
                <a16:creationId xmlns:a16="http://schemas.microsoft.com/office/drawing/2014/main" id="{B81117DE-CEB6-2F1F-D386-55F038522A81}"/>
              </a:ext>
            </a:extLst>
          </p:cNvPr>
          <p:cNvSpPr txBox="1"/>
          <p:nvPr/>
        </p:nvSpPr>
        <p:spPr>
          <a:xfrm>
            <a:off x="7168006" y="437620"/>
            <a:ext cx="4368504" cy="246221"/>
          </a:xfrm>
          <a:prstGeom prst="rect">
            <a:avLst/>
          </a:prstGeom>
          <a:noFill/>
        </p:spPr>
        <p:txBody>
          <a:bodyPr wrap="none" rtlCol="0">
            <a:spAutoFit/>
          </a:bodyPr>
          <a:lstStyle/>
          <a:p>
            <a:r>
              <a:rPr lang="es-MX" sz="1000" b="1" dirty="0">
                <a:solidFill>
                  <a:srgbClr val="C00000"/>
                </a:solidFill>
                <a:latin typeface="Montserrat Light" panose="00000400000000000000" pitchFamily="2" charset="0"/>
              </a:rPr>
              <a:t>Distribución espacial 2D de la incrustación en el espacio euclidiano</a:t>
            </a:r>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EA0CE33E-92F7-43C2-714F-48BC3B78FB81}"/>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15  </m:t>
                      </m:r>
                    </m:oMath>
                  </m:oMathPara>
                </a14:m>
                <a:endParaRPr lang="es-MX" dirty="0"/>
              </a:p>
            </p:txBody>
          </p:sp>
        </mc:Choice>
        <mc:Fallback xmlns="">
          <p:sp>
            <p:nvSpPr>
              <p:cNvPr id="31" name="CuadroTexto 30">
                <a:extLst>
                  <a:ext uri="{FF2B5EF4-FFF2-40B4-BE49-F238E27FC236}">
                    <a16:creationId xmlns:a16="http://schemas.microsoft.com/office/drawing/2014/main" id="{EA0CE33E-92F7-43C2-714F-48BC3B78FB81}"/>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7770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41ADCD91-501F-CFAD-573F-38DE1BBA297C}"/>
              </a:ext>
            </a:extLst>
          </p:cNvPr>
          <p:cNvPicPr>
            <a:picLocks noChangeAspect="1"/>
          </p:cNvPicPr>
          <p:nvPr/>
        </p:nvPicPr>
        <p:blipFill rotWithShape="1">
          <a:blip r:embed="rId2"/>
          <a:srcRect r="58501"/>
          <a:stretch/>
        </p:blipFill>
        <p:spPr>
          <a:xfrm>
            <a:off x="2249096" y="814891"/>
            <a:ext cx="3591266" cy="5974540"/>
          </a:xfrm>
          <a:prstGeom prst="rect">
            <a:avLst/>
          </a:prstGeom>
        </p:spPr>
      </p:pic>
      <p:pic>
        <p:nvPicPr>
          <p:cNvPr id="15" name="Imagen 14" descr="Imagen que contiene Diagrama&#10;&#10;Descripción generada automáticamente">
            <a:extLst>
              <a:ext uri="{FF2B5EF4-FFF2-40B4-BE49-F238E27FC236}">
                <a16:creationId xmlns:a16="http://schemas.microsoft.com/office/drawing/2014/main" id="{191437FB-503E-E017-4098-C3ADE8DF9B53}"/>
              </a:ext>
            </a:extLst>
          </p:cNvPr>
          <p:cNvPicPr>
            <a:picLocks noChangeAspect="1"/>
          </p:cNvPicPr>
          <p:nvPr/>
        </p:nvPicPr>
        <p:blipFill rotWithShape="1">
          <a:blip r:embed="rId2"/>
          <a:srcRect l="42465" t="58689" r="43446" b="22550"/>
          <a:stretch/>
        </p:blipFill>
        <p:spPr>
          <a:xfrm>
            <a:off x="5929591" y="4326194"/>
            <a:ext cx="1219201" cy="1120878"/>
          </a:xfrm>
          <a:prstGeom prst="rect">
            <a:avLst/>
          </a:prstGeom>
        </p:spPr>
      </p:pic>
      <p:pic>
        <p:nvPicPr>
          <p:cNvPr id="16" name="Imagen 15" descr="Imagen que contiene Diagrama&#10;&#10;Descripción generada automáticamente">
            <a:extLst>
              <a:ext uri="{FF2B5EF4-FFF2-40B4-BE49-F238E27FC236}">
                <a16:creationId xmlns:a16="http://schemas.microsoft.com/office/drawing/2014/main" id="{BE9A6E88-FD99-425B-D929-6DE17E1C3C76}"/>
              </a:ext>
            </a:extLst>
          </p:cNvPr>
          <p:cNvPicPr>
            <a:picLocks noChangeAspect="1"/>
          </p:cNvPicPr>
          <p:nvPr/>
        </p:nvPicPr>
        <p:blipFill rotWithShape="1">
          <a:blip r:embed="rId2"/>
          <a:srcRect l="41499"/>
          <a:stretch/>
        </p:blipFill>
        <p:spPr>
          <a:xfrm>
            <a:off x="5840362" y="814891"/>
            <a:ext cx="5062577" cy="5974540"/>
          </a:xfrm>
          <a:prstGeom prst="rect">
            <a:avLst/>
          </a:prstGeom>
        </p:spPr>
      </p:pic>
      <p:sp>
        <p:nvSpPr>
          <p:cNvPr id="22" name="CuadroTexto 21">
            <a:extLst>
              <a:ext uri="{FF2B5EF4-FFF2-40B4-BE49-F238E27FC236}">
                <a16:creationId xmlns:a16="http://schemas.microsoft.com/office/drawing/2014/main" id="{52222864-22C4-AA0E-2249-71D67DE6134B}"/>
              </a:ext>
            </a:extLst>
          </p:cNvPr>
          <p:cNvSpPr txBox="1"/>
          <p:nvPr/>
        </p:nvSpPr>
        <p:spPr>
          <a:xfrm>
            <a:off x="58077" y="3140441"/>
            <a:ext cx="2157705" cy="1323439"/>
          </a:xfrm>
          <a:prstGeom prst="rect">
            <a:avLst/>
          </a:prstGeom>
          <a:noFill/>
        </p:spPr>
        <p:txBody>
          <a:bodyPr wrap="square" rtlCol="0">
            <a:spAutoFit/>
          </a:bodyPr>
          <a:lstStyle/>
          <a:p>
            <a:pPr algn="ctr"/>
            <a:r>
              <a:rPr lang="es-MX" sz="2000" b="1" dirty="0">
                <a:solidFill>
                  <a:srgbClr val="C00000"/>
                </a:solidFill>
                <a:latin typeface="Montserrat Light" panose="00000400000000000000" pitchFamily="2" charset="0"/>
              </a:rPr>
              <a:t>Queremos realizar un enfoque localizado</a:t>
            </a: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78EE2294-6B32-1BAA-3240-7EA52728BD10}"/>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m:t>
                      </m:r>
                      <m:r>
                        <a:rPr lang="es-MX" b="0" i="1" smtClean="0">
                          <a:latin typeface="Cambria Math" panose="02040503050406030204" pitchFamily="18" charset="0"/>
                        </a:rPr>
                        <m:t>16</m:t>
                      </m:r>
                      <m:r>
                        <a:rPr lang="es-MX" b="0" i="1" smtClean="0">
                          <a:latin typeface="Cambria Math" panose="02040503050406030204" pitchFamily="18" charset="0"/>
                        </a:rPr>
                        <m:t>  </m:t>
                      </m:r>
                    </m:oMath>
                  </m:oMathPara>
                </a14:m>
                <a:endParaRPr lang="es-MX" dirty="0"/>
              </a:p>
            </p:txBody>
          </p:sp>
        </mc:Choice>
        <mc:Fallback xmlns="">
          <p:sp>
            <p:nvSpPr>
              <p:cNvPr id="25" name="CuadroTexto 24">
                <a:extLst>
                  <a:ext uri="{FF2B5EF4-FFF2-40B4-BE49-F238E27FC236}">
                    <a16:creationId xmlns:a16="http://schemas.microsoft.com/office/drawing/2014/main" id="{78EE2294-6B32-1BAA-3240-7EA52728BD10}"/>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3"/>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105217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Diagrama&#10;&#10;Descripción generada automáticamente">
            <a:extLst>
              <a:ext uri="{FF2B5EF4-FFF2-40B4-BE49-F238E27FC236}">
                <a16:creationId xmlns:a16="http://schemas.microsoft.com/office/drawing/2014/main" id="{FD38382C-AB37-0619-ED3E-2F81416B3D34}"/>
              </a:ext>
            </a:extLst>
          </p:cNvPr>
          <p:cNvPicPr>
            <a:picLocks noChangeAspect="1"/>
          </p:cNvPicPr>
          <p:nvPr/>
        </p:nvPicPr>
        <p:blipFill rotWithShape="1">
          <a:blip r:embed="rId2"/>
          <a:srcRect l="41499" t="78360" b="1"/>
          <a:stretch/>
        </p:blipFill>
        <p:spPr>
          <a:xfrm>
            <a:off x="6032227" y="5467920"/>
            <a:ext cx="5495763" cy="1403496"/>
          </a:xfrm>
          <a:prstGeom prst="rect">
            <a:avLst/>
          </a:prstGeom>
        </p:spPr>
      </p:pic>
      <p:pic>
        <p:nvPicPr>
          <p:cNvPr id="7" name="Imagen 6" descr="Imagen que contiene Diagrama&#10;&#10;Descripción generada automáticamente">
            <a:extLst>
              <a:ext uri="{FF2B5EF4-FFF2-40B4-BE49-F238E27FC236}">
                <a16:creationId xmlns:a16="http://schemas.microsoft.com/office/drawing/2014/main" id="{6E54B44F-E1F8-0A81-F088-9654C7C8913F}"/>
              </a:ext>
            </a:extLst>
          </p:cNvPr>
          <p:cNvPicPr>
            <a:picLocks noChangeAspect="1"/>
          </p:cNvPicPr>
          <p:nvPr/>
        </p:nvPicPr>
        <p:blipFill rotWithShape="1">
          <a:blip r:embed="rId2"/>
          <a:srcRect l="88011" t="19784" b="22726"/>
          <a:stretch/>
        </p:blipFill>
        <p:spPr>
          <a:xfrm>
            <a:off x="10420236" y="1534814"/>
            <a:ext cx="1107754" cy="3667106"/>
          </a:xfrm>
          <a:prstGeom prst="rect">
            <a:avLst/>
          </a:prstGeom>
        </p:spPr>
      </p:pic>
      <p:pic>
        <p:nvPicPr>
          <p:cNvPr id="8" name="Imagen 7" descr="Imagen que contiene Diagrama&#10;&#10;Descripción generada automáticamente">
            <a:extLst>
              <a:ext uri="{FF2B5EF4-FFF2-40B4-BE49-F238E27FC236}">
                <a16:creationId xmlns:a16="http://schemas.microsoft.com/office/drawing/2014/main" id="{0B651007-74F8-C327-0C75-D99AEE6AC396}"/>
              </a:ext>
            </a:extLst>
          </p:cNvPr>
          <p:cNvPicPr>
            <a:picLocks noChangeAspect="1"/>
          </p:cNvPicPr>
          <p:nvPr/>
        </p:nvPicPr>
        <p:blipFill rotWithShape="1">
          <a:blip r:embed="rId2"/>
          <a:srcRect l="41499" b="81842"/>
          <a:stretch/>
        </p:blipFill>
        <p:spPr>
          <a:xfrm>
            <a:off x="6032227" y="275173"/>
            <a:ext cx="5495763" cy="1177656"/>
          </a:xfrm>
          <a:prstGeom prst="rect">
            <a:avLst/>
          </a:prstGeom>
        </p:spPr>
      </p:pic>
      <p:pic>
        <p:nvPicPr>
          <p:cNvPr id="5" name="Imagen 4" descr="Imagen que contiene Diagrama&#10;&#10;Descripción generada automáticamente">
            <a:extLst>
              <a:ext uri="{FF2B5EF4-FFF2-40B4-BE49-F238E27FC236}">
                <a16:creationId xmlns:a16="http://schemas.microsoft.com/office/drawing/2014/main" id="{41ADCD91-501F-CFAD-573F-38DE1BBA297C}"/>
              </a:ext>
            </a:extLst>
          </p:cNvPr>
          <p:cNvPicPr>
            <a:picLocks noChangeAspect="1"/>
          </p:cNvPicPr>
          <p:nvPr/>
        </p:nvPicPr>
        <p:blipFill rotWithShape="1">
          <a:blip r:embed="rId2"/>
          <a:srcRect r="58501"/>
          <a:stretch/>
        </p:blipFill>
        <p:spPr>
          <a:xfrm>
            <a:off x="2249096" y="814891"/>
            <a:ext cx="3591266" cy="5974540"/>
          </a:xfrm>
          <a:prstGeom prst="rect">
            <a:avLst/>
          </a:prstGeom>
        </p:spPr>
      </p:pic>
      <p:pic>
        <p:nvPicPr>
          <p:cNvPr id="15" name="Imagen 14" descr="Imagen que contiene Diagrama&#10;&#10;Descripción generada automáticamente">
            <a:extLst>
              <a:ext uri="{FF2B5EF4-FFF2-40B4-BE49-F238E27FC236}">
                <a16:creationId xmlns:a16="http://schemas.microsoft.com/office/drawing/2014/main" id="{191437FB-503E-E017-4098-C3ADE8DF9B53}"/>
              </a:ext>
            </a:extLst>
          </p:cNvPr>
          <p:cNvPicPr>
            <a:picLocks noChangeAspect="1"/>
          </p:cNvPicPr>
          <p:nvPr/>
        </p:nvPicPr>
        <p:blipFill rotWithShape="1">
          <a:blip r:embed="rId2"/>
          <a:srcRect l="42465" t="58689" r="43446" b="22550"/>
          <a:stretch/>
        </p:blipFill>
        <p:spPr>
          <a:xfrm>
            <a:off x="6060978" y="1534814"/>
            <a:ext cx="4138641" cy="3804878"/>
          </a:xfrm>
          <a:prstGeom prst="rect">
            <a:avLst/>
          </a:prstGeom>
        </p:spPr>
      </p:pic>
      <p:sp>
        <p:nvSpPr>
          <p:cNvPr id="22" name="CuadroTexto 21">
            <a:extLst>
              <a:ext uri="{FF2B5EF4-FFF2-40B4-BE49-F238E27FC236}">
                <a16:creationId xmlns:a16="http://schemas.microsoft.com/office/drawing/2014/main" id="{52222864-22C4-AA0E-2249-71D67DE6134B}"/>
              </a:ext>
            </a:extLst>
          </p:cNvPr>
          <p:cNvSpPr txBox="1"/>
          <p:nvPr/>
        </p:nvSpPr>
        <p:spPr>
          <a:xfrm>
            <a:off x="58077" y="3140441"/>
            <a:ext cx="2157705" cy="1323439"/>
          </a:xfrm>
          <a:prstGeom prst="rect">
            <a:avLst/>
          </a:prstGeom>
          <a:noFill/>
        </p:spPr>
        <p:txBody>
          <a:bodyPr wrap="square" rtlCol="0">
            <a:spAutoFit/>
          </a:bodyPr>
          <a:lstStyle/>
          <a:p>
            <a:pPr algn="ctr"/>
            <a:r>
              <a:rPr lang="es-MX" sz="2000" b="1" dirty="0">
                <a:solidFill>
                  <a:srgbClr val="C00000"/>
                </a:solidFill>
                <a:latin typeface="Montserrat Light" panose="00000400000000000000" pitchFamily="2" charset="0"/>
              </a:rPr>
              <a:t>Queremos realizar un enfoque localizado</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47F8CCE0-3F1F-B31C-8098-D45587C8E4FA}"/>
                  </a:ext>
                </a:extLst>
              </p:cNvPr>
              <p:cNvSpPr txBox="1"/>
              <p:nvPr/>
            </p:nvSpPr>
            <p:spPr>
              <a:xfrm>
                <a:off x="11725157" y="6229919"/>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17  </m:t>
                      </m:r>
                    </m:oMath>
                  </m:oMathPara>
                </a14:m>
                <a:endParaRPr lang="es-MX" dirty="0"/>
              </a:p>
            </p:txBody>
          </p:sp>
        </mc:Choice>
        <mc:Fallback xmlns="">
          <p:sp>
            <p:nvSpPr>
              <p:cNvPr id="3" name="CuadroTexto 2">
                <a:extLst>
                  <a:ext uri="{FF2B5EF4-FFF2-40B4-BE49-F238E27FC236}">
                    <a16:creationId xmlns:a16="http://schemas.microsoft.com/office/drawing/2014/main" id="{47F8CCE0-3F1F-B31C-8098-D45587C8E4FA}"/>
                  </a:ext>
                </a:extLst>
              </p:cNvPr>
              <p:cNvSpPr txBox="1">
                <a:spLocks noRot="1" noChangeAspect="1" noMove="1" noResize="1" noEditPoints="1" noAdjustHandles="1" noChangeArrowheads="1" noChangeShapeType="1" noTextEdit="1"/>
              </p:cNvSpPr>
              <p:nvPr/>
            </p:nvSpPr>
            <p:spPr>
              <a:xfrm>
                <a:off x="11725157" y="6229919"/>
                <a:ext cx="408766" cy="215444"/>
              </a:xfrm>
              <a:prstGeom prst="rect">
                <a:avLst/>
              </a:prstGeom>
              <a:blipFill>
                <a:blip r:embed="rId3"/>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212156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0D0E-8EC8-DB72-DABF-A79D5FC92946}"/>
            </a:ext>
          </a:extLst>
        </p:cNvPr>
        <p:cNvGrpSpPr/>
        <p:nvPr/>
      </p:nvGrpSpPr>
      <p:grpSpPr>
        <a:xfrm>
          <a:off x="0" y="0"/>
          <a:ext cx="0" cy="0"/>
          <a:chOff x="0" y="0"/>
          <a:chExt cx="0" cy="0"/>
        </a:xfrm>
      </p:grpSpPr>
      <p:sp>
        <p:nvSpPr>
          <p:cNvPr id="3" name="Flecha: cheurón 2">
            <a:extLst>
              <a:ext uri="{FF2B5EF4-FFF2-40B4-BE49-F238E27FC236}">
                <a16:creationId xmlns:a16="http://schemas.microsoft.com/office/drawing/2014/main" id="{B616BC2B-883B-F366-012E-EC2D73C4F614}"/>
              </a:ext>
            </a:extLst>
          </p:cNvPr>
          <p:cNvSpPr/>
          <p:nvPr/>
        </p:nvSpPr>
        <p:spPr>
          <a:xfrm>
            <a:off x="1610517" y="1260792"/>
            <a:ext cx="8970965" cy="4996783"/>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CuadroTexto 10">
            <a:extLst>
              <a:ext uri="{FF2B5EF4-FFF2-40B4-BE49-F238E27FC236}">
                <a16:creationId xmlns:a16="http://schemas.microsoft.com/office/drawing/2014/main" id="{2895B9EF-81E1-AFD0-0AAD-96E59EED015F}"/>
              </a:ext>
            </a:extLst>
          </p:cNvPr>
          <p:cNvSpPr txBox="1"/>
          <p:nvPr/>
        </p:nvSpPr>
        <p:spPr>
          <a:xfrm>
            <a:off x="1780615" y="1460343"/>
            <a:ext cx="2521885" cy="461665"/>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Identificación</a:t>
            </a:r>
            <a:endParaRPr lang="es-MX" sz="2400" dirty="0">
              <a:solidFill>
                <a:schemeClr val="bg1"/>
              </a:solidFill>
            </a:endParaRPr>
          </a:p>
        </p:txBody>
      </p:sp>
      <p:sp>
        <p:nvSpPr>
          <p:cNvPr id="15" name="CuadroTexto 14">
            <a:extLst>
              <a:ext uri="{FF2B5EF4-FFF2-40B4-BE49-F238E27FC236}">
                <a16:creationId xmlns:a16="http://schemas.microsoft.com/office/drawing/2014/main" id="{7F93179D-58A8-FB7C-7654-14C49E0A2C3B}"/>
              </a:ext>
            </a:extLst>
          </p:cNvPr>
          <p:cNvSpPr txBox="1"/>
          <p:nvPr/>
        </p:nvSpPr>
        <p:spPr>
          <a:xfrm>
            <a:off x="4613717" y="1453421"/>
            <a:ext cx="5715864" cy="523220"/>
          </a:xfrm>
          <a:prstGeom prst="rect">
            <a:avLst/>
          </a:prstGeom>
          <a:noFill/>
        </p:spPr>
        <p:txBody>
          <a:bodyPr wrap="square">
            <a:spAutoFit/>
          </a:bodyPr>
          <a:lstStyle/>
          <a:p>
            <a:pPr algn="ctr"/>
            <a:r>
              <a:rPr lang="es-MX" sz="2800" b="1" dirty="0">
                <a:solidFill>
                  <a:schemeClr val="bg1"/>
                </a:solidFill>
                <a:latin typeface="Montserrat Light" panose="00000400000000000000" pitchFamily="2" charset="0"/>
              </a:rPr>
              <a:t>Distancias entre Distribuciones</a:t>
            </a:r>
            <a:endParaRPr lang="es-MX" sz="2800" dirty="0">
              <a:solidFill>
                <a:schemeClr val="bg1"/>
              </a:solidFill>
            </a:endParaRPr>
          </a:p>
        </p:txBody>
      </p:sp>
      <p:sp>
        <p:nvSpPr>
          <p:cNvPr id="16" name="CuadroTexto 15">
            <a:extLst>
              <a:ext uri="{FF2B5EF4-FFF2-40B4-BE49-F238E27FC236}">
                <a16:creationId xmlns:a16="http://schemas.microsoft.com/office/drawing/2014/main" id="{3A520A64-C647-315B-F910-B7B7EC7396B0}"/>
              </a:ext>
            </a:extLst>
          </p:cNvPr>
          <p:cNvSpPr txBox="1"/>
          <p:nvPr/>
        </p:nvSpPr>
        <p:spPr>
          <a:xfrm>
            <a:off x="2040091" y="5031030"/>
            <a:ext cx="3008886" cy="400110"/>
          </a:xfrm>
          <a:prstGeom prst="rect">
            <a:avLst/>
          </a:prstGeom>
          <a:noFill/>
        </p:spPr>
        <p:txBody>
          <a:bodyPr wrap="square">
            <a:spAutoFit/>
          </a:bodyPr>
          <a:lstStyle/>
          <a:p>
            <a:pPr algn="ctr"/>
            <a:r>
              <a:rPr lang="es-MX" sz="2000" b="1" dirty="0" err="1">
                <a:solidFill>
                  <a:schemeClr val="bg1"/>
                </a:solidFill>
                <a:latin typeface="Montserrat Light" panose="00000400000000000000" pitchFamily="2" charset="0"/>
              </a:rPr>
              <a:t>Bhattacharyya</a:t>
            </a:r>
            <a:endParaRPr lang="es-MX" sz="2000" b="1" dirty="0">
              <a:solidFill>
                <a:schemeClr val="bg1"/>
              </a:solidFill>
              <a:latin typeface="Montserrat Light" panose="00000400000000000000" pitchFamily="2" charset="0"/>
            </a:endParaRPr>
          </a:p>
        </p:txBody>
      </p:sp>
      <p:sp>
        <p:nvSpPr>
          <p:cNvPr id="17" name="CuadroTexto 16">
            <a:extLst>
              <a:ext uri="{FF2B5EF4-FFF2-40B4-BE49-F238E27FC236}">
                <a16:creationId xmlns:a16="http://schemas.microsoft.com/office/drawing/2014/main" id="{DA7172CA-B930-4FFB-E1E1-942C5119561C}"/>
              </a:ext>
            </a:extLst>
          </p:cNvPr>
          <p:cNvSpPr txBox="1"/>
          <p:nvPr/>
        </p:nvSpPr>
        <p:spPr>
          <a:xfrm>
            <a:off x="5816695" y="3168604"/>
            <a:ext cx="1875130" cy="400110"/>
          </a:xfrm>
          <a:prstGeom prst="rect">
            <a:avLst/>
          </a:prstGeom>
          <a:noFill/>
        </p:spPr>
        <p:txBody>
          <a:bodyPr wrap="square">
            <a:spAutoFit/>
          </a:bodyPr>
          <a:lstStyle/>
          <a:p>
            <a:r>
              <a:rPr lang="es-MX" sz="2000" b="1" dirty="0" err="1">
                <a:solidFill>
                  <a:schemeClr val="bg1"/>
                </a:solidFill>
                <a:latin typeface="Montserrat Light" panose="00000400000000000000" pitchFamily="2" charset="0"/>
              </a:rPr>
              <a:t>Wasserstein</a:t>
            </a:r>
            <a:endParaRPr lang="es-MX" sz="2000" b="1" dirty="0">
              <a:solidFill>
                <a:schemeClr val="bg1"/>
              </a:solidFill>
              <a:latin typeface="Montserrat Light" panose="00000400000000000000" pitchFamily="2" charset="0"/>
            </a:endParaRPr>
          </a:p>
        </p:txBody>
      </p:sp>
      <p:pic>
        <p:nvPicPr>
          <p:cNvPr id="18" name="Imagen 17" descr="Forma&#10;&#10;Descripción generada automáticamente">
            <a:extLst>
              <a:ext uri="{FF2B5EF4-FFF2-40B4-BE49-F238E27FC236}">
                <a16:creationId xmlns:a16="http://schemas.microsoft.com/office/drawing/2014/main" id="{1CE9ED9B-03A9-BFBD-5DCE-E8D1732C78A8}"/>
              </a:ext>
            </a:extLst>
          </p:cNvPr>
          <p:cNvPicPr>
            <a:picLocks noChangeAspect="1"/>
          </p:cNvPicPr>
          <p:nvPr/>
        </p:nvPicPr>
        <p:blipFill rotWithShape="1">
          <a:blip r:embed="rId2"/>
          <a:srcRect t="25937"/>
          <a:stretch/>
        </p:blipFill>
        <p:spPr>
          <a:xfrm>
            <a:off x="2286899" y="2776419"/>
            <a:ext cx="2515270" cy="2233988"/>
          </a:xfrm>
          <a:prstGeom prst="rect">
            <a:avLst/>
          </a:prstGeom>
        </p:spPr>
      </p:pic>
      <p:pic>
        <p:nvPicPr>
          <p:cNvPr id="19" name="Imagen 18" descr="Un dibujo de una persona&#10;&#10;Descripción generada automáticamente con confianza baja">
            <a:extLst>
              <a:ext uri="{FF2B5EF4-FFF2-40B4-BE49-F238E27FC236}">
                <a16:creationId xmlns:a16="http://schemas.microsoft.com/office/drawing/2014/main" id="{C7427D72-7679-D230-30B6-1E1630F1D4CF}"/>
              </a:ext>
            </a:extLst>
          </p:cNvPr>
          <p:cNvPicPr>
            <a:picLocks noChangeAspect="1"/>
          </p:cNvPicPr>
          <p:nvPr/>
        </p:nvPicPr>
        <p:blipFill>
          <a:blip r:embed="rId3"/>
          <a:stretch>
            <a:fillRect/>
          </a:stretch>
        </p:blipFill>
        <p:spPr>
          <a:xfrm>
            <a:off x="5145689" y="4273526"/>
            <a:ext cx="5257800" cy="1781175"/>
          </a:xfrm>
          <a:prstGeom prst="rect">
            <a:avLst/>
          </a:prstGeom>
        </p:spPr>
      </p:pic>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EDC48661-BD93-AD30-F792-FC0FBBB4CAA3}"/>
                  </a:ext>
                </a:extLst>
              </p:cNvPr>
              <p:cNvSpPr txBox="1"/>
              <p:nvPr/>
            </p:nvSpPr>
            <p:spPr>
              <a:xfrm>
                <a:off x="1780615" y="2239270"/>
                <a:ext cx="4544321" cy="556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𝐷</m:t>
                          </m:r>
                        </m:e>
                        <m:sub>
                          <m:r>
                            <a:rPr lang="es-MX" i="1">
                              <a:solidFill>
                                <a:schemeClr val="bg1"/>
                              </a:solidFill>
                              <a:latin typeface="Cambria Math" panose="02040503050406030204" pitchFamily="18" charset="0"/>
                            </a:rPr>
                            <m:t>𝐵</m:t>
                          </m:r>
                        </m:sub>
                      </m:sSub>
                      <m:d>
                        <m:dPr>
                          <m:ctrlPr>
                            <a:rPr lang="es-MX" i="1">
                              <a:solidFill>
                                <a:schemeClr val="bg1"/>
                              </a:solidFill>
                              <a:latin typeface="Cambria Math" panose="02040503050406030204" pitchFamily="18" charset="0"/>
                            </a:rPr>
                          </m:ctrlPr>
                        </m:dPr>
                        <m:e>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 </m:t>
                          </m:r>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8</m:t>
                          </m:r>
                        </m:den>
                      </m:f>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e>
                        <m:sup>
                          <m:r>
                            <a:rPr lang="es-MX" i="1">
                              <a:solidFill>
                                <a:schemeClr val="bg1"/>
                              </a:solidFill>
                              <a:latin typeface="Cambria Math" panose="02040503050406030204" pitchFamily="18" charset="0"/>
                            </a:rPr>
                            <m:t>𝑇</m:t>
                          </m:r>
                        </m:sup>
                      </m:sSup>
                      <m:sSup>
                        <m:sSupPr>
                          <m:ctrlPr>
                            <a:rPr lang="es-MX" i="1">
                              <a:solidFill>
                                <a:schemeClr val="bg1"/>
                              </a:solidFill>
                              <a:latin typeface="Cambria Math" panose="02040503050406030204" pitchFamily="18" charset="0"/>
                            </a:rPr>
                          </m:ctrlPr>
                        </m:sSupPr>
                        <m:e>
                          <m:r>
                            <m:rPr>
                              <m:sty m:val="p"/>
                            </m:rPr>
                            <a:rPr lang="es-MX" i="0" smtClean="0">
                              <a:solidFill>
                                <a:schemeClr val="bg1"/>
                              </a:solidFill>
                              <a:latin typeface="Cambria Math" panose="02040503050406030204" pitchFamily="18" charset="0"/>
                            </a:rPr>
                            <m:t>Σ</m:t>
                          </m:r>
                        </m:e>
                        <m:sup>
                          <m:r>
                            <a:rPr lang="es-MX" b="0" i="1" smtClean="0">
                              <a:solidFill>
                                <a:schemeClr val="bg1"/>
                              </a:solidFill>
                              <a:latin typeface="Cambria Math" panose="02040503050406030204" pitchFamily="18" charset="0"/>
                            </a:rPr>
                            <m:t>−1</m:t>
                          </m:r>
                        </m:sup>
                      </m:sSup>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ln</m:t>
                          </m:r>
                        </m:fName>
                        <m:e>
                          <m:d>
                            <m:dPr>
                              <m:ctrlPr>
                                <a:rPr lang="es-MX" b="0" i="1" smtClean="0">
                                  <a:solidFill>
                                    <a:schemeClr val="bg1"/>
                                  </a:solidFill>
                                  <a:latin typeface="Cambria Math" panose="02040503050406030204" pitchFamily="18" charset="0"/>
                                </a:rPr>
                              </m:ctrlPr>
                            </m:dPr>
                            <m:e>
                              <m:r>
                                <a:rPr lang="es-MX" b="0" i="1" smtClean="0">
                                  <a:solidFill>
                                    <a:schemeClr val="bg1"/>
                                  </a:solidFill>
                                  <a:latin typeface="Cambria Math" panose="02040503050406030204" pitchFamily="18" charset="0"/>
                                </a:rPr>
                                <m:t> </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𝑑𝑒𝑡</m:t>
                                  </m:r>
                                  <m:r>
                                    <m:rPr>
                                      <m:sty m:val="p"/>
                                    </m:rPr>
                                    <a:rPr lang="es-MX" i="0" smtClean="0">
                                      <a:solidFill>
                                        <a:schemeClr val="bg1"/>
                                      </a:solidFill>
                                      <a:latin typeface="Cambria Math" panose="02040503050406030204" pitchFamily="18" charset="0"/>
                                    </a:rPr>
                                    <m:t>Σ</m:t>
                                  </m:r>
                                </m:num>
                                <m:den>
                                  <m:rad>
                                    <m:radPr>
                                      <m:degHide m:val="on"/>
                                      <m:ctrlPr>
                                        <a:rPr lang="es-MX" b="0" i="1" smtClean="0">
                                          <a:solidFill>
                                            <a:schemeClr val="bg1"/>
                                          </a:solidFill>
                                          <a:latin typeface="Cambria Math" panose="02040503050406030204" pitchFamily="18" charset="0"/>
                                        </a:rPr>
                                      </m:ctrlPr>
                                    </m:radPr>
                                    <m:deg/>
                                    <m:e>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2</m:t>
                                          </m:r>
                                        </m:sub>
                                      </m:sSub>
                                    </m:e>
                                  </m:rad>
                                  <m:r>
                                    <a:rPr lang="es-MX" b="0" i="1" smtClean="0">
                                      <a:solidFill>
                                        <a:schemeClr val="bg1"/>
                                      </a:solidFill>
                                      <a:latin typeface="Cambria Math" panose="02040503050406030204" pitchFamily="18" charset="0"/>
                                    </a:rPr>
                                    <m:t> </m:t>
                                  </m:r>
                                </m:den>
                              </m:f>
                            </m:e>
                          </m:d>
                        </m:e>
                      </m:func>
                    </m:oMath>
                  </m:oMathPara>
                </a14:m>
                <a:endParaRPr lang="es-MX" dirty="0">
                  <a:solidFill>
                    <a:schemeClr val="bg1"/>
                  </a:solidFill>
                </a:endParaRPr>
              </a:p>
            </p:txBody>
          </p:sp>
        </mc:Choice>
        <mc:Fallback xmlns="">
          <p:sp>
            <p:nvSpPr>
              <p:cNvPr id="20" name="CuadroTexto 19">
                <a:extLst>
                  <a:ext uri="{FF2B5EF4-FFF2-40B4-BE49-F238E27FC236}">
                    <a16:creationId xmlns:a16="http://schemas.microsoft.com/office/drawing/2014/main" id="{EDC48661-BD93-AD30-F792-FC0FBBB4CAA3}"/>
                  </a:ext>
                </a:extLst>
              </p:cNvPr>
              <p:cNvSpPr txBox="1">
                <a:spLocks noRot="1" noChangeAspect="1" noMove="1" noResize="1" noEditPoints="1" noAdjustHandles="1" noChangeArrowheads="1" noChangeShapeType="1" noTextEdit="1"/>
              </p:cNvSpPr>
              <p:nvPr/>
            </p:nvSpPr>
            <p:spPr>
              <a:xfrm>
                <a:off x="1780615" y="2239270"/>
                <a:ext cx="4544321" cy="556819"/>
              </a:xfrm>
              <a:prstGeom prst="rect">
                <a:avLst/>
              </a:prstGeom>
              <a:blipFill>
                <a:blip r:embed="rId4"/>
                <a:stretch>
                  <a:fillRect r="-442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CAE0CC32-BCBB-3BF8-56CF-23D3D9C9BFB9}"/>
                  </a:ext>
                </a:extLst>
              </p:cNvPr>
              <p:cNvSpPr txBox="1"/>
              <p:nvPr/>
            </p:nvSpPr>
            <p:spPr>
              <a:xfrm>
                <a:off x="5940269" y="3660546"/>
                <a:ext cx="4121769" cy="484043"/>
              </a:xfrm>
              <a:prstGeom prst="rect">
                <a:avLst/>
              </a:prstGeom>
              <a:noFill/>
            </p:spPr>
            <p:txBody>
              <a:bodyPr wrap="none" lIns="0" tIns="0" rIns="0" bIns="0" rtlCol="0">
                <a:spAutoFit/>
              </a:bodyPr>
              <a:lstStyle/>
              <a:p>
                <a14:m>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𝐷</m:t>
                        </m:r>
                      </m:e>
                      <m:sub>
                        <m:r>
                          <a:rPr lang="es-MX" b="0" i="1" smtClean="0">
                            <a:solidFill>
                              <a:schemeClr val="bg1"/>
                            </a:solidFill>
                            <a:latin typeface="Cambria Math" panose="02040503050406030204" pitchFamily="18" charset="0"/>
                          </a:rPr>
                          <m:t>𝑊</m:t>
                        </m:r>
                      </m:sub>
                    </m:sSub>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d>
                          <m:dPr>
                            <m:begChr m:val="|"/>
                            <m:endChr m:val="|"/>
                            <m:ctrlPr>
                              <a:rPr lang="es-MX" b="0" i="1" smtClean="0">
                                <a:solidFill>
                                  <a:schemeClr val="bg1"/>
                                </a:solidFill>
                                <a:latin typeface="Cambria Math" panose="02040503050406030204" pitchFamily="18" charset="0"/>
                              </a:rPr>
                            </m:ctrlPr>
                          </m:dPr>
                          <m:e>
                            <m:d>
                              <m:dPr>
                                <m:begChr m:val="|"/>
                                <m:endChr m:val="|"/>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2</m:t>
                                    </m:r>
                                  </m:sub>
                                </m:sSub>
                              </m:e>
                            </m:d>
                          </m:e>
                        </m:d>
                      </m:e>
                      <m:sup>
                        <m:r>
                          <a:rPr lang="es-MX" b="0" i="1" smtClean="0">
                            <a:solidFill>
                              <a:schemeClr val="bg1"/>
                            </a:solidFill>
                            <a:latin typeface="Cambria Math" panose="02040503050406030204" pitchFamily="18" charset="0"/>
                          </a:rPr>
                          <m:t>2</m:t>
                        </m:r>
                      </m:sup>
                    </m:sSup>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𝑡𝑟𝑎𝑐𝑒</m:t>
                    </m:r>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Sub>
                        <m:r>
                          <a:rPr lang="es-MX" b="0" i="1" smtClean="0">
                            <a:solidFill>
                              <a:schemeClr val="bg1"/>
                            </a:solidFill>
                            <a:latin typeface="Cambria Math" panose="02040503050406030204" pitchFamily="18" charset="0"/>
                          </a:rPr>
                          <m:t>−2</m:t>
                        </m:r>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e>
                            </m:d>
                          </m:e>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p>
                      </m:e>
                    </m:d>
                  </m:oMath>
                </a14:m>
                <a:r>
                  <a:rPr lang="es-MX" dirty="0"/>
                  <a:t> </a:t>
                </a:r>
              </a:p>
            </p:txBody>
          </p:sp>
        </mc:Choice>
        <mc:Fallback xmlns="">
          <p:sp>
            <p:nvSpPr>
              <p:cNvPr id="26" name="CuadroTexto 25">
                <a:extLst>
                  <a:ext uri="{FF2B5EF4-FFF2-40B4-BE49-F238E27FC236}">
                    <a16:creationId xmlns:a16="http://schemas.microsoft.com/office/drawing/2014/main" id="{CAE0CC32-BCBB-3BF8-56CF-23D3D9C9BFB9}"/>
                  </a:ext>
                </a:extLst>
              </p:cNvPr>
              <p:cNvSpPr txBox="1">
                <a:spLocks noRot="1" noChangeAspect="1" noMove="1" noResize="1" noEditPoints="1" noAdjustHandles="1" noChangeArrowheads="1" noChangeShapeType="1" noTextEdit="1"/>
              </p:cNvSpPr>
              <p:nvPr/>
            </p:nvSpPr>
            <p:spPr>
              <a:xfrm>
                <a:off x="5940269" y="3660546"/>
                <a:ext cx="4121769" cy="484043"/>
              </a:xfrm>
              <a:prstGeom prst="rect">
                <a:avLst/>
              </a:prstGeom>
              <a:blipFill>
                <a:blip r:embed="rId5"/>
                <a:stretch>
                  <a:fillRect/>
                </a:stretch>
              </a:blipFill>
            </p:spPr>
            <p:txBody>
              <a:bodyPr/>
              <a:lstStyle/>
              <a:p>
                <a:r>
                  <a:rPr lang="es-MX">
                    <a:noFill/>
                  </a:rPr>
                  <a:t> </a:t>
                </a:r>
              </a:p>
            </p:txBody>
          </p:sp>
        </mc:Fallback>
      </mc:AlternateContent>
      <p:sp>
        <p:nvSpPr>
          <p:cNvPr id="6" name="CuadroTexto 5">
            <a:extLst>
              <a:ext uri="{FF2B5EF4-FFF2-40B4-BE49-F238E27FC236}">
                <a16:creationId xmlns:a16="http://schemas.microsoft.com/office/drawing/2014/main" id="{D8136A12-AE1E-F5C8-E1B3-9C624706EDEA}"/>
              </a:ext>
            </a:extLst>
          </p:cNvPr>
          <p:cNvSpPr txBox="1"/>
          <p:nvPr/>
        </p:nvSpPr>
        <p:spPr>
          <a:xfrm>
            <a:off x="2159370" y="5419393"/>
            <a:ext cx="2770328" cy="646331"/>
          </a:xfrm>
          <a:prstGeom prst="rect">
            <a:avLst/>
          </a:prstGeom>
          <a:noFill/>
        </p:spPr>
        <p:txBody>
          <a:bodyPr wrap="square">
            <a:spAutoFit/>
          </a:bodyPr>
          <a:lstStyle/>
          <a:p>
            <a:pPr algn="just"/>
            <a:r>
              <a:rPr lang="es-MX" sz="1200" dirty="0">
                <a:solidFill>
                  <a:schemeClr val="bg1"/>
                </a:solidFill>
                <a:latin typeface="Montserrat Light" panose="00000400000000000000" pitchFamily="2" charset="0"/>
              </a:rPr>
              <a:t>Métrica clásica en estadística pero que necesita asegurar el conocimiento de la distribución</a:t>
            </a:r>
          </a:p>
        </p:txBody>
      </p:sp>
      <p:sp>
        <p:nvSpPr>
          <p:cNvPr id="9" name="CuadroTexto 8">
            <a:extLst>
              <a:ext uri="{FF2B5EF4-FFF2-40B4-BE49-F238E27FC236}">
                <a16:creationId xmlns:a16="http://schemas.microsoft.com/office/drawing/2014/main" id="{DC1E001A-4BDB-3017-3B3A-D02B05D5E9CE}"/>
              </a:ext>
            </a:extLst>
          </p:cNvPr>
          <p:cNvSpPr txBox="1"/>
          <p:nvPr/>
        </p:nvSpPr>
        <p:spPr>
          <a:xfrm>
            <a:off x="7446599" y="3145668"/>
            <a:ext cx="2770328" cy="461665"/>
          </a:xfrm>
          <a:prstGeom prst="rect">
            <a:avLst/>
          </a:prstGeom>
          <a:noFill/>
        </p:spPr>
        <p:txBody>
          <a:bodyPr wrap="square">
            <a:spAutoFit/>
          </a:bodyPr>
          <a:lstStyle/>
          <a:p>
            <a:pPr algn="just"/>
            <a:r>
              <a:rPr lang="es-MX" sz="1200" dirty="0">
                <a:solidFill>
                  <a:schemeClr val="bg1"/>
                </a:solidFill>
                <a:latin typeface="Montserrat Light" panose="00000400000000000000" pitchFamily="2" charset="0"/>
              </a:rPr>
              <a:t>Métrica más independiente de la distribución</a:t>
            </a: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7B7EB9C0-8FB7-D6C2-576D-045E6000F6BF}"/>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18  </m:t>
                      </m:r>
                    </m:oMath>
                  </m:oMathPara>
                </a14:m>
                <a:endParaRPr lang="es-MX" dirty="0"/>
              </a:p>
            </p:txBody>
          </p:sp>
        </mc:Choice>
        <mc:Fallback xmlns="">
          <p:sp>
            <p:nvSpPr>
              <p:cNvPr id="13" name="CuadroTexto 12">
                <a:extLst>
                  <a:ext uri="{FF2B5EF4-FFF2-40B4-BE49-F238E27FC236}">
                    <a16:creationId xmlns:a16="http://schemas.microsoft.com/office/drawing/2014/main" id="{7B7EB9C0-8FB7-D6C2-576D-045E6000F6BF}"/>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469579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CC16292-25E6-D94F-5F0B-A4838C2BDFB8}"/>
              </a:ext>
            </a:extLst>
          </p:cNvPr>
          <p:cNvPicPr>
            <a:picLocks noChangeAspect="1"/>
          </p:cNvPicPr>
          <p:nvPr/>
        </p:nvPicPr>
        <p:blipFill rotWithShape="1">
          <a:blip r:embed="rId3"/>
          <a:srcRect t="5305"/>
          <a:stretch/>
        </p:blipFill>
        <p:spPr>
          <a:xfrm>
            <a:off x="6386169" y="1432985"/>
            <a:ext cx="5685007" cy="4785277"/>
          </a:xfrm>
          <a:prstGeom prst="rect">
            <a:avLst/>
          </a:prstGeom>
        </p:spPr>
      </p:pic>
      <p:pic>
        <p:nvPicPr>
          <p:cNvPr id="14" name="Imagen 13">
            <a:extLst>
              <a:ext uri="{FF2B5EF4-FFF2-40B4-BE49-F238E27FC236}">
                <a16:creationId xmlns:a16="http://schemas.microsoft.com/office/drawing/2014/main" id="{15E6A29C-9CC9-EA86-81D3-5599E8CF8662}"/>
              </a:ext>
            </a:extLst>
          </p:cNvPr>
          <p:cNvPicPr>
            <a:picLocks noChangeAspect="1"/>
          </p:cNvPicPr>
          <p:nvPr/>
        </p:nvPicPr>
        <p:blipFill rotWithShape="1">
          <a:blip r:embed="rId4"/>
          <a:srcRect t="48499"/>
          <a:stretch/>
        </p:blipFill>
        <p:spPr>
          <a:xfrm>
            <a:off x="3657399" y="2594555"/>
            <a:ext cx="1177720" cy="605772"/>
          </a:xfrm>
          <a:prstGeom prst="rect">
            <a:avLst/>
          </a:prstGeom>
        </p:spPr>
      </p:pic>
      <p:pic>
        <p:nvPicPr>
          <p:cNvPr id="17" name="Imagen 16">
            <a:extLst>
              <a:ext uri="{FF2B5EF4-FFF2-40B4-BE49-F238E27FC236}">
                <a16:creationId xmlns:a16="http://schemas.microsoft.com/office/drawing/2014/main" id="{ABEC98FF-96A0-5D14-CFC3-C513D96D761D}"/>
              </a:ext>
            </a:extLst>
          </p:cNvPr>
          <p:cNvPicPr>
            <a:picLocks noChangeAspect="1"/>
          </p:cNvPicPr>
          <p:nvPr/>
        </p:nvPicPr>
        <p:blipFill rotWithShape="1">
          <a:blip r:embed="rId4"/>
          <a:srcRect t="48499"/>
          <a:stretch/>
        </p:blipFill>
        <p:spPr>
          <a:xfrm>
            <a:off x="3809799" y="2746955"/>
            <a:ext cx="1177720" cy="605772"/>
          </a:xfrm>
          <a:prstGeom prst="rect">
            <a:avLst/>
          </a:prstGeom>
        </p:spPr>
      </p:pic>
      <p:pic>
        <p:nvPicPr>
          <p:cNvPr id="18" name="Imagen 17">
            <a:extLst>
              <a:ext uri="{FF2B5EF4-FFF2-40B4-BE49-F238E27FC236}">
                <a16:creationId xmlns:a16="http://schemas.microsoft.com/office/drawing/2014/main" id="{EC085A6D-06A3-C6EC-4575-AE82FE54A8FE}"/>
              </a:ext>
            </a:extLst>
          </p:cNvPr>
          <p:cNvPicPr>
            <a:picLocks noChangeAspect="1"/>
          </p:cNvPicPr>
          <p:nvPr/>
        </p:nvPicPr>
        <p:blipFill rotWithShape="1">
          <a:blip r:embed="rId4"/>
          <a:srcRect t="48499"/>
          <a:stretch/>
        </p:blipFill>
        <p:spPr>
          <a:xfrm>
            <a:off x="3962199" y="2899355"/>
            <a:ext cx="1177720" cy="605772"/>
          </a:xfrm>
          <a:prstGeom prst="rect">
            <a:avLst/>
          </a:prstGeom>
        </p:spPr>
      </p:pic>
      <p:pic>
        <p:nvPicPr>
          <p:cNvPr id="28" name="Imagen 27">
            <a:extLst>
              <a:ext uri="{FF2B5EF4-FFF2-40B4-BE49-F238E27FC236}">
                <a16:creationId xmlns:a16="http://schemas.microsoft.com/office/drawing/2014/main" id="{449D1D52-4BDA-278E-BC6F-3E2C1F097D70}"/>
              </a:ext>
            </a:extLst>
          </p:cNvPr>
          <p:cNvPicPr>
            <a:picLocks noChangeAspect="1"/>
          </p:cNvPicPr>
          <p:nvPr/>
        </p:nvPicPr>
        <p:blipFill>
          <a:blip r:embed="rId5"/>
          <a:stretch>
            <a:fillRect/>
          </a:stretch>
        </p:blipFill>
        <p:spPr>
          <a:xfrm>
            <a:off x="2751328" y="2598840"/>
            <a:ext cx="680710" cy="593003"/>
          </a:xfrm>
          <a:prstGeom prst="rect">
            <a:avLst/>
          </a:prstGeom>
        </p:spPr>
      </p:pic>
      <p:pic>
        <p:nvPicPr>
          <p:cNvPr id="29" name="Imagen 28">
            <a:extLst>
              <a:ext uri="{FF2B5EF4-FFF2-40B4-BE49-F238E27FC236}">
                <a16:creationId xmlns:a16="http://schemas.microsoft.com/office/drawing/2014/main" id="{3FCF6D4D-B6D7-7B98-379B-97DCA5DFD704}"/>
              </a:ext>
            </a:extLst>
          </p:cNvPr>
          <p:cNvPicPr>
            <a:picLocks noChangeAspect="1"/>
          </p:cNvPicPr>
          <p:nvPr/>
        </p:nvPicPr>
        <p:blipFill>
          <a:blip r:embed="rId5"/>
          <a:stretch>
            <a:fillRect/>
          </a:stretch>
        </p:blipFill>
        <p:spPr>
          <a:xfrm>
            <a:off x="2903728" y="2751240"/>
            <a:ext cx="680710" cy="593003"/>
          </a:xfrm>
          <a:prstGeom prst="rect">
            <a:avLst/>
          </a:prstGeom>
        </p:spPr>
      </p:pic>
      <p:pic>
        <p:nvPicPr>
          <p:cNvPr id="30" name="Imagen 29">
            <a:extLst>
              <a:ext uri="{FF2B5EF4-FFF2-40B4-BE49-F238E27FC236}">
                <a16:creationId xmlns:a16="http://schemas.microsoft.com/office/drawing/2014/main" id="{9EA0C595-65EB-A122-114E-B67DE87D2E9D}"/>
              </a:ext>
            </a:extLst>
          </p:cNvPr>
          <p:cNvPicPr>
            <a:picLocks noChangeAspect="1"/>
          </p:cNvPicPr>
          <p:nvPr/>
        </p:nvPicPr>
        <p:blipFill>
          <a:blip r:embed="rId5"/>
          <a:stretch>
            <a:fillRect/>
          </a:stretch>
        </p:blipFill>
        <p:spPr>
          <a:xfrm>
            <a:off x="3056128" y="2903640"/>
            <a:ext cx="680710" cy="593003"/>
          </a:xfrm>
          <a:prstGeom prst="rect">
            <a:avLst/>
          </a:prstGeom>
        </p:spPr>
      </p:pic>
      <p:pic>
        <p:nvPicPr>
          <p:cNvPr id="34" name="Imagen 33">
            <a:extLst>
              <a:ext uri="{FF2B5EF4-FFF2-40B4-BE49-F238E27FC236}">
                <a16:creationId xmlns:a16="http://schemas.microsoft.com/office/drawing/2014/main" id="{72FACDDC-C85E-303F-FDED-AD7181B02027}"/>
              </a:ext>
            </a:extLst>
          </p:cNvPr>
          <p:cNvPicPr>
            <a:picLocks noChangeAspect="1"/>
          </p:cNvPicPr>
          <p:nvPr/>
        </p:nvPicPr>
        <p:blipFill>
          <a:blip r:embed="rId6"/>
          <a:stretch>
            <a:fillRect/>
          </a:stretch>
        </p:blipFill>
        <p:spPr>
          <a:xfrm>
            <a:off x="2678033" y="1018193"/>
            <a:ext cx="680710" cy="593003"/>
          </a:xfrm>
          <a:prstGeom prst="rect">
            <a:avLst/>
          </a:prstGeom>
        </p:spPr>
      </p:pic>
      <p:pic>
        <p:nvPicPr>
          <p:cNvPr id="35" name="Imagen 34">
            <a:extLst>
              <a:ext uri="{FF2B5EF4-FFF2-40B4-BE49-F238E27FC236}">
                <a16:creationId xmlns:a16="http://schemas.microsoft.com/office/drawing/2014/main" id="{56272FB6-9E51-C224-EFCC-2EEA52034EFD}"/>
              </a:ext>
            </a:extLst>
          </p:cNvPr>
          <p:cNvPicPr>
            <a:picLocks noChangeAspect="1"/>
          </p:cNvPicPr>
          <p:nvPr/>
        </p:nvPicPr>
        <p:blipFill>
          <a:blip r:embed="rId6"/>
          <a:stretch>
            <a:fillRect/>
          </a:stretch>
        </p:blipFill>
        <p:spPr>
          <a:xfrm>
            <a:off x="2830433" y="1170593"/>
            <a:ext cx="680710" cy="593003"/>
          </a:xfrm>
          <a:prstGeom prst="rect">
            <a:avLst/>
          </a:prstGeom>
        </p:spPr>
      </p:pic>
      <p:pic>
        <p:nvPicPr>
          <p:cNvPr id="36" name="Imagen 35">
            <a:extLst>
              <a:ext uri="{FF2B5EF4-FFF2-40B4-BE49-F238E27FC236}">
                <a16:creationId xmlns:a16="http://schemas.microsoft.com/office/drawing/2014/main" id="{0F64B004-24E4-BAAA-D5C0-059D956149AE}"/>
              </a:ext>
            </a:extLst>
          </p:cNvPr>
          <p:cNvPicPr>
            <a:picLocks noChangeAspect="1"/>
          </p:cNvPicPr>
          <p:nvPr/>
        </p:nvPicPr>
        <p:blipFill>
          <a:blip r:embed="rId6"/>
          <a:stretch>
            <a:fillRect/>
          </a:stretch>
        </p:blipFill>
        <p:spPr>
          <a:xfrm>
            <a:off x="2982833" y="1322993"/>
            <a:ext cx="680710" cy="593003"/>
          </a:xfrm>
          <a:prstGeom prst="rect">
            <a:avLst/>
          </a:prstGeom>
        </p:spPr>
      </p:pic>
      <p:sp>
        <p:nvSpPr>
          <p:cNvPr id="39" name="Rectángulo: esquinas redondeadas 38">
            <a:extLst>
              <a:ext uri="{FF2B5EF4-FFF2-40B4-BE49-F238E27FC236}">
                <a16:creationId xmlns:a16="http://schemas.microsoft.com/office/drawing/2014/main" id="{E2D77FC4-B22F-8FCA-728C-F17A683BBCF3}"/>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D4466E1A-B8B5-C8AD-A98A-B776064975B1}"/>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4621E752-2E8D-0C67-5CA4-B789F5E910B8}"/>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43" name="Imagen 42">
            <a:extLst>
              <a:ext uri="{FF2B5EF4-FFF2-40B4-BE49-F238E27FC236}">
                <a16:creationId xmlns:a16="http://schemas.microsoft.com/office/drawing/2014/main" id="{65E3F0F6-3AE5-B9E0-E467-2CA135AC80DE}"/>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47" name="Imagen 46">
            <a:extLst>
              <a:ext uri="{FF2B5EF4-FFF2-40B4-BE49-F238E27FC236}">
                <a16:creationId xmlns:a16="http://schemas.microsoft.com/office/drawing/2014/main" id="{6D70CCFA-BEDB-B25D-A5FD-EAB6BD9404B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48" name="Imagen 47">
            <a:extLst>
              <a:ext uri="{FF2B5EF4-FFF2-40B4-BE49-F238E27FC236}">
                <a16:creationId xmlns:a16="http://schemas.microsoft.com/office/drawing/2014/main" id="{AE3AF78E-1F72-5294-85FF-755208F3A85B}"/>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49" name="Imagen 48">
            <a:extLst>
              <a:ext uri="{FF2B5EF4-FFF2-40B4-BE49-F238E27FC236}">
                <a16:creationId xmlns:a16="http://schemas.microsoft.com/office/drawing/2014/main" id="{5460BFB5-8E09-9C17-BF6B-4FE1E5E49A61}"/>
              </a:ext>
            </a:extLst>
          </p:cNvPr>
          <p:cNvPicPr>
            <a:picLocks noChangeAspect="1"/>
          </p:cNvPicPr>
          <p:nvPr/>
        </p:nvPicPr>
        <p:blipFill rotWithShape="1">
          <a:blip r:embed="rId9"/>
          <a:srcRect t="5850"/>
          <a:stretch/>
        </p:blipFill>
        <p:spPr>
          <a:xfrm>
            <a:off x="1297524" y="1431083"/>
            <a:ext cx="494661" cy="483881"/>
          </a:xfrm>
          <a:prstGeom prst="rect">
            <a:avLst/>
          </a:prstGeom>
        </p:spPr>
      </p:pic>
      <p:sp>
        <p:nvSpPr>
          <p:cNvPr id="51" name="Rectángulo: esquinas redondeadas 50">
            <a:extLst>
              <a:ext uri="{FF2B5EF4-FFF2-40B4-BE49-F238E27FC236}">
                <a16:creationId xmlns:a16="http://schemas.microsoft.com/office/drawing/2014/main" id="{6A37194C-ACFE-EF55-9120-9C6C63F81CAD}"/>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1FDF8BA0-F0A3-6B6E-B511-1BC4A8913CEE}"/>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CCE5760-7C55-958F-CF7E-145A9CF46BF7}"/>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7EAC8E8E-DD8A-B38C-F2CC-EEE7FA7B92FC}"/>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0AB2F853-5E5A-7499-62D9-938338879601}"/>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56" name="CuadroTexto 55">
                <a:extLst>
                  <a:ext uri="{FF2B5EF4-FFF2-40B4-BE49-F238E27FC236}">
                    <a16:creationId xmlns:a16="http://schemas.microsoft.com/office/drawing/2014/main" id="{0AB2F853-5E5A-7499-62D9-938338879601}"/>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2"/>
                <a:stretch>
                  <a:fillRect/>
                </a:stretch>
              </a:blipFill>
            </p:spPr>
            <p:txBody>
              <a:bodyPr/>
              <a:lstStyle/>
              <a:p>
                <a:r>
                  <a:rPr lang="es-MX">
                    <a:noFill/>
                  </a:rPr>
                  <a:t> </a:t>
                </a:r>
              </a:p>
            </p:txBody>
          </p:sp>
        </mc:Fallback>
      </mc:AlternateContent>
      <p:pic>
        <p:nvPicPr>
          <p:cNvPr id="57" name="Imagen 56">
            <a:extLst>
              <a:ext uri="{FF2B5EF4-FFF2-40B4-BE49-F238E27FC236}">
                <a16:creationId xmlns:a16="http://schemas.microsoft.com/office/drawing/2014/main" id="{FF788E4B-CC73-8234-7502-56A694A4546A}"/>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58" name="Imagen 57">
            <a:extLst>
              <a:ext uri="{FF2B5EF4-FFF2-40B4-BE49-F238E27FC236}">
                <a16:creationId xmlns:a16="http://schemas.microsoft.com/office/drawing/2014/main" id="{C7D68D9A-9E37-09C5-BB53-5856C31E23D0}"/>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59" name="Imagen 58">
            <a:extLst>
              <a:ext uri="{FF2B5EF4-FFF2-40B4-BE49-F238E27FC236}">
                <a16:creationId xmlns:a16="http://schemas.microsoft.com/office/drawing/2014/main" id="{1A72E43D-134B-8A25-7BD9-F89D07DCCB88}"/>
              </a:ext>
            </a:extLst>
          </p:cNvPr>
          <p:cNvPicPr>
            <a:picLocks noChangeAspect="1"/>
          </p:cNvPicPr>
          <p:nvPr/>
        </p:nvPicPr>
        <p:blipFill rotWithShape="1">
          <a:blip r:embed="rId9"/>
          <a:srcRect t="5850"/>
          <a:stretch/>
        </p:blipFill>
        <p:spPr>
          <a:xfrm>
            <a:off x="1306678" y="2966672"/>
            <a:ext cx="494661" cy="483881"/>
          </a:xfrm>
          <a:prstGeom prst="rect">
            <a:avLst/>
          </a:prstGeom>
        </p:spPr>
      </p:pic>
      <p:sp>
        <p:nvSpPr>
          <p:cNvPr id="61" name="Rectángulo: esquinas redondeadas 60">
            <a:extLst>
              <a:ext uri="{FF2B5EF4-FFF2-40B4-BE49-F238E27FC236}">
                <a16:creationId xmlns:a16="http://schemas.microsoft.com/office/drawing/2014/main" id="{C36F76B0-23E0-365B-E26F-ED5BE2E7134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esquinas redondeadas 61">
            <a:extLst>
              <a:ext uri="{FF2B5EF4-FFF2-40B4-BE49-F238E27FC236}">
                <a16:creationId xmlns:a16="http://schemas.microsoft.com/office/drawing/2014/main" id="{0AD0C077-4E08-50D8-21BE-82609C3C8E9A}"/>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Rectángulo: esquinas redondeadas 62">
            <a:extLst>
              <a:ext uri="{FF2B5EF4-FFF2-40B4-BE49-F238E27FC236}">
                <a16:creationId xmlns:a16="http://schemas.microsoft.com/office/drawing/2014/main" id="{6DAC6730-FF35-7FDE-CF70-94F55FF3B3CC}"/>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5" name="Rectángulo: esquinas redondeadas 64">
            <a:extLst>
              <a:ext uri="{FF2B5EF4-FFF2-40B4-BE49-F238E27FC236}">
                <a16:creationId xmlns:a16="http://schemas.microsoft.com/office/drawing/2014/main" id="{C75BABE2-75A2-618A-66BD-47A91AAD7A39}"/>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6C14E50-3F8F-4928-A196-4242328264BE}"/>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6" name="CuadroTexto 65">
                <a:extLst>
                  <a:ext uri="{FF2B5EF4-FFF2-40B4-BE49-F238E27FC236}">
                    <a16:creationId xmlns:a16="http://schemas.microsoft.com/office/drawing/2014/main" id="{E6C14E50-3F8F-4928-A196-4242328264BE}"/>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3"/>
                <a:stretch>
                  <a:fillRect/>
                </a:stretch>
              </a:blipFill>
            </p:spPr>
            <p:txBody>
              <a:bodyPr/>
              <a:lstStyle/>
              <a:p>
                <a:r>
                  <a:rPr lang="es-MX">
                    <a:noFill/>
                  </a:rPr>
                  <a:t> </a:t>
                </a:r>
              </a:p>
            </p:txBody>
          </p:sp>
        </mc:Fallback>
      </mc:AlternateContent>
      <p:pic>
        <p:nvPicPr>
          <p:cNvPr id="67" name="Imagen 66">
            <a:extLst>
              <a:ext uri="{FF2B5EF4-FFF2-40B4-BE49-F238E27FC236}">
                <a16:creationId xmlns:a16="http://schemas.microsoft.com/office/drawing/2014/main" id="{F0BA919A-66EE-C2D9-FA52-BBF293E97AA5}"/>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68" name="Imagen 67">
            <a:extLst>
              <a:ext uri="{FF2B5EF4-FFF2-40B4-BE49-F238E27FC236}">
                <a16:creationId xmlns:a16="http://schemas.microsoft.com/office/drawing/2014/main" id="{3CF81BBC-B5AB-9256-5EEC-CE8B2F620E44}"/>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71" name="Imagen 70">
            <a:extLst>
              <a:ext uri="{FF2B5EF4-FFF2-40B4-BE49-F238E27FC236}">
                <a16:creationId xmlns:a16="http://schemas.microsoft.com/office/drawing/2014/main" id="{FB74F465-B4D6-35BF-B77D-6FAE02FEB80A}"/>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72" name="Imagen 71">
            <a:extLst>
              <a:ext uri="{FF2B5EF4-FFF2-40B4-BE49-F238E27FC236}">
                <a16:creationId xmlns:a16="http://schemas.microsoft.com/office/drawing/2014/main" id="{6D34523F-4575-C1EF-262B-B1535790D762}"/>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78" name="Imagen 77">
            <a:extLst>
              <a:ext uri="{FF2B5EF4-FFF2-40B4-BE49-F238E27FC236}">
                <a16:creationId xmlns:a16="http://schemas.microsoft.com/office/drawing/2014/main" id="{39F16687-64FD-E3E1-2EB4-7CE8FB8A36C7}"/>
              </a:ext>
            </a:extLst>
          </p:cNvPr>
          <p:cNvPicPr>
            <a:picLocks noChangeAspect="1"/>
          </p:cNvPicPr>
          <p:nvPr/>
        </p:nvPicPr>
        <p:blipFill rotWithShape="1">
          <a:blip r:embed="rId14"/>
          <a:srcRect t="48499"/>
          <a:stretch/>
        </p:blipFill>
        <p:spPr>
          <a:xfrm>
            <a:off x="3815555" y="1043952"/>
            <a:ext cx="1177720" cy="605772"/>
          </a:xfrm>
          <a:prstGeom prst="rect">
            <a:avLst/>
          </a:prstGeom>
        </p:spPr>
      </p:pic>
      <p:pic>
        <p:nvPicPr>
          <p:cNvPr id="79" name="Imagen 78">
            <a:extLst>
              <a:ext uri="{FF2B5EF4-FFF2-40B4-BE49-F238E27FC236}">
                <a16:creationId xmlns:a16="http://schemas.microsoft.com/office/drawing/2014/main" id="{53A0AB75-1BB5-322E-9D68-B0CA43B354E5}"/>
              </a:ext>
            </a:extLst>
          </p:cNvPr>
          <p:cNvPicPr>
            <a:picLocks noChangeAspect="1"/>
          </p:cNvPicPr>
          <p:nvPr/>
        </p:nvPicPr>
        <p:blipFill rotWithShape="1">
          <a:blip r:embed="rId14"/>
          <a:srcRect t="48499"/>
          <a:stretch/>
        </p:blipFill>
        <p:spPr>
          <a:xfrm>
            <a:off x="3967955" y="1196352"/>
            <a:ext cx="1177720" cy="605772"/>
          </a:xfrm>
          <a:prstGeom prst="rect">
            <a:avLst/>
          </a:prstGeom>
        </p:spPr>
      </p:pic>
      <p:pic>
        <p:nvPicPr>
          <p:cNvPr id="27" name="Imagen 26">
            <a:extLst>
              <a:ext uri="{FF2B5EF4-FFF2-40B4-BE49-F238E27FC236}">
                <a16:creationId xmlns:a16="http://schemas.microsoft.com/office/drawing/2014/main" id="{B18C3BCE-DE63-831C-7CE0-8F2541FA0768}"/>
              </a:ext>
            </a:extLst>
          </p:cNvPr>
          <p:cNvPicPr>
            <a:picLocks noChangeAspect="1"/>
          </p:cNvPicPr>
          <p:nvPr/>
        </p:nvPicPr>
        <p:blipFill rotWithShape="1">
          <a:blip r:embed="rId14"/>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a:extLst>
              <a:ext uri="{FF2B5EF4-FFF2-40B4-BE49-F238E27FC236}">
                <a16:creationId xmlns:a16="http://schemas.microsoft.com/office/drawing/2014/main" id="{D9E7524F-F2B4-20FA-600D-D473F1A37AB1}"/>
              </a:ext>
            </a:extLst>
          </p:cNvPr>
          <p:cNvPicPr>
            <a:picLocks noChangeAspect="1"/>
          </p:cNvPicPr>
          <p:nvPr/>
        </p:nvPicPr>
        <p:blipFill>
          <a:blip r:embed="rId6"/>
          <a:stretch>
            <a:fillRect/>
          </a:stretch>
        </p:blipFill>
        <p:spPr>
          <a:xfrm>
            <a:off x="3287633" y="1627793"/>
            <a:ext cx="680710" cy="593003"/>
          </a:xfrm>
          <a:prstGeom prst="rect">
            <a:avLst/>
          </a:prstGeom>
        </p:spPr>
      </p:pic>
      <p:pic>
        <p:nvPicPr>
          <p:cNvPr id="50" name="Imagen 49">
            <a:extLst>
              <a:ext uri="{FF2B5EF4-FFF2-40B4-BE49-F238E27FC236}">
                <a16:creationId xmlns:a16="http://schemas.microsoft.com/office/drawing/2014/main" id="{1CA03DB9-4263-42C2-389B-9DD3755D9B6E}"/>
              </a:ext>
            </a:extLst>
          </p:cNvPr>
          <p:cNvPicPr>
            <a:picLocks noChangeAspect="1"/>
          </p:cNvPicPr>
          <p:nvPr/>
        </p:nvPicPr>
        <p:blipFill rotWithShape="1">
          <a:blip r:embed="rId9"/>
          <a:srcRect t="5850"/>
          <a:stretch/>
        </p:blipFill>
        <p:spPr>
          <a:xfrm>
            <a:off x="1490886" y="1790457"/>
            <a:ext cx="494661" cy="483881"/>
          </a:xfrm>
          <a:prstGeom prst="rect">
            <a:avLst/>
          </a:prstGeom>
        </p:spPr>
      </p:pic>
      <p:pic>
        <p:nvPicPr>
          <p:cNvPr id="69" name="Imagen 68">
            <a:extLst>
              <a:ext uri="{FF2B5EF4-FFF2-40B4-BE49-F238E27FC236}">
                <a16:creationId xmlns:a16="http://schemas.microsoft.com/office/drawing/2014/main" id="{D8515378-7040-ABA6-69E3-125A72445139}"/>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31" name="Imagen 30">
            <a:extLst>
              <a:ext uri="{FF2B5EF4-FFF2-40B4-BE49-F238E27FC236}">
                <a16:creationId xmlns:a16="http://schemas.microsoft.com/office/drawing/2014/main" id="{E55CF62C-8ABC-5F9C-7744-D42445C2F33F}"/>
              </a:ext>
            </a:extLst>
          </p:cNvPr>
          <p:cNvPicPr>
            <a:picLocks noChangeAspect="1"/>
          </p:cNvPicPr>
          <p:nvPr/>
        </p:nvPicPr>
        <p:blipFill>
          <a:blip r:embed="rId5"/>
          <a:stretch>
            <a:fillRect/>
          </a:stretch>
        </p:blipFill>
        <p:spPr>
          <a:xfrm>
            <a:off x="3360928" y="3208440"/>
            <a:ext cx="680710" cy="593003"/>
          </a:xfrm>
          <a:prstGeom prst="rect">
            <a:avLst/>
          </a:prstGeom>
        </p:spPr>
      </p:pic>
      <p:pic>
        <p:nvPicPr>
          <p:cNvPr id="60" name="Imagen 59">
            <a:extLst>
              <a:ext uri="{FF2B5EF4-FFF2-40B4-BE49-F238E27FC236}">
                <a16:creationId xmlns:a16="http://schemas.microsoft.com/office/drawing/2014/main" id="{87327984-7ABB-6EAA-A534-C2E79E7E06CD}"/>
              </a:ext>
            </a:extLst>
          </p:cNvPr>
          <p:cNvPicPr>
            <a:picLocks noChangeAspect="1"/>
          </p:cNvPicPr>
          <p:nvPr/>
        </p:nvPicPr>
        <p:blipFill rotWithShape="1">
          <a:blip r:embed="rId9"/>
          <a:srcRect t="5850"/>
          <a:stretch/>
        </p:blipFill>
        <p:spPr>
          <a:xfrm>
            <a:off x="1500040" y="3326046"/>
            <a:ext cx="494661" cy="483881"/>
          </a:xfrm>
          <a:prstGeom prst="rect">
            <a:avLst/>
          </a:prstGeom>
        </p:spPr>
      </p:pic>
      <p:pic>
        <p:nvPicPr>
          <p:cNvPr id="73" name="Imagen 72">
            <a:extLst>
              <a:ext uri="{FF2B5EF4-FFF2-40B4-BE49-F238E27FC236}">
                <a16:creationId xmlns:a16="http://schemas.microsoft.com/office/drawing/2014/main" id="{581C3DCF-4718-6D93-E457-F53273077806}"/>
              </a:ext>
            </a:extLst>
          </p:cNvPr>
          <p:cNvPicPr>
            <a:picLocks noChangeAspect="1"/>
          </p:cNvPicPr>
          <p:nvPr/>
        </p:nvPicPr>
        <p:blipFill>
          <a:blip r:embed="rId7"/>
          <a:stretch>
            <a:fillRect/>
          </a:stretch>
        </p:blipFill>
        <p:spPr>
          <a:xfrm>
            <a:off x="2377106" y="3136882"/>
            <a:ext cx="639622" cy="664561"/>
          </a:xfrm>
          <a:prstGeom prst="rect">
            <a:avLst/>
          </a:prstGeom>
        </p:spPr>
      </p:pic>
      <p:pic>
        <p:nvPicPr>
          <p:cNvPr id="26" name="Imagen 25">
            <a:extLst>
              <a:ext uri="{FF2B5EF4-FFF2-40B4-BE49-F238E27FC236}">
                <a16:creationId xmlns:a16="http://schemas.microsoft.com/office/drawing/2014/main" id="{76D8DC9A-B218-BC7B-DD94-501480E18F71}"/>
              </a:ext>
            </a:extLst>
          </p:cNvPr>
          <p:cNvPicPr>
            <a:picLocks noChangeAspect="1"/>
          </p:cNvPicPr>
          <p:nvPr/>
        </p:nvPicPr>
        <p:blipFill rotWithShape="1">
          <a:blip r:embed="rId4"/>
          <a:srcRect t="48499"/>
          <a:stretch/>
        </p:blipFill>
        <p:spPr>
          <a:xfrm>
            <a:off x="4135120" y="3150613"/>
            <a:ext cx="1177720" cy="605772"/>
          </a:xfrm>
          <a:prstGeom prst="rect">
            <a:avLst/>
          </a:prstGeom>
        </p:spPr>
      </p:pic>
      <p:pic>
        <p:nvPicPr>
          <p:cNvPr id="33" name="Imagen 32">
            <a:extLst>
              <a:ext uri="{FF2B5EF4-FFF2-40B4-BE49-F238E27FC236}">
                <a16:creationId xmlns:a16="http://schemas.microsoft.com/office/drawing/2014/main" id="{09883BF5-0C49-58BA-DBA5-219F7F83D829}"/>
              </a:ext>
            </a:extLst>
          </p:cNvPr>
          <p:cNvPicPr>
            <a:picLocks noChangeAspect="1"/>
          </p:cNvPicPr>
          <p:nvPr/>
        </p:nvPicPr>
        <p:blipFill rotWithShape="1">
          <a:blip r:embed="rId14"/>
          <a:srcRect t="48499"/>
          <a:stretch/>
        </p:blipFill>
        <p:spPr>
          <a:xfrm>
            <a:off x="4293276" y="1600010"/>
            <a:ext cx="1177720" cy="605772"/>
          </a:xfrm>
          <a:prstGeom prst="rect">
            <a:avLst/>
          </a:prstGeom>
        </p:spPr>
      </p:pic>
      <p:pic>
        <p:nvPicPr>
          <p:cNvPr id="10" name="Imagen 9">
            <a:extLst>
              <a:ext uri="{FF2B5EF4-FFF2-40B4-BE49-F238E27FC236}">
                <a16:creationId xmlns:a16="http://schemas.microsoft.com/office/drawing/2014/main" id="{A7DE172D-F6E6-9022-C1F1-59EE79746228}"/>
              </a:ext>
            </a:extLst>
          </p:cNvPr>
          <p:cNvPicPr>
            <a:picLocks noChangeAspect="1"/>
          </p:cNvPicPr>
          <p:nvPr/>
        </p:nvPicPr>
        <p:blipFill rotWithShape="1">
          <a:blip r:embed="rId15"/>
          <a:srcRect t="4892"/>
          <a:stretch/>
        </p:blipFill>
        <p:spPr>
          <a:xfrm>
            <a:off x="1394429" y="4135025"/>
            <a:ext cx="3857518" cy="2434571"/>
          </a:xfrm>
          <a:prstGeom prst="rect">
            <a:avLst/>
          </a:prstGeom>
        </p:spPr>
      </p:pic>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D0B87195-14F5-EB23-EC74-598EA460D894}"/>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19  </m:t>
                      </m:r>
                    </m:oMath>
                  </m:oMathPara>
                </a14:m>
                <a:endParaRPr lang="es-MX" dirty="0"/>
              </a:p>
            </p:txBody>
          </p:sp>
        </mc:Choice>
        <mc:Fallback xmlns="">
          <p:sp>
            <p:nvSpPr>
              <p:cNvPr id="11" name="CuadroTexto 10">
                <a:extLst>
                  <a:ext uri="{FF2B5EF4-FFF2-40B4-BE49-F238E27FC236}">
                    <a16:creationId xmlns:a16="http://schemas.microsoft.com/office/drawing/2014/main" id="{D0B87195-14F5-EB23-EC74-598EA460D894}"/>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487938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6 L 0.00156 0.22407 " pathEditMode="relative" rAng="0" ptsTypes="AA">
                                      <p:cBhvr>
                                        <p:cTn id="6" dur="2000" fill="hold"/>
                                        <p:tgtEl>
                                          <p:spTgt spid="50"/>
                                        </p:tgtEl>
                                        <p:attrNameLst>
                                          <p:attrName>ppt_x</p:attrName>
                                          <p:attrName>ppt_y</p:attrName>
                                        </p:attrNameLst>
                                      </p:cBhvr>
                                      <p:rCtr x="78" y="11204"/>
                                    </p:animMotion>
                                  </p:childTnLst>
                                </p:cTn>
                              </p:par>
                              <p:par>
                                <p:cTn id="7" presetID="42" presetClass="path" presetSubtype="0" accel="50000" decel="50000" fill="hold" nodeType="withEffect">
                                  <p:stCondLst>
                                    <p:cond delay="0"/>
                                  </p:stCondLst>
                                  <p:childTnLst>
                                    <p:animMotion origin="layout" path="M 1.875E-6 3.7037E-7 L 0.00403 0.21736 " pathEditMode="relative" rAng="0" ptsTypes="AA">
                                      <p:cBhvr>
                                        <p:cTn id="8" dur="2000" fill="hold"/>
                                        <p:tgtEl>
                                          <p:spTgt spid="69"/>
                                        </p:tgtEl>
                                        <p:attrNameLst>
                                          <p:attrName>ppt_x</p:attrName>
                                          <p:attrName>ppt_y</p:attrName>
                                        </p:attrNameLst>
                                      </p:cBhvr>
                                      <p:rCtr x="195" y="10856"/>
                                    </p:animMotion>
                                  </p:childTnLst>
                                </p:cTn>
                              </p:par>
                              <p:par>
                                <p:cTn id="9" presetID="42" presetClass="path" presetSubtype="0" accel="50000" decel="50000" fill="hold" nodeType="withEffect">
                                  <p:stCondLst>
                                    <p:cond delay="0"/>
                                  </p:stCondLst>
                                  <p:childTnLst>
                                    <p:animMotion origin="layout" path="M 3.95833E-6 4.44444E-6 L 0.00703 0.23055 " pathEditMode="relative" rAng="0" ptsTypes="AA">
                                      <p:cBhvr>
                                        <p:cTn id="10" dur="2000" fill="hold"/>
                                        <p:tgtEl>
                                          <p:spTgt spid="37"/>
                                        </p:tgtEl>
                                        <p:attrNameLst>
                                          <p:attrName>ppt_x</p:attrName>
                                          <p:attrName>ppt_y</p:attrName>
                                        </p:attrNameLst>
                                      </p:cBhvr>
                                      <p:rCtr x="352" y="11528"/>
                                    </p:animMotion>
                                  </p:childTnLst>
                                </p:cTn>
                              </p:par>
                              <p:par>
                                <p:cTn id="11" presetID="42" presetClass="path" presetSubtype="0" accel="50000" decel="50000" fill="hold" nodeType="withEffect">
                                  <p:stCondLst>
                                    <p:cond delay="0"/>
                                  </p:stCondLst>
                                  <p:childTnLst>
                                    <p:animMotion origin="layout" path="M 6.25E-7 1.11111E-6 L -0.00078 -0.22384 " pathEditMode="relative" rAng="0" ptsTypes="AA">
                                      <p:cBhvr>
                                        <p:cTn id="12" dur="2000" fill="hold"/>
                                        <p:tgtEl>
                                          <p:spTgt spid="60"/>
                                        </p:tgtEl>
                                        <p:attrNameLst>
                                          <p:attrName>ppt_x</p:attrName>
                                          <p:attrName>ppt_y</p:attrName>
                                        </p:attrNameLst>
                                      </p:cBhvr>
                                      <p:rCtr x="-39" y="-11204"/>
                                    </p:animMotion>
                                  </p:childTnLst>
                                </p:cTn>
                              </p:par>
                              <p:par>
                                <p:cTn id="13" presetID="42" presetClass="path" presetSubtype="0" accel="50000" decel="50000" fill="hold" nodeType="withEffect">
                                  <p:stCondLst>
                                    <p:cond delay="0"/>
                                  </p:stCondLst>
                                  <p:childTnLst>
                                    <p:animMotion origin="layout" path="M -3.75E-6 2.96296E-6 L -0.00351 -0.21991 " pathEditMode="relative" rAng="0" ptsTypes="AA">
                                      <p:cBhvr>
                                        <p:cTn id="14" dur="2000" fill="hold"/>
                                        <p:tgtEl>
                                          <p:spTgt spid="73"/>
                                        </p:tgtEl>
                                        <p:attrNameLst>
                                          <p:attrName>ppt_x</p:attrName>
                                          <p:attrName>ppt_y</p:attrName>
                                        </p:attrNameLst>
                                      </p:cBhvr>
                                      <p:rCtr x="-182" y="-10995"/>
                                    </p:animMotion>
                                  </p:childTnLst>
                                </p:cTn>
                              </p:par>
                              <p:par>
                                <p:cTn id="15" presetID="42" presetClass="path" presetSubtype="0" accel="50000" decel="50000" fill="hold" nodeType="withEffect">
                                  <p:stCondLst>
                                    <p:cond delay="0"/>
                                  </p:stCondLst>
                                  <p:childTnLst>
                                    <p:animMotion origin="layout" path="M 4.375E-6 -1.11111E-6 L -0.00599 -0.23055 " pathEditMode="relative" rAng="0" ptsTypes="AA">
                                      <p:cBhvr>
                                        <p:cTn id="16" dur="2000" fill="hold"/>
                                        <p:tgtEl>
                                          <p:spTgt spid="31"/>
                                        </p:tgtEl>
                                        <p:attrNameLst>
                                          <p:attrName>ppt_x</p:attrName>
                                          <p:attrName>ppt_y</p:attrName>
                                        </p:attrNameLst>
                                      </p:cBhvr>
                                      <p:rCtr x="-299" y="-11528"/>
                                    </p:animMotion>
                                  </p:childTnLst>
                                </p:cTn>
                              </p:par>
                              <p:par>
                                <p:cTn id="17" presetID="42" presetClass="path" presetSubtype="0" accel="50000" decel="50000" fill="hold" nodeType="withEffect">
                                  <p:stCondLst>
                                    <p:cond delay="0"/>
                                  </p:stCondLst>
                                  <p:childTnLst>
                                    <p:animMotion origin="layout" path="M -6.25E-7 -4.81481E-6 L -0.01575 0.22593 " pathEditMode="relative" rAng="0" ptsTypes="AA">
                                      <p:cBhvr>
                                        <p:cTn id="18" dur="2000" fill="hold"/>
                                        <p:tgtEl>
                                          <p:spTgt spid="33"/>
                                        </p:tgtEl>
                                        <p:attrNameLst>
                                          <p:attrName>ppt_x</p:attrName>
                                          <p:attrName>ppt_y</p:attrName>
                                        </p:attrNameLst>
                                      </p:cBhvr>
                                      <p:rCtr x="-794" y="11296"/>
                                    </p:animMotion>
                                  </p:childTnLst>
                                </p:cTn>
                              </p:par>
                              <p:par>
                                <p:cTn id="19" presetID="42" presetClass="path" presetSubtype="0" accel="50000" decel="50000" fill="hold" nodeType="withEffect">
                                  <p:stCondLst>
                                    <p:cond delay="0"/>
                                  </p:stCondLst>
                                  <p:childTnLst>
                                    <p:animMotion origin="layout" path="M 5.55112E-17 -2.22222E-6 L 0.01289 -0.22616 " pathEditMode="relative" rAng="0" ptsTypes="AA">
                                      <p:cBhvr>
                                        <p:cTn id="20" dur="2000" fill="hold"/>
                                        <p:tgtEl>
                                          <p:spTgt spid="26"/>
                                        </p:tgtEl>
                                        <p:attrNameLst>
                                          <p:attrName>ppt_x</p:attrName>
                                          <p:attrName>ppt_y</p:attrName>
                                        </p:attrNameLst>
                                      </p:cBhvr>
                                      <p:rCtr x="612" y="-1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ADDD-550A-163B-539B-E7FB926C9302}"/>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267FC9AE-EA1B-1BF1-4A84-4E7738DF28EA}"/>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C1EF2D87-F499-76E3-041A-4A006A604847}"/>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5C0181F3-3C7D-7191-749D-C45559EDD38D}"/>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686E977D-DE1A-F865-93CA-76349A5CAD82}"/>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9F0016D7-DC16-8187-742F-25CC5ABDBC9B}"/>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46" name="CuadroTexto 45">
            <a:extLst>
              <a:ext uri="{FF2B5EF4-FFF2-40B4-BE49-F238E27FC236}">
                <a16:creationId xmlns:a16="http://schemas.microsoft.com/office/drawing/2014/main" id="{5DAE5026-4C13-B34A-99D2-23BD5B3A014A}"/>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pic>
        <p:nvPicPr>
          <p:cNvPr id="7" name="Imagen 6" descr="Gráfico, Gráfico circular&#10;&#10;Descripción generada automáticamente">
            <a:extLst>
              <a:ext uri="{FF2B5EF4-FFF2-40B4-BE49-F238E27FC236}">
                <a16:creationId xmlns:a16="http://schemas.microsoft.com/office/drawing/2014/main" id="{ADD87CA2-1415-09C1-49F3-8FF0C348446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4" b="87931" l="2364" r="96909">
                        <a14:foregroundMark x1="8909" y1="38793" x2="20545" y2="57328"/>
                        <a14:foregroundMark x1="6364" y1="53879" x2="9455" y2="34914"/>
                        <a14:foregroundMark x1="9455" y1="34914" x2="17818" y2="29741"/>
                        <a14:foregroundMark x1="2727" y1="48276" x2="4000" y2="57328"/>
                        <a14:foregroundMark x1="78000" y1="43534" x2="83636" y2="56466"/>
                        <a14:foregroundMark x1="83636" y1="56466" x2="93455" y2="58190"/>
                        <a14:foregroundMark x1="93455" y1="58190" x2="87091" y2="42241"/>
                        <a14:foregroundMark x1="87091" y1="42241" x2="79091" y2="51293"/>
                        <a14:foregroundMark x1="79091" y1="51293" x2="79273" y2="53017"/>
                        <a14:foregroundMark x1="96845" y1="62069" x2="96909" y2="64655"/>
                        <a14:foregroundMark x1="96726" y1="57276" x2="96759" y2="58621"/>
                        <a14:foregroundMark x1="96545" y1="50000" x2="96629" y2="53375"/>
                        <a14:backgroundMark x1="99636" y1="52586" x2="99818" y2="56466"/>
                        <a14:backgroundMark x1="99818" y1="58621" x2="99818" y2="62069"/>
                      </a14:backgroundRemoval>
                    </a14:imgEffect>
                  </a14:imgLayer>
                </a14:imgProps>
              </a:ext>
            </a:extLst>
          </a:blip>
          <a:srcRect r="67335"/>
          <a:stretch/>
        </p:blipFill>
        <p:spPr>
          <a:xfrm>
            <a:off x="9367039" y="787580"/>
            <a:ext cx="1837613" cy="2373026"/>
          </a:xfrm>
          <a:prstGeom prst="rect">
            <a:avLst/>
          </a:prstGeom>
        </p:spPr>
      </p:pic>
      <p:pic>
        <p:nvPicPr>
          <p:cNvPr id="8" name="Imagen 7" descr="Gráfico, Gráfico circular&#10;&#10;Descripción generada automáticamente">
            <a:extLst>
              <a:ext uri="{FF2B5EF4-FFF2-40B4-BE49-F238E27FC236}">
                <a16:creationId xmlns:a16="http://schemas.microsoft.com/office/drawing/2014/main" id="{B8318E6F-09F4-7D4B-DBD1-034BB84E2F2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4" b="87931" l="2364" r="96909">
                        <a14:foregroundMark x1="8909" y1="38793" x2="20545" y2="57328"/>
                        <a14:foregroundMark x1="6364" y1="53879" x2="9455" y2="34914"/>
                        <a14:foregroundMark x1="9455" y1="34914" x2="17818" y2="29741"/>
                        <a14:foregroundMark x1="2727" y1="48276" x2="4000" y2="57328"/>
                        <a14:foregroundMark x1="78000" y1="43534" x2="83636" y2="56466"/>
                        <a14:foregroundMark x1="83636" y1="56466" x2="93455" y2="58190"/>
                        <a14:foregroundMark x1="93455" y1="58190" x2="87091" y2="42241"/>
                        <a14:foregroundMark x1="87091" y1="42241" x2="79091" y2="51293"/>
                        <a14:foregroundMark x1="79091" y1="51293" x2="79273" y2="53017"/>
                        <a14:foregroundMark x1="96845" y1="62069" x2="96909" y2="64655"/>
                        <a14:foregroundMark x1="96726" y1="57276" x2="96759" y2="58621"/>
                        <a14:foregroundMark x1="96545" y1="50000" x2="96629" y2="53375"/>
                        <a14:backgroundMark x1="99636" y1="52586" x2="99818" y2="56466"/>
                        <a14:backgroundMark x1="99818" y1="58621" x2="99818" y2="62069"/>
                      </a14:backgroundRemoval>
                    </a14:imgEffect>
                  </a14:imgLayer>
                </a14:imgProps>
              </a:ext>
            </a:extLst>
          </a:blip>
          <a:srcRect l="32463" r="32464"/>
          <a:stretch/>
        </p:blipFill>
        <p:spPr>
          <a:xfrm>
            <a:off x="9286189" y="2295132"/>
            <a:ext cx="1973054" cy="2373027"/>
          </a:xfrm>
          <a:prstGeom prst="rect">
            <a:avLst/>
          </a:prstGeom>
        </p:spPr>
      </p:pic>
      <p:pic>
        <p:nvPicPr>
          <p:cNvPr id="17" name="Imagen 16" descr="Gráfico, Gráfico circular&#10;&#10;Descripción generada automáticamente">
            <a:extLst>
              <a:ext uri="{FF2B5EF4-FFF2-40B4-BE49-F238E27FC236}">
                <a16:creationId xmlns:a16="http://schemas.microsoft.com/office/drawing/2014/main" id="{9483375E-B76B-26D6-2114-9DD67CA063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4" b="87931" l="2364" r="96909">
                        <a14:foregroundMark x1="8909" y1="38793" x2="20545" y2="57328"/>
                        <a14:foregroundMark x1="6364" y1="53879" x2="9455" y2="34914"/>
                        <a14:foregroundMark x1="9455" y1="34914" x2="17818" y2="29741"/>
                        <a14:foregroundMark x1="2727" y1="48276" x2="4000" y2="57328"/>
                        <a14:foregroundMark x1="78000" y1="43534" x2="83636" y2="56466"/>
                        <a14:foregroundMark x1="83636" y1="56466" x2="93455" y2="58190"/>
                        <a14:foregroundMark x1="93455" y1="58190" x2="87091" y2="42241"/>
                        <a14:foregroundMark x1="87091" y1="42241" x2="79091" y2="51293"/>
                        <a14:foregroundMark x1="79091" y1="51293" x2="79273" y2="53017"/>
                        <a14:foregroundMark x1="96845" y1="62069" x2="96909" y2="64655"/>
                        <a14:foregroundMark x1="96726" y1="57276" x2="96759" y2="58621"/>
                        <a14:foregroundMark x1="96545" y1="50000" x2="96629" y2="53375"/>
                        <a14:backgroundMark x1="99636" y1="52586" x2="99818" y2="56466"/>
                        <a14:backgroundMark x1="99818" y1="58621" x2="99818" y2="62069"/>
                      </a14:backgroundRemoval>
                    </a14:imgEffect>
                  </a14:imgLayer>
                </a14:imgProps>
              </a:ext>
            </a:extLst>
          </a:blip>
          <a:srcRect l="67737"/>
          <a:stretch/>
        </p:blipFill>
        <p:spPr>
          <a:xfrm>
            <a:off x="9380512" y="3802685"/>
            <a:ext cx="1815043" cy="2373027"/>
          </a:xfrm>
          <a:prstGeom prst="rect">
            <a:avLst/>
          </a:prstGeom>
        </p:spPr>
      </p:pic>
      <p:sp>
        <p:nvSpPr>
          <p:cNvPr id="9" name="CuadroTexto 8">
            <a:extLst>
              <a:ext uri="{FF2B5EF4-FFF2-40B4-BE49-F238E27FC236}">
                <a16:creationId xmlns:a16="http://schemas.microsoft.com/office/drawing/2014/main" id="{FC32D73F-7DCA-AC11-C317-547139813A36}"/>
              </a:ext>
            </a:extLst>
          </p:cNvPr>
          <p:cNvSpPr txBox="1"/>
          <p:nvPr/>
        </p:nvSpPr>
        <p:spPr>
          <a:xfrm rot="16200000">
            <a:off x="8469627" y="1927925"/>
            <a:ext cx="992579" cy="369332"/>
          </a:xfrm>
          <a:prstGeom prst="rect">
            <a:avLst/>
          </a:prstGeom>
          <a:noFill/>
        </p:spPr>
        <p:txBody>
          <a:bodyPr wrap="square" rtlCol="0">
            <a:spAutoFit/>
          </a:bodyPr>
          <a:lstStyle/>
          <a:p>
            <a:r>
              <a:rPr lang="es-MX" sz="1800" dirty="0">
                <a:solidFill>
                  <a:srgbClr val="BA2D0B"/>
                </a:solidFill>
              </a:rPr>
              <a:t>Regular</a:t>
            </a:r>
          </a:p>
        </p:txBody>
      </p:sp>
      <p:sp>
        <p:nvSpPr>
          <p:cNvPr id="10" name="CuadroTexto 9">
            <a:extLst>
              <a:ext uri="{FF2B5EF4-FFF2-40B4-BE49-F238E27FC236}">
                <a16:creationId xmlns:a16="http://schemas.microsoft.com/office/drawing/2014/main" id="{8E3BAC2B-9203-6709-4A8B-62031C6796AD}"/>
              </a:ext>
            </a:extLst>
          </p:cNvPr>
          <p:cNvSpPr txBox="1"/>
          <p:nvPr/>
        </p:nvSpPr>
        <p:spPr>
          <a:xfrm rot="16200000">
            <a:off x="8384372" y="3435478"/>
            <a:ext cx="1159292" cy="369332"/>
          </a:xfrm>
          <a:prstGeom prst="rect">
            <a:avLst/>
          </a:prstGeom>
          <a:noFill/>
        </p:spPr>
        <p:txBody>
          <a:bodyPr wrap="square" rtlCol="0">
            <a:spAutoFit/>
          </a:bodyPr>
          <a:lstStyle/>
          <a:p>
            <a:r>
              <a:rPr lang="es-MX" sz="1800" dirty="0">
                <a:solidFill>
                  <a:srgbClr val="BA2D0B"/>
                </a:solidFill>
              </a:rPr>
              <a:t>Compleja</a:t>
            </a:r>
          </a:p>
        </p:txBody>
      </p:sp>
      <p:sp>
        <p:nvSpPr>
          <p:cNvPr id="11" name="CuadroTexto 10">
            <a:extLst>
              <a:ext uri="{FF2B5EF4-FFF2-40B4-BE49-F238E27FC236}">
                <a16:creationId xmlns:a16="http://schemas.microsoft.com/office/drawing/2014/main" id="{B9CEA17D-40AB-58EA-5B38-C053CEB90053}"/>
              </a:ext>
            </a:extLst>
          </p:cNvPr>
          <p:cNvSpPr txBox="1"/>
          <p:nvPr/>
        </p:nvSpPr>
        <p:spPr>
          <a:xfrm rot="16200000">
            <a:off x="8416432" y="4943031"/>
            <a:ext cx="1095172" cy="369332"/>
          </a:xfrm>
          <a:prstGeom prst="rect">
            <a:avLst/>
          </a:prstGeom>
          <a:noFill/>
        </p:spPr>
        <p:txBody>
          <a:bodyPr wrap="square" rtlCol="0">
            <a:spAutoFit/>
          </a:bodyPr>
          <a:lstStyle/>
          <a:p>
            <a:r>
              <a:rPr lang="es-MX" sz="1800" dirty="0">
                <a:solidFill>
                  <a:srgbClr val="BA2D0B"/>
                </a:solidFill>
              </a:rPr>
              <a:t>Aleatoria</a:t>
            </a:r>
          </a:p>
        </p:txBody>
      </p:sp>
      <p:sp>
        <p:nvSpPr>
          <p:cNvPr id="42" name="Flecha: cheurón 41">
            <a:extLst>
              <a:ext uri="{FF2B5EF4-FFF2-40B4-BE49-F238E27FC236}">
                <a16:creationId xmlns:a16="http://schemas.microsoft.com/office/drawing/2014/main" id="{07AD79EA-9689-C316-576D-16BFFB9DB786}"/>
              </a:ext>
            </a:extLst>
          </p:cNvPr>
          <p:cNvSpPr/>
          <p:nvPr/>
        </p:nvSpPr>
        <p:spPr>
          <a:xfrm>
            <a:off x="646947" y="5647190"/>
            <a:ext cx="7282379" cy="822331"/>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3" name="CuadroTexto 42">
            <a:extLst>
              <a:ext uri="{FF2B5EF4-FFF2-40B4-BE49-F238E27FC236}">
                <a16:creationId xmlns:a16="http://schemas.microsoft.com/office/drawing/2014/main" id="{32D7CDDC-8C73-B684-F1A6-8F3B891670F5}"/>
              </a:ext>
            </a:extLst>
          </p:cNvPr>
          <p:cNvSpPr txBox="1"/>
          <p:nvPr/>
        </p:nvSpPr>
        <p:spPr>
          <a:xfrm>
            <a:off x="646947" y="5647190"/>
            <a:ext cx="7282379" cy="830997"/>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Redes de Conectividad Cerebral como Redes Complejas</a:t>
            </a:r>
            <a:endParaRPr lang="es-MX" sz="2400" b="1" dirty="0">
              <a:solidFill>
                <a:schemeClr val="bg1"/>
              </a:solidFill>
            </a:endParaRPr>
          </a:p>
        </p:txBody>
      </p:sp>
      <p:sp>
        <p:nvSpPr>
          <p:cNvPr id="41" name="CuadroTexto 40">
            <a:extLst>
              <a:ext uri="{FF2B5EF4-FFF2-40B4-BE49-F238E27FC236}">
                <a16:creationId xmlns:a16="http://schemas.microsoft.com/office/drawing/2014/main" id="{A9CF71B3-CF00-8150-559D-E97E9071E085}"/>
              </a:ext>
            </a:extLst>
          </p:cNvPr>
          <p:cNvSpPr txBox="1"/>
          <p:nvPr/>
        </p:nvSpPr>
        <p:spPr>
          <a:xfrm>
            <a:off x="8296484" y="6072202"/>
            <a:ext cx="3442014" cy="461665"/>
          </a:xfrm>
          <a:prstGeom prst="rect">
            <a:avLst/>
          </a:prstGeom>
          <a:noFill/>
        </p:spPr>
        <p:txBody>
          <a:bodyPr wrap="square">
            <a:spAutoFit/>
          </a:bodyPr>
          <a:lstStyle/>
          <a:p>
            <a:pPr algn="just"/>
            <a:r>
              <a:rPr lang="es-MX" sz="800" dirty="0">
                <a:solidFill>
                  <a:srgbClr val="C00000"/>
                </a:solidFill>
                <a:latin typeface="Montserrat Light" panose="00000400000000000000" pitchFamily="2" charset="0"/>
              </a:rPr>
              <a:t>* Charley </a:t>
            </a:r>
            <a:r>
              <a:rPr lang="es-MX" sz="800" dirty="0" err="1">
                <a:solidFill>
                  <a:srgbClr val="C00000"/>
                </a:solidFill>
                <a:latin typeface="Montserrat Light" panose="00000400000000000000" pitchFamily="2" charset="0"/>
              </a:rPr>
              <a:t>Presigny</a:t>
            </a:r>
            <a:r>
              <a:rPr lang="es-MX" sz="800" dirty="0">
                <a:solidFill>
                  <a:srgbClr val="C00000"/>
                </a:solidFill>
                <a:latin typeface="Montserrat Light" panose="00000400000000000000" pitchFamily="2" charset="0"/>
              </a:rPr>
              <a:t> and </a:t>
            </a:r>
            <a:r>
              <a:rPr lang="es-MX" sz="800" dirty="0" err="1">
                <a:solidFill>
                  <a:srgbClr val="C00000"/>
                </a:solidFill>
                <a:latin typeface="Montserrat Light" panose="00000400000000000000" pitchFamily="2" charset="0"/>
              </a:rPr>
              <a:t>Fabrizio</a:t>
            </a:r>
            <a:r>
              <a:rPr lang="es-MX" sz="800" dirty="0">
                <a:solidFill>
                  <a:srgbClr val="C00000"/>
                </a:solidFill>
                <a:latin typeface="Montserrat Light" panose="00000400000000000000" pitchFamily="2" charset="0"/>
              </a:rPr>
              <a:t> De Vico </a:t>
            </a:r>
            <a:r>
              <a:rPr lang="es-MX" sz="800" dirty="0" err="1">
                <a:solidFill>
                  <a:srgbClr val="C00000"/>
                </a:solidFill>
                <a:latin typeface="Montserrat Light" panose="00000400000000000000" pitchFamily="2" charset="0"/>
              </a:rPr>
              <a:t>Fallani</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Colloquium</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Multiscale</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modeling</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of</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brain</a:t>
            </a:r>
            <a:r>
              <a:rPr lang="es-MX" sz="800" dirty="0">
                <a:solidFill>
                  <a:srgbClr val="C00000"/>
                </a:solidFill>
                <a:latin typeface="Montserrat Light" panose="00000400000000000000" pitchFamily="2" charset="0"/>
              </a:rPr>
              <a:t> </a:t>
            </a:r>
            <a:r>
              <a:rPr lang="en-US" sz="800" dirty="0">
                <a:solidFill>
                  <a:srgbClr val="C00000"/>
                </a:solidFill>
                <a:latin typeface="Montserrat Light" panose="00000400000000000000" pitchFamily="2" charset="0"/>
              </a:rPr>
              <a:t>network organization. Reviews of Modern Physics, 94(3):031002, 2022.</a:t>
            </a:r>
            <a:endParaRPr lang="es-MX" sz="800" dirty="0">
              <a:solidFill>
                <a:srgbClr val="C00000"/>
              </a:solidFill>
              <a:latin typeface="Montserrat Light" panose="00000400000000000000" pitchFamily="2" charset="0"/>
            </a:endParaRPr>
          </a:p>
        </p:txBody>
      </p:sp>
      <p:grpSp>
        <p:nvGrpSpPr>
          <p:cNvPr id="14" name="Grupo 13">
            <a:extLst>
              <a:ext uri="{FF2B5EF4-FFF2-40B4-BE49-F238E27FC236}">
                <a16:creationId xmlns:a16="http://schemas.microsoft.com/office/drawing/2014/main" id="{EF13A53D-8806-17AD-A4AC-7109B62C886F}"/>
              </a:ext>
            </a:extLst>
          </p:cNvPr>
          <p:cNvGrpSpPr/>
          <p:nvPr/>
        </p:nvGrpSpPr>
        <p:grpSpPr>
          <a:xfrm>
            <a:off x="308517" y="1247041"/>
            <a:ext cx="3827205" cy="3827205"/>
            <a:chOff x="308517" y="1247041"/>
            <a:chExt cx="3827205" cy="3827205"/>
          </a:xfrm>
        </p:grpSpPr>
        <p:pic>
          <p:nvPicPr>
            <p:cNvPr id="2" name="Imagen 1" descr="Diagrama&#10;&#10;Descripción generada automáticamente">
              <a:extLst>
                <a:ext uri="{FF2B5EF4-FFF2-40B4-BE49-F238E27FC236}">
                  <a16:creationId xmlns:a16="http://schemas.microsoft.com/office/drawing/2014/main" id="{DFA206D5-7D0F-ADDE-E724-C5B2FAD2E6E4}"/>
                </a:ext>
              </a:extLst>
            </p:cNvPr>
            <p:cNvPicPr>
              <a:picLocks noChangeAspect="1"/>
            </p:cNvPicPr>
            <p:nvPr/>
          </p:nvPicPr>
          <p:blipFill>
            <a:blip r:embed="rId4"/>
            <a:stretch>
              <a:fillRect/>
            </a:stretch>
          </p:blipFill>
          <p:spPr>
            <a:xfrm>
              <a:off x="308517" y="1247041"/>
              <a:ext cx="3827205" cy="3827205"/>
            </a:xfrm>
            <a:prstGeom prst="rect">
              <a:avLst/>
            </a:prstGeom>
          </p:spPr>
        </p:pic>
        <p:sp>
          <p:nvSpPr>
            <p:cNvPr id="4" name="Rectángulo 3">
              <a:extLst>
                <a:ext uri="{FF2B5EF4-FFF2-40B4-BE49-F238E27FC236}">
                  <a16:creationId xmlns:a16="http://schemas.microsoft.com/office/drawing/2014/main" id="{A50565C7-BD49-CEE8-1813-622BF7C918BA}"/>
                </a:ext>
              </a:extLst>
            </p:cNvPr>
            <p:cNvSpPr/>
            <p:nvPr/>
          </p:nvSpPr>
          <p:spPr>
            <a:xfrm>
              <a:off x="2128520" y="1950720"/>
              <a:ext cx="1930858" cy="756920"/>
            </a:xfrm>
            <a:prstGeom prst="rect">
              <a:avLst/>
            </a:prstGeom>
            <a:solidFill>
              <a:srgbClr val="767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a:extLst>
                <a:ext uri="{FF2B5EF4-FFF2-40B4-BE49-F238E27FC236}">
                  <a16:creationId xmlns:a16="http://schemas.microsoft.com/office/drawing/2014/main" id="{628731B8-A624-CC0B-BCDE-50C1219F35F4}"/>
                </a:ext>
              </a:extLst>
            </p:cNvPr>
            <p:cNvSpPr/>
            <p:nvPr/>
          </p:nvSpPr>
          <p:spPr>
            <a:xfrm>
              <a:off x="1022978" y="1695692"/>
              <a:ext cx="2489841" cy="255028"/>
            </a:xfrm>
            <a:prstGeom prst="rect">
              <a:avLst/>
            </a:prstGeom>
            <a:solidFill>
              <a:srgbClr val="767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9" name="Grupo 28">
            <a:extLst>
              <a:ext uri="{FF2B5EF4-FFF2-40B4-BE49-F238E27FC236}">
                <a16:creationId xmlns:a16="http://schemas.microsoft.com/office/drawing/2014/main" id="{62B2C363-5B63-A1BB-7A04-E160542D25C2}"/>
              </a:ext>
            </a:extLst>
          </p:cNvPr>
          <p:cNvGrpSpPr/>
          <p:nvPr/>
        </p:nvGrpSpPr>
        <p:grpSpPr>
          <a:xfrm>
            <a:off x="4275834" y="1247041"/>
            <a:ext cx="3827205" cy="3827205"/>
            <a:chOff x="4275834" y="1247041"/>
            <a:chExt cx="3827205" cy="3827205"/>
          </a:xfrm>
        </p:grpSpPr>
        <p:pic>
          <p:nvPicPr>
            <p:cNvPr id="3" name="Imagen 2" descr="Imagen que contiene Calendario&#10;&#10;Descripción generada automáticamente">
              <a:extLst>
                <a:ext uri="{FF2B5EF4-FFF2-40B4-BE49-F238E27FC236}">
                  <a16:creationId xmlns:a16="http://schemas.microsoft.com/office/drawing/2014/main" id="{E7FBBF85-556C-BCAC-225F-50A44E51C276}"/>
                </a:ext>
              </a:extLst>
            </p:cNvPr>
            <p:cNvPicPr>
              <a:picLocks noChangeAspect="1"/>
            </p:cNvPicPr>
            <p:nvPr/>
          </p:nvPicPr>
          <p:blipFill>
            <a:blip r:embed="rId5"/>
            <a:stretch>
              <a:fillRect/>
            </a:stretch>
          </p:blipFill>
          <p:spPr>
            <a:xfrm>
              <a:off x="4275834" y="1247041"/>
              <a:ext cx="3827205" cy="3827205"/>
            </a:xfrm>
            <a:prstGeom prst="rect">
              <a:avLst/>
            </a:prstGeom>
          </p:spPr>
        </p:pic>
        <p:sp>
          <p:nvSpPr>
            <p:cNvPr id="15" name="Rectángulo 14">
              <a:extLst>
                <a:ext uri="{FF2B5EF4-FFF2-40B4-BE49-F238E27FC236}">
                  <a16:creationId xmlns:a16="http://schemas.microsoft.com/office/drawing/2014/main" id="{8BF50290-3EFB-4A5A-5391-01EE5843A34B}"/>
                </a:ext>
              </a:extLst>
            </p:cNvPr>
            <p:cNvSpPr/>
            <p:nvPr/>
          </p:nvSpPr>
          <p:spPr>
            <a:xfrm>
              <a:off x="4450080" y="1564640"/>
              <a:ext cx="949642" cy="131052"/>
            </a:xfrm>
            <a:prstGeom prst="rect">
              <a:avLst/>
            </a:prstGeom>
            <a:solidFill>
              <a:srgbClr val="767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ctángulo 17">
              <a:extLst>
                <a:ext uri="{FF2B5EF4-FFF2-40B4-BE49-F238E27FC236}">
                  <a16:creationId xmlns:a16="http://schemas.microsoft.com/office/drawing/2014/main" id="{BD03C3BD-DB4E-0D23-E85E-73DF66E62E6C}"/>
                </a:ext>
              </a:extLst>
            </p:cNvPr>
            <p:cNvSpPr/>
            <p:nvPr/>
          </p:nvSpPr>
          <p:spPr>
            <a:xfrm>
              <a:off x="4450080" y="1695692"/>
              <a:ext cx="400103" cy="131052"/>
            </a:xfrm>
            <a:prstGeom prst="rect">
              <a:avLst/>
            </a:prstGeom>
            <a:solidFill>
              <a:srgbClr val="767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ctángulo 18">
              <a:extLst>
                <a:ext uri="{FF2B5EF4-FFF2-40B4-BE49-F238E27FC236}">
                  <a16:creationId xmlns:a16="http://schemas.microsoft.com/office/drawing/2014/main" id="{471E2A03-6A5D-BC0F-F78D-47FB8B972360}"/>
                </a:ext>
              </a:extLst>
            </p:cNvPr>
            <p:cNvSpPr/>
            <p:nvPr/>
          </p:nvSpPr>
          <p:spPr>
            <a:xfrm>
              <a:off x="6945332" y="2808212"/>
              <a:ext cx="983994" cy="352394"/>
            </a:xfrm>
            <a:prstGeom prst="rect">
              <a:avLst/>
            </a:prstGeom>
            <a:solidFill>
              <a:srgbClr val="7677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3" name="Rectángulo 22">
              <a:extLst>
                <a:ext uri="{FF2B5EF4-FFF2-40B4-BE49-F238E27FC236}">
                  <a16:creationId xmlns:a16="http://schemas.microsoft.com/office/drawing/2014/main" id="{1635401C-553A-E827-9EB2-9AF5C3F1C090}"/>
                </a:ext>
              </a:extLst>
            </p:cNvPr>
            <p:cNvSpPr/>
            <p:nvPr/>
          </p:nvSpPr>
          <p:spPr>
            <a:xfrm>
              <a:off x="5616178" y="1585021"/>
              <a:ext cx="754142" cy="131052"/>
            </a:xfrm>
            <a:prstGeom prst="rect">
              <a:avLst/>
            </a:prstGeom>
            <a:solidFill>
              <a:srgbClr val="FC5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5" name="Rectángulo 24">
              <a:extLst>
                <a:ext uri="{FF2B5EF4-FFF2-40B4-BE49-F238E27FC236}">
                  <a16:creationId xmlns:a16="http://schemas.microsoft.com/office/drawing/2014/main" id="{1FBA323A-2626-3926-620F-839816053815}"/>
                </a:ext>
              </a:extLst>
            </p:cNvPr>
            <p:cNvSpPr/>
            <p:nvPr/>
          </p:nvSpPr>
          <p:spPr>
            <a:xfrm>
              <a:off x="5718929" y="3375660"/>
              <a:ext cx="929522" cy="229110"/>
            </a:xfrm>
            <a:prstGeom prst="rect">
              <a:avLst/>
            </a:prstGeom>
            <a:solidFill>
              <a:srgbClr val="452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Rectángulo 25">
              <a:extLst>
                <a:ext uri="{FF2B5EF4-FFF2-40B4-BE49-F238E27FC236}">
                  <a16:creationId xmlns:a16="http://schemas.microsoft.com/office/drawing/2014/main" id="{F9243F51-B444-376E-D87C-C2653DBBBA76}"/>
                </a:ext>
              </a:extLst>
            </p:cNvPr>
            <p:cNvSpPr/>
            <p:nvPr/>
          </p:nvSpPr>
          <p:spPr>
            <a:xfrm>
              <a:off x="4548140" y="3244608"/>
              <a:ext cx="754142" cy="131052"/>
            </a:xfrm>
            <a:prstGeom prst="rect">
              <a:avLst/>
            </a:prstGeom>
            <a:solidFill>
              <a:srgbClr val="FC5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Rectángulo 27">
              <a:extLst>
                <a:ext uri="{FF2B5EF4-FFF2-40B4-BE49-F238E27FC236}">
                  <a16:creationId xmlns:a16="http://schemas.microsoft.com/office/drawing/2014/main" id="{7DA19EB1-FF79-753E-B4F2-558CDCDB85C3}"/>
                </a:ext>
              </a:extLst>
            </p:cNvPr>
            <p:cNvSpPr/>
            <p:nvPr/>
          </p:nvSpPr>
          <p:spPr>
            <a:xfrm>
              <a:off x="4548140" y="3368040"/>
              <a:ext cx="492578" cy="131052"/>
            </a:xfrm>
            <a:prstGeom prst="rect">
              <a:avLst/>
            </a:prstGeom>
            <a:solidFill>
              <a:srgbClr val="FC5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mc:AlternateContent xmlns:mc="http://schemas.openxmlformats.org/markup-compatibility/2006" xmlns:a14="http://schemas.microsoft.com/office/drawing/2010/main">
        <mc:Choice Requires="a14">
          <p:sp>
            <p:nvSpPr>
              <p:cNvPr id="73" name="CuadroTexto 72">
                <a:extLst>
                  <a:ext uri="{FF2B5EF4-FFF2-40B4-BE49-F238E27FC236}">
                    <a16:creationId xmlns:a16="http://schemas.microsoft.com/office/drawing/2014/main" id="{93F31DF5-5188-093A-EED4-0F7DDB7FABFC}"/>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  </m:t>
                      </m:r>
                    </m:oMath>
                  </m:oMathPara>
                </a14:m>
                <a:endParaRPr lang="es-MX" dirty="0"/>
              </a:p>
            </p:txBody>
          </p:sp>
        </mc:Choice>
        <mc:Fallback xmlns="">
          <p:sp>
            <p:nvSpPr>
              <p:cNvPr id="73" name="CuadroTexto 72">
                <a:extLst>
                  <a:ext uri="{FF2B5EF4-FFF2-40B4-BE49-F238E27FC236}">
                    <a16:creationId xmlns:a16="http://schemas.microsoft.com/office/drawing/2014/main" id="{93F31DF5-5188-093A-EED4-0F7DDB7FABFC}"/>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382370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97DAE66B-A34B-E9A2-5B88-1D1C40BB990C}"/>
              </a:ext>
            </a:extLst>
          </p:cNvPr>
          <p:cNvPicPr>
            <a:picLocks noChangeAspect="1"/>
          </p:cNvPicPr>
          <p:nvPr/>
        </p:nvPicPr>
        <p:blipFill rotWithShape="1">
          <a:blip r:embed="rId3"/>
          <a:srcRect t="4892"/>
          <a:stretch/>
        </p:blipFill>
        <p:spPr>
          <a:xfrm>
            <a:off x="2483698" y="42398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C1D56F20-5535-CADD-640D-DECBA742D8C2}"/>
              </a:ext>
            </a:extLst>
          </p:cNvPr>
          <p:cNvPicPr>
            <a:picLocks noChangeAspect="1"/>
          </p:cNvPicPr>
          <p:nvPr/>
        </p:nvPicPr>
        <p:blipFill rotWithShape="1">
          <a:blip r:embed="rId3"/>
          <a:srcRect t="4892"/>
          <a:stretch/>
        </p:blipFill>
        <p:spPr>
          <a:xfrm>
            <a:off x="2636098" y="43922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FE9CABF9-3A1F-05FC-782E-C2011EB4C322}"/>
              </a:ext>
            </a:extLst>
          </p:cNvPr>
          <p:cNvPicPr>
            <a:picLocks noChangeAspect="1"/>
          </p:cNvPicPr>
          <p:nvPr/>
        </p:nvPicPr>
        <p:blipFill rotWithShape="1">
          <a:blip r:embed="rId3"/>
          <a:srcRect t="4892"/>
          <a:stretch/>
        </p:blipFill>
        <p:spPr>
          <a:xfrm>
            <a:off x="2788498" y="45446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Imagen 31">
            <a:extLst>
              <a:ext uri="{FF2B5EF4-FFF2-40B4-BE49-F238E27FC236}">
                <a16:creationId xmlns:a16="http://schemas.microsoft.com/office/drawing/2014/main" id="{89029DEC-1CCE-A1E3-3DEE-CA961FA59FB2}"/>
              </a:ext>
            </a:extLst>
          </p:cNvPr>
          <p:cNvPicPr>
            <a:picLocks noChangeAspect="1"/>
          </p:cNvPicPr>
          <p:nvPr/>
        </p:nvPicPr>
        <p:blipFill rotWithShape="1">
          <a:blip r:embed="rId3"/>
          <a:srcRect t="4892"/>
          <a:stretch/>
        </p:blipFill>
        <p:spPr>
          <a:xfrm>
            <a:off x="2940898" y="46970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a:extLst>
              <a:ext uri="{FF2B5EF4-FFF2-40B4-BE49-F238E27FC236}">
                <a16:creationId xmlns:a16="http://schemas.microsoft.com/office/drawing/2014/main" id="{C513431B-3BF1-5B35-4C2E-D310A62B4CC8}"/>
              </a:ext>
            </a:extLst>
          </p:cNvPr>
          <p:cNvPicPr>
            <a:picLocks noChangeAspect="1"/>
          </p:cNvPicPr>
          <p:nvPr/>
        </p:nvPicPr>
        <p:blipFill rotWithShape="1">
          <a:blip r:embed="rId3"/>
          <a:srcRect t="4892"/>
          <a:stretch/>
        </p:blipFill>
        <p:spPr>
          <a:xfrm>
            <a:off x="3093298" y="48494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a:extLst>
              <a:ext uri="{FF2B5EF4-FFF2-40B4-BE49-F238E27FC236}">
                <a16:creationId xmlns:a16="http://schemas.microsoft.com/office/drawing/2014/main" id="{2DE6510F-3CF7-957F-3E6E-4276F66D8B9E}"/>
              </a:ext>
            </a:extLst>
          </p:cNvPr>
          <p:cNvPicPr>
            <a:picLocks noChangeAspect="1"/>
          </p:cNvPicPr>
          <p:nvPr/>
        </p:nvPicPr>
        <p:blipFill rotWithShape="1">
          <a:blip r:embed="rId3"/>
          <a:srcRect t="4892"/>
          <a:stretch/>
        </p:blipFill>
        <p:spPr>
          <a:xfrm>
            <a:off x="3245698" y="50018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a:extLst>
              <a:ext uri="{FF2B5EF4-FFF2-40B4-BE49-F238E27FC236}">
                <a16:creationId xmlns:a16="http://schemas.microsoft.com/office/drawing/2014/main" id="{05F3B585-F2C5-2A2F-9C33-2776AE195A92}"/>
              </a:ext>
            </a:extLst>
          </p:cNvPr>
          <p:cNvPicPr>
            <a:picLocks noChangeAspect="1"/>
          </p:cNvPicPr>
          <p:nvPr/>
        </p:nvPicPr>
        <p:blipFill rotWithShape="1">
          <a:blip r:embed="rId3"/>
          <a:srcRect t="4892"/>
          <a:stretch/>
        </p:blipFill>
        <p:spPr>
          <a:xfrm>
            <a:off x="3398098" y="51542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Imagen 45">
            <a:extLst>
              <a:ext uri="{FF2B5EF4-FFF2-40B4-BE49-F238E27FC236}">
                <a16:creationId xmlns:a16="http://schemas.microsoft.com/office/drawing/2014/main" id="{E6A9CFEB-CED0-AFC4-6AEB-762505A0E079}"/>
              </a:ext>
            </a:extLst>
          </p:cNvPr>
          <p:cNvPicPr>
            <a:picLocks noChangeAspect="1"/>
          </p:cNvPicPr>
          <p:nvPr/>
        </p:nvPicPr>
        <p:blipFill rotWithShape="1">
          <a:blip r:embed="rId3"/>
          <a:srcRect t="4892"/>
          <a:stretch/>
        </p:blipFill>
        <p:spPr>
          <a:xfrm>
            <a:off x="3550498" y="53066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Imagen 53">
            <a:extLst>
              <a:ext uri="{FF2B5EF4-FFF2-40B4-BE49-F238E27FC236}">
                <a16:creationId xmlns:a16="http://schemas.microsoft.com/office/drawing/2014/main" id="{0B79C694-9AEA-7AC8-C12F-8D4591F62CCE}"/>
              </a:ext>
            </a:extLst>
          </p:cNvPr>
          <p:cNvPicPr>
            <a:picLocks noChangeAspect="1"/>
          </p:cNvPicPr>
          <p:nvPr/>
        </p:nvPicPr>
        <p:blipFill rotWithShape="1">
          <a:blip r:embed="rId3"/>
          <a:srcRect t="4892"/>
          <a:stretch/>
        </p:blipFill>
        <p:spPr>
          <a:xfrm>
            <a:off x="3702898" y="54590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2CC16292-25E6-D94F-5F0B-A4838C2BDFB8}"/>
              </a:ext>
            </a:extLst>
          </p:cNvPr>
          <p:cNvPicPr>
            <a:picLocks noChangeAspect="1"/>
          </p:cNvPicPr>
          <p:nvPr/>
        </p:nvPicPr>
        <p:blipFill rotWithShape="1">
          <a:blip r:embed="rId4"/>
          <a:srcRect t="5305"/>
          <a:stretch/>
        </p:blipFill>
        <p:spPr>
          <a:xfrm>
            <a:off x="6386169" y="1432985"/>
            <a:ext cx="5685007" cy="4785277"/>
          </a:xfrm>
          <a:prstGeom prst="rect">
            <a:avLst/>
          </a:prstGeom>
        </p:spPr>
      </p:pic>
      <p:pic>
        <p:nvPicPr>
          <p:cNvPr id="14" name="Imagen 13">
            <a:extLst>
              <a:ext uri="{FF2B5EF4-FFF2-40B4-BE49-F238E27FC236}">
                <a16:creationId xmlns:a16="http://schemas.microsoft.com/office/drawing/2014/main" id="{15E6A29C-9CC9-EA86-81D3-5599E8CF8662}"/>
              </a:ext>
            </a:extLst>
          </p:cNvPr>
          <p:cNvPicPr>
            <a:picLocks noChangeAspect="1"/>
          </p:cNvPicPr>
          <p:nvPr/>
        </p:nvPicPr>
        <p:blipFill rotWithShape="1">
          <a:blip r:embed="rId5"/>
          <a:srcRect t="48499"/>
          <a:stretch/>
        </p:blipFill>
        <p:spPr>
          <a:xfrm>
            <a:off x="3657399" y="2594555"/>
            <a:ext cx="1177720" cy="605772"/>
          </a:xfrm>
          <a:prstGeom prst="rect">
            <a:avLst/>
          </a:prstGeom>
        </p:spPr>
      </p:pic>
      <p:pic>
        <p:nvPicPr>
          <p:cNvPr id="17" name="Imagen 16">
            <a:extLst>
              <a:ext uri="{FF2B5EF4-FFF2-40B4-BE49-F238E27FC236}">
                <a16:creationId xmlns:a16="http://schemas.microsoft.com/office/drawing/2014/main" id="{ABEC98FF-96A0-5D14-CFC3-C513D96D761D}"/>
              </a:ext>
            </a:extLst>
          </p:cNvPr>
          <p:cNvPicPr>
            <a:picLocks noChangeAspect="1"/>
          </p:cNvPicPr>
          <p:nvPr/>
        </p:nvPicPr>
        <p:blipFill rotWithShape="1">
          <a:blip r:embed="rId5"/>
          <a:srcRect t="48499"/>
          <a:stretch/>
        </p:blipFill>
        <p:spPr>
          <a:xfrm>
            <a:off x="3809799" y="2746955"/>
            <a:ext cx="1177720" cy="605772"/>
          </a:xfrm>
          <a:prstGeom prst="rect">
            <a:avLst/>
          </a:prstGeom>
        </p:spPr>
      </p:pic>
      <p:pic>
        <p:nvPicPr>
          <p:cNvPr id="18" name="Imagen 17">
            <a:extLst>
              <a:ext uri="{FF2B5EF4-FFF2-40B4-BE49-F238E27FC236}">
                <a16:creationId xmlns:a16="http://schemas.microsoft.com/office/drawing/2014/main" id="{EC085A6D-06A3-C6EC-4575-AE82FE54A8FE}"/>
              </a:ext>
            </a:extLst>
          </p:cNvPr>
          <p:cNvPicPr>
            <a:picLocks noChangeAspect="1"/>
          </p:cNvPicPr>
          <p:nvPr/>
        </p:nvPicPr>
        <p:blipFill rotWithShape="1">
          <a:blip r:embed="rId5"/>
          <a:srcRect t="48499"/>
          <a:stretch/>
        </p:blipFill>
        <p:spPr>
          <a:xfrm>
            <a:off x="3962199" y="2899355"/>
            <a:ext cx="1177720" cy="605772"/>
          </a:xfrm>
          <a:prstGeom prst="rect">
            <a:avLst/>
          </a:prstGeom>
        </p:spPr>
      </p:pic>
      <p:pic>
        <p:nvPicPr>
          <p:cNvPr id="28" name="Imagen 27">
            <a:extLst>
              <a:ext uri="{FF2B5EF4-FFF2-40B4-BE49-F238E27FC236}">
                <a16:creationId xmlns:a16="http://schemas.microsoft.com/office/drawing/2014/main" id="{449D1D52-4BDA-278E-BC6F-3E2C1F097D70}"/>
              </a:ext>
            </a:extLst>
          </p:cNvPr>
          <p:cNvPicPr>
            <a:picLocks noChangeAspect="1"/>
          </p:cNvPicPr>
          <p:nvPr/>
        </p:nvPicPr>
        <p:blipFill>
          <a:blip r:embed="rId6"/>
          <a:stretch>
            <a:fillRect/>
          </a:stretch>
        </p:blipFill>
        <p:spPr>
          <a:xfrm>
            <a:off x="2751328" y="2598840"/>
            <a:ext cx="680710" cy="593003"/>
          </a:xfrm>
          <a:prstGeom prst="rect">
            <a:avLst/>
          </a:prstGeom>
        </p:spPr>
      </p:pic>
      <p:pic>
        <p:nvPicPr>
          <p:cNvPr id="29" name="Imagen 28">
            <a:extLst>
              <a:ext uri="{FF2B5EF4-FFF2-40B4-BE49-F238E27FC236}">
                <a16:creationId xmlns:a16="http://schemas.microsoft.com/office/drawing/2014/main" id="{3FCF6D4D-B6D7-7B98-379B-97DCA5DFD704}"/>
              </a:ext>
            </a:extLst>
          </p:cNvPr>
          <p:cNvPicPr>
            <a:picLocks noChangeAspect="1"/>
          </p:cNvPicPr>
          <p:nvPr/>
        </p:nvPicPr>
        <p:blipFill>
          <a:blip r:embed="rId6"/>
          <a:stretch>
            <a:fillRect/>
          </a:stretch>
        </p:blipFill>
        <p:spPr>
          <a:xfrm>
            <a:off x="2903728" y="2751240"/>
            <a:ext cx="680710" cy="593003"/>
          </a:xfrm>
          <a:prstGeom prst="rect">
            <a:avLst/>
          </a:prstGeom>
        </p:spPr>
      </p:pic>
      <p:pic>
        <p:nvPicPr>
          <p:cNvPr id="30" name="Imagen 29">
            <a:extLst>
              <a:ext uri="{FF2B5EF4-FFF2-40B4-BE49-F238E27FC236}">
                <a16:creationId xmlns:a16="http://schemas.microsoft.com/office/drawing/2014/main" id="{9EA0C595-65EB-A122-114E-B67DE87D2E9D}"/>
              </a:ext>
            </a:extLst>
          </p:cNvPr>
          <p:cNvPicPr>
            <a:picLocks noChangeAspect="1"/>
          </p:cNvPicPr>
          <p:nvPr/>
        </p:nvPicPr>
        <p:blipFill>
          <a:blip r:embed="rId6"/>
          <a:stretch>
            <a:fillRect/>
          </a:stretch>
        </p:blipFill>
        <p:spPr>
          <a:xfrm>
            <a:off x="3056128" y="2903640"/>
            <a:ext cx="680710" cy="593003"/>
          </a:xfrm>
          <a:prstGeom prst="rect">
            <a:avLst/>
          </a:prstGeom>
        </p:spPr>
      </p:pic>
      <p:pic>
        <p:nvPicPr>
          <p:cNvPr id="34" name="Imagen 33">
            <a:extLst>
              <a:ext uri="{FF2B5EF4-FFF2-40B4-BE49-F238E27FC236}">
                <a16:creationId xmlns:a16="http://schemas.microsoft.com/office/drawing/2014/main" id="{72FACDDC-C85E-303F-FDED-AD7181B02027}"/>
              </a:ext>
            </a:extLst>
          </p:cNvPr>
          <p:cNvPicPr>
            <a:picLocks noChangeAspect="1"/>
          </p:cNvPicPr>
          <p:nvPr/>
        </p:nvPicPr>
        <p:blipFill>
          <a:blip r:embed="rId7"/>
          <a:stretch>
            <a:fillRect/>
          </a:stretch>
        </p:blipFill>
        <p:spPr>
          <a:xfrm>
            <a:off x="2678033" y="1018193"/>
            <a:ext cx="680710" cy="593003"/>
          </a:xfrm>
          <a:prstGeom prst="rect">
            <a:avLst/>
          </a:prstGeom>
        </p:spPr>
      </p:pic>
      <p:pic>
        <p:nvPicPr>
          <p:cNvPr id="35" name="Imagen 34">
            <a:extLst>
              <a:ext uri="{FF2B5EF4-FFF2-40B4-BE49-F238E27FC236}">
                <a16:creationId xmlns:a16="http://schemas.microsoft.com/office/drawing/2014/main" id="{56272FB6-9E51-C224-EFCC-2EEA52034EFD}"/>
              </a:ext>
            </a:extLst>
          </p:cNvPr>
          <p:cNvPicPr>
            <a:picLocks noChangeAspect="1"/>
          </p:cNvPicPr>
          <p:nvPr/>
        </p:nvPicPr>
        <p:blipFill>
          <a:blip r:embed="rId7"/>
          <a:stretch>
            <a:fillRect/>
          </a:stretch>
        </p:blipFill>
        <p:spPr>
          <a:xfrm>
            <a:off x="2830433" y="1170593"/>
            <a:ext cx="680710" cy="593003"/>
          </a:xfrm>
          <a:prstGeom prst="rect">
            <a:avLst/>
          </a:prstGeom>
        </p:spPr>
      </p:pic>
      <p:pic>
        <p:nvPicPr>
          <p:cNvPr id="36" name="Imagen 35">
            <a:extLst>
              <a:ext uri="{FF2B5EF4-FFF2-40B4-BE49-F238E27FC236}">
                <a16:creationId xmlns:a16="http://schemas.microsoft.com/office/drawing/2014/main" id="{0F64B004-24E4-BAAA-D5C0-059D956149AE}"/>
              </a:ext>
            </a:extLst>
          </p:cNvPr>
          <p:cNvPicPr>
            <a:picLocks noChangeAspect="1"/>
          </p:cNvPicPr>
          <p:nvPr/>
        </p:nvPicPr>
        <p:blipFill>
          <a:blip r:embed="rId7"/>
          <a:stretch>
            <a:fillRect/>
          </a:stretch>
        </p:blipFill>
        <p:spPr>
          <a:xfrm>
            <a:off x="2982833" y="1322993"/>
            <a:ext cx="680710" cy="593003"/>
          </a:xfrm>
          <a:prstGeom prst="rect">
            <a:avLst/>
          </a:prstGeom>
        </p:spPr>
      </p:pic>
      <p:sp>
        <p:nvSpPr>
          <p:cNvPr id="39" name="Rectángulo: esquinas redondeadas 38">
            <a:extLst>
              <a:ext uri="{FF2B5EF4-FFF2-40B4-BE49-F238E27FC236}">
                <a16:creationId xmlns:a16="http://schemas.microsoft.com/office/drawing/2014/main" id="{E2D77FC4-B22F-8FCA-728C-F17A683BBCF3}"/>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D4466E1A-B8B5-C8AD-A98A-B776064975B1}"/>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4621E752-2E8D-0C67-5CA4-B789F5E910B8}"/>
              </a:ext>
            </a:extLst>
          </p:cNvPr>
          <p:cNvPicPr>
            <a:picLocks noChangeAspect="1"/>
          </p:cNvPicPr>
          <p:nvPr/>
        </p:nvPicPr>
        <p:blipFill>
          <a:blip r:embed="rId8"/>
          <a:stretch>
            <a:fillRect/>
          </a:stretch>
        </p:blipFill>
        <p:spPr>
          <a:xfrm>
            <a:off x="1767506" y="2527282"/>
            <a:ext cx="639622" cy="664561"/>
          </a:xfrm>
          <a:prstGeom prst="rect">
            <a:avLst/>
          </a:prstGeom>
        </p:spPr>
      </p:pic>
      <p:pic>
        <p:nvPicPr>
          <p:cNvPr id="43" name="Imagen 42">
            <a:extLst>
              <a:ext uri="{FF2B5EF4-FFF2-40B4-BE49-F238E27FC236}">
                <a16:creationId xmlns:a16="http://schemas.microsoft.com/office/drawing/2014/main" id="{65E3F0F6-3AE5-B9E0-E467-2CA135AC80DE}"/>
              </a:ext>
            </a:extLst>
          </p:cNvPr>
          <p:cNvPicPr>
            <a:picLocks noChangeAspect="1"/>
          </p:cNvPicPr>
          <p:nvPr/>
        </p:nvPicPr>
        <p:blipFill>
          <a:blip r:embed="rId9"/>
          <a:stretch>
            <a:fillRect/>
          </a:stretch>
        </p:blipFill>
        <p:spPr>
          <a:xfrm>
            <a:off x="1788312" y="1016782"/>
            <a:ext cx="588794" cy="611752"/>
          </a:xfrm>
          <a:prstGeom prst="rect">
            <a:avLst/>
          </a:prstGeom>
        </p:spPr>
      </p:pic>
      <p:pic>
        <p:nvPicPr>
          <p:cNvPr id="47" name="Imagen 46">
            <a:extLst>
              <a:ext uri="{FF2B5EF4-FFF2-40B4-BE49-F238E27FC236}">
                <a16:creationId xmlns:a16="http://schemas.microsoft.com/office/drawing/2014/main" id="{6D70CCFA-BEDB-B25D-A5FD-EAB6BD9404B3}"/>
              </a:ext>
            </a:extLst>
          </p:cNvPr>
          <p:cNvPicPr>
            <a:picLocks noChangeAspect="1"/>
          </p:cNvPicPr>
          <p:nvPr/>
        </p:nvPicPr>
        <p:blipFill>
          <a:blip r:embed="rId10"/>
          <a:stretch>
            <a:fillRect/>
          </a:stretch>
        </p:blipFill>
        <p:spPr>
          <a:xfrm>
            <a:off x="1015969" y="1024219"/>
            <a:ext cx="494661" cy="513948"/>
          </a:xfrm>
          <a:prstGeom prst="rect">
            <a:avLst/>
          </a:prstGeom>
        </p:spPr>
      </p:pic>
      <p:pic>
        <p:nvPicPr>
          <p:cNvPr id="48" name="Imagen 47">
            <a:extLst>
              <a:ext uri="{FF2B5EF4-FFF2-40B4-BE49-F238E27FC236}">
                <a16:creationId xmlns:a16="http://schemas.microsoft.com/office/drawing/2014/main" id="{AE3AF78E-1F72-5294-85FF-755208F3A85B}"/>
              </a:ext>
            </a:extLst>
          </p:cNvPr>
          <p:cNvPicPr>
            <a:picLocks noChangeAspect="1"/>
          </p:cNvPicPr>
          <p:nvPr/>
        </p:nvPicPr>
        <p:blipFill rotWithShape="1">
          <a:blip r:embed="rId10"/>
          <a:srcRect t="5850"/>
          <a:stretch/>
        </p:blipFill>
        <p:spPr>
          <a:xfrm>
            <a:off x="1180946" y="1242685"/>
            <a:ext cx="494661" cy="483881"/>
          </a:xfrm>
          <a:prstGeom prst="rect">
            <a:avLst/>
          </a:prstGeom>
        </p:spPr>
      </p:pic>
      <p:pic>
        <p:nvPicPr>
          <p:cNvPr id="49" name="Imagen 48">
            <a:extLst>
              <a:ext uri="{FF2B5EF4-FFF2-40B4-BE49-F238E27FC236}">
                <a16:creationId xmlns:a16="http://schemas.microsoft.com/office/drawing/2014/main" id="{5460BFB5-8E09-9C17-BF6B-4FE1E5E49A61}"/>
              </a:ext>
            </a:extLst>
          </p:cNvPr>
          <p:cNvPicPr>
            <a:picLocks noChangeAspect="1"/>
          </p:cNvPicPr>
          <p:nvPr/>
        </p:nvPicPr>
        <p:blipFill rotWithShape="1">
          <a:blip r:embed="rId10"/>
          <a:srcRect t="5850"/>
          <a:stretch/>
        </p:blipFill>
        <p:spPr>
          <a:xfrm>
            <a:off x="1297524" y="1431083"/>
            <a:ext cx="494661" cy="483881"/>
          </a:xfrm>
          <a:prstGeom prst="rect">
            <a:avLst/>
          </a:prstGeom>
        </p:spPr>
      </p:pic>
      <p:sp>
        <p:nvSpPr>
          <p:cNvPr id="51" name="Rectángulo: esquinas redondeadas 50">
            <a:extLst>
              <a:ext uri="{FF2B5EF4-FFF2-40B4-BE49-F238E27FC236}">
                <a16:creationId xmlns:a16="http://schemas.microsoft.com/office/drawing/2014/main" id="{6A37194C-ACFE-EF55-9120-9C6C63F81CAD}"/>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1FDF8BA0-F0A3-6B6E-B511-1BC4A8913CEE}"/>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CCE5760-7C55-958F-CF7E-145A9CF46BF7}"/>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7EAC8E8E-DD8A-B38C-F2CC-EEE7FA7B92FC}"/>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0AB2F853-5E5A-7499-62D9-938338879601}"/>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56" name="CuadroTexto 55">
                <a:extLst>
                  <a:ext uri="{FF2B5EF4-FFF2-40B4-BE49-F238E27FC236}">
                    <a16:creationId xmlns:a16="http://schemas.microsoft.com/office/drawing/2014/main" id="{0AB2F853-5E5A-7499-62D9-938338879601}"/>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2"/>
                <a:stretch>
                  <a:fillRect/>
                </a:stretch>
              </a:blipFill>
            </p:spPr>
            <p:txBody>
              <a:bodyPr/>
              <a:lstStyle/>
              <a:p>
                <a:r>
                  <a:rPr lang="es-MX">
                    <a:noFill/>
                  </a:rPr>
                  <a:t> </a:t>
                </a:r>
              </a:p>
            </p:txBody>
          </p:sp>
        </mc:Fallback>
      </mc:AlternateContent>
      <p:pic>
        <p:nvPicPr>
          <p:cNvPr id="57" name="Imagen 56">
            <a:extLst>
              <a:ext uri="{FF2B5EF4-FFF2-40B4-BE49-F238E27FC236}">
                <a16:creationId xmlns:a16="http://schemas.microsoft.com/office/drawing/2014/main" id="{FF788E4B-CC73-8234-7502-56A694A4546A}"/>
              </a:ext>
            </a:extLst>
          </p:cNvPr>
          <p:cNvPicPr>
            <a:picLocks noChangeAspect="1"/>
          </p:cNvPicPr>
          <p:nvPr/>
        </p:nvPicPr>
        <p:blipFill>
          <a:blip r:embed="rId10"/>
          <a:stretch>
            <a:fillRect/>
          </a:stretch>
        </p:blipFill>
        <p:spPr>
          <a:xfrm>
            <a:off x="1025123" y="2559808"/>
            <a:ext cx="494661" cy="513948"/>
          </a:xfrm>
          <a:prstGeom prst="rect">
            <a:avLst/>
          </a:prstGeom>
        </p:spPr>
      </p:pic>
      <p:pic>
        <p:nvPicPr>
          <p:cNvPr id="58" name="Imagen 57">
            <a:extLst>
              <a:ext uri="{FF2B5EF4-FFF2-40B4-BE49-F238E27FC236}">
                <a16:creationId xmlns:a16="http://schemas.microsoft.com/office/drawing/2014/main" id="{C7D68D9A-9E37-09C5-BB53-5856C31E23D0}"/>
              </a:ext>
            </a:extLst>
          </p:cNvPr>
          <p:cNvPicPr>
            <a:picLocks noChangeAspect="1"/>
          </p:cNvPicPr>
          <p:nvPr/>
        </p:nvPicPr>
        <p:blipFill rotWithShape="1">
          <a:blip r:embed="rId10"/>
          <a:srcRect t="5850"/>
          <a:stretch/>
        </p:blipFill>
        <p:spPr>
          <a:xfrm>
            <a:off x="1190100" y="2778274"/>
            <a:ext cx="494661" cy="483881"/>
          </a:xfrm>
          <a:prstGeom prst="rect">
            <a:avLst/>
          </a:prstGeom>
        </p:spPr>
      </p:pic>
      <p:pic>
        <p:nvPicPr>
          <p:cNvPr id="59" name="Imagen 58">
            <a:extLst>
              <a:ext uri="{FF2B5EF4-FFF2-40B4-BE49-F238E27FC236}">
                <a16:creationId xmlns:a16="http://schemas.microsoft.com/office/drawing/2014/main" id="{1A72E43D-134B-8A25-7BD9-F89D07DCCB88}"/>
              </a:ext>
            </a:extLst>
          </p:cNvPr>
          <p:cNvPicPr>
            <a:picLocks noChangeAspect="1"/>
          </p:cNvPicPr>
          <p:nvPr/>
        </p:nvPicPr>
        <p:blipFill rotWithShape="1">
          <a:blip r:embed="rId10"/>
          <a:srcRect t="5850"/>
          <a:stretch/>
        </p:blipFill>
        <p:spPr>
          <a:xfrm>
            <a:off x="1306678" y="2966672"/>
            <a:ext cx="494661" cy="483881"/>
          </a:xfrm>
          <a:prstGeom prst="rect">
            <a:avLst/>
          </a:prstGeom>
        </p:spPr>
      </p:pic>
      <p:sp>
        <p:nvSpPr>
          <p:cNvPr id="61" name="Rectángulo: esquinas redondeadas 60">
            <a:extLst>
              <a:ext uri="{FF2B5EF4-FFF2-40B4-BE49-F238E27FC236}">
                <a16:creationId xmlns:a16="http://schemas.microsoft.com/office/drawing/2014/main" id="{C36F76B0-23E0-365B-E26F-ED5BE2E7134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esquinas redondeadas 61">
            <a:extLst>
              <a:ext uri="{FF2B5EF4-FFF2-40B4-BE49-F238E27FC236}">
                <a16:creationId xmlns:a16="http://schemas.microsoft.com/office/drawing/2014/main" id="{0AD0C077-4E08-50D8-21BE-82609C3C8E9A}"/>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Rectángulo: esquinas redondeadas 62">
            <a:extLst>
              <a:ext uri="{FF2B5EF4-FFF2-40B4-BE49-F238E27FC236}">
                <a16:creationId xmlns:a16="http://schemas.microsoft.com/office/drawing/2014/main" id="{6DAC6730-FF35-7FDE-CF70-94F55FF3B3CC}"/>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5" name="Rectángulo: esquinas redondeadas 64">
            <a:extLst>
              <a:ext uri="{FF2B5EF4-FFF2-40B4-BE49-F238E27FC236}">
                <a16:creationId xmlns:a16="http://schemas.microsoft.com/office/drawing/2014/main" id="{C75BABE2-75A2-618A-66BD-47A91AAD7A39}"/>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6C14E50-3F8F-4928-A196-4242328264BE}"/>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6" name="CuadroTexto 65">
                <a:extLst>
                  <a:ext uri="{FF2B5EF4-FFF2-40B4-BE49-F238E27FC236}">
                    <a16:creationId xmlns:a16="http://schemas.microsoft.com/office/drawing/2014/main" id="{E6C14E50-3F8F-4928-A196-4242328264BE}"/>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3"/>
                <a:stretch>
                  <a:fillRect/>
                </a:stretch>
              </a:blipFill>
            </p:spPr>
            <p:txBody>
              <a:bodyPr/>
              <a:lstStyle/>
              <a:p>
                <a:r>
                  <a:rPr lang="es-MX">
                    <a:noFill/>
                  </a:rPr>
                  <a:t> </a:t>
                </a:r>
              </a:p>
            </p:txBody>
          </p:sp>
        </mc:Fallback>
      </mc:AlternateContent>
      <p:pic>
        <p:nvPicPr>
          <p:cNvPr id="67" name="Imagen 66">
            <a:extLst>
              <a:ext uri="{FF2B5EF4-FFF2-40B4-BE49-F238E27FC236}">
                <a16:creationId xmlns:a16="http://schemas.microsoft.com/office/drawing/2014/main" id="{F0BA919A-66EE-C2D9-FA52-BBF293E97AA5}"/>
              </a:ext>
            </a:extLst>
          </p:cNvPr>
          <p:cNvPicPr>
            <a:picLocks noChangeAspect="1"/>
          </p:cNvPicPr>
          <p:nvPr/>
        </p:nvPicPr>
        <p:blipFill>
          <a:blip r:embed="rId9"/>
          <a:stretch>
            <a:fillRect/>
          </a:stretch>
        </p:blipFill>
        <p:spPr>
          <a:xfrm>
            <a:off x="1940712" y="1169182"/>
            <a:ext cx="588794" cy="611752"/>
          </a:xfrm>
          <a:prstGeom prst="rect">
            <a:avLst/>
          </a:prstGeom>
        </p:spPr>
      </p:pic>
      <p:pic>
        <p:nvPicPr>
          <p:cNvPr id="68" name="Imagen 67">
            <a:extLst>
              <a:ext uri="{FF2B5EF4-FFF2-40B4-BE49-F238E27FC236}">
                <a16:creationId xmlns:a16="http://schemas.microsoft.com/office/drawing/2014/main" id="{3CF81BBC-B5AB-9256-5EEC-CE8B2F620E44}"/>
              </a:ext>
            </a:extLst>
          </p:cNvPr>
          <p:cNvPicPr>
            <a:picLocks noChangeAspect="1"/>
          </p:cNvPicPr>
          <p:nvPr/>
        </p:nvPicPr>
        <p:blipFill>
          <a:blip r:embed="rId9"/>
          <a:stretch>
            <a:fillRect/>
          </a:stretch>
        </p:blipFill>
        <p:spPr>
          <a:xfrm>
            <a:off x="2093112" y="1321582"/>
            <a:ext cx="588794" cy="611752"/>
          </a:xfrm>
          <a:prstGeom prst="rect">
            <a:avLst/>
          </a:prstGeom>
        </p:spPr>
      </p:pic>
      <p:pic>
        <p:nvPicPr>
          <p:cNvPr id="71" name="Imagen 70">
            <a:extLst>
              <a:ext uri="{FF2B5EF4-FFF2-40B4-BE49-F238E27FC236}">
                <a16:creationId xmlns:a16="http://schemas.microsoft.com/office/drawing/2014/main" id="{FB74F465-B4D6-35BF-B77D-6FAE02FEB80A}"/>
              </a:ext>
            </a:extLst>
          </p:cNvPr>
          <p:cNvPicPr>
            <a:picLocks noChangeAspect="1"/>
          </p:cNvPicPr>
          <p:nvPr/>
        </p:nvPicPr>
        <p:blipFill>
          <a:blip r:embed="rId8"/>
          <a:stretch>
            <a:fillRect/>
          </a:stretch>
        </p:blipFill>
        <p:spPr>
          <a:xfrm>
            <a:off x="1919906" y="2679682"/>
            <a:ext cx="639622" cy="664561"/>
          </a:xfrm>
          <a:prstGeom prst="rect">
            <a:avLst/>
          </a:prstGeom>
        </p:spPr>
      </p:pic>
      <p:pic>
        <p:nvPicPr>
          <p:cNvPr id="72" name="Imagen 71">
            <a:extLst>
              <a:ext uri="{FF2B5EF4-FFF2-40B4-BE49-F238E27FC236}">
                <a16:creationId xmlns:a16="http://schemas.microsoft.com/office/drawing/2014/main" id="{6D34523F-4575-C1EF-262B-B1535790D762}"/>
              </a:ext>
            </a:extLst>
          </p:cNvPr>
          <p:cNvPicPr>
            <a:picLocks noChangeAspect="1"/>
          </p:cNvPicPr>
          <p:nvPr/>
        </p:nvPicPr>
        <p:blipFill>
          <a:blip r:embed="rId8"/>
          <a:stretch>
            <a:fillRect/>
          </a:stretch>
        </p:blipFill>
        <p:spPr>
          <a:xfrm>
            <a:off x="2072306" y="2832082"/>
            <a:ext cx="639622" cy="664561"/>
          </a:xfrm>
          <a:prstGeom prst="rect">
            <a:avLst/>
          </a:prstGeom>
        </p:spPr>
      </p:pic>
      <p:pic>
        <p:nvPicPr>
          <p:cNvPr id="78" name="Imagen 77">
            <a:extLst>
              <a:ext uri="{FF2B5EF4-FFF2-40B4-BE49-F238E27FC236}">
                <a16:creationId xmlns:a16="http://schemas.microsoft.com/office/drawing/2014/main" id="{39F16687-64FD-E3E1-2EB4-7CE8FB8A36C7}"/>
              </a:ext>
            </a:extLst>
          </p:cNvPr>
          <p:cNvPicPr>
            <a:picLocks noChangeAspect="1"/>
          </p:cNvPicPr>
          <p:nvPr/>
        </p:nvPicPr>
        <p:blipFill rotWithShape="1">
          <a:blip r:embed="rId14"/>
          <a:srcRect t="48499"/>
          <a:stretch/>
        </p:blipFill>
        <p:spPr>
          <a:xfrm>
            <a:off x="3815555" y="1043952"/>
            <a:ext cx="1177720" cy="605772"/>
          </a:xfrm>
          <a:prstGeom prst="rect">
            <a:avLst/>
          </a:prstGeom>
        </p:spPr>
      </p:pic>
      <p:pic>
        <p:nvPicPr>
          <p:cNvPr id="79" name="Imagen 78">
            <a:extLst>
              <a:ext uri="{FF2B5EF4-FFF2-40B4-BE49-F238E27FC236}">
                <a16:creationId xmlns:a16="http://schemas.microsoft.com/office/drawing/2014/main" id="{53A0AB75-1BB5-322E-9D68-B0CA43B354E5}"/>
              </a:ext>
            </a:extLst>
          </p:cNvPr>
          <p:cNvPicPr>
            <a:picLocks noChangeAspect="1"/>
          </p:cNvPicPr>
          <p:nvPr/>
        </p:nvPicPr>
        <p:blipFill rotWithShape="1">
          <a:blip r:embed="rId14"/>
          <a:srcRect t="48499"/>
          <a:stretch/>
        </p:blipFill>
        <p:spPr>
          <a:xfrm>
            <a:off x="3967955" y="1196352"/>
            <a:ext cx="1177720" cy="605772"/>
          </a:xfrm>
          <a:prstGeom prst="rect">
            <a:avLst/>
          </a:prstGeom>
        </p:spPr>
      </p:pic>
      <p:pic>
        <p:nvPicPr>
          <p:cNvPr id="27" name="Imagen 26">
            <a:extLst>
              <a:ext uri="{FF2B5EF4-FFF2-40B4-BE49-F238E27FC236}">
                <a16:creationId xmlns:a16="http://schemas.microsoft.com/office/drawing/2014/main" id="{B18C3BCE-DE63-831C-7CE0-8F2541FA0768}"/>
              </a:ext>
            </a:extLst>
          </p:cNvPr>
          <p:cNvPicPr>
            <a:picLocks noChangeAspect="1"/>
          </p:cNvPicPr>
          <p:nvPr/>
        </p:nvPicPr>
        <p:blipFill rotWithShape="1">
          <a:blip r:embed="rId14"/>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a:extLst>
              <a:ext uri="{FF2B5EF4-FFF2-40B4-BE49-F238E27FC236}">
                <a16:creationId xmlns:a16="http://schemas.microsoft.com/office/drawing/2014/main" id="{D9E7524F-F2B4-20FA-600D-D473F1A37AB1}"/>
              </a:ext>
            </a:extLst>
          </p:cNvPr>
          <p:cNvPicPr>
            <a:picLocks noChangeAspect="1"/>
          </p:cNvPicPr>
          <p:nvPr/>
        </p:nvPicPr>
        <p:blipFill>
          <a:blip r:embed="rId7"/>
          <a:stretch>
            <a:fillRect/>
          </a:stretch>
        </p:blipFill>
        <p:spPr>
          <a:xfrm>
            <a:off x="3287633" y="1627793"/>
            <a:ext cx="680710" cy="593003"/>
          </a:xfrm>
          <a:prstGeom prst="rect">
            <a:avLst/>
          </a:prstGeom>
        </p:spPr>
      </p:pic>
      <p:pic>
        <p:nvPicPr>
          <p:cNvPr id="50" name="Imagen 49">
            <a:extLst>
              <a:ext uri="{FF2B5EF4-FFF2-40B4-BE49-F238E27FC236}">
                <a16:creationId xmlns:a16="http://schemas.microsoft.com/office/drawing/2014/main" id="{1CA03DB9-4263-42C2-389B-9DD3755D9B6E}"/>
              </a:ext>
            </a:extLst>
          </p:cNvPr>
          <p:cNvPicPr>
            <a:picLocks noChangeAspect="1"/>
          </p:cNvPicPr>
          <p:nvPr/>
        </p:nvPicPr>
        <p:blipFill rotWithShape="1">
          <a:blip r:embed="rId10"/>
          <a:srcRect t="5850"/>
          <a:stretch/>
        </p:blipFill>
        <p:spPr>
          <a:xfrm>
            <a:off x="1490886" y="1790457"/>
            <a:ext cx="494661" cy="483881"/>
          </a:xfrm>
          <a:prstGeom prst="rect">
            <a:avLst/>
          </a:prstGeom>
        </p:spPr>
      </p:pic>
      <p:pic>
        <p:nvPicPr>
          <p:cNvPr id="69" name="Imagen 68">
            <a:extLst>
              <a:ext uri="{FF2B5EF4-FFF2-40B4-BE49-F238E27FC236}">
                <a16:creationId xmlns:a16="http://schemas.microsoft.com/office/drawing/2014/main" id="{D8515378-7040-ABA6-69E3-125A72445139}"/>
              </a:ext>
            </a:extLst>
          </p:cNvPr>
          <p:cNvPicPr>
            <a:picLocks noChangeAspect="1"/>
          </p:cNvPicPr>
          <p:nvPr/>
        </p:nvPicPr>
        <p:blipFill>
          <a:blip r:embed="rId9"/>
          <a:stretch>
            <a:fillRect/>
          </a:stretch>
        </p:blipFill>
        <p:spPr>
          <a:xfrm>
            <a:off x="2359384" y="1654765"/>
            <a:ext cx="588794" cy="611752"/>
          </a:xfrm>
          <a:prstGeom prst="rect">
            <a:avLst/>
          </a:prstGeom>
        </p:spPr>
      </p:pic>
      <p:pic>
        <p:nvPicPr>
          <p:cNvPr id="31" name="Imagen 30">
            <a:extLst>
              <a:ext uri="{FF2B5EF4-FFF2-40B4-BE49-F238E27FC236}">
                <a16:creationId xmlns:a16="http://schemas.microsoft.com/office/drawing/2014/main" id="{E55CF62C-8ABC-5F9C-7744-D42445C2F33F}"/>
              </a:ext>
            </a:extLst>
          </p:cNvPr>
          <p:cNvPicPr>
            <a:picLocks noChangeAspect="1"/>
          </p:cNvPicPr>
          <p:nvPr/>
        </p:nvPicPr>
        <p:blipFill>
          <a:blip r:embed="rId6"/>
          <a:stretch>
            <a:fillRect/>
          </a:stretch>
        </p:blipFill>
        <p:spPr>
          <a:xfrm>
            <a:off x="3360928" y="3208440"/>
            <a:ext cx="680710" cy="593003"/>
          </a:xfrm>
          <a:prstGeom prst="rect">
            <a:avLst/>
          </a:prstGeom>
        </p:spPr>
      </p:pic>
      <p:pic>
        <p:nvPicPr>
          <p:cNvPr id="60" name="Imagen 59">
            <a:extLst>
              <a:ext uri="{FF2B5EF4-FFF2-40B4-BE49-F238E27FC236}">
                <a16:creationId xmlns:a16="http://schemas.microsoft.com/office/drawing/2014/main" id="{87327984-7ABB-6EAA-A534-C2E79E7E06CD}"/>
              </a:ext>
            </a:extLst>
          </p:cNvPr>
          <p:cNvPicPr>
            <a:picLocks noChangeAspect="1"/>
          </p:cNvPicPr>
          <p:nvPr/>
        </p:nvPicPr>
        <p:blipFill rotWithShape="1">
          <a:blip r:embed="rId10"/>
          <a:srcRect t="5850"/>
          <a:stretch/>
        </p:blipFill>
        <p:spPr>
          <a:xfrm>
            <a:off x="1500040" y="3326046"/>
            <a:ext cx="494661" cy="483881"/>
          </a:xfrm>
          <a:prstGeom prst="rect">
            <a:avLst/>
          </a:prstGeom>
        </p:spPr>
      </p:pic>
      <p:pic>
        <p:nvPicPr>
          <p:cNvPr id="73" name="Imagen 72">
            <a:extLst>
              <a:ext uri="{FF2B5EF4-FFF2-40B4-BE49-F238E27FC236}">
                <a16:creationId xmlns:a16="http://schemas.microsoft.com/office/drawing/2014/main" id="{581C3DCF-4718-6D93-E457-F53273077806}"/>
              </a:ext>
            </a:extLst>
          </p:cNvPr>
          <p:cNvPicPr>
            <a:picLocks noChangeAspect="1"/>
          </p:cNvPicPr>
          <p:nvPr/>
        </p:nvPicPr>
        <p:blipFill>
          <a:blip r:embed="rId8"/>
          <a:stretch>
            <a:fillRect/>
          </a:stretch>
        </p:blipFill>
        <p:spPr>
          <a:xfrm>
            <a:off x="2377106" y="3136882"/>
            <a:ext cx="639622" cy="664561"/>
          </a:xfrm>
          <a:prstGeom prst="rect">
            <a:avLst/>
          </a:prstGeom>
        </p:spPr>
      </p:pic>
      <p:pic>
        <p:nvPicPr>
          <p:cNvPr id="81" name="Imagen 80">
            <a:extLst>
              <a:ext uri="{FF2B5EF4-FFF2-40B4-BE49-F238E27FC236}">
                <a16:creationId xmlns:a16="http://schemas.microsoft.com/office/drawing/2014/main" id="{AE7CA4AC-B2FE-A5C4-D7CF-9ECC2CA04736}"/>
              </a:ext>
            </a:extLst>
          </p:cNvPr>
          <p:cNvPicPr>
            <a:picLocks noChangeAspect="1"/>
          </p:cNvPicPr>
          <p:nvPr/>
        </p:nvPicPr>
        <p:blipFill rotWithShape="1">
          <a:blip r:embed="rId15"/>
          <a:srcRect l="-127" t="5305" r="127" b="-5305"/>
          <a:stretch/>
        </p:blipFill>
        <p:spPr>
          <a:xfrm>
            <a:off x="6311708" y="1429734"/>
            <a:ext cx="5757385" cy="5117674"/>
          </a:xfrm>
          <a:prstGeom prst="rect">
            <a:avLst/>
          </a:prstGeom>
        </p:spPr>
      </p:pic>
      <p:pic>
        <p:nvPicPr>
          <p:cNvPr id="26" name="Imagen 25">
            <a:extLst>
              <a:ext uri="{FF2B5EF4-FFF2-40B4-BE49-F238E27FC236}">
                <a16:creationId xmlns:a16="http://schemas.microsoft.com/office/drawing/2014/main" id="{76D8DC9A-B218-BC7B-DD94-501480E18F71}"/>
              </a:ext>
            </a:extLst>
          </p:cNvPr>
          <p:cNvPicPr>
            <a:picLocks noChangeAspect="1"/>
          </p:cNvPicPr>
          <p:nvPr/>
        </p:nvPicPr>
        <p:blipFill rotWithShape="1">
          <a:blip r:embed="rId5"/>
          <a:srcRect t="48499"/>
          <a:stretch/>
        </p:blipFill>
        <p:spPr>
          <a:xfrm>
            <a:off x="4135120" y="3150613"/>
            <a:ext cx="1177720" cy="605772"/>
          </a:xfrm>
          <a:prstGeom prst="rect">
            <a:avLst/>
          </a:prstGeom>
        </p:spPr>
      </p:pic>
      <p:pic>
        <p:nvPicPr>
          <p:cNvPr id="33" name="Imagen 32">
            <a:extLst>
              <a:ext uri="{FF2B5EF4-FFF2-40B4-BE49-F238E27FC236}">
                <a16:creationId xmlns:a16="http://schemas.microsoft.com/office/drawing/2014/main" id="{09883BF5-0C49-58BA-DBA5-219F7F83D829}"/>
              </a:ext>
            </a:extLst>
          </p:cNvPr>
          <p:cNvPicPr>
            <a:picLocks noChangeAspect="1"/>
          </p:cNvPicPr>
          <p:nvPr/>
        </p:nvPicPr>
        <p:blipFill rotWithShape="1">
          <a:blip r:embed="rId14"/>
          <a:srcRect t="48499"/>
          <a:stretch/>
        </p:blipFill>
        <p:spPr>
          <a:xfrm>
            <a:off x="4204787" y="1600010"/>
            <a:ext cx="1177720" cy="605772"/>
          </a:xfrm>
          <a:prstGeom prst="rect">
            <a:avLst/>
          </a:prstGeom>
        </p:spPr>
      </p:pic>
      <p:sp>
        <p:nvSpPr>
          <p:cNvPr id="3" name="CuadroTexto 2">
            <a:extLst>
              <a:ext uri="{FF2B5EF4-FFF2-40B4-BE49-F238E27FC236}">
                <a16:creationId xmlns:a16="http://schemas.microsoft.com/office/drawing/2014/main" id="{37E5D28D-0DDB-D859-19B8-8F640188A6FE}"/>
              </a:ext>
            </a:extLst>
          </p:cNvPr>
          <p:cNvSpPr txBox="1"/>
          <p:nvPr/>
        </p:nvSpPr>
        <p:spPr>
          <a:xfrm>
            <a:off x="7485902" y="1113628"/>
            <a:ext cx="3175869" cy="261610"/>
          </a:xfrm>
          <a:prstGeom prst="rect">
            <a:avLst/>
          </a:prstGeom>
          <a:noFill/>
        </p:spPr>
        <p:txBody>
          <a:bodyPr wrap="none" rtlCol="0">
            <a:spAutoFit/>
          </a:bodyPr>
          <a:lstStyle/>
          <a:p>
            <a:r>
              <a:rPr lang="es-MX" sz="1100" b="1">
                <a:solidFill>
                  <a:srgbClr val="C00000"/>
                </a:solidFill>
                <a:latin typeface="Montserrat Light" panose="00000400000000000000" pitchFamily="2" charset="0"/>
              </a:rPr>
              <a:t>Distancia entre distribución Nodo por Nodo</a:t>
            </a:r>
            <a:endParaRPr lang="es-MX" sz="1100" b="1" dirty="0">
              <a:solidFill>
                <a:srgbClr val="C00000"/>
              </a:solidFill>
              <a:latin typeface="Montserrat Light" panose="00000400000000000000" pitchFamily="2" charset="0"/>
            </a:endParaRPr>
          </a:p>
        </p:txBody>
      </p:sp>
      <p:sp>
        <p:nvSpPr>
          <p:cNvPr id="4" name="CuadroTexto 3">
            <a:extLst>
              <a:ext uri="{FF2B5EF4-FFF2-40B4-BE49-F238E27FC236}">
                <a16:creationId xmlns:a16="http://schemas.microsoft.com/office/drawing/2014/main" id="{562A9E9B-C5B1-9741-A00D-338045B5C9D7}"/>
              </a:ext>
            </a:extLst>
          </p:cNvPr>
          <p:cNvSpPr txBox="1"/>
          <p:nvPr/>
        </p:nvSpPr>
        <p:spPr>
          <a:xfrm>
            <a:off x="7028563" y="6333945"/>
            <a:ext cx="4642618" cy="307777"/>
          </a:xfrm>
          <a:prstGeom prst="rect">
            <a:avLst/>
          </a:prstGeom>
          <a:noFill/>
        </p:spPr>
        <p:txBody>
          <a:bodyPr wrap="none" rtlCol="0">
            <a:spAutoFit/>
          </a:bodyPr>
          <a:lstStyle/>
          <a:p>
            <a:r>
              <a:rPr lang="es-MX" b="1" dirty="0">
                <a:solidFill>
                  <a:srgbClr val="C00000"/>
                </a:solidFill>
                <a:latin typeface="Montserrat Light" panose="00000400000000000000" pitchFamily="2" charset="0"/>
              </a:rPr>
              <a:t>Se realiza un </a:t>
            </a:r>
            <a:r>
              <a:rPr lang="es-MX" b="1" i="1" dirty="0" err="1">
                <a:solidFill>
                  <a:srgbClr val="C00000"/>
                </a:solidFill>
                <a:latin typeface="Montserrat Light" panose="00000400000000000000" pitchFamily="2" charset="0"/>
              </a:rPr>
              <a:t>random</a:t>
            </a:r>
            <a:r>
              <a:rPr lang="es-MX" b="1" i="1" dirty="0">
                <a:solidFill>
                  <a:srgbClr val="C00000"/>
                </a:solidFill>
                <a:latin typeface="Montserrat Light" panose="00000400000000000000" pitchFamily="2" charset="0"/>
              </a:rPr>
              <a:t> test </a:t>
            </a:r>
            <a:r>
              <a:rPr lang="es-MX" b="1" dirty="0">
                <a:solidFill>
                  <a:srgbClr val="C00000"/>
                </a:solidFill>
                <a:latin typeface="Montserrat Light" panose="00000400000000000000" pitchFamily="2" charset="0"/>
              </a:rPr>
              <a:t>para definir un </a:t>
            </a:r>
            <a:r>
              <a:rPr lang="es-MX" b="1" i="1" dirty="0" err="1">
                <a:solidFill>
                  <a:srgbClr val="C00000"/>
                </a:solidFill>
                <a:latin typeface="Montserrat Light" panose="00000400000000000000" pitchFamily="2" charset="0"/>
              </a:rPr>
              <a:t>threshold</a:t>
            </a:r>
            <a:endParaRPr lang="es-MX" b="1" dirty="0">
              <a:solidFill>
                <a:srgbClr val="C00000"/>
              </a:solidFill>
              <a:latin typeface="Montserrat Light" panose="00000400000000000000" pitchFamily="2" charset="0"/>
            </a:endParaRPr>
          </a:p>
        </p:txBody>
      </p:sp>
      <p:pic>
        <p:nvPicPr>
          <p:cNvPr id="2" name="Imagen 1">
            <a:extLst>
              <a:ext uri="{FF2B5EF4-FFF2-40B4-BE49-F238E27FC236}">
                <a16:creationId xmlns:a16="http://schemas.microsoft.com/office/drawing/2014/main" id="{D8F8205D-44D5-C95E-2952-382A79CA40D5}"/>
              </a:ext>
            </a:extLst>
          </p:cNvPr>
          <p:cNvPicPr>
            <a:picLocks noChangeAspect="1"/>
          </p:cNvPicPr>
          <p:nvPr/>
        </p:nvPicPr>
        <p:blipFill rotWithShape="1">
          <a:blip r:embed="rId3"/>
          <a:srcRect t="4892"/>
          <a:stretch/>
        </p:blipFill>
        <p:spPr>
          <a:xfrm>
            <a:off x="986832" y="41436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879BD67A-7AE6-B77C-E8F3-6984A2C099C0}"/>
              </a:ext>
            </a:extLst>
          </p:cNvPr>
          <p:cNvPicPr>
            <a:picLocks noChangeAspect="1"/>
          </p:cNvPicPr>
          <p:nvPr/>
        </p:nvPicPr>
        <p:blipFill rotWithShape="1">
          <a:blip r:embed="rId3"/>
          <a:srcRect t="4892"/>
          <a:stretch/>
        </p:blipFill>
        <p:spPr>
          <a:xfrm>
            <a:off x="1139232" y="42960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C380D214-21C7-C323-CEFA-4A45E89CED8A}"/>
              </a:ext>
            </a:extLst>
          </p:cNvPr>
          <p:cNvPicPr>
            <a:picLocks noChangeAspect="1"/>
          </p:cNvPicPr>
          <p:nvPr/>
        </p:nvPicPr>
        <p:blipFill rotWithShape="1">
          <a:blip r:embed="rId3"/>
          <a:srcRect t="4892"/>
          <a:stretch/>
        </p:blipFill>
        <p:spPr>
          <a:xfrm>
            <a:off x="1291632" y="44484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EBEF99A2-9CA4-7F7B-D5DD-56A1EDE38154}"/>
              </a:ext>
            </a:extLst>
          </p:cNvPr>
          <p:cNvPicPr>
            <a:picLocks noChangeAspect="1"/>
          </p:cNvPicPr>
          <p:nvPr/>
        </p:nvPicPr>
        <p:blipFill rotWithShape="1">
          <a:blip r:embed="rId3"/>
          <a:srcRect t="4892"/>
          <a:stretch/>
        </p:blipFill>
        <p:spPr>
          <a:xfrm>
            <a:off x="1444032" y="46008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3D7E104F-CEDA-AFEB-DB9E-26AD3C8A40AC}"/>
              </a:ext>
            </a:extLst>
          </p:cNvPr>
          <p:cNvPicPr>
            <a:picLocks noChangeAspect="1"/>
          </p:cNvPicPr>
          <p:nvPr/>
        </p:nvPicPr>
        <p:blipFill rotWithShape="1">
          <a:blip r:embed="rId3"/>
          <a:srcRect t="4892"/>
          <a:stretch/>
        </p:blipFill>
        <p:spPr>
          <a:xfrm>
            <a:off x="1596432" y="47532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21CA71A-AD91-DEAC-BFE2-465F7B1C36EA}"/>
              </a:ext>
            </a:extLst>
          </p:cNvPr>
          <p:cNvPicPr>
            <a:picLocks noChangeAspect="1"/>
          </p:cNvPicPr>
          <p:nvPr/>
        </p:nvPicPr>
        <p:blipFill rotWithShape="1">
          <a:blip r:embed="rId3"/>
          <a:srcRect t="4892"/>
          <a:stretch/>
        </p:blipFill>
        <p:spPr>
          <a:xfrm>
            <a:off x="1748832" y="49056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A36A7B66-FE5A-C767-03B1-EF087E122200}"/>
              </a:ext>
            </a:extLst>
          </p:cNvPr>
          <p:cNvPicPr>
            <a:picLocks noChangeAspect="1"/>
          </p:cNvPicPr>
          <p:nvPr/>
        </p:nvPicPr>
        <p:blipFill rotWithShape="1">
          <a:blip r:embed="rId3"/>
          <a:srcRect t="4892"/>
          <a:stretch/>
        </p:blipFill>
        <p:spPr>
          <a:xfrm>
            <a:off x="1901232" y="50580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646B052B-3A05-EC52-A12A-E1348E59F94A}"/>
              </a:ext>
            </a:extLst>
          </p:cNvPr>
          <p:cNvPicPr>
            <a:picLocks noChangeAspect="1"/>
          </p:cNvPicPr>
          <p:nvPr/>
        </p:nvPicPr>
        <p:blipFill rotWithShape="1">
          <a:blip r:embed="rId3"/>
          <a:srcRect t="4892"/>
          <a:stretch/>
        </p:blipFill>
        <p:spPr>
          <a:xfrm>
            <a:off x="2053632" y="52104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93DEAB2C-4811-34D7-7531-030C9EBA1251}"/>
              </a:ext>
            </a:extLst>
          </p:cNvPr>
          <p:cNvPicPr>
            <a:picLocks noChangeAspect="1"/>
          </p:cNvPicPr>
          <p:nvPr/>
        </p:nvPicPr>
        <p:blipFill rotWithShape="1">
          <a:blip r:embed="rId3"/>
          <a:srcRect t="4892"/>
          <a:stretch/>
        </p:blipFill>
        <p:spPr>
          <a:xfrm>
            <a:off x="2206032" y="53628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87" name="CuadroTexto 86">
                <a:extLst>
                  <a:ext uri="{FF2B5EF4-FFF2-40B4-BE49-F238E27FC236}">
                    <a16:creationId xmlns:a16="http://schemas.microsoft.com/office/drawing/2014/main" id="{9479D0F7-9890-656F-4990-073408E9049D}"/>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20  </m:t>
                      </m:r>
                    </m:oMath>
                  </m:oMathPara>
                </a14:m>
                <a:endParaRPr lang="es-MX" dirty="0"/>
              </a:p>
            </p:txBody>
          </p:sp>
        </mc:Choice>
        <mc:Fallback xmlns="">
          <p:sp>
            <p:nvSpPr>
              <p:cNvPr id="87" name="CuadroTexto 86">
                <a:extLst>
                  <a:ext uri="{FF2B5EF4-FFF2-40B4-BE49-F238E27FC236}">
                    <a16:creationId xmlns:a16="http://schemas.microsoft.com/office/drawing/2014/main" id="{9479D0F7-9890-656F-4990-073408E9049D}"/>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2566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2B64040-E4E6-235E-C14E-78A5D18A15D7}"/>
              </a:ext>
            </a:extLst>
          </p:cNvPr>
          <p:cNvPicPr>
            <a:picLocks noChangeAspect="1"/>
          </p:cNvPicPr>
          <p:nvPr/>
        </p:nvPicPr>
        <p:blipFill rotWithShape="1">
          <a:blip r:embed="rId3"/>
          <a:srcRect l="3064" t="74974" r="28756" b="20370"/>
          <a:stretch/>
        </p:blipFill>
        <p:spPr>
          <a:xfrm>
            <a:off x="6489291" y="5044191"/>
            <a:ext cx="3629395" cy="220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37E5D28D-0DDB-D859-19B8-8F640188A6FE}"/>
              </a:ext>
            </a:extLst>
          </p:cNvPr>
          <p:cNvSpPr txBox="1"/>
          <p:nvPr/>
        </p:nvSpPr>
        <p:spPr>
          <a:xfrm>
            <a:off x="7485902" y="1113628"/>
            <a:ext cx="3175869" cy="261610"/>
          </a:xfrm>
          <a:prstGeom prst="rect">
            <a:avLst/>
          </a:prstGeom>
          <a:noFill/>
        </p:spPr>
        <p:txBody>
          <a:bodyPr wrap="none" rtlCol="0">
            <a:spAutoFit/>
          </a:bodyPr>
          <a:lstStyle/>
          <a:p>
            <a:r>
              <a:rPr lang="es-MX" sz="1100" b="1">
                <a:solidFill>
                  <a:srgbClr val="C00000"/>
                </a:solidFill>
                <a:latin typeface="Montserrat Light" panose="00000400000000000000" pitchFamily="2" charset="0"/>
              </a:rPr>
              <a:t>Distancia entre distribución Nodo por Nodo</a:t>
            </a:r>
            <a:endParaRPr lang="es-MX" sz="1100" b="1" dirty="0">
              <a:solidFill>
                <a:srgbClr val="C00000"/>
              </a:solidFill>
              <a:latin typeface="Montserrat Light" panose="00000400000000000000" pitchFamily="2" charset="0"/>
            </a:endParaRPr>
          </a:p>
        </p:txBody>
      </p:sp>
      <p:sp>
        <p:nvSpPr>
          <p:cNvPr id="4" name="CuadroTexto 3">
            <a:extLst>
              <a:ext uri="{FF2B5EF4-FFF2-40B4-BE49-F238E27FC236}">
                <a16:creationId xmlns:a16="http://schemas.microsoft.com/office/drawing/2014/main" id="{562A9E9B-C5B1-9741-A00D-338045B5C9D7}"/>
              </a:ext>
            </a:extLst>
          </p:cNvPr>
          <p:cNvSpPr txBox="1"/>
          <p:nvPr/>
        </p:nvSpPr>
        <p:spPr>
          <a:xfrm>
            <a:off x="7028563" y="6333945"/>
            <a:ext cx="4642618" cy="307777"/>
          </a:xfrm>
          <a:prstGeom prst="rect">
            <a:avLst/>
          </a:prstGeom>
          <a:noFill/>
        </p:spPr>
        <p:txBody>
          <a:bodyPr wrap="none" rtlCol="0">
            <a:spAutoFit/>
          </a:bodyPr>
          <a:lstStyle/>
          <a:p>
            <a:r>
              <a:rPr lang="es-MX" b="1" dirty="0">
                <a:solidFill>
                  <a:srgbClr val="C00000"/>
                </a:solidFill>
                <a:latin typeface="Montserrat Light" panose="00000400000000000000" pitchFamily="2" charset="0"/>
              </a:rPr>
              <a:t>Se realiza un </a:t>
            </a:r>
            <a:r>
              <a:rPr lang="es-MX" b="1" i="1" dirty="0" err="1">
                <a:solidFill>
                  <a:srgbClr val="C00000"/>
                </a:solidFill>
                <a:latin typeface="Montserrat Light" panose="00000400000000000000" pitchFamily="2" charset="0"/>
              </a:rPr>
              <a:t>random</a:t>
            </a:r>
            <a:r>
              <a:rPr lang="es-MX" b="1" i="1" dirty="0">
                <a:solidFill>
                  <a:srgbClr val="C00000"/>
                </a:solidFill>
                <a:latin typeface="Montserrat Light" panose="00000400000000000000" pitchFamily="2" charset="0"/>
              </a:rPr>
              <a:t> test </a:t>
            </a:r>
            <a:r>
              <a:rPr lang="es-MX" b="1" dirty="0">
                <a:solidFill>
                  <a:srgbClr val="C00000"/>
                </a:solidFill>
                <a:latin typeface="Montserrat Light" panose="00000400000000000000" pitchFamily="2" charset="0"/>
              </a:rPr>
              <a:t>para definir un </a:t>
            </a:r>
            <a:r>
              <a:rPr lang="es-MX" b="1" i="1" dirty="0" err="1">
                <a:solidFill>
                  <a:srgbClr val="C00000"/>
                </a:solidFill>
                <a:latin typeface="Montserrat Light" panose="00000400000000000000" pitchFamily="2" charset="0"/>
              </a:rPr>
              <a:t>threshold</a:t>
            </a:r>
            <a:endParaRPr lang="es-MX" b="1" dirty="0">
              <a:solidFill>
                <a:srgbClr val="C00000"/>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B049023E-0129-90CE-F59F-3BBA989E0118}"/>
                  </a:ext>
                </a:extLst>
              </p:cNvPr>
              <p:cNvSpPr txBox="1"/>
              <p:nvPr/>
            </p:nvSpPr>
            <p:spPr>
              <a:xfrm>
                <a:off x="2939539" y="1818021"/>
                <a:ext cx="984197" cy="4217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MX" sz="1600" b="0" i="1" smtClean="0">
                          <a:solidFill>
                            <a:srgbClr val="C00000"/>
                          </a:solidFill>
                          <a:latin typeface="Cambria Math" panose="02040503050406030204" pitchFamily="18" charset="0"/>
                        </a:rPr>
                        <m:t>𝑍</m:t>
                      </m:r>
                      <m:r>
                        <a:rPr lang="es-MX" sz="1600" b="0" i="1" smtClean="0">
                          <a:solidFill>
                            <a:srgbClr val="C00000"/>
                          </a:solidFill>
                          <a:latin typeface="Cambria Math" panose="02040503050406030204" pitchFamily="18" charset="0"/>
                        </a:rPr>
                        <m:t>=</m:t>
                      </m:r>
                      <m:f>
                        <m:fPr>
                          <m:ctrlPr>
                            <a:rPr lang="es-MX" sz="1600" b="0" i="1" smtClean="0">
                              <a:solidFill>
                                <a:srgbClr val="C00000"/>
                              </a:solidFill>
                              <a:latin typeface="Cambria Math" panose="02040503050406030204" pitchFamily="18" charset="0"/>
                            </a:rPr>
                          </m:ctrlPr>
                        </m:fPr>
                        <m:num>
                          <m:r>
                            <a:rPr lang="es-MX" sz="1600" b="0" i="1" smtClean="0">
                              <a:solidFill>
                                <a:srgbClr val="C00000"/>
                              </a:solidFill>
                              <a:latin typeface="Cambria Math" panose="02040503050406030204" pitchFamily="18" charset="0"/>
                            </a:rPr>
                            <m:t>𝑥</m:t>
                          </m:r>
                          <m:r>
                            <a:rPr lang="es-MX" sz="1600" b="0" i="1" smtClean="0">
                              <a:solidFill>
                                <a:srgbClr val="C00000"/>
                              </a:solidFill>
                              <a:latin typeface="Cambria Math" panose="02040503050406030204" pitchFamily="18" charset="0"/>
                            </a:rPr>
                            <m:t>−</m:t>
                          </m:r>
                          <m:r>
                            <a:rPr lang="es-MX" sz="1600" b="0" i="1" smtClean="0">
                              <a:solidFill>
                                <a:srgbClr val="C00000"/>
                              </a:solidFill>
                              <a:latin typeface="Cambria Math" panose="02040503050406030204" pitchFamily="18" charset="0"/>
                            </a:rPr>
                            <m:t>𝜇</m:t>
                          </m:r>
                        </m:num>
                        <m:den>
                          <m:r>
                            <a:rPr lang="es-MX" sz="1600" b="0" i="1" smtClean="0">
                              <a:solidFill>
                                <a:srgbClr val="C00000"/>
                              </a:solidFill>
                              <a:latin typeface="Cambria Math" panose="02040503050406030204" pitchFamily="18" charset="0"/>
                            </a:rPr>
                            <m:t>𝜎</m:t>
                          </m:r>
                        </m:den>
                      </m:f>
                    </m:oMath>
                  </m:oMathPara>
                </a14:m>
                <a:endParaRPr lang="es-MX" sz="1600" dirty="0">
                  <a:solidFill>
                    <a:srgbClr val="C00000"/>
                  </a:solidFill>
                </a:endParaRPr>
              </a:p>
            </p:txBody>
          </p:sp>
        </mc:Choice>
        <mc:Fallback xmlns="">
          <p:sp>
            <p:nvSpPr>
              <p:cNvPr id="2" name="CuadroTexto 1">
                <a:extLst>
                  <a:ext uri="{FF2B5EF4-FFF2-40B4-BE49-F238E27FC236}">
                    <a16:creationId xmlns:a16="http://schemas.microsoft.com/office/drawing/2014/main" id="{B049023E-0129-90CE-F59F-3BBA989E0118}"/>
                  </a:ext>
                </a:extLst>
              </p:cNvPr>
              <p:cNvSpPr txBox="1">
                <a:spLocks noRot="1" noChangeAspect="1" noMove="1" noResize="1" noEditPoints="1" noAdjustHandles="1" noChangeArrowheads="1" noChangeShapeType="1" noTextEdit="1"/>
              </p:cNvSpPr>
              <p:nvPr/>
            </p:nvSpPr>
            <p:spPr>
              <a:xfrm>
                <a:off x="2939539" y="1818021"/>
                <a:ext cx="984197" cy="421719"/>
              </a:xfrm>
              <a:prstGeom prst="rect">
                <a:avLst/>
              </a:prstGeom>
              <a:blipFill>
                <a:blip r:embed="rId4"/>
                <a:stretch>
                  <a:fillRect l="-617" t="-1449" b="-11594"/>
                </a:stretch>
              </a:blipFill>
            </p:spPr>
            <p:txBody>
              <a:bodyPr/>
              <a:lstStyle/>
              <a:p>
                <a:r>
                  <a:rPr lang="es-MX">
                    <a:noFill/>
                  </a:rPr>
                  <a:t> </a:t>
                </a:r>
              </a:p>
            </p:txBody>
          </p:sp>
        </mc:Fallback>
      </mc:AlternateContent>
      <p:pic>
        <p:nvPicPr>
          <p:cNvPr id="6" name="Imagen 5">
            <a:extLst>
              <a:ext uri="{FF2B5EF4-FFF2-40B4-BE49-F238E27FC236}">
                <a16:creationId xmlns:a16="http://schemas.microsoft.com/office/drawing/2014/main" id="{10823719-E47C-535C-96CF-2F668BC2A8E1}"/>
              </a:ext>
            </a:extLst>
          </p:cNvPr>
          <p:cNvPicPr>
            <a:picLocks noChangeAspect="1"/>
          </p:cNvPicPr>
          <p:nvPr/>
        </p:nvPicPr>
        <p:blipFill rotWithShape="1">
          <a:blip r:embed="rId5"/>
          <a:srcRect t="4805"/>
          <a:stretch/>
        </p:blipFill>
        <p:spPr>
          <a:xfrm>
            <a:off x="195666" y="2711751"/>
            <a:ext cx="5978678" cy="3594234"/>
          </a:xfrm>
          <a:prstGeom prst="rect">
            <a:avLst/>
          </a:prstGeom>
        </p:spPr>
      </p:pic>
      <p:sp>
        <p:nvSpPr>
          <p:cNvPr id="8" name="CuadroTexto 7">
            <a:extLst>
              <a:ext uri="{FF2B5EF4-FFF2-40B4-BE49-F238E27FC236}">
                <a16:creationId xmlns:a16="http://schemas.microsoft.com/office/drawing/2014/main" id="{487FB6DE-C9B6-4475-B578-3678E44BB979}"/>
              </a:ext>
            </a:extLst>
          </p:cNvPr>
          <p:cNvSpPr txBox="1"/>
          <p:nvPr/>
        </p:nvSpPr>
        <p:spPr>
          <a:xfrm>
            <a:off x="1792723" y="1429734"/>
            <a:ext cx="3957878" cy="338554"/>
          </a:xfrm>
          <a:prstGeom prst="rect">
            <a:avLst/>
          </a:prstGeom>
          <a:noFill/>
        </p:spPr>
        <p:txBody>
          <a:bodyPr wrap="square" rtlCol="0">
            <a:spAutoFit/>
          </a:bodyPr>
          <a:lstStyle/>
          <a:p>
            <a:r>
              <a:rPr lang="es-MX" sz="1600" b="1" dirty="0">
                <a:solidFill>
                  <a:srgbClr val="C00000"/>
                </a:solidFill>
                <a:latin typeface="Montserrat Light" panose="00000400000000000000" pitchFamily="2" charset="0"/>
              </a:rPr>
              <a:t>Medidas normalizadas por </a:t>
            </a:r>
            <a:r>
              <a:rPr lang="es-MX" sz="1600" b="1" i="1" dirty="0">
                <a:solidFill>
                  <a:srgbClr val="C00000"/>
                </a:solidFill>
                <a:latin typeface="Montserrat Light" panose="00000400000000000000" pitchFamily="2" charset="0"/>
              </a:rPr>
              <a:t>Z-Score</a:t>
            </a:r>
          </a:p>
        </p:txBody>
      </p:sp>
      <p:sp>
        <p:nvSpPr>
          <p:cNvPr id="9" name="CuadroTexto 8">
            <a:extLst>
              <a:ext uri="{FF2B5EF4-FFF2-40B4-BE49-F238E27FC236}">
                <a16:creationId xmlns:a16="http://schemas.microsoft.com/office/drawing/2014/main" id="{74CCC135-682F-A815-3F63-A74DEC7B24A4}"/>
              </a:ext>
            </a:extLst>
          </p:cNvPr>
          <p:cNvSpPr txBox="1"/>
          <p:nvPr/>
        </p:nvSpPr>
        <p:spPr>
          <a:xfrm>
            <a:off x="2169044" y="2367984"/>
            <a:ext cx="2518310" cy="307777"/>
          </a:xfrm>
          <a:prstGeom prst="rect">
            <a:avLst/>
          </a:prstGeom>
          <a:noFill/>
        </p:spPr>
        <p:txBody>
          <a:bodyPr wrap="square" rtlCol="0">
            <a:spAutoFit/>
          </a:bodyPr>
          <a:lstStyle/>
          <a:p>
            <a:r>
              <a:rPr lang="es-MX" sz="1400" b="1" i="1" dirty="0">
                <a:solidFill>
                  <a:srgbClr val="C00000"/>
                </a:solidFill>
                <a:latin typeface="Montserrat Light" panose="00000400000000000000" pitchFamily="2" charset="0"/>
              </a:rPr>
              <a:t>Z-Score  </a:t>
            </a:r>
            <a:r>
              <a:rPr lang="es-MX" sz="1400" b="1" dirty="0">
                <a:solidFill>
                  <a:srgbClr val="C00000"/>
                </a:solidFill>
                <a:latin typeface="Montserrat Light" panose="00000400000000000000" pitchFamily="2" charset="0"/>
              </a:rPr>
              <a:t>para</a:t>
            </a:r>
            <a:r>
              <a:rPr lang="es-MX" sz="1400" b="1" i="1" dirty="0">
                <a:solidFill>
                  <a:srgbClr val="C00000"/>
                </a:solidFill>
                <a:latin typeface="Montserrat Light" panose="00000400000000000000" pitchFamily="2" charset="0"/>
              </a:rPr>
              <a:t> </a:t>
            </a:r>
            <a:r>
              <a:rPr lang="es-MX" b="1" dirty="0">
                <a:solidFill>
                  <a:srgbClr val="C00000"/>
                </a:solidFill>
                <a:latin typeface="Montserrat Light" panose="00000400000000000000" pitchFamily="2" charset="0"/>
              </a:rPr>
              <a:t>cada nodo</a:t>
            </a:r>
          </a:p>
        </p:txBody>
      </p:sp>
      <p:pic>
        <p:nvPicPr>
          <p:cNvPr id="11" name="Imagen 10">
            <a:extLst>
              <a:ext uri="{FF2B5EF4-FFF2-40B4-BE49-F238E27FC236}">
                <a16:creationId xmlns:a16="http://schemas.microsoft.com/office/drawing/2014/main" id="{D56608F3-D1CC-3DA0-F2F9-02F7591CC1D2}"/>
              </a:ext>
            </a:extLst>
          </p:cNvPr>
          <p:cNvPicPr>
            <a:picLocks noChangeAspect="1"/>
          </p:cNvPicPr>
          <p:nvPr/>
        </p:nvPicPr>
        <p:blipFill rotWithShape="1">
          <a:blip r:embed="rId3"/>
          <a:srcRect l="-127" t="5305" r="127" b="-5305"/>
          <a:stretch/>
        </p:blipFill>
        <p:spPr>
          <a:xfrm>
            <a:off x="6311708" y="1429734"/>
            <a:ext cx="5757385" cy="5117674"/>
          </a:xfrm>
          <a:prstGeom prst="rect">
            <a:avLst/>
          </a:prstGeom>
        </p:spPr>
      </p:pic>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C564DB0F-8205-D1E9-30C6-4B9D63DE4EF4}"/>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21  </m:t>
                      </m:r>
                    </m:oMath>
                  </m:oMathPara>
                </a14:m>
                <a:endParaRPr lang="es-MX" dirty="0"/>
              </a:p>
            </p:txBody>
          </p:sp>
        </mc:Choice>
        <mc:Fallback xmlns="">
          <p:sp>
            <p:nvSpPr>
              <p:cNvPr id="15" name="CuadroTexto 14">
                <a:extLst>
                  <a:ext uri="{FF2B5EF4-FFF2-40B4-BE49-F238E27FC236}">
                    <a16:creationId xmlns:a16="http://schemas.microsoft.com/office/drawing/2014/main" id="{C564DB0F-8205-D1E9-30C6-4B9D63DE4EF4}"/>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0945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5E6A29C-9CC9-EA86-81D3-5599E8CF8662}"/>
              </a:ext>
            </a:extLst>
          </p:cNvPr>
          <p:cNvPicPr>
            <a:picLocks noChangeAspect="1"/>
          </p:cNvPicPr>
          <p:nvPr/>
        </p:nvPicPr>
        <p:blipFill rotWithShape="1">
          <a:blip r:embed="rId3"/>
          <a:srcRect t="48499"/>
          <a:stretch/>
        </p:blipFill>
        <p:spPr>
          <a:xfrm>
            <a:off x="3657399" y="2594555"/>
            <a:ext cx="1177720" cy="605772"/>
          </a:xfrm>
          <a:prstGeom prst="rect">
            <a:avLst/>
          </a:prstGeom>
        </p:spPr>
      </p:pic>
      <p:pic>
        <p:nvPicPr>
          <p:cNvPr id="17" name="Imagen 16">
            <a:extLst>
              <a:ext uri="{FF2B5EF4-FFF2-40B4-BE49-F238E27FC236}">
                <a16:creationId xmlns:a16="http://schemas.microsoft.com/office/drawing/2014/main" id="{ABEC98FF-96A0-5D14-CFC3-C513D96D761D}"/>
              </a:ext>
            </a:extLst>
          </p:cNvPr>
          <p:cNvPicPr>
            <a:picLocks noChangeAspect="1"/>
          </p:cNvPicPr>
          <p:nvPr/>
        </p:nvPicPr>
        <p:blipFill rotWithShape="1">
          <a:blip r:embed="rId3"/>
          <a:srcRect t="48499"/>
          <a:stretch/>
        </p:blipFill>
        <p:spPr>
          <a:xfrm>
            <a:off x="3809799" y="2746955"/>
            <a:ext cx="1177720" cy="605772"/>
          </a:xfrm>
          <a:prstGeom prst="rect">
            <a:avLst/>
          </a:prstGeom>
        </p:spPr>
      </p:pic>
      <p:pic>
        <p:nvPicPr>
          <p:cNvPr id="18" name="Imagen 17">
            <a:extLst>
              <a:ext uri="{FF2B5EF4-FFF2-40B4-BE49-F238E27FC236}">
                <a16:creationId xmlns:a16="http://schemas.microsoft.com/office/drawing/2014/main" id="{EC085A6D-06A3-C6EC-4575-AE82FE54A8FE}"/>
              </a:ext>
            </a:extLst>
          </p:cNvPr>
          <p:cNvPicPr>
            <a:picLocks noChangeAspect="1"/>
          </p:cNvPicPr>
          <p:nvPr/>
        </p:nvPicPr>
        <p:blipFill rotWithShape="1">
          <a:blip r:embed="rId3"/>
          <a:srcRect t="48499"/>
          <a:stretch/>
        </p:blipFill>
        <p:spPr>
          <a:xfrm>
            <a:off x="3962199" y="2899355"/>
            <a:ext cx="1177720" cy="605772"/>
          </a:xfrm>
          <a:prstGeom prst="rect">
            <a:avLst/>
          </a:prstGeom>
        </p:spPr>
      </p:pic>
      <p:pic>
        <p:nvPicPr>
          <p:cNvPr id="28" name="Imagen 27">
            <a:extLst>
              <a:ext uri="{FF2B5EF4-FFF2-40B4-BE49-F238E27FC236}">
                <a16:creationId xmlns:a16="http://schemas.microsoft.com/office/drawing/2014/main" id="{449D1D52-4BDA-278E-BC6F-3E2C1F097D70}"/>
              </a:ext>
            </a:extLst>
          </p:cNvPr>
          <p:cNvPicPr>
            <a:picLocks noChangeAspect="1"/>
          </p:cNvPicPr>
          <p:nvPr/>
        </p:nvPicPr>
        <p:blipFill>
          <a:blip r:embed="rId4"/>
          <a:stretch>
            <a:fillRect/>
          </a:stretch>
        </p:blipFill>
        <p:spPr>
          <a:xfrm>
            <a:off x="2751328" y="2598840"/>
            <a:ext cx="680710" cy="593003"/>
          </a:xfrm>
          <a:prstGeom prst="rect">
            <a:avLst/>
          </a:prstGeom>
        </p:spPr>
      </p:pic>
      <p:pic>
        <p:nvPicPr>
          <p:cNvPr id="29" name="Imagen 28">
            <a:extLst>
              <a:ext uri="{FF2B5EF4-FFF2-40B4-BE49-F238E27FC236}">
                <a16:creationId xmlns:a16="http://schemas.microsoft.com/office/drawing/2014/main" id="{3FCF6D4D-B6D7-7B98-379B-97DCA5DFD704}"/>
              </a:ext>
            </a:extLst>
          </p:cNvPr>
          <p:cNvPicPr>
            <a:picLocks noChangeAspect="1"/>
          </p:cNvPicPr>
          <p:nvPr/>
        </p:nvPicPr>
        <p:blipFill>
          <a:blip r:embed="rId4"/>
          <a:stretch>
            <a:fillRect/>
          </a:stretch>
        </p:blipFill>
        <p:spPr>
          <a:xfrm>
            <a:off x="2903728" y="2751240"/>
            <a:ext cx="680710" cy="593003"/>
          </a:xfrm>
          <a:prstGeom prst="rect">
            <a:avLst/>
          </a:prstGeom>
        </p:spPr>
      </p:pic>
      <p:pic>
        <p:nvPicPr>
          <p:cNvPr id="30" name="Imagen 29">
            <a:extLst>
              <a:ext uri="{FF2B5EF4-FFF2-40B4-BE49-F238E27FC236}">
                <a16:creationId xmlns:a16="http://schemas.microsoft.com/office/drawing/2014/main" id="{9EA0C595-65EB-A122-114E-B67DE87D2E9D}"/>
              </a:ext>
            </a:extLst>
          </p:cNvPr>
          <p:cNvPicPr>
            <a:picLocks noChangeAspect="1"/>
          </p:cNvPicPr>
          <p:nvPr/>
        </p:nvPicPr>
        <p:blipFill>
          <a:blip r:embed="rId4"/>
          <a:stretch>
            <a:fillRect/>
          </a:stretch>
        </p:blipFill>
        <p:spPr>
          <a:xfrm>
            <a:off x="3056128" y="2903640"/>
            <a:ext cx="680710" cy="593003"/>
          </a:xfrm>
          <a:prstGeom prst="rect">
            <a:avLst/>
          </a:prstGeom>
        </p:spPr>
      </p:pic>
      <p:pic>
        <p:nvPicPr>
          <p:cNvPr id="34" name="Imagen 33">
            <a:extLst>
              <a:ext uri="{FF2B5EF4-FFF2-40B4-BE49-F238E27FC236}">
                <a16:creationId xmlns:a16="http://schemas.microsoft.com/office/drawing/2014/main" id="{72FACDDC-C85E-303F-FDED-AD7181B02027}"/>
              </a:ext>
            </a:extLst>
          </p:cNvPr>
          <p:cNvPicPr>
            <a:picLocks noChangeAspect="1"/>
          </p:cNvPicPr>
          <p:nvPr/>
        </p:nvPicPr>
        <p:blipFill>
          <a:blip r:embed="rId5"/>
          <a:stretch>
            <a:fillRect/>
          </a:stretch>
        </p:blipFill>
        <p:spPr>
          <a:xfrm>
            <a:off x="2678033" y="1018193"/>
            <a:ext cx="680710" cy="593003"/>
          </a:xfrm>
          <a:prstGeom prst="rect">
            <a:avLst/>
          </a:prstGeom>
        </p:spPr>
      </p:pic>
      <p:pic>
        <p:nvPicPr>
          <p:cNvPr id="35" name="Imagen 34">
            <a:extLst>
              <a:ext uri="{FF2B5EF4-FFF2-40B4-BE49-F238E27FC236}">
                <a16:creationId xmlns:a16="http://schemas.microsoft.com/office/drawing/2014/main" id="{56272FB6-9E51-C224-EFCC-2EEA52034EFD}"/>
              </a:ext>
            </a:extLst>
          </p:cNvPr>
          <p:cNvPicPr>
            <a:picLocks noChangeAspect="1"/>
          </p:cNvPicPr>
          <p:nvPr/>
        </p:nvPicPr>
        <p:blipFill>
          <a:blip r:embed="rId5"/>
          <a:stretch>
            <a:fillRect/>
          </a:stretch>
        </p:blipFill>
        <p:spPr>
          <a:xfrm>
            <a:off x="2830433" y="1170593"/>
            <a:ext cx="680710" cy="593003"/>
          </a:xfrm>
          <a:prstGeom prst="rect">
            <a:avLst/>
          </a:prstGeom>
        </p:spPr>
      </p:pic>
      <p:pic>
        <p:nvPicPr>
          <p:cNvPr id="36" name="Imagen 35">
            <a:extLst>
              <a:ext uri="{FF2B5EF4-FFF2-40B4-BE49-F238E27FC236}">
                <a16:creationId xmlns:a16="http://schemas.microsoft.com/office/drawing/2014/main" id="{0F64B004-24E4-BAAA-D5C0-059D956149AE}"/>
              </a:ext>
            </a:extLst>
          </p:cNvPr>
          <p:cNvPicPr>
            <a:picLocks noChangeAspect="1"/>
          </p:cNvPicPr>
          <p:nvPr/>
        </p:nvPicPr>
        <p:blipFill>
          <a:blip r:embed="rId5"/>
          <a:stretch>
            <a:fillRect/>
          </a:stretch>
        </p:blipFill>
        <p:spPr>
          <a:xfrm>
            <a:off x="2982833" y="1322993"/>
            <a:ext cx="680710" cy="593003"/>
          </a:xfrm>
          <a:prstGeom prst="rect">
            <a:avLst/>
          </a:prstGeom>
        </p:spPr>
      </p:pic>
      <p:sp>
        <p:nvSpPr>
          <p:cNvPr id="39" name="Rectángulo: esquinas redondeadas 38">
            <a:extLst>
              <a:ext uri="{FF2B5EF4-FFF2-40B4-BE49-F238E27FC236}">
                <a16:creationId xmlns:a16="http://schemas.microsoft.com/office/drawing/2014/main" id="{E2D77FC4-B22F-8FCA-728C-F17A683BBCF3}"/>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D4466E1A-B8B5-C8AD-A98A-B776064975B1}"/>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4621E752-2E8D-0C67-5CA4-B789F5E910B8}"/>
              </a:ext>
            </a:extLst>
          </p:cNvPr>
          <p:cNvPicPr>
            <a:picLocks noChangeAspect="1"/>
          </p:cNvPicPr>
          <p:nvPr/>
        </p:nvPicPr>
        <p:blipFill>
          <a:blip r:embed="rId6"/>
          <a:stretch>
            <a:fillRect/>
          </a:stretch>
        </p:blipFill>
        <p:spPr>
          <a:xfrm>
            <a:off x="1767506" y="2527282"/>
            <a:ext cx="639622" cy="664561"/>
          </a:xfrm>
          <a:prstGeom prst="rect">
            <a:avLst/>
          </a:prstGeom>
        </p:spPr>
      </p:pic>
      <p:pic>
        <p:nvPicPr>
          <p:cNvPr id="43" name="Imagen 42">
            <a:extLst>
              <a:ext uri="{FF2B5EF4-FFF2-40B4-BE49-F238E27FC236}">
                <a16:creationId xmlns:a16="http://schemas.microsoft.com/office/drawing/2014/main" id="{65E3F0F6-3AE5-B9E0-E467-2CA135AC80DE}"/>
              </a:ext>
            </a:extLst>
          </p:cNvPr>
          <p:cNvPicPr>
            <a:picLocks noChangeAspect="1"/>
          </p:cNvPicPr>
          <p:nvPr/>
        </p:nvPicPr>
        <p:blipFill>
          <a:blip r:embed="rId7"/>
          <a:stretch>
            <a:fillRect/>
          </a:stretch>
        </p:blipFill>
        <p:spPr>
          <a:xfrm>
            <a:off x="1788312" y="1016782"/>
            <a:ext cx="588794" cy="611752"/>
          </a:xfrm>
          <a:prstGeom prst="rect">
            <a:avLst/>
          </a:prstGeom>
        </p:spPr>
      </p:pic>
      <p:pic>
        <p:nvPicPr>
          <p:cNvPr id="47" name="Imagen 46">
            <a:extLst>
              <a:ext uri="{FF2B5EF4-FFF2-40B4-BE49-F238E27FC236}">
                <a16:creationId xmlns:a16="http://schemas.microsoft.com/office/drawing/2014/main" id="{6D70CCFA-BEDB-B25D-A5FD-EAB6BD9404B3}"/>
              </a:ext>
            </a:extLst>
          </p:cNvPr>
          <p:cNvPicPr>
            <a:picLocks noChangeAspect="1"/>
          </p:cNvPicPr>
          <p:nvPr/>
        </p:nvPicPr>
        <p:blipFill>
          <a:blip r:embed="rId8"/>
          <a:stretch>
            <a:fillRect/>
          </a:stretch>
        </p:blipFill>
        <p:spPr>
          <a:xfrm>
            <a:off x="1015969" y="1024219"/>
            <a:ext cx="494661" cy="513948"/>
          </a:xfrm>
          <a:prstGeom prst="rect">
            <a:avLst/>
          </a:prstGeom>
        </p:spPr>
      </p:pic>
      <p:pic>
        <p:nvPicPr>
          <p:cNvPr id="48" name="Imagen 47">
            <a:extLst>
              <a:ext uri="{FF2B5EF4-FFF2-40B4-BE49-F238E27FC236}">
                <a16:creationId xmlns:a16="http://schemas.microsoft.com/office/drawing/2014/main" id="{AE3AF78E-1F72-5294-85FF-755208F3A85B}"/>
              </a:ext>
            </a:extLst>
          </p:cNvPr>
          <p:cNvPicPr>
            <a:picLocks noChangeAspect="1"/>
          </p:cNvPicPr>
          <p:nvPr/>
        </p:nvPicPr>
        <p:blipFill rotWithShape="1">
          <a:blip r:embed="rId8"/>
          <a:srcRect t="5850"/>
          <a:stretch/>
        </p:blipFill>
        <p:spPr>
          <a:xfrm>
            <a:off x="1180946" y="1242685"/>
            <a:ext cx="494661" cy="483881"/>
          </a:xfrm>
          <a:prstGeom prst="rect">
            <a:avLst/>
          </a:prstGeom>
        </p:spPr>
      </p:pic>
      <p:pic>
        <p:nvPicPr>
          <p:cNvPr id="49" name="Imagen 48">
            <a:extLst>
              <a:ext uri="{FF2B5EF4-FFF2-40B4-BE49-F238E27FC236}">
                <a16:creationId xmlns:a16="http://schemas.microsoft.com/office/drawing/2014/main" id="{5460BFB5-8E09-9C17-BF6B-4FE1E5E49A61}"/>
              </a:ext>
            </a:extLst>
          </p:cNvPr>
          <p:cNvPicPr>
            <a:picLocks noChangeAspect="1"/>
          </p:cNvPicPr>
          <p:nvPr/>
        </p:nvPicPr>
        <p:blipFill rotWithShape="1">
          <a:blip r:embed="rId8"/>
          <a:srcRect t="5850"/>
          <a:stretch/>
        </p:blipFill>
        <p:spPr>
          <a:xfrm>
            <a:off x="1297524" y="1431083"/>
            <a:ext cx="494661" cy="483881"/>
          </a:xfrm>
          <a:prstGeom prst="rect">
            <a:avLst/>
          </a:prstGeom>
        </p:spPr>
      </p:pic>
      <p:sp>
        <p:nvSpPr>
          <p:cNvPr id="51" name="Rectángulo: esquinas redondeadas 50">
            <a:extLst>
              <a:ext uri="{FF2B5EF4-FFF2-40B4-BE49-F238E27FC236}">
                <a16:creationId xmlns:a16="http://schemas.microsoft.com/office/drawing/2014/main" id="{6A37194C-ACFE-EF55-9120-9C6C63F81CAD}"/>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1FDF8BA0-F0A3-6B6E-B511-1BC4A8913CEE}"/>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CCE5760-7C55-958F-CF7E-145A9CF46BF7}"/>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7EAC8E8E-DD8A-B38C-F2CC-EEE7FA7B92FC}"/>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0AB2F853-5E5A-7499-62D9-938338879601}"/>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56" name="CuadroTexto 55">
                <a:extLst>
                  <a:ext uri="{FF2B5EF4-FFF2-40B4-BE49-F238E27FC236}">
                    <a16:creationId xmlns:a16="http://schemas.microsoft.com/office/drawing/2014/main" id="{0AB2F853-5E5A-7499-62D9-938338879601}"/>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57" name="Imagen 56">
            <a:extLst>
              <a:ext uri="{FF2B5EF4-FFF2-40B4-BE49-F238E27FC236}">
                <a16:creationId xmlns:a16="http://schemas.microsoft.com/office/drawing/2014/main" id="{FF788E4B-CC73-8234-7502-56A694A4546A}"/>
              </a:ext>
            </a:extLst>
          </p:cNvPr>
          <p:cNvPicPr>
            <a:picLocks noChangeAspect="1"/>
          </p:cNvPicPr>
          <p:nvPr/>
        </p:nvPicPr>
        <p:blipFill>
          <a:blip r:embed="rId8"/>
          <a:stretch>
            <a:fillRect/>
          </a:stretch>
        </p:blipFill>
        <p:spPr>
          <a:xfrm>
            <a:off x="1025123" y="2559808"/>
            <a:ext cx="494661" cy="513948"/>
          </a:xfrm>
          <a:prstGeom prst="rect">
            <a:avLst/>
          </a:prstGeom>
        </p:spPr>
      </p:pic>
      <p:pic>
        <p:nvPicPr>
          <p:cNvPr id="58" name="Imagen 57">
            <a:extLst>
              <a:ext uri="{FF2B5EF4-FFF2-40B4-BE49-F238E27FC236}">
                <a16:creationId xmlns:a16="http://schemas.microsoft.com/office/drawing/2014/main" id="{C7D68D9A-9E37-09C5-BB53-5856C31E23D0}"/>
              </a:ext>
            </a:extLst>
          </p:cNvPr>
          <p:cNvPicPr>
            <a:picLocks noChangeAspect="1"/>
          </p:cNvPicPr>
          <p:nvPr/>
        </p:nvPicPr>
        <p:blipFill rotWithShape="1">
          <a:blip r:embed="rId8"/>
          <a:srcRect t="5850"/>
          <a:stretch/>
        </p:blipFill>
        <p:spPr>
          <a:xfrm>
            <a:off x="1190100" y="2778274"/>
            <a:ext cx="494661" cy="483881"/>
          </a:xfrm>
          <a:prstGeom prst="rect">
            <a:avLst/>
          </a:prstGeom>
        </p:spPr>
      </p:pic>
      <p:pic>
        <p:nvPicPr>
          <p:cNvPr id="59" name="Imagen 58">
            <a:extLst>
              <a:ext uri="{FF2B5EF4-FFF2-40B4-BE49-F238E27FC236}">
                <a16:creationId xmlns:a16="http://schemas.microsoft.com/office/drawing/2014/main" id="{1A72E43D-134B-8A25-7BD9-F89D07DCCB88}"/>
              </a:ext>
            </a:extLst>
          </p:cNvPr>
          <p:cNvPicPr>
            <a:picLocks noChangeAspect="1"/>
          </p:cNvPicPr>
          <p:nvPr/>
        </p:nvPicPr>
        <p:blipFill rotWithShape="1">
          <a:blip r:embed="rId8"/>
          <a:srcRect t="5850"/>
          <a:stretch/>
        </p:blipFill>
        <p:spPr>
          <a:xfrm>
            <a:off x="1306678" y="2966672"/>
            <a:ext cx="494661" cy="483881"/>
          </a:xfrm>
          <a:prstGeom prst="rect">
            <a:avLst/>
          </a:prstGeom>
        </p:spPr>
      </p:pic>
      <p:sp>
        <p:nvSpPr>
          <p:cNvPr id="61" name="Rectángulo: esquinas redondeadas 60">
            <a:extLst>
              <a:ext uri="{FF2B5EF4-FFF2-40B4-BE49-F238E27FC236}">
                <a16:creationId xmlns:a16="http://schemas.microsoft.com/office/drawing/2014/main" id="{C36F76B0-23E0-365B-E26F-ED5BE2E7134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esquinas redondeadas 61">
            <a:extLst>
              <a:ext uri="{FF2B5EF4-FFF2-40B4-BE49-F238E27FC236}">
                <a16:creationId xmlns:a16="http://schemas.microsoft.com/office/drawing/2014/main" id="{0AD0C077-4E08-50D8-21BE-82609C3C8E9A}"/>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Rectángulo: esquinas redondeadas 62">
            <a:extLst>
              <a:ext uri="{FF2B5EF4-FFF2-40B4-BE49-F238E27FC236}">
                <a16:creationId xmlns:a16="http://schemas.microsoft.com/office/drawing/2014/main" id="{6DAC6730-FF35-7FDE-CF70-94F55FF3B3CC}"/>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5" name="Rectángulo: esquinas redondeadas 64">
            <a:extLst>
              <a:ext uri="{FF2B5EF4-FFF2-40B4-BE49-F238E27FC236}">
                <a16:creationId xmlns:a16="http://schemas.microsoft.com/office/drawing/2014/main" id="{C75BABE2-75A2-618A-66BD-47A91AAD7A39}"/>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6C14E50-3F8F-4928-A196-4242328264BE}"/>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6" name="CuadroTexto 65">
                <a:extLst>
                  <a:ext uri="{FF2B5EF4-FFF2-40B4-BE49-F238E27FC236}">
                    <a16:creationId xmlns:a16="http://schemas.microsoft.com/office/drawing/2014/main" id="{E6C14E50-3F8F-4928-A196-4242328264BE}"/>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67" name="Imagen 66">
            <a:extLst>
              <a:ext uri="{FF2B5EF4-FFF2-40B4-BE49-F238E27FC236}">
                <a16:creationId xmlns:a16="http://schemas.microsoft.com/office/drawing/2014/main" id="{F0BA919A-66EE-C2D9-FA52-BBF293E97AA5}"/>
              </a:ext>
            </a:extLst>
          </p:cNvPr>
          <p:cNvPicPr>
            <a:picLocks noChangeAspect="1"/>
          </p:cNvPicPr>
          <p:nvPr/>
        </p:nvPicPr>
        <p:blipFill>
          <a:blip r:embed="rId7"/>
          <a:stretch>
            <a:fillRect/>
          </a:stretch>
        </p:blipFill>
        <p:spPr>
          <a:xfrm>
            <a:off x="1940712" y="1169182"/>
            <a:ext cx="588794" cy="611752"/>
          </a:xfrm>
          <a:prstGeom prst="rect">
            <a:avLst/>
          </a:prstGeom>
        </p:spPr>
      </p:pic>
      <p:pic>
        <p:nvPicPr>
          <p:cNvPr id="68" name="Imagen 67">
            <a:extLst>
              <a:ext uri="{FF2B5EF4-FFF2-40B4-BE49-F238E27FC236}">
                <a16:creationId xmlns:a16="http://schemas.microsoft.com/office/drawing/2014/main" id="{3CF81BBC-B5AB-9256-5EEC-CE8B2F620E44}"/>
              </a:ext>
            </a:extLst>
          </p:cNvPr>
          <p:cNvPicPr>
            <a:picLocks noChangeAspect="1"/>
          </p:cNvPicPr>
          <p:nvPr/>
        </p:nvPicPr>
        <p:blipFill>
          <a:blip r:embed="rId7"/>
          <a:stretch>
            <a:fillRect/>
          </a:stretch>
        </p:blipFill>
        <p:spPr>
          <a:xfrm>
            <a:off x="2093112" y="1321582"/>
            <a:ext cx="588794" cy="611752"/>
          </a:xfrm>
          <a:prstGeom prst="rect">
            <a:avLst/>
          </a:prstGeom>
        </p:spPr>
      </p:pic>
      <p:pic>
        <p:nvPicPr>
          <p:cNvPr id="71" name="Imagen 70">
            <a:extLst>
              <a:ext uri="{FF2B5EF4-FFF2-40B4-BE49-F238E27FC236}">
                <a16:creationId xmlns:a16="http://schemas.microsoft.com/office/drawing/2014/main" id="{FB74F465-B4D6-35BF-B77D-6FAE02FEB80A}"/>
              </a:ext>
            </a:extLst>
          </p:cNvPr>
          <p:cNvPicPr>
            <a:picLocks noChangeAspect="1"/>
          </p:cNvPicPr>
          <p:nvPr/>
        </p:nvPicPr>
        <p:blipFill>
          <a:blip r:embed="rId6"/>
          <a:stretch>
            <a:fillRect/>
          </a:stretch>
        </p:blipFill>
        <p:spPr>
          <a:xfrm>
            <a:off x="1919906" y="2679682"/>
            <a:ext cx="639622" cy="664561"/>
          </a:xfrm>
          <a:prstGeom prst="rect">
            <a:avLst/>
          </a:prstGeom>
        </p:spPr>
      </p:pic>
      <p:pic>
        <p:nvPicPr>
          <p:cNvPr id="72" name="Imagen 71">
            <a:extLst>
              <a:ext uri="{FF2B5EF4-FFF2-40B4-BE49-F238E27FC236}">
                <a16:creationId xmlns:a16="http://schemas.microsoft.com/office/drawing/2014/main" id="{6D34523F-4575-C1EF-262B-B1535790D762}"/>
              </a:ext>
            </a:extLst>
          </p:cNvPr>
          <p:cNvPicPr>
            <a:picLocks noChangeAspect="1"/>
          </p:cNvPicPr>
          <p:nvPr/>
        </p:nvPicPr>
        <p:blipFill>
          <a:blip r:embed="rId6"/>
          <a:stretch>
            <a:fillRect/>
          </a:stretch>
        </p:blipFill>
        <p:spPr>
          <a:xfrm>
            <a:off x="2072306" y="2832082"/>
            <a:ext cx="639622" cy="664561"/>
          </a:xfrm>
          <a:prstGeom prst="rect">
            <a:avLst/>
          </a:prstGeom>
        </p:spPr>
      </p:pic>
      <p:pic>
        <p:nvPicPr>
          <p:cNvPr id="78" name="Imagen 77">
            <a:extLst>
              <a:ext uri="{FF2B5EF4-FFF2-40B4-BE49-F238E27FC236}">
                <a16:creationId xmlns:a16="http://schemas.microsoft.com/office/drawing/2014/main" id="{39F16687-64FD-E3E1-2EB4-7CE8FB8A36C7}"/>
              </a:ext>
            </a:extLst>
          </p:cNvPr>
          <p:cNvPicPr>
            <a:picLocks noChangeAspect="1"/>
          </p:cNvPicPr>
          <p:nvPr/>
        </p:nvPicPr>
        <p:blipFill rotWithShape="1">
          <a:blip r:embed="rId12"/>
          <a:srcRect t="48499"/>
          <a:stretch/>
        </p:blipFill>
        <p:spPr>
          <a:xfrm>
            <a:off x="3815555" y="1043952"/>
            <a:ext cx="1177720" cy="605772"/>
          </a:xfrm>
          <a:prstGeom prst="rect">
            <a:avLst/>
          </a:prstGeom>
        </p:spPr>
      </p:pic>
      <p:pic>
        <p:nvPicPr>
          <p:cNvPr id="79" name="Imagen 78">
            <a:extLst>
              <a:ext uri="{FF2B5EF4-FFF2-40B4-BE49-F238E27FC236}">
                <a16:creationId xmlns:a16="http://schemas.microsoft.com/office/drawing/2014/main" id="{53A0AB75-1BB5-322E-9D68-B0CA43B354E5}"/>
              </a:ext>
            </a:extLst>
          </p:cNvPr>
          <p:cNvPicPr>
            <a:picLocks noChangeAspect="1"/>
          </p:cNvPicPr>
          <p:nvPr/>
        </p:nvPicPr>
        <p:blipFill rotWithShape="1">
          <a:blip r:embed="rId12"/>
          <a:srcRect t="48499"/>
          <a:stretch/>
        </p:blipFill>
        <p:spPr>
          <a:xfrm>
            <a:off x="3967955" y="1196352"/>
            <a:ext cx="1177720" cy="605772"/>
          </a:xfrm>
          <a:prstGeom prst="rect">
            <a:avLst/>
          </a:prstGeom>
        </p:spPr>
      </p:pic>
      <p:pic>
        <p:nvPicPr>
          <p:cNvPr id="2" name="Imagen 1">
            <a:extLst>
              <a:ext uri="{FF2B5EF4-FFF2-40B4-BE49-F238E27FC236}">
                <a16:creationId xmlns:a16="http://schemas.microsoft.com/office/drawing/2014/main" id="{A32758A5-F0C7-D78B-0F9D-E9C3B1E6CCE1}"/>
              </a:ext>
            </a:extLst>
          </p:cNvPr>
          <p:cNvPicPr>
            <a:picLocks noChangeAspect="1"/>
          </p:cNvPicPr>
          <p:nvPr/>
        </p:nvPicPr>
        <p:blipFill rotWithShape="1">
          <a:blip r:embed="rId12"/>
          <a:srcRect t="48499"/>
          <a:stretch/>
        </p:blipFill>
        <p:spPr>
          <a:xfrm>
            <a:off x="3830307" y="10390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8852E6EA-A6A6-8ADE-3201-C96C03715E46}"/>
              </a:ext>
            </a:extLst>
          </p:cNvPr>
          <p:cNvPicPr>
            <a:picLocks noChangeAspect="1"/>
          </p:cNvPicPr>
          <p:nvPr/>
        </p:nvPicPr>
        <p:blipFill rotWithShape="1">
          <a:blip r:embed="rId12"/>
          <a:srcRect t="48499"/>
          <a:stretch/>
        </p:blipFill>
        <p:spPr>
          <a:xfrm>
            <a:off x="3982707" y="11914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a:extLst>
              <a:ext uri="{FF2B5EF4-FFF2-40B4-BE49-F238E27FC236}">
                <a16:creationId xmlns:a16="http://schemas.microsoft.com/office/drawing/2014/main" id="{B18C3BCE-DE63-831C-7CE0-8F2541FA0768}"/>
              </a:ext>
            </a:extLst>
          </p:cNvPr>
          <p:cNvPicPr>
            <a:picLocks noChangeAspect="1"/>
          </p:cNvPicPr>
          <p:nvPr/>
        </p:nvPicPr>
        <p:blipFill rotWithShape="1">
          <a:blip r:embed="rId12"/>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agen 32">
            <a:extLst>
              <a:ext uri="{FF2B5EF4-FFF2-40B4-BE49-F238E27FC236}">
                <a16:creationId xmlns:a16="http://schemas.microsoft.com/office/drawing/2014/main" id="{4CEB8656-E864-3FCA-4C24-C41C1796C7C7}"/>
              </a:ext>
            </a:extLst>
          </p:cNvPr>
          <p:cNvPicPr>
            <a:picLocks noChangeAspect="1"/>
          </p:cNvPicPr>
          <p:nvPr/>
        </p:nvPicPr>
        <p:blipFill>
          <a:blip r:embed="rId5"/>
          <a:stretch>
            <a:fillRect/>
          </a:stretch>
        </p:blipFill>
        <p:spPr>
          <a:xfrm>
            <a:off x="3287633" y="1627793"/>
            <a:ext cx="680710" cy="593003"/>
          </a:xfrm>
          <a:prstGeom prst="rect">
            <a:avLst/>
          </a:prstGeom>
        </p:spPr>
      </p:pic>
      <p:pic>
        <p:nvPicPr>
          <p:cNvPr id="38" name="Imagen 37">
            <a:extLst>
              <a:ext uri="{FF2B5EF4-FFF2-40B4-BE49-F238E27FC236}">
                <a16:creationId xmlns:a16="http://schemas.microsoft.com/office/drawing/2014/main" id="{7B09F969-37F8-C27F-EFC3-C2E85FF06679}"/>
              </a:ext>
            </a:extLst>
          </p:cNvPr>
          <p:cNvPicPr>
            <a:picLocks noChangeAspect="1"/>
          </p:cNvPicPr>
          <p:nvPr/>
        </p:nvPicPr>
        <p:blipFill rotWithShape="1">
          <a:blip r:embed="rId8"/>
          <a:srcRect t="5850"/>
          <a:stretch/>
        </p:blipFill>
        <p:spPr>
          <a:xfrm>
            <a:off x="1490886" y="1790457"/>
            <a:ext cx="494661" cy="483881"/>
          </a:xfrm>
          <a:prstGeom prst="rect">
            <a:avLst/>
          </a:prstGeom>
        </p:spPr>
      </p:pic>
      <p:pic>
        <p:nvPicPr>
          <p:cNvPr id="41" name="Imagen 40">
            <a:extLst>
              <a:ext uri="{FF2B5EF4-FFF2-40B4-BE49-F238E27FC236}">
                <a16:creationId xmlns:a16="http://schemas.microsoft.com/office/drawing/2014/main" id="{79130410-8C61-E434-6204-68999E1540AE}"/>
              </a:ext>
            </a:extLst>
          </p:cNvPr>
          <p:cNvPicPr>
            <a:picLocks noChangeAspect="1"/>
          </p:cNvPicPr>
          <p:nvPr/>
        </p:nvPicPr>
        <p:blipFill>
          <a:blip r:embed="rId7"/>
          <a:stretch>
            <a:fillRect/>
          </a:stretch>
        </p:blipFill>
        <p:spPr>
          <a:xfrm>
            <a:off x="2359384" y="1654765"/>
            <a:ext cx="588794" cy="611752"/>
          </a:xfrm>
          <a:prstGeom prst="rect">
            <a:avLst/>
          </a:prstGeom>
        </p:spPr>
      </p:pic>
      <p:pic>
        <p:nvPicPr>
          <p:cNvPr id="70" name="Imagen 69">
            <a:extLst>
              <a:ext uri="{FF2B5EF4-FFF2-40B4-BE49-F238E27FC236}">
                <a16:creationId xmlns:a16="http://schemas.microsoft.com/office/drawing/2014/main" id="{AE9AB5FA-78E9-EA12-4994-265A10C52491}"/>
              </a:ext>
            </a:extLst>
          </p:cNvPr>
          <p:cNvPicPr>
            <a:picLocks noChangeAspect="1"/>
          </p:cNvPicPr>
          <p:nvPr/>
        </p:nvPicPr>
        <p:blipFill>
          <a:blip r:embed="rId4"/>
          <a:stretch>
            <a:fillRect/>
          </a:stretch>
        </p:blipFill>
        <p:spPr>
          <a:xfrm>
            <a:off x="3360928" y="3208440"/>
            <a:ext cx="680710" cy="593003"/>
          </a:xfrm>
          <a:prstGeom prst="rect">
            <a:avLst/>
          </a:prstGeom>
        </p:spPr>
      </p:pic>
      <p:pic>
        <p:nvPicPr>
          <p:cNvPr id="74" name="Imagen 73">
            <a:extLst>
              <a:ext uri="{FF2B5EF4-FFF2-40B4-BE49-F238E27FC236}">
                <a16:creationId xmlns:a16="http://schemas.microsoft.com/office/drawing/2014/main" id="{6A20C9DA-A33C-D073-D821-FE524B230C16}"/>
              </a:ext>
            </a:extLst>
          </p:cNvPr>
          <p:cNvPicPr>
            <a:picLocks noChangeAspect="1"/>
          </p:cNvPicPr>
          <p:nvPr/>
        </p:nvPicPr>
        <p:blipFill rotWithShape="1">
          <a:blip r:embed="rId8"/>
          <a:srcRect t="5850"/>
          <a:stretch/>
        </p:blipFill>
        <p:spPr>
          <a:xfrm>
            <a:off x="1500040" y="3326046"/>
            <a:ext cx="494661" cy="483881"/>
          </a:xfrm>
          <a:prstGeom prst="rect">
            <a:avLst/>
          </a:prstGeom>
        </p:spPr>
      </p:pic>
      <p:pic>
        <p:nvPicPr>
          <p:cNvPr id="76" name="Imagen 75">
            <a:extLst>
              <a:ext uri="{FF2B5EF4-FFF2-40B4-BE49-F238E27FC236}">
                <a16:creationId xmlns:a16="http://schemas.microsoft.com/office/drawing/2014/main" id="{8E2591B6-B0DF-C618-E8EB-D7AD112C995B}"/>
              </a:ext>
            </a:extLst>
          </p:cNvPr>
          <p:cNvPicPr>
            <a:picLocks noChangeAspect="1"/>
          </p:cNvPicPr>
          <p:nvPr/>
        </p:nvPicPr>
        <p:blipFill>
          <a:blip r:embed="rId6"/>
          <a:stretch>
            <a:fillRect/>
          </a:stretch>
        </p:blipFill>
        <p:spPr>
          <a:xfrm>
            <a:off x="2377106" y="3136882"/>
            <a:ext cx="639622" cy="664561"/>
          </a:xfrm>
          <a:prstGeom prst="rect">
            <a:avLst/>
          </a:prstGeom>
        </p:spPr>
      </p:pic>
      <p:pic>
        <p:nvPicPr>
          <p:cNvPr id="12" name="Imagen 11">
            <a:extLst>
              <a:ext uri="{FF2B5EF4-FFF2-40B4-BE49-F238E27FC236}">
                <a16:creationId xmlns:a16="http://schemas.microsoft.com/office/drawing/2014/main" id="{CE18B4B9-7986-B5A4-7F0D-1DA0FC0F9F2B}"/>
              </a:ext>
            </a:extLst>
          </p:cNvPr>
          <p:cNvPicPr>
            <a:picLocks noChangeAspect="1"/>
          </p:cNvPicPr>
          <p:nvPr/>
        </p:nvPicPr>
        <p:blipFill rotWithShape="1">
          <a:blip r:embed="rId3"/>
          <a:srcRect t="48499"/>
          <a:stretch/>
        </p:blipFill>
        <p:spPr>
          <a:xfrm>
            <a:off x="4135120" y="3150613"/>
            <a:ext cx="1177720" cy="605772"/>
          </a:xfrm>
          <a:prstGeom prst="rect">
            <a:avLst/>
          </a:prstGeom>
        </p:spPr>
      </p:pic>
      <p:pic>
        <p:nvPicPr>
          <p:cNvPr id="13" name="Imagen 12">
            <a:extLst>
              <a:ext uri="{FF2B5EF4-FFF2-40B4-BE49-F238E27FC236}">
                <a16:creationId xmlns:a16="http://schemas.microsoft.com/office/drawing/2014/main" id="{AD7B025E-6794-6961-7A0C-2C13348757FA}"/>
              </a:ext>
            </a:extLst>
          </p:cNvPr>
          <p:cNvPicPr>
            <a:picLocks noChangeAspect="1"/>
          </p:cNvPicPr>
          <p:nvPr/>
        </p:nvPicPr>
        <p:blipFill rotWithShape="1">
          <a:blip r:embed="rId12"/>
          <a:srcRect t="48499"/>
          <a:stretch/>
        </p:blipFill>
        <p:spPr>
          <a:xfrm>
            <a:off x="4293276" y="1600010"/>
            <a:ext cx="1177720" cy="605772"/>
          </a:xfrm>
          <a:prstGeom prst="rect">
            <a:avLst/>
          </a:prstGeom>
        </p:spPr>
      </p:pic>
      <p:pic>
        <p:nvPicPr>
          <p:cNvPr id="31" name="Imagen 30">
            <a:extLst>
              <a:ext uri="{FF2B5EF4-FFF2-40B4-BE49-F238E27FC236}">
                <a16:creationId xmlns:a16="http://schemas.microsoft.com/office/drawing/2014/main" id="{96A2455D-F74F-7EAC-219A-6C517D93EE86}"/>
              </a:ext>
            </a:extLst>
          </p:cNvPr>
          <p:cNvPicPr>
            <a:picLocks noChangeAspect="1"/>
          </p:cNvPicPr>
          <p:nvPr/>
        </p:nvPicPr>
        <p:blipFill rotWithShape="1">
          <a:blip r:embed="rId12"/>
          <a:srcRect t="48499"/>
          <a:stretch/>
        </p:blipFill>
        <p:spPr>
          <a:xfrm>
            <a:off x="4328863" y="164181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4BB32798-6BC7-3EB2-F50F-C4AB7B3F821C}"/>
              </a:ext>
            </a:extLst>
          </p:cNvPr>
          <p:cNvPicPr>
            <a:picLocks noChangeAspect="1"/>
          </p:cNvPicPr>
          <p:nvPr/>
        </p:nvPicPr>
        <p:blipFill rotWithShape="1">
          <a:blip r:embed="rId13"/>
          <a:srcRect t="4892"/>
          <a:stretch/>
        </p:blipFill>
        <p:spPr>
          <a:xfrm>
            <a:off x="2483698" y="42398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CA97A4CD-84EB-AF7E-501F-D0474532B646}"/>
              </a:ext>
            </a:extLst>
          </p:cNvPr>
          <p:cNvPicPr>
            <a:picLocks noChangeAspect="1"/>
          </p:cNvPicPr>
          <p:nvPr/>
        </p:nvPicPr>
        <p:blipFill rotWithShape="1">
          <a:blip r:embed="rId13"/>
          <a:srcRect t="4892"/>
          <a:stretch/>
        </p:blipFill>
        <p:spPr>
          <a:xfrm>
            <a:off x="2636098" y="43922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ED502ED5-857A-A1E1-0D4E-250B42D6EC3B}"/>
              </a:ext>
            </a:extLst>
          </p:cNvPr>
          <p:cNvPicPr>
            <a:picLocks noChangeAspect="1"/>
          </p:cNvPicPr>
          <p:nvPr/>
        </p:nvPicPr>
        <p:blipFill rotWithShape="1">
          <a:blip r:embed="rId13"/>
          <a:srcRect t="4892"/>
          <a:stretch/>
        </p:blipFill>
        <p:spPr>
          <a:xfrm>
            <a:off x="2788498" y="45446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362547BB-880E-600F-8DED-2030CCE4A0CE}"/>
              </a:ext>
            </a:extLst>
          </p:cNvPr>
          <p:cNvPicPr>
            <a:picLocks noChangeAspect="1"/>
          </p:cNvPicPr>
          <p:nvPr/>
        </p:nvPicPr>
        <p:blipFill rotWithShape="1">
          <a:blip r:embed="rId13"/>
          <a:srcRect t="4892"/>
          <a:stretch/>
        </p:blipFill>
        <p:spPr>
          <a:xfrm>
            <a:off x="2940898" y="46970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58C9720-118A-F0EA-4BD6-05996E757033}"/>
              </a:ext>
            </a:extLst>
          </p:cNvPr>
          <p:cNvPicPr>
            <a:picLocks noChangeAspect="1"/>
          </p:cNvPicPr>
          <p:nvPr/>
        </p:nvPicPr>
        <p:blipFill rotWithShape="1">
          <a:blip r:embed="rId13"/>
          <a:srcRect t="4892"/>
          <a:stretch/>
        </p:blipFill>
        <p:spPr>
          <a:xfrm>
            <a:off x="3093298" y="48494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39C6BE56-31C2-B4D7-2D0E-59EB18B11370}"/>
              </a:ext>
            </a:extLst>
          </p:cNvPr>
          <p:cNvPicPr>
            <a:picLocks noChangeAspect="1"/>
          </p:cNvPicPr>
          <p:nvPr/>
        </p:nvPicPr>
        <p:blipFill rotWithShape="1">
          <a:blip r:embed="rId13"/>
          <a:srcRect t="4892"/>
          <a:stretch/>
        </p:blipFill>
        <p:spPr>
          <a:xfrm>
            <a:off x="3245698" y="50018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116E20AA-CBB2-2E83-A2ED-21A4505E6EE4}"/>
              </a:ext>
            </a:extLst>
          </p:cNvPr>
          <p:cNvPicPr>
            <a:picLocks noChangeAspect="1"/>
          </p:cNvPicPr>
          <p:nvPr/>
        </p:nvPicPr>
        <p:blipFill rotWithShape="1">
          <a:blip r:embed="rId13"/>
          <a:srcRect t="4892"/>
          <a:stretch/>
        </p:blipFill>
        <p:spPr>
          <a:xfrm>
            <a:off x="3398098" y="51542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7A621955-C07A-3453-C973-41D7D184B562}"/>
              </a:ext>
            </a:extLst>
          </p:cNvPr>
          <p:cNvPicPr>
            <a:picLocks noChangeAspect="1"/>
          </p:cNvPicPr>
          <p:nvPr/>
        </p:nvPicPr>
        <p:blipFill rotWithShape="1">
          <a:blip r:embed="rId13"/>
          <a:srcRect t="4892"/>
          <a:stretch/>
        </p:blipFill>
        <p:spPr>
          <a:xfrm>
            <a:off x="3550498" y="53066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AA94E284-27DD-7E61-6196-B24271E422CE}"/>
              </a:ext>
            </a:extLst>
          </p:cNvPr>
          <p:cNvPicPr>
            <a:picLocks noChangeAspect="1"/>
          </p:cNvPicPr>
          <p:nvPr/>
        </p:nvPicPr>
        <p:blipFill rotWithShape="1">
          <a:blip r:embed="rId13"/>
          <a:srcRect t="4892"/>
          <a:stretch/>
        </p:blipFill>
        <p:spPr>
          <a:xfrm>
            <a:off x="3702898" y="5459017"/>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978B2C44-5270-5424-6BE1-5E55A6A4F60B}"/>
              </a:ext>
            </a:extLst>
          </p:cNvPr>
          <p:cNvPicPr>
            <a:picLocks noChangeAspect="1"/>
          </p:cNvPicPr>
          <p:nvPr/>
        </p:nvPicPr>
        <p:blipFill rotWithShape="1">
          <a:blip r:embed="rId13"/>
          <a:srcRect t="4892"/>
          <a:stretch/>
        </p:blipFill>
        <p:spPr>
          <a:xfrm>
            <a:off x="986832" y="41436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FAA9A523-F310-DCB0-057F-67898030C8B0}"/>
              </a:ext>
            </a:extLst>
          </p:cNvPr>
          <p:cNvPicPr>
            <a:picLocks noChangeAspect="1"/>
          </p:cNvPicPr>
          <p:nvPr/>
        </p:nvPicPr>
        <p:blipFill rotWithShape="1">
          <a:blip r:embed="rId13"/>
          <a:srcRect t="4892"/>
          <a:stretch/>
        </p:blipFill>
        <p:spPr>
          <a:xfrm>
            <a:off x="1139232" y="42960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8C761A56-383E-46C8-B466-B1183EA37D13}"/>
              </a:ext>
            </a:extLst>
          </p:cNvPr>
          <p:cNvPicPr>
            <a:picLocks noChangeAspect="1"/>
          </p:cNvPicPr>
          <p:nvPr/>
        </p:nvPicPr>
        <p:blipFill rotWithShape="1">
          <a:blip r:embed="rId13"/>
          <a:srcRect t="4892"/>
          <a:stretch/>
        </p:blipFill>
        <p:spPr>
          <a:xfrm>
            <a:off x="1291632" y="44484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FEC78A6F-3BE2-83C8-D207-B3B2C91E65EA}"/>
              </a:ext>
            </a:extLst>
          </p:cNvPr>
          <p:cNvPicPr>
            <a:picLocks noChangeAspect="1"/>
          </p:cNvPicPr>
          <p:nvPr/>
        </p:nvPicPr>
        <p:blipFill rotWithShape="1">
          <a:blip r:embed="rId13"/>
          <a:srcRect t="4892"/>
          <a:stretch/>
        </p:blipFill>
        <p:spPr>
          <a:xfrm>
            <a:off x="1444032" y="46008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DE29EFB3-064E-A970-46E9-5FBBBA3BC2FB}"/>
              </a:ext>
            </a:extLst>
          </p:cNvPr>
          <p:cNvPicPr>
            <a:picLocks noChangeAspect="1"/>
          </p:cNvPicPr>
          <p:nvPr/>
        </p:nvPicPr>
        <p:blipFill rotWithShape="1">
          <a:blip r:embed="rId13"/>
          <a:srcRect t="4892"/>
          <a:stretch/>
        </p:blipFill>
        <p:spPr>
          <a:xfrm>
            <a:off x="1596432" y="47532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6573F783-5388-2E34-9C47-EE49BAED8DC7}"/>
              </a:ext>
            </a:extLst>
          </p:cNvPr>
          <p:cNvPicPr>
            <a:picLocks noChangeAspect="1"/>
          </p:cNvPicPr>
          <p:nvPr/>
        </p:nvPicPr>
        <p:blipFill rotWithShape="1">
          <a:blip r:embed="rId13"/>
          <a:srcRect t="4892"/>
          <a:stretch/>
        </p:blipFill>
        <p:spPr>
          <a:xfrm>
            <a:off x="1748832" y="49056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2D07889E-C0DE-4594-ABF6-9CEE5570FA66}"/>
              </a:ext>
            </a:extLst>
          </p:cNvPr>
          <p:cNvPicPr>
            <a:picLocks noChangeAspect="1"/>
          </p:cNvPicPr>
          <p:nvPr/>
        </p:nvPicPr>
        <p:blipFill rotWithShape="1">
          <a:blip r:embed="rId13"/>
          <a:srcRect t="4892"/>
          <a:stretch/>
        </p:blipFill>
        <p:spPr>
          <a:xfrm>
            <a:off x="1901232" y="50580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Imagen 31">
            <a:extLst>
              <a:ext uri="{FF2B5EF4-FFF2-40B4-BE49-F238E27FC236}">
                <a16:creationId xmlns:a16="http://schemas.microsoft.com/office/drawing/2014/main" id="{591E0D63-E348-A278-BC8B-A0899DC9D2F0}"/>
              </a:ext>
            </a:extLst>
          </p:cNvPr>
          <p:cNvPicPr>
            <a:picLocks noChangeAspect="1"/>
          </p:cNvPicPr>
          <p:nvPr/>
        </p:nvPicPr>
        <p:blipFill rotWithShape="1">
          <a:blip r:embed="rId13"/>
          <a:srcRect t="4892"/>
          <a:stretch/>
        </p:blipFill>
        <p:spPr>
          <a:xfrm>
            <a:off x="2053632" y="52104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a:extLst>
              <a:ext uri="{FF2B5EF4-FFF2-40B4-BE49-F238E27FC236}">
                <a16:creationId xmlns:a16="http://schemas.microsoft.com/office/drawing/2014/main" id="{A6DC4729-B56E-07CD-A4F0-B8C8143EDDF0}"/>
              </a:ext>
            </a:extLst>
          </p:cNvPr>
          <p:cNvPicPr>
            <a:picLocks noChangeAspect="1"/>
          </p:cNvPicPr>
          <p:nvPr/>
        </p:nvPicPr>
        <p:blipFill rotWithShape="1">
          <a:blip r:embed="rId13"/>
          <a:srcRect t="4892"/>
          <a:stretch/>
        </p:blipFill>
        <p:spPr>
          <a:xfrm>
            <a:off x="2206032" y="5362861"/>
            <a:ext cx="1891957" cy="119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E41052CD-0A35-38F4-A506-270BD45BBB14}"/>
              </a:ext>
            </a:extLst>
          </p:cNvPr>
          <p:cNvPicPr>
            <a:picLocks noChangeAspect="1"/>
          </p:cNvPicPr>
          <p:nvPr/>
        </p:nvPicPr>
        <p:blipFill rotWithShape="1">
          <a:blip r:embed="rId14"/>
          <a:srcRect l="3064" t="74974" r="28756" b="20370"/>
          <a:stretch/>
        </p:blipFill>
        <p:spPr>
          <a:xfrm>
            <a:off x="740665" y="6321190"/>
            <a:ext cx="5788633" cy="35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 name="CuadroTexto 44">
            <a:extLst>
              <a:ext uri="{FF2B5EF4-FFF2-40B4-BE49-F238E27FC236}">
                <a16:creationId xmlns:a16="http://schemas.microsoft.com/office/drawing/2014/main" id="{3B8D2957-9C9C-445F-036B-1A11F5D59A80}"/>
              </a:ext>
            </a:extLst>
          </p:cNvPr>
          <p:cNvSpPr txBox="1"/>
          <p:nvPr/>
        </p:nvSpPr>
        <p:spPr>
          <a:xfrm>
            <a:off x="5872521" y="5258517"/>
            <a:ext cx="3726933" cy="646331"/>
          </a:xfrm>
          <a:prstGeom prst="rect">
            <a:avLst/>
          </a:prstGeom>
          <a:noFill/>
        </p:spPr>
        <p:txBody>
          <a:bodyPr wrap="square" rtlCol="0">
            <a:spAutoFit/>
          </a:bodyPr>
          <a:lstStyle/>
          <a:p>
            <a:pPr algn="ctr"/>
            <a:r>
              <a:rPr lang="es-MX" sz="1800" b="1" dirty="0">
                <a:solidFill>
                  <a:srgbClr val="C00000"/>
                </a:solidFill>
                <a:latin typeface="Montserrat Light" panose="00000400000000000000" pitchFamily="2" charset="0"/>
              </a:rPr>
              <a:t>¿Cuántos </a:t>
            </a:r>
            <a:r>
              <a:rPr lang="es-MX" sz="1800" b="1" i="1" dirty="0" err="1">
                <a:solidFill>
                  <a:srgbClr val="C00000"/>
                </a:solidFill>
                <a:latin typeface="Montserrat Light" panose="00000400000000000000" pitchFamily="2" charset="0"/>
              </a:rPr>
              <a:t>shuffle</a:t>
            </a:r>
            <a:r>
              <a:rPr lang="es-MX" sz="1800" b="1" i="1" dirty="0">
                <a:solidFill>
                  <a:srgbClr val="C00000"/>
                </a:solidFill>
                <a:latin typeface="Montserrat Light" panose="00000400000000000000" pitchFamily="2" charset="0"/>
              </a:rPr>
              <a:t> </a:t>
            </a:r>
            <a:r>
              <a:rPr lang="es-MX" sz="1800" b="1" dirty="0">
                <a:solidFill>
                  <a:srgbClr val="C00000"/>
                </a:solidFill>
                <a:latin typeface="Montserrat Light" panose="00000400000000000000" pitchFamily="2" charset="0"/>
              </a:rPr>
              <a:t>permiten establecer el </a:t>
            </a:r>
            <a:r>
              <a:rPr lang="es-MX" sz="1800" b="1" i="1" dirty="0" err="1">
                <a:solidFill>
                  <a:srgbClr val="C00000"/>
                </a:solidFill>
                <a:latin typeface="Montserrat Light" panose="00000400000000000000" pitchFamily="2" charset="0"/>
              </a:rPr>
              <a:t>threshold</a:t>
            </a:r>
            <a:r>
              <a:rPr lang="es-MX" sz="1800" b="1" i="1" dirty="0">
                <a:solidFill>
                  <a:srgbClr val="C00000"/>
                </a:solidFill>
                <a:latin typeface="Montserrat Light" panose="00000400000000000000" pitchFamily="2" charset="0"/>
              </a:rPr>
              <a:t>?</a:t>
            </a:r>
            <a:endParaRPr lang="es-MX" sz="1800" b="1" dirty="0">
              <a:solidFill>
                <a:srgbClr val="C00000"/>
              </a:solidFill>
              <a:latin typeface="Montserrat Light" panose="00000400000000000000" pitchFamily="2" charset="0"/>
            </a:endParaRPr>
          </a:p>
        </p:txBody>
      </p:sp>
      <p:sp>
        <p:nvSpPr>
          <p:cNvPr id="46" name="CuadroTexto 45">
            <a:extLst>
              <a:ext uri="{FF2B5EF4-FFF2-40B4-BE49-F238E27FC236}">
                <a16:creationId xmlns:a16="http://schemas.microsoft.com/office/drawing/2014/main" id="{8EF0E1E0-C85F-B52C-9FC4-64E6A2FA2463}"/>
              </a:ext>
            </a:extLst>
          </p:cNvPr>
          <p:cNvSpPr txBox="1"/>
          <p:nvPr/>
        </p:nvSpPr>
        <p:spPr>
          <a:xfrm>
            <a:off x="6634520" y="1149531"/>
            <a:ext cx="3726933" cy="923330"/>
          </a:xfrm>
          <a:prstGeom prst="rect">
            <a:avLst/>
          </a:prstGeom>
          <a:noFill/>
        </p:spPr>
        <p:txBody>
          <a:bodyPr wrap="square" rtlCol="0">
            <a:spAutoFit/>
          </a:bodyPr>
          <a:lstStyle/>
          <a:p>
            <a:pPr algn="ctr"/>
            <a:r>
              <a:rPr lang="es-MX" sz="1800" b="1" dirty="0">
                <a:solidFill>
                  <a:srgbClr val="C00000"/>
                </a:solidFill>
                <a:latin typeface="Montserrat Light" panose="00000400000000000000" pitchFamily="2" charset="0"/>
              </a:rPr>
              <a:t>¿Cuántos segmentos de referencia para alineamiento deben ser usados?</a:t>
            </a:r>
          </a:p>
        </p:txBody>
      </p:sp>
      <mc:AlternateContent xmlns:mc="http://schemas.openxmlformats.org/markup-compatibility/2006" xmlns:a14="http://schemas.microsoft.com/office/drawing/2010/main">
        <mc:Choice Requires="a14">
          <p:sp>
            <p:nvSpPr>
              <p:cNvPr id="54" name="CuadroTexto 53">
                <a:extLst>
                  <a:ext uri="{FF2B5EF4-FFF2-40B4-BE49-F238E27FC236}">
                    <a16:creationId xmlns:a16="http://schemas.microsoft.com/office/drawing/2014/main" id="{73E966EA-E9CF-3B92-C1DC-E709757796F1}"/>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22  </m:t>
                      </m:r>
                    </m:oMath>
                  </m:oMathPara>
                </a14:m>
                <a:endParaRPr lang="es-MX" dirty="0"/>
              </a:p>
            </p:txBody>
          </p:sp>
        </mc:Choice>
        <mc:Fallback xmlns="">
          <p:sp>
            <p:nvSpPr>
              <p:cNvPr id="54" name="CuadroTexto 53">
                <a:extLst>
                  <a:ext uri="{FF2B5EF4-FFF2-40B4-BE49-F238E27FC236}">
                    <a16:creationId xmlns:a16="http://schemas.microsoft.com/office/drawing/2014/main" id="{73E966EA-E9CF-3B92-C1DC-E709757796F1}"/>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63543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n 81">
            <a:extLst>
              <a:ext uri="{FF2B5EF4-FFF2-40B4-BE49-F238E27FC236}">
                <a16:creationId xmlns:a16="http://schemas.microsoft.com/office/drawing/2014/main" id="{6BFB3024-A16A-CB42-2A21-28AE93227F15}"/>
              </a:ext>
            </a:extLst>
          </p:cNvPr>
          <p:cNvPicPr>
            <a:picLocks noChangeAspect="1"/>
          </p:cNvPicPr>
          <p:nvPr/>
        </p:nvPicPr>
        <p:blipFill rotWithShape="1">
          <a:blip r:embed="rId3"/>
          <a:srcRect r="49923"/>
          <a:stretch/>
        </p:blipFill>
        <p:spPr>
          <a:xfrm>
            <a:off x="5365280" y="2966672"/>
            <a:ext cx="6692305" cy="3370686"/>
          </a:xfrm>
          <a:prstGeom prst="rect">
            <a:avLst/>
          </a:prstGeom>
        </p:spPr>
      </p:pic>
      <p:pic>
        <p:nvPicPr>
          <p:cNvPr id="119" name="Imagen 118">
            <a:extLst>
              <a:ext uri="{FF2B5EF4-FFF2-40B4-BE49-F238E27FC236}">
                <a16:creationId xmlns:a16="http://schemas.microsoft.com/office/drawing/2014/main" id="{C2A5AF54-B471-3871-171B-5D82696EE1C7}"/>
              </a:ext>
            </a:extLst>
          </p:cNvPr>
          <p:cNvPicPr>
            <a:picLocks noChangeAspect="1"/>
          </p:cNvPicPr>
          <p:nvPr/>
        </p:nvPicPr>
        <p:blipFill rotWithShape="1">
          <a:blip r:embed="rId4"/>
          <a:srcRect t="48499"/>
          <a:stretch/>
        </p:blipFill>
        <p:spPr>
          <a:xfrm>
            <a:off x="3657399" y="2594555"/>
            <a:ext cx="1177720" cy="605772"/>
          </a:xfrm>
          <a:prstGeom prst="rect">
            <a:avLst/>
          </a:prstGeom>
        </p:spPr>
      </p:pic>
      <p:pic>
        <p:nvPicPr>
          <p:cNvPr id="120" name="Imagen 119">
            <a:extLst>
              <a:ext uri="{FF2B5EF4-FFF2-40B4-BE49-F238E27FC236}">
                <a16:creationId xmlns:a16="http://schemas.microsoft.com/office/drawing/2014/main" id="{F664E871-52DB-9647-C274-8B5C0F2BD303}"/>
              </a:ext>
            </a:extLst>
          </p:cNvPr>
          <p:cNvPicPr>
            <a:picLocks noChangeAspect="1"/>
          </p:cNvPicPr>
          <p:nvPr/>
        </p:nvPicPr>
        <p:blipFill rotWithShape="1">
          <a:blip r:embed="rId4"/>
          <a:srcRect t="48499"/>
          <a:stretch/>
        </p:blipFill>
        <p:spPr>
          <a:xfrm>
            <a:off x="3809799" y="2746955"/>
            <a:ext cx="1177720" cy="605772"/>
          </a:xfrm>
          <a:prstGeom prst="rect">
            <a:avLst/>
          </a:prstGeom>
        </p:spPr>
      </p:pic>
      <p:pic>
        <p:nvPicPr>
          <p:cNvPr id="121" name="Imagen 120">
            <a:extLst>
              <a:ext uri="{FF2B5EF4-FFF2-40B4-BE49-F238E27FC236}">
                <a16:creationId xmlns:a16="http://schemas.microsoft.com/office/drawing/2014/main" id="{65238315-5827-91A2-CC4F-713C2F96D0BA}"/>
              </a:ext>
            </a:extLst>
          </p:cNvPr>
          <p:cNvPicPr>
            <a:picLocks noChangeAspect="1"/>
          </p:cNvPicPr>
          <p:nvPr/>
        </p:nvPicPr>
        <p:blipFill rotWithShape="1">
          <a:blip r:embed="rId4"/>
          <a:srcRect t="48499"/>
          <a:stretch/>
        </p:blipFill>
        <p:spPr>
          <a:xfrm>
            <a:off x="3962199" y="2899355"/>
            <a:ext cx="1177720" cy="605772"/>
          </a:xfrm>
          <a:prstGeom prst="rect">
            <a:avLst/>
          </a:prstGeom>
        </p:spPr>
      </p:pic>
      <p:pic>
        <p:nvPicPr>
          <p:cNvPr id="122" name="Imagen 121">
            <a:extLst>
              <a:ext uri="{FF2B5EF4-FFF2-40B4-BE49-F238E27FC236}">
                <a16:creationId xmlns:a16="http://schemas.microsoft.com/office/drawing/2014/main" id="{639ACA93-5B0F-23BD-146F-A1DB9506B6B5}"/>
              </a:ext>
            </a:extLst>
          </p:cNvPr>
          <p:cNvPicPr>
            <a:picLocks noChangeAspect="1"/>
          </p:cNvPicPr>
          <p:nvPr/>
        </p:nvPicPr>
        <p:blipFill>
          <a:blip r:embed="rId5"/>
          <a:stretch>
            <a:fillRect/>
          </a:stretch>
        </p:blipFill>
        <p:spPr>
          <a:xfrm>
            <a:off x="2751328" y="2598840"/>
            <a:ext cx="680710" cy="593003"/>
          </a:xfrm>
          <a:prstGeom prst="rect">
            <a:avLst/>
          </a:prstGeom>
        </p:spPr>
      </p:pic>
      <p:pic>
        <p:nvPicPr>
          <p:cNvPr id="123" name="Imagen 122">
            <a:extLst>
              <a:ext uri="{FF2B5EF4-FFF2-40B4-BE49-F238E27FC236}">
                <a16:creationId xmlns:a16="http://schemas.microsoft.com/office/drawing/2014/main" id="{B9BA05C8-2471-1203-FC7D-9D2E5D3F3882}"/>
              </a:ext>
            </a:extLst>
          </p:cNvPr>
          <p:cNvPicPr>
            <a:picLocks noChangeAspect="1"/>
          </p:cNvPicPr>
          <p:nvPr/>
        </p:nvPicPr>
        <p:blipFill>
          <a:blip r:embed="rId5"/>
          <a:stretch>
            <a:fillRect/>
          </a:stretch>
        </p:blipFill>
        <p:spPr>
          <a:xfrm>
            <a:off x="2903728" y="2751240"/>
            <a:ext cx="680710" cy="593003"/>
          </a:xfrm>
          <a:prstGeom prst="rect">
            <a:avLst/>
          </a:prstGeom>
        </p:spPr>
      </p:pic>
      <p:pic>
        <p:nvPicPr>
          <p:cNvPr id="124" name="Imagen 123">
            <a:extLst>
              <a:ext uri="{FF2B5EF4-FFF2-40B4-BE49-F238E27FC236}">
                <a16:creationId xmlns:a16="http://schemas.microsoft.com/office/drawing/2014/main" id="{DD7FD1BE-0FA8-CABE-C731-15B05279C7FB}"/>
              </a:ext>
            </a:extLst>
          </p:cNvPr>
          <p:cNvPicPr>
            <a:picLocks noChangeAspect="1"/>
          </p:cNvPicPr>
          <p:nvPr/>
        </p:nvPicPr>
        <p:blipFill>
          <a:blip r:embed="rId5"/>
          <a:stretch>
            <a:fillRect/>
          </a:stretch>
        </p:blipFill>
        <p:spPr>
          <a:xfrm>
            <a:off x="3056128" y="2903640"/>
            <a:ext cx="680710" cy="593003"/>
          </a:xfrm>
          <a:prstGeom prst="rect">
            <a:avLst/>
          </a:prstGeom>
        </p:spPr>
      </p:pic>
      <p:pic>
        <p:nvPicPr>
          <p:cNvPr id="125" name="Imagen 124">
            <a:extLst>
              <a:ext uri="{FF2B5EF4-FFF2-40B4-BE49-F238E27FC236}">
                <a16:creationId xmlns:a16="http://schemas.microsoft.com/office/drawing/2014/main" id="{4F5DB7CC-2F70-473E-95B3-14D8A0D9D7B9}"/>
              </a:ext>
            </a:extLst>
          </p:cNvPr>
          <p:cNvPicPr>
            <a:picLocks noChangeAspect="1"/>
          </p:cNvPicPr>
          <p:nvPr/>
        </p:nvPicPr>
        <p:blipFill>
          <a:blip r:embed="rId6"/>
          <a:stretch>
            <a:fillRect/>
          </a:stretch>
        </p:blipFill>
        <p:spPr>
          <a:xfrm>
            <a:off x="2678033" y="1018193"/>
            <a:ext cx="680710" cy="593003"/>
          </a:xfrm>
          <a:prstGeom prst="rect">
            <a:avLst/>
          </a:prstGeom>
        </p:spPr>
      </p:pic>
      <p:pic>
        <p:nvPicPr>
          <p:cNvPr id="126" name="Imagen 125">
            <a:extLst>
              <a:ext uri="{FF2B5EF4-FFF2-40B4-BE49-F238E27FC236}">
                <a16:creationId xmlns:a16="http://schemas.microsoft.com/office/drawing/2014/main" id="{7DBE7DB2-CED7-0E8D-1045-414CC1071CC8}"/>
              </a:ext>
            </a:extLst>
          </p:cNvPr>
          <p:cNvPicPr>
            <a:picLocks noChangeAspect="1"/>
          </p:cNvPicPr>
          <p:nvPr/>
        </p:nvPicPr>
        <p:blipFill>
          <a:blip r:embed="rId6"/>
          <a:stretch>
            <a:fillRect/>
          </a:stretch>
        </p:blipFill>
        <p:spPr>
          <a:xfrm>
            <a:off x="2830433" y="1170593"/>
            <a:ext cx="680710" cy="593003"/>
          </a:xfrm>
          <a:prstGeom prst="rect">
            <a:avLst/>
          </a:prstGeom>
        </p:spPr>
      </p:pic>
      <p:pic>
        <p:nvPicPr>
          <p:cNvPr id="127" name="Imagen 126">
            <a:extLst>
              <a:ext uri="{FF2B5EF4-FFF2-40B4-BE49-F238E27FC236}">
                <a16:creationId xmlns:a16="http://schemas.microsoft.com/office/drawing/2014/main" id="{EEC5645C-0F22-B016-01C5-89BC5EB899F6}"/>
              </a:ext>
            </a:extLst>
          </p:cNvPr>
          <p:cNvPicPr>
            <a:picLocks noChangeAspect="1"/>
          </p:cNvPicPr>
          <p:nvPr/>
        </p:nvPicPr>
        <p:blipFill>
          <a:blip r:embed="rId6"/>
          <a:stretch>
            <a:fillRect/>
          </a:stretch>
        </p:blipFill>
        <p:spPr>
          <a:xfrm>
            <a:off x="2982833" y="1322993"/>
            <a:ext cx="680710" cy="593003"/>
          </a:xfrm>
          <a:prstGeom prst="rect">
            <a:avLst/>
          </a:prstGeom>
        </p:spPr>
      </p:pic>
      <p:sp>
        <p:nvSpPr>
          <p:cNvPr id="128" name="Rectángulo: esquinas redondeadas 127">
            <a:extLst>
              <a:ext uri="{FF2B5EF4-FFF2-40B4-BE49-F238E27FC236}">
                <a16:creationId xmlns:a16="http://schemas.microsoft.com/office/drawing/2014/main" id="{04C41981-D0F3-08A7-C167-937B980A5C3A}"/>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Rectángulo: esquinas redondeadas 128">
            <a:extLst>
              <a:ext uri="{FF2B5EF4-FFF2-40B4-BE49-F238E27FC236}">
                <a16:creationId xmlns:a16="http://schemas.microsoft.com/office/drawing/2014/main" id="{2D54F5BA-A582-1470-4915-86830EE80854}"/>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0" name="Imagen 129">
            <a:extLst>
              <a:ext uri="{FF2B5EF4-FFF2-40B4-BE49-F238E27FC236}">
                <a16:creationId xmlns:a16="http://schemas.microsoft.com/office/drawing/2014/main" id="{26FF0007-7B57-1560-5F34-08A1B0B57C6E}"/>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131" name="Imagen 130">
            <a:extLst>
              <a:ext uri="{FF2B5EF4-FFF2-40B4-BE49-F238E27FC236}">
                <a16:creationId xmlns:a16="http://schemas.microsoft.com/office/drawing/2014/main" id="{7930FEE7-C0AD-1ADC-5B06-861E521D7CAC}"/>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132" name="Imagen 131">
            <a:extLst>
              <a:ext uri="{FF2B5EF4-FFF2-40B4-BE49-F238E27FC236}">
                <a16:creationId xmlns:a16="http://schemas.microsoft.com/office/drawing/2014/main" id="{A98BE956-6070-5E3D-35AD-8E3EE01A831B}"/>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133" name="Imagen 132">
            <a:extLst>
              <a:ext uri="{FF2B5EF4-FFF2-40B4-BE49-F238E27FC236}">
                <a16:creationId xmlns:a16="http://schemas.microsoft.com/office/drawing/2014/main" id="{2B050CD7-6F11-7E1A-5A64-B67B497D81A7}"/>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134" name="Imagen 133">
            <a:extLst>
              <a:ext uri="{FF2B5EF4-FFF2-40B4-BE49-F238E27FC236}">
                <a16:creationId xmlns:a16="http://schemas.microsoft.com/office/drawing/2014/main" id="{A4ADE6A0-5B3F-44A1-A33A-075E5F456720}"/>
              </a:ext>
            </a:extLst>
          </p:cNvPr>
          <p:cNvPicPr>
            <a:picLocks noChangeAspect="1"/>
          </p:cNvPicPr>
          <p:nvPr/>
        </p:nvPicPr>
        <p:blipFill rotWithShape="1">
          <a:blip r:embed="rId9"/>
          <a:srcRect t="5850"/>
          <a:stretch/>
        </p:blipFill>
        <p:spPr>
          <a:xfrm>
            <a:off x="1297524" y="1431083"/>
            <a:ext cx="494661" cy="483881"/>
          </a:xfrm>
          <a:prstGeom prst="rect">
            <a:avLst/>
          </a:prstGeom>
        </p:spPr>
      </p:pic>
      <p:sp>
        <p:nvSpPr>
          <p:cNvPr id="135" name="Rectángulo: esquinas redondeadas 134">
            <a:extLst>
              <a:ext uri="{FF2B5EF4-FFF2-40B4-BE49-F238E27FC236}">
                <a16:creationId xmlns:a16="http://schemas.microsoft.com/office/drawing/2014/main" id="{B56151D9-F985-9BF7-8FB1-03D0D4416AE8}"/>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6" name="Rectángulo: esquinas redondeadas 135">
            <a:extLst>
              <a:ext uri="{FF2B5EF4-FFF2-40B4-BE49-F238E27FC236}">
                <a16:creationId xmlns:a16="http://schemas.microsoft.com/office/drawing/2014/main" id="{D1561A07-8251-3414-69BA-80E5CF6EFCFA}"/>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7" name="Rectángulo: esquinas redondeadas 136">
            <a:extLst>
              <a:ext uri="{FF2B5EF4-FFF2-40B4-BE49-F238E27FC236}">
                <a16:creationId xmlns:a16="http://schemas.microsoft.com/office/drawing/2014/main" id="{E1333EE4-543B-17CF-9365-2272D662A4CB}"/>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8" name="Rectángulo: esquinas redondeadas 137">
            <a:extLst>
              <a:ext uri="{FF2B5EF4-FFF2-40B4-BE49-F238E27FC236}">
                <a16:creationId xmlns:a16="http://schemas.microsoft.com/office/drawing/2014/main" id="{F6384A90-F2B2-A2E6-40F1-670A16119541}"/>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39" name="CuadroTexto 138">
                <a:extLst>
                  <a:ext uri="{FF2B5EF4-FFF2-40B4-BE49-F238E27FC236}">
                    <a16:creationId xmlns:a16="http://schemas.microsoft.com/office/drawing/2014/main" id="{884BBAB7-A129-C576-2F78-5FC74F7545DA}"/>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139" name="CuadroTexto 138">
                <a:extLst>
                  <a:ext uri="{FF2B5EF4-FFF2-40B4-BE49-F238E27FC236}">
                    <a16:creationId xmlns:a16="http://schemas.microsoft.com/office/drawing/2014/main" id="{884BBAB7-A129-C576-2F78-5FC74F7545DA}"/>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1"/>
                <a:stretch>
                  <a:fillRect/>
                </a:stretch>
              </a:blipFill>
            </p:spPr>
            <p:txBody>
              <a:bodyPr/>
              <a:lstStyle/>
              <a:p>
                <a:r>
                  <a:rPr lang="es-MX">
                    <a:noFill/>
                  </a:rPr>
                  <a:t> </a:t>
                </a:r>
              </a:p>
            </p:txBody>
          </p:sp>
        </mc:Fallback>
      </mc:AlternateContent>
      <p:pic>
        <p:nvPicPr>
          <p:cNvPr id="140" name="Imagen 139">
            <a:extLst>
              <a:ext uri="{FF2B5EF4-FFF2-40B4-BE49-F238E27FC236}">
                <a16:creationId xmlns:a16="http://schemas.microsoft.com/office/drawing/2014/main" id="{9CCAA822-3FFE-B9BE-4271-521F8A1D27DA}"/>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141" name="Imagen 140">
            <a:extLst>
              <a:ext uri="{FF2B5EF4-FFF2-40B4-BE49-F238E27FC236}">
                <a16:creationId xmlns:a16="http://schemas.microsoft.com/office/drawing/2014/main" id="{45276E4A-6FAC-1E6E-87FD-4164841CA26A}"/>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142" name="Imagen 141">
            <a:extLst>
              <a:ext uri="{FF2B5EF4-FFF2-40B4-BE49-F238E27FC236}">
                <a16:creationId xmlns:a16="http://schemas.microsoft.com/office/drawing/2014/main" id="{9E360761-7B9A-579B-3955-3D975E340318}"/>
              </a:ext>
            </a:extLst>
          </p:cNvPr>
          <p:cNvPicPr>
            <a:picLocks noChangeAspect="1"/>
          </p:cNvPicPr>
          <p:nvPr/>
        </p:nvPicPr>
        <p:blipFill rotWithShape="1">
          <a:blip r:embed="rId9"/>
          <a:srcRect t="5850"/>
          <a:stretch/>
        </p:blipFill>
        <p:spPr>
          <a:xfrm>
            <a:off x="1306678" y="2966672"/>
            <a:ext cx="494661" cy="483881"/>
          </a:xfrm>
          <a:prstGeom prst="rect">
            <a:avLst/>
          </a:prstGeom>
        </p:spPr>
      </p:pic>
      <p:sp>
        <p:nvSpPr>
          <p:cNvPr id="143" name="Rectángulo: esquinas redondeadas 142">
            <a:extLst>
              <a:ext uri="{FF2B5EF4-FFF2-40B4-BE49-F238E27FC236}">
                <a16:creationId xmlns:a16="http://schemas.microsoft.com/office/drawing/2014/main" id="{C99E48EE-D642-DD54-3934-0C2F10D5A3B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4" name="Rectángulo: esquinas redondeadas 143">
            <a:extLst>
              <a:ext uri="{FF2B5EF4-FFF2-40B4-BE49-F238E27FC236}">
                <a16:creationId xmlns:a16="http://schemas.microsoft.com/office/drawing/2014/main" id="{3776F2EA-8731-BC2C-462C-1AD7936DA79C}"/>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Rectángulo: esquinas redondeadas 144">
            <a:extLst>
              <a:ext uri="{FF2B5EF4-FFF2-40B4-BE49-F238E27FC236}">
                <a16:creationId xmlns:a16="http://schemas.microsoft.com/office/drawing/2014/main" id="{B0A9B150-3CE5-BFCF-E273-9E1B0423A8ED}"/>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6" name="Rectángulo: esquinas redondeadas 145">
            <a:extLst>
              <a:ext uri="{FF2B5EF4-FFF2-40B4-BE49-F238E27FC236}">
                <a16:creationId xmlns:a16="http://schemas.microsoft.com/office/drawing/2014/main" id="{F93CD2DA-5AC2-D8FC-F44A-69B79E8E792F}"/>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47" name="CuadroTexto 146">
                <a:extLst>
                  <a:ext uri="{FF2B5EF4-FFF2-40B4-BE49-F238E27FC236}">
                    <a16:creationId xmlns:a16="http://schemas.microsoft.com/office/drawing/2014/main" id="{3EE0DD97-E2F5-0439-9EF9-B7077DC2205A}"/>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147" name="CuadroTexto 146">
                <a:extLst>
                  <a:ext uri="{FF2B5EF4-FFF2-40B4-BE49-F238E27FC236}">
                    <a16:creationId xmlns:a16="http://schemas.microsoft.com/office/drawing/2014/main" id="{3EE0DD97-E2F5-0439-9EF9-B7077DC2205A}"/>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2"/>
                <a:stretch>
                  <a:fillRect/>
                </a:stretch>
              </a:blipFill>
            </p:spPr>
            <p:txBody>
              <a:bodyPr/>
              <a:lstStyle/>
              <a:p>
                <a:r>
                  <a:rPr lang="es-MX">
                    <a:noFill/>
                  </a:rPr>
                  <a:t> </a:t>
                </a:r>
              </a:p>
            </p:txBody>
          </p:sp>
        </mc:Fallback>
      </mc:AlternateContent>
      <p:pic>
        <p:nvPicPr>
          <p:cNvPr id="148" name="Imagen 147">
            <a:extLst>
              <a:ext uri="{FF2B5EF4-FFF2-40B4-BE49-F238E27FC236}">
                <a16:creationId xmlns:a16="http://schemas.microsoft.com/office/drawing/2014/main" id="{41B3B78F-03ED-717B-9EEB-185E9636D0FB}"/>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149" name="Imagen 148">
            <a:extLst>
              <a:ext uri="{FF2B5EF4-FFF2-40B4-BE49-F238E27FC236}">
                <a16:creationId xmlns:a16="http://schemas.microsoft.com/office/drawing/2014/main" id="{4BF1C55F-F5FC-0ABC-CD5E-6F4EFC443EA4}"/>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150" name="Imagen 149">
            <a:extLst>
              <a:ext uri="{FF2B5EF4-FFF2-40B4-BE49-F238E27FC236}">
                <a16:creationId xmlns:a16="http://schemas.microsoft.com/office/drawing/2014/main" id="{41DFB073-1BA7-26EB-160C-31033EE2C5B9}"/>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151" name="Imagen 150">
            <a:extLst>
              <a:ext uri="{FF2B5EF4-FFF2-40B4-BE49-F238E27FC236}">
                <a16:creationId xmlns:a16="http://schemas.microsoft.com/office/drawing/2014/main" id="{84F06F9C-23E5-E6B3-108E-254E714669E7}"/>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152" name="Imagen 151">
            <a:extLst>
              <a:ext uri="{FF2B5EF4-FFF2-40B4-BE49-F238E27FC236}">
                <a16:creationId xmlns:a16="http://schemas.microsoft.com/office/drawing/2014/main" id="{1545489E-E86E-4D3A-B050-3BAE64266058}"/>
              </a:ext>
            </a:extLst>
          </p:cNvPr>
          <p:cNvPicPr>
            <a:picLocks noChangeAspect="1"/>
          </p:cNvPicPr>
          <p:nvPr/>
        </p:nvPicPr>
        <p:blipFill rotWithShape="1">
          <a:blip r:embed="rId13"/>
          <a:srcRect t="48499"/>
          <a:stretch/>
        </p:blipFill>
        <p:spPr>
          <a:xfrm>
            <a:off x="3815555" y="1043952"/>
            <a:ext cx="1177720" cy="605772"/>
          </a:xfrm>
          <a:prstGeom prst="rect">
            <a:avLst/>
          </a:prstGeom>
        </p:spPr>
      </p:pic>
      <p:pic>
        <p:nvPicPr>
          <p:cNvPr id="153" name="Imagen 152">
            <a:extLst>
              <a:ext uri="{FF2B5EF4-FFF2-40B4-BE49-F238E27FC236}">
                <a16:creationId xmlns:a16="http://schemas.microsoft.com/office/drawing/2014/main" id="{1508F3E3-E894-60AE-7A1E-EF80B06DAD2C}"/>
              </a:ext>
            </a:extLst>
          </p:cNvPr>
          <p:cNvPicPr>
            <a:picLocks noChangeAspect="1"/>
          </p:cNvPicPr>
          <p:nvPr/>
        </p:nvPicPr>
        <p:blipFill rotWithShape="1">
          <a:blip r:embed="rId13"/>
          <a:srcRect t="48499"/>
          <a:stretch/>
        </p:blipFill>
        <p:spPr>
          <a:xfrm>
            <a:off x="3967955" y="1196352"/>
            <a:ext cx="1177720" cy="605772"/>
          </a:xfrm>
          <a:prstGeom prst="rect">
            <a:avLst/>
          </a:prstGeom>
        </p:spPr>
      </p:pic>
      <p:pic>
        <p:nvPicPr>
          <p:cNvPr id="154" name="Imagen 153">
            <a:extLst>
              <a:ext uri="{FF2B5EF4-FFF2-40B4-BE49-F238E27FC236}">
                <a16:creationId xmlns:a16="http://schemas.microsoft.com/office/drawing/2014/main" id="{A7826FA9-67AE-1991-2004-02E445852CF1}"/>
              </a:ext>
            </a:extLst>
          </p:cNvPr>
          <p:cNvPicPr>
            <a:picLocks noChangeAspect="1"/>
          </p:cNvPicPr>
          <p:nvPr/>
        </p:nvPicPr>
        <p:blipFill rotWithShape="1">
          <a:blip r:embed="rId13"/>
          <a:srcRect t="48499"/>
          <a:stretch/>
        </p:blipFill>
        <p:spPr>
          <a:xfrm>
            <a:off x="3830307" y="10390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5" name="Imagen 154">
            <a:extLst>
              <a:ext uri="{FF2B5EF4-FFF2-40B4-BE49-F238E27FC236}">
                <a16:creationId xmlns:a16="http://schemas.microsoft.com/office/drawing/2014/main" id="{D09B399E-9C0C-1783-2F2A-CF1D1B27458D}"/>
              </a:ext>
            </a:extLst>
          </p:cNvPr>
          <p:cNvPicPr>
            <a:picLocks noChangeAspect="1"/>
          </p:cNvPicPr>
          <p:nvPr/>
        </p:nvPicPr>
        <p:blipFill rotWithShape="1">
          <a:blip r:embed="rId13"/>
          <a:srcRect t="48499"/>
          <a:stretch/>
        </p:blipFill>
        <p:spPr>
          <a:xfrm>
            <a:off x="3982707" y="11914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6" name="Imagen 155">
            <a:extLst>
              <a:ext uri="{FF2B5EF4-FFF2-40B4-BE49-F238E27FC236}">
                <a16:creationId xmlns:a16="http://schemas.microsoft.com/office/drawing/2014/main" id="{47A47EC1-7CFA-C6EB-D115-4B0BAED40415}"/>
              </a:ext>
            </a:extLst>
          </p:cNvPr>
          <p:cNvPicPr>
            <a:picLocks noChangeAspect="1"/>
          </p:cNvPicPr>
          <p:nvPr/>
        </p:nvPicPr>
        <p:blipFill rotWithShape="1">
          <a:blip r:embed="rId13"/>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7" name="Imagen 156">
            <a:extLst>
              <a:ext uri="{FF2B5EF4-FFF2-40B4-BE49-F238E27FC236}">
                <a16:creationId xmlns:a16="http://schemas.microsoft.com/office/drawing/2014/main" id="{21A59816-0856-8AAA-0127-AFFAEF6A2215}"/>
              </a:ext>
            </a:extLst>
          </p:cNvPr>
          <p:cNvPicPr>
            <a:picLocks noChangeAspect="1"/>
          </p:cNvPicPr>
          <p:nvPr/>
        </p:nvPicPr>
        <p:blipFill>
          <a:blip r:embed="rId6"/>
          <a:stretch>
            <a:fillRect/>
          </a:stretch>
        </p:blipFill>
        <p:spPr>
          <a:xfrm>
            <a:off x="3287633" y="1627793"/>
            <a:ext cx="680710" cy="593003"/>
          </a:xfrm>
          <a:prstGeom prst="rect">
            <a:avLst/>
          </a:prstGeom>
        </p:spPr>
      </p:pic>
      <p:pic>
        <p:nvPicPr>
          <p:cNvPr id="158" name="Imagen 157">
            <a:extLst>
              <a:ext uri="{FF2B5EF4-FFF2-40B4-BE49-F238E27FC236}">
                <a16:creationId xmlns:a16="http://schemas.microsoft.com/office/drawing/2014/main" id="{62E92E24-01B6-1E2A-7B35-02C8BD4B99E0}"/>
              </a:ext>
            </a:extLst>
          </p:cNvPr>
          <p:cNvPicPr>
            <a:picLocks noChangeAspect="1"/>
          </p:cNvPicPr>
          <p:nvPr/>
        </p:nvPicPr>
        <p:blipFill rotWithShape="1">
          <a:blip r:embed="rId9"/>
          <a:srcRect t="5850"/>
          <a:stretch/>
        </p:blipFill>
        <p:spPr>
          <a:xfrm>
            <a:off x="1490886" y="1790457"/>
            <a:ext cx="494661" cy="483881"/>
          </a:xfrm>
          <a:prstGeom prst="rect">
            <a:avLst/>
          </a:prstGeom>
        </p:spPr>
      </p:pic>
      <p:pic>
        <p:nvPicPr>
          <p:cNvPr id="159" name="Imagen 158">
            <a:extLst>
              <a:ext uri="{FF2B5EF4-FFF2-40B4-BE49-F238E27FC236}">
                <a16:creationId xmlns:a16="http://schemas.microsoft.com/office/drawing/2014/main" id="{9B1F181E-2BC1-D065-631F-D7B78AC3AA21}"/>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160" name="Imagen 159">
            <a:extLst>
              <a:ext uri="{FF2B5EF4-FFF2-40B4-BE49-F238E27FC236}">
                <a16:creationId xmlns:a16="http://schemas.microsoft.com/office/drawing/2014/main" id="{83F23439-67C7-4245-6D02-038CA27F12D7}"/>
              </a:ext>
            </a:extLst>
          </p:cNvPr>
          <p:cNvPicPr>
            <a:picLocks noChangeAspect="1"/>
          </p:cNvPicPr>
          <p:nvPr/>
        </p:nvPicPr>
        <p:blipFill>
          <a:blip r:embed="rId5"/>
          <a:stretch>
            <a:fillRect/>
          </a:stretch>
        </p:blipFill>
        <p:spPr>
          <a:xfrm>
            <a:off x="3360928" y="3208440"/>
            <a:ext cx="680710" cy="593003"/>
          </a:xfrm>
          <a:prstGeom prst="rect">
            <a:avLst/>
          </a:prstGeom>
        </p:spPr>
      </p:pic>
      <p:pic>
        <p:nvPicPr>
          <p:cNvPr id="161" name="Imagen 160">
            <a:extLst>
              <a:ext uri="{FF2B5EF4-FFF2-40B4-BE49-F238E27FC236}">
                <a16:creationId xmlns:a16="http://schemas.microsoft.com/office/drawing/2014/main" id="{AA7A731E-54B9-731B-BEB7-4B0B0BBA9476}"/>
              </a:ext>
            </a:extLst>
          </p:cNvPr>
          <p:cNvPicPr>
            <a:picLocks noChangeAspect="1"/>
          </p:cNvPicPr>
          <p:nvPr/>
        </p:nvPicPr>
        <p:blipFill rotWithShape="1">
          <a:blip r:embed="rId9"/>
          <a:srcRect t="5850"/>
          <a:stretch/>
        </p:blipFill>
        <p:spPr>
          <a:xfrm>
            <a:off x="1500040" y="3326046"/>
            <a:ext cx="494661" cy="483881"/>
          </a:xfrm>
          <a:prstGeom prst="rect">
            <a:avLst/>
          </a:prstGeom>
        </p:spPr>
      </p:pic>
      <p:pic>
        <p:nvPicPr>
          <p:cNvPr id="162" name="Imagen 161">
            <a:extLst>
              <a:ext uri="{FF2B5EF4-FFF2-40B4-BE49-F238E27FC236}">
                <a16:creationId xmlns:a16="http://schemas.microsoft.com/office/drawing/2014/main" id="{A65F43F1-8ED4-3D09-37CC-DB0B9842C966}"/>
              </a:ext>
            </a:extLst>
          </p:cNvPr>
          <p:cNvPicPr>
            <a:picLocks noChangeAspect="1"/>
          </p:cNvPicPr>
          <p:nvPr/>
        </p:nvPicPr>
        <p:blipFill>
          <a:blip r:embed="rId7"/>
          <a:stretch>
            <a:fillRect/>
          </a:stretch>
        </p:blipFill>
        <p:spPr>
          <a:xfrm>
            <a:off x="2377106" y="3136882"/>
            <a:ext cx="639622" cy="664561"/>
          </a:xfrm>
          <a:prstGeom prst="rect">
            <a:avLst/>
          </a:prstGeom>
        </p:spPr>
      </p:pic>
      <p:pic>
        <p:nvPicPr>
          <p:cNvPr id="163" name="Imagen 162">
            <a:extLst>
              <a:ext uri="{FF2B5EF4-FFF2-40B4-BE49-F238E27FC236}">
                <a16:creationId xmlns:a16="http://schemas.microsoft.com/office/drawing/2014/main" id="{44675B32-2251-0DF7-CE01-77656248C08E}"/>
              </a:ext>
            </a:extLst>
          </p:cNvPr>
          <p:cNvPicPr>
            <a:picLocks noChangeAspect="1"/>
          </p:cNvPicPr>
          <p:nvPr/>
        </p:nvPicPr>
        <p:blipFill rotWithShape="1">
          <a:blip r:embed="rId4"/>
          <a:srcRect t="48499"/>
          <a:stretch/>
        </p:blipFill>
        <p:spPr>
          <a:xfrm>
            <a:off x="4135120" y="3150613"/>
            <a:ext cx="1177720" cy="605772"/>
          </a:xfrm>
          <a:prstGeom prst="rect">
            <a:avLst/>
          </a:prstGeom>
        </p:spPr>
      </p:pic>
      <p:pic>
        <p:nvPicPr>
          <p:cNvPr id="164" name="Imagen 163">
            <a:extLst>
              <a:ext uri="{FF2B5EF4-FFF2-40B4-BE49-F238E27FC236}">
                <a16:creationId xmlns:a16="http://schemas.microsoft.com/office/drawing/2014/main" id="{1D68A1D5-DD1C-CE72-5058-F21B219A959D}"/>
              </a:ext>
            </a:extLst>
          </p:cNvPr>
          <p:cNvPicPr>
            <a:picLocks noChangeAspect="1"/>
          </p:cNvPicPr>
          <p:nvPr/>
        </p:nvPicPr>
        <p:blipFill rotWithShape="1">
          <a:blip r:embed="rId13"/>
          <a:srcRect t="48499"/>
          <a:stretch/>
        </p:blipFill>
        <p:spPr>
          <a:xfrm>
            <a:off x="4293276" y="1600010"/>
            <a:ext cx="1177720" cy="605772"/>
          </a:xfrm>
          <a:prstGeom prst="rect">
            <a:avLst/>
          </a:prstGeom>
        </p:spPr>
      </p:pic>
      <p:pic>
        <p:nvPicPr>
          <p:cNvPr id="165" name="Imagen 164">
            <a:extLst>
              <a:ext uri="{FF2B5EF4-FFF2-40B4-BE49-F238E27FC236}">
                <a16:creationId xmlns:a16="http://schemas.microsoft.com/office/drawing/2014/main" id="{38ABA515-DECD-B831-5A80-5027FF02697F}"/>
              </a:ext>
            </a:extLst>
          </p:cNvPr>
          <p:cNvPicPr>
            <a:picLocks noChangeAspect="1"/>
          </p:cNvPicPr>
          <p:nvPr/>
        </p:nvPicPr>
        <p:blipFill rotWithShape="1">
          <a:blip r:embed="rId13"/>
          <a:srcRect t="48499"/>
          <a:stretch/>
        </p:blipFill>
        <p:spPr>
          <a:xfrm>
            <a:off x="4328863" y="164181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76DEBFDF-0C07-F502-6716-1A7E097159F1}"/>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23  </m:t>
                      </m:r>
                    </m:oMath>
                  </m:oMathPara>
                </a14:m>
                <a:endParaRPr lang="es-MX" dirty="0"/>
              </a:p>
            </p:txBody>
          </p:sp>
        </mc:Choice>
        <mc:Fallback xmlns="">
          <p:sp>
            <p:nvSpPr>
              <p:cNvPr id="2" name="CuadroTexto 1">
                <a:extLst>
                  <a:ext uri="{FF2B5EF4-FFF2-40B4-BE49-F238E27FC236}">
                    <a16:creationId xmlns:a16="http://schemas.microsoft.com/office/drawing/2014/main" id="{76DEBFDF-0C07-F502-6716-1A7E097159F1}"/>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4086247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2E77E0-FFAB-A6D4-2D2D-C8349964AA9E}"/>
              </a:ext>
            </a:extLst>
          </p:cNvPr>
          <p:cNvPicPr>
            <a:picLocks noChangeAspect="1"/>
          </p:cNvPicPr>
          <p:nvPr/>
        </p:nvPicPr>
        <p:blipFill rotWithShape="1">
          <a:blip r:embed="rId3"/>
          <a:srcRect t="-469" r="49923" b="-1"/>
          <a:stretch/>
        </p:blipFill>
        <p:spPr>
          <a:xfrm>
            <a:off x="375467" y="894522"/>
            <a:ext cx="11441066" cy="5789479"/>
          </a:xfrm>
          <a:prstGeom prst="rect">
            <a:avLst/>
          </a:prstGeom>
        </p:spPr>
      </p:pic>
      <p:pic>
        <p:nvPicPr>
          <p:cNvPr id="12" name="Imagen 11">
            <a:extLst>
              <a:ext uri="{FF2B5EF4-FFF2-40B4-BE49-F238E27FC236}">
                <a16:creationId xmlns:a16="http://schemas.microsoft.com/office/drawing/2014/main" id="{DC52EAF1-2479-2244-0326-6A7D45AC2400}"/>
              </a:ext>
            </a:extLst>
          </p:cNvPr>
          <p:cNvPicPr>
            <a:picLocks noChangeAspect="1"/>
          </p:cNvPicPr>
          <p:nvPr/>
        </p:nvPicPr>
        <p:blipFill rotWithShape="1">
          <a:blip r:embed="rId4"/>
          <a:srcRect t="4805"/>
          <a:stretch/>
        </p:blipFill>
        <p:spPr>
          <a:xfrm>
            <a:off x="6437281" y="2922104"/>
            <a:ext cx="3904985" cy="2347581"/>
          </a:xfrm>
          <a:prstGeom prst="rect">
            <a:avLst/>
          </a:prstGeom>
        </p:spPr>
      </p:pic>
      <p:sp>
        <p:nvSpPr>
          <p:cNvPr id="31" name="Flecha: cheurón 30">
            <a:extLst>
              <a:ext uri="{FF2B5EF4-FFF2-40B4-BE49-F238E27FC236}">
                <a16:creationId xmlns:a16="http://schemas.microsoft.com/office/drawing/2014/main" id="{8071AEAB-E40F-7BA2-59E7-4B6B003B3E99}"/>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3" name="Flecha: cheurón 32">
            <a:extLst>
              <a:ext uri="{FF2B5EF4-FFF2-40B4-BE49-F238E27FC236}">
                <a16:creationId xmlns:a16="http://schemas.microsoft.com/office/drawing/2014/main" id="{D12A93AB-8A99-7E3B-589A-7AF850FBD3BB}"/>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3F3A371-1660-2E67-5B9A-8E286900E101}"/>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24  </m:t>
                      </m:r>
                    </m:oMath>
                  </m:oMathPara>
                </a14:m>
                <a:endParaRPr lang="es-MX" dirty="0"/>
              </a:p>
            </p:txBody>
          </p:sp>
        </mc:Choice>
        <mc:Fallback xmlns="">
          <p:sp>
            <p:nvSpPr>
              <p:cNvPr id="3" name="CuadroTexto 2">
                <a:extLst>
                  <a:ext uri="{FF2B5EF4-FFF2-40B4-BE49-F238E27FC236}">
                    <a16:creationId xmlns:a16="http://schemas.microsoft.com/office/drawing/2014/main" id="{C3F3A371-1660-2E67-5B9A-8E286900E101}"/>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9463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8651A44-40CA-A33C-2C0D-7C2A9E188BBE}"/>
              </a:ext>
            </a:extLst>
          </p:cNvPr>
          <p:cNvPicPr>
            <a:picLocks noChangeAspect="1"/>
          </p:cNvPicPr>
          <p:nvPr/>
        </p:nvPicPr>
        <p:blipFill rotWithShape="1">
          <a:blip r:embed="rId3"/>
          <a:srcRect t="3933"/>
          <a:stretch/>
        </p:blipFill>
        <p:spPr>
          <a:xfrm>
            <a:off x="312809" y="1002890"/>
            <a:ext cx="7186935" cy="5776453"/>
          </a:xfrm>
          <a:prstGeom prst="rect">
            <a:avLst/>
          </a:prstGeom>
        </p:spPr>
      </p:pic>
      <p:grpSp>
        <p:nvGrpSpPr>
          <p:cNvPr id="2" name="Grupo 1">
            <a:extLst>
              <a:ext uri="{FF2B5EF4-FFF2-40B4-BE49-F238E27FC236}">
                <a16:creationId xmlns:a16="http://schemas.microsoft.com/office/drawing/2014/main" id="{18E58106-01FC-6779-B945-1BFBFB1D4F2F}"/>
              </a:ext>
            </a:extLst>
          </p:cNvPr>
          <p:cNvGrpSpPr/>
          <p:nvPr/>
        </p:nvGrpSpPr>
        <p:grpSpPr>
          <a:xfrm>
            <a:off x="7786106" y="1080414"/>
            <a:ext cx="4093086" cy="5376429"/>
            <a:chOff x="304799" y="1799305"/>
            <a:chExt cx="2399073" cy="698090"/>
          </a:xfrm>
          <a:solidFill>
            <a:srgbClr val="003E1F"/>
          </a:solidFill>
        </p:grpSpPr>
        <p:sp>
          <p:nvSpPr>
            <p:cNvPr id="18" name="Flecha: cheurón 17">
              <a:extLst>
                <a:ext uri="{FF2B5EF4-FFF2-40B4-BE49-F238E27FC236}">
                  <a16:creationId xmlns:a16="http://schemas.microsoft.com/office/drawing/2014/main" id="{A91A6B1E-7C0D-26F2-9DCC-0BE0B586E3F7}"/>
                </a:ext>
              </a:extLst>
            </p:cNvPr>
            <p:cNvSpPr/>
            <p:nvPr/>
          </p:nvSpPr>
          <p:spPr>
            <a:xfrm>
              <a:off x="304800" y="1799305"/>
              <a:ext cx="2399072" cy="698090"/>
            </a:xfrm>
            <a:prstGeom prst="chevron">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6" name="Rectángulo 9">
              <a:extLst>
                <a:ext uri="{FF2B5EF4-FFF2-40B4-BE49-F238E27FC236}">
                  <a16:creationId xmlns:a16="http://schemas.microsoft.com/office/drawing/2014/main" id="{72EE7060-39E6-B8A6-6D24-1389456D30EA}"/>
                </a:ext>
              </a:extLst>
            </p:cNvPr>
            <p:cNvSpPr/>
            <p:nvPr/>
          </p:nvSpPr>
          <p:spPr>
            <a:xfrm>
              <a:off x="304799" y="2477352"/>
              <a:ext cx="2399072" cy="2004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27" name="CuadroTexto 26">
            <a:extLst>
              <a:ext uri="{FF2B5EF4-FFF2-40B4-BE49-F238E27FC236}">
                <a16:creationId xmlns:a16="http://schemas.microsoft.com/office/drawing/2014/main" id="{BF966CBE-CFEE-CCFE-56FD-7DFA81F2AE0C}"/>
              </a:ext>
            </a:extLst>
          </p:cNvPr>
          <p:cNvSpPr txBox="1"/>
          <p:nvPr/>
        </p:nvSpPr>
        <p:spPr>
          <a:xfrm>
            <a:off x="8558103" y="1581350"/>
            <a:ext cx="2549090" cy="800219"/>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Conclusión,</a:t>
            </a:r>
          </a:p>
          <a:p>
            <a:pPr algn="ctr"/>
            <a:r>
              <a:rPr lang="es-MX" b="1" dirty="0">
                <a:solidFill>
                  <a:schemeClr val="bg1"/>
                </a:solidFill>
                <a:latin typeface="Montserrat Light" panose="00000400000000000000" pitchFamily="2" charset="0"/>
              </a:rPr>
              <a:t>Hasta el momento …</a:t>
            </a:r>
            <a:endParaRPr lang="es-MX" dirty="0">
              <a:solidFill>
                <a:schemeClr val="bg1"/>
              </a:solidFill>
            </a:endParaRPr>
          </a:p>
        </p:txBody>
      </p:sp>
      <p:sp>
        <p:nvSpPr>
          <p:cNvPr id="28" name="CuadroTexto 27">
            <a:extLst>
              <a:ext uri="{FF2B5EF4-FFF2-40B4-BE49-F238E27FC236}">
                <a16:creationId xmlns:a16="http://schemas.microsoft.com/office/drawing/2014/main" id="{48EB5D99-8C28-1849-B055-E58A7779838E}"/>
              </a:ext>
            </a:extLst>
          </p:cNvPr>
          <p:cNvSpPr txBox="1"/>
          <p:nvPr/>
        </p:nvSpPr>
        <p:spPr>
          <a:xfrm>
            <a:off x="8082505" y="2613843"/>
            <a:ext cx="3500285" cy="2554545"/>
          </a:xfrm>
          <a:prstGeom prst="rect">
            <a:avLst/>
          </a:prstGeom>
          <a:noFill/>
        </p:spPr>
        <p:txBody>
          <a:bodyPr wrap="square">
            <a:spAutoFit/>
          </a:bodyPr>
          <a:lstStyle/>
          <a:p>
            <a:pPr algn="just"/>
            <a:r>
              <a:rPr lang="es-MX" sz="1600" dirty="0">
                <a:solidFill>
                  <a:schemeClr val="bg1"/>
                </a:solidFill>
                <a:latin typeface="Montserrat Light" panose="00000400000000000000" pitchFamily="2" charset="0"/>
              </a:rPr>
              <a:t>En una primera </a:t>
            </a:r>
            <a:r>
              <a:rPr lang="es-MX" sz="1600" dirty="0" err="1">
                <a:solidFill>
                  <a:schemeClr val="bg1"/>
                </a:solidFill>
                <a:latin typeface="Montserrat Light" panose="00000400000000000000" pitchFamily="2" charset="0"/>
              </a:rPr>
              <a:t>aproximación,el</a:t>
            </a:r>
            <a:r>
              <a:rPr lang="es-MX" sz="1600" dirty="0">
                <a:solidFill>
                  <a:schemeClr val="bg1"/>
                </a:solidFill>
                <a:latin typeface="Montserrat Light" panose="00000400000000000000" pitchFamily="2" charset="0"/>
              </a:rPr>
              <a:t> </a:t>
            </a:r>
            <a:r>
              <a:rPr lang="es-MX" sz="1600" i="1" dirty="0" err="1">
                <a:solidFill>
                  <a:schemeClr val="bg1"/>
                </a:solidFill>
                <a:latin typeface="Montserrat Light" panose="00000400000000000000" pitchFamily="2" charset="0"/>
              </a:rPr>
              <a:t>embedding</a:t>
            </a:r>
            <a:r>
              <a:rPr lang="es-MX" sz="1600" dirty="0">
                <a:solidFill>
                  <a:schemeClr val="bg1"/>
                </a:solidFill>
                <a:latin typeface="Montserrat Light" panose="00000400000000000000" pitchFamily="2" charset="0"/>
              </a:rPr>
              <a:t> de datos </a:t>
            </a:r>
            <a:r>
              <a:rPr lang="es-MX" sz="1600" dirty="0" err="1">
                <a:solidFill>
                  <a:schemeClr val="bg1"/>
                </a:solidFill>
                <a:latin typeface="Montserrat Light" panose="00000400000000000000" pitchFamily="2" charset="0"/>
              </a:rPr>
              <a:t>iEEG</a:t>
            </a:r>
            <a:r>
              <a:rPr lang="es-MX" sz="1600" dirty="0">
                <a:solidFill>
                  <a:schemeClr val="bg1"/>
                </a:solidFill>
                <a:latin typeface="Montserrat Light" panose="00000400000000000000" pitchFamily="2" charset="0"/>
              </a:rPr>
              <a:t> en el espacio euclidiano de los mapas de difusión nos permite identificar patrones de conectividad local en los nodos de la red, destacando aquellos con potencial para diferenciar estados convulsivos en pacientes epilépticos.</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2B2AC260-EB9D-67CC-99EE-9FF057F9BB18}"/>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25  </m:t>
                      </m:r>
                    </m:oMath>
                  </m:oMathPara>
                </a14:m>
                <a:endParaRPr lang="es-MX" dirty="0"/>
              </a:p>
            </p:txBody>
          </p:sp>
        </mc:Choice>
        <mc:Fallback xmlns="">
          <p:sp>
            <p:nvSpPr>
              <p:cNvPr id="3" name="CuadroTexto 2">
                <a:extLst>
                  <a:ext uri="{FF2B5EF4-FFF2-40B4-BE49-F238E27FC236}">
                    <a16:creationId xmlns:a16="http://schemas.microsoft.com/office/drawing/2014/main" id="{2B2AC260-EB9D-67CC-99EE-9FF057F9BB18}"/>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88760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4421D-E4C1-BCEA-3BEC-9C5DC6F0DA77}"/>
            </a:ext>
          </a:extLst>
        </p:cNvPr>
        <p:cNvGrpSpPr/>
        <p:nvPr/>
      </p:nvGrpSpPr>
      <p:grpSpPr>
        <a:xfrm>
          <a:off x="0" y="0"/>
          <a:ext cx="0" cy="0"/>
          <a:chOff x="0" y="0"/>
          <a:chExt cx="0" cy="0"/>
        </a:xfrm>
      </p:grpSpPr>
      <p:sp>
        <p:nvSpPr>
          <p:cNvPr id="18" name="Flecha: cheurón 17">
            <a:extLst>
              <a:ext uri="{FF2B5EF4-FFF2-40B4-BE49-F238E27FC236}">
                <a16:creationId xmlns:a16="http://schemas.microsoft.com/office/drawing/2014/main" id="{16F3CEAB-EC79-069D-2A8A-C997CBA9D1B4}"/>
              </a:ext>
            </a:extLst>
          </p:cNvPr>
          <p:cNvSpPr/>
          <p:nvPr/>
        </p:nvSpPr>
        <p:spPr>
          <a:xfrm>
            <a:off x="2396695" y="2997283"/>
            <a:ext cx="7282379" cy="946526"/>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0" name="Flecha: cheurón 9">
            <a:extLst>
              <a:ext uri="{FF2B5EF4-FFF2-40B4-BE49-F238E27FC236}">
                <a16:creationId xmlns:a16="http://schemas.microsoft.com/office/drawing/2014/main" id="{2CF2E2CF-C41C-A659-7DAF-F51DFD942BD8}"/>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9E10B94E-CF6A-97FF-60A9-3D121E03249B}"/>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7" name="CuadroTexto 16">
            <a:extLst>
              <a:ext uri="{FF2B5EF4-FFF2-40B4-BE49-F238E27FC236}">
                <a16:creationId xmlns:a16="http://schemas.microsoft.com/office/drawing/2014/main" id="{1782467E-68BE-716B-FB27-16BB858A9DA1}"/>
              </a:ext>
            </a:extLst>
          </p:cNvPr>
          <p:cNvSpPr txBox="1"/>
          <p:nvPr/>
        </p:nvSpPr>
        <p:spPr>
          <a:xfrm>
            <a:off x="1233909" y="3178159"/>
            <a:ext cx="9607951"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Muchas Gracias por su Atención</a:t>
            </a:r>
            <a:endParaRPr lang="es-MX" sz="3200" b="1" dirty="0">
              <a:solidFill>
                <a:schemeClr val="bg1"/>
              </a:solidFill>
            </a:endParaRP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627759FB-6E7A-C212-3FC0-F196FD7A2006}"/>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26  </m:t>
                      </m:r>
                    </m:oMath>
                  </m:oMathPara>
                </a14:m>
                <a:endParaRPr lang="es-MX" dirty="0"/>
              </a:p>
            </p:txBody>
          </p:sp>
        </mc:Choice>
        <mc:Fallback xmlns="">
          <p:sp>
            <p:nvSpPr>
              <p:cNvPr id="3" name="CuadroTexto 2">
                <a:extLst>
                  <a:ext uri="{FF2B5EF4-FFF2-40B4-BE49-F238E27FC236}">
                    <a16:creationId xmlns:a16="http://schemas.microsoft.com/office/drawing/2014/main" id="{627759FB-6E7A-C212-3FC0-F196FD7A2006}"/>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95351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E8E1-527B-7B51-DD99-5056A948A4B0}"/>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C2F725F6-DA77-D9F4-C3CA-4FE4C7382B28}"/>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A455D478-7EA7-A799-93BD-BD5FE42BA7DD}"/>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298BF3EA-A565-744E-1D76-082604AF49E6}"/>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14A7AD2A-B096-C492-D85D-13691800FDB0}"/>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26326863-79DC-1AE0-B64F-48C8D1387925}"/>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BC641FE6-4844-230C-7A75-5FE1D5EA4CB4}"/>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C8DAD7F4-6F04-763B-3B68-D16A9CC7A87D}"/>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657286F3-A67B-C94A-3377-0C2E92D8E980}"/>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00A7F82A-A919-DC85-B561-FBA658914A8C}"/>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7706F826-E4E9-91CF-B590-D6C5D06B6982}"/>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B22F9BE9-F171-4A68-7B93-6BAE09DA47C4}"/>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82EEB443-3222-B91B-FFC1-592FD2A1DA8F}"/>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 name="CuadroTexto 3">
            <a:extLst>
              <a:ext uri="{FF2B5EF4-FFF2-40B4-BE49-F238E27FC236}">
                <a16:creationId xmlns:a16="http://schemas.microsoft.com/office/drawing/2014/main" id="{0BD4C218-E25D-ED4A-8682-6910746F5BC9}"/>
              </a:ext>
            </a:extLst>
          </p:cNvPr>
          <p:cNvSpPr txBox="1"/>
          <p:nvPr/>
        </p:nvSpPr>
        <p:spPr>
          <a:xfrm>
            <a:off x="69575" y="951599"/>
            <a:ext cx="12042911" cy="5509200"/>
          </a:xfrm>
          <a:prstGeom prst="rect">
            <a:avLst/>
          </a:prstGeom>
          <a:noFill/>
        </p:spPr>
        <p:txBody>
          <a:bodyPr wrap="square">
            <a:spAutoFit/>
          </a:bodyPr>
          <a:lstStyle/>
          <a:p>
            <a:r>
              <a:rPr lang="es-MX" sz="1100" dirty="0">
                <a:solidFill>
                  <a:srgbClr val="C00000"/>
                </a:solidFill>
                <a:latin typeface="Montserrat Light" panose="00000400000000000000" pitchFamily="2" charset="0"/>
              </a:rPr>
              <a:t>[1]	Stefano </a:t>
            </a:r>
            <a:r>
              <a:rPr lang="es-MX" sz="1100" dirty="0" err="1">
                <a:solidFill>
                  <a:srgbClr val="C00000"/>
                </a:solidFill>
                <a:latin typeface="Montserrat Light" panose="00000400000000000000" pitchFamily="2" charset="0"/>
              </a:rPr>
              <a:t>Boccaletti</a:t>
            </a:r>
            <a:r>
              <a:rPr lang="es-MX" sz="1100" dirty="0">
                <a:solidFill>
                  <a:srgbClr val="C00000"/>
                </a:solidFill>
                <a:latin typeface="Montserrat Light" panose="00000400000000000000" pitchFamily="2" charset="0"/>
              </a:rPr>
              <a:t>, Vito </a:t>
            </a:r>
            <a:r>
              <a:rPr lang="es-MX" sz="1100" dirty="0" err="1">
                <a:solidFill>
                  <a:srgbClr val="C00000"/>
                </a:solidFill>
                <a:latin typeface="Montserrat Light" panose="00000400000000000000" pitchFamily="2" charset="0"/>
              </a:rPr>
              <a:t>Latora</a:t>
            </a:r>
            <a:r>
              <a:rPr lang="es-MX" sz="1100" dirty="0">
                <a:solidFill>
                  <a:srgbClr val="C00000"/>
                </a:solidFill>
                <a:latin typeface="Montserrat Light" panose="00000400000000000000" pitchFamily="2" charset="0"/>
              </a:rPr>
              <a:t>, Yamir Moreno, Mario </a:t>
            </a:r>
            <a:r>
              <a:rPr lang="es-MX" sz="1100" dirty="0" err="1">
                <a:solidFill>
                  <a:srgbClr val="C00000"/>
                </a:solidFill>
                <a:latin typeface="Montserrat Light" panose="00000400000000000000" pitchFamily="2" charset="0"/>
              </a:rPr>
              <a:t>Chavez</a:t>
            </a:r>
            <a:r>
              <a:rPr lang="es-MX" sz="1100" dirty="0">
                <a:solidFill>
                  <a:srgbClr val="C00000"/>
                </a:solidFill>
                <a:latin typeface="Montserrat Light" panose="00000400000000000000" pitchFamily="2" charset="0"/>
              </a:rPr>
              <a:t>, and Dong-</a:t>
            </a:r>
            <a:r>
              <a:rPr lang="es-MX" sz="1100" dirty="0" err="1">
                <a:solidFill>
                  <a:srgbClr val="C00000"/>
                </a:solidFill>
                <a:latin typeface="Montserrat Light" panose="00000400000000000000" pitchFamily="2" charset="0"/>
              </a:rPr>
              <a:t>Uk</a:t>
            </a:r>
            <a:r>
              <a:rPr lang="es-MX" sz="1100" dirty="0">
                <a:solidFill>
                  <a:srgbClr val="C00000"/>
                </a:solidFill>
                <a:latin typeface="Montserrat Light" panose="00000400000000000000" pitchFamily="2" charset="0"/>
              </a:rPr>
              <a:t> Hwang. </a:t>
            </a:r>
            <a:r>
              <a:rPr lang="es-MX" sz="1100" dirty="0" err="1">
                <a:solidFill>
                  <a:srgbClr val="C00000"/>
                </a:solidFill>
                <a:latin typeface="Montserrat Light" panose="00000400000000000000" pitchFamily="2" charset="0"/>
              </a:rPr>
              <a:t>Complex</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Structure</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dynamics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Physics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Reports</a:t>
            </a:r>
            <a:r>
              <a:rPr lang="es-MX" sz="1100" dirty="0">
                <a:solidFill>
                  <a:srgbClr val="C00000"/>
                </a:solidFill>
                <a:latin typeface="Montserrat Light" panose="00000400000000000000" pitchFamily="2" charset="0"/>
              </a:rPr>
              <a:t>, 424(4-	5):175–308, 2006.</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[2] 	Charley </a:t>
            </a:r>
            <a:r>
              <a:rPr lang="es-MX" sz="1100" dirty="0" err="1">
                <a:solidFill>
                  <a:srgbClr val="C00000"/>
                </a:solidFill>
                <a:latin typeface="Montserrat Light" panose="00000400000000000000" pitchFamily="2" charset="0"/>
              </a:rPr>
              <a:t>Presigny</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Fabrizio</a:t>
            </a:r>
            <a:r>
              <a:rPr lang="es-MX" sz="1100" dirty="0">
                <a:solidFill>
                  <a:srgbClr val="C00000"/>
                </a:solidFill>
                <a:latin typeface="Montserrat Light" panose="00000400000000000000" pitchFamily="2" charset="0"/>
              </a:rPr>
              <a:t> De Vico </a:t>
            </a:r>
            <a:r>
              <a:rPr lang="es-MX" sz="1100" dirty="0" err="1">
                <a:solidFill>
                  <a:srgbClr val="C00000"/>
                </a:solidFill>
                <a:latin typeface="Montserrat Light" panose="00000400000000000000" pitchFamily="2" charset="0"/>
              </a:rPr>
              <a:t>Fallani</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Colloquium</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Multiscale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modeling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brain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organization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Reviews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Modern </a:t>
            </a:r>
            <a:r>
              <a:rPr lang="es-MX" sz="1100" dirty="0" err="1">
                <a:solidFill>
                  <a:srgbClr val="C00000"/>
                </a:solidFill>
                <a:latin typeface="Montserrat Light" panose="00000400000000000000" pitchFamily="2" charset="0"/>
              </a:rPr>
              <a:t>Physics</a:t>
            </a:r>
            <a:r>
              <a:rPr lang="es-MX" sz="1100" dirty="0">
                <a:solidFill>
                  <a:srgbClr val="C00000"/>
                </a:solidFill>
                <a:latin typeface="Montserrat Light" panose="00000400000000000000" pitchFamily="2" charset="0"/>
              </a:rPr>
              <a:t>, 94(3):031002, 	2022.</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[3] 	</a:t>
            </a:r>
            <a:r>
              <a:rPr lang="es-MX" sz="1100" dirty="0" err="1">
                <a:solidFill>
                  <a:srgbClr val="C00000"/>
                </a:solidFill>
                <a:latin typeface="Montserrat Light" panose="00000400000000000000" pitchFamily="2" charset="0"/>
              </a:rPr>
              <a:t>Fabrizio</a:t>
            </a:r>
            <a:r>
              <a:rPr lang="es-MX" sz="1100" dirty="0">
                <a:solidFill>
                  <a:srgbClr val="C00000"/>
                </a:solidFill>
                <a:latin typeface="Montserrat Light" panose="00000400000000000000" pitchFamily="2" charset="0"/>
              </a:rPr>
              <a:t> de Vico </a:t>
            </a:r>
            <a:r>
              <a:rPr lang="es-MX" sz="1100" dirty="0" err="1">
                <a:solidFill>
                  <a:srgbClr val="C00000"/>
                </a:solidFill>
                <a:latin typeface="Montserrat Light" panose="00000400000000000000" pitchFamily="2" charset="0"/>
              </a:rPr>
              <a:t>Fallani</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Jonas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Richiardi</a:t>
            </a:r>
            <a:r>
              <a:rPr lang="es-MX" sz="1100" dirty="0">
                <a:solidFill>
                  <a:srgbClr val="C00000"/>
                </a:solidFill>
                <a:latin typeface="Montserrat Light" panose="00000400000000000000" pitchFamily="2" charset="0"/>
              </a:rPr>
              <a:t>, Mario </a:t>
            </a:r>
            <a:r>
              <a:rPr lang="es-MX" sz="1100" dirty="0" err="1">
                <a:solidFill>
                  <a:srgbClr val="C00000"/>
                </a:solidFill>
                <a:latin typeface="Montserrat Light" panose="00000400000000000000" pitchFamily="2" charset="0"/>
              </a:rPr>
              <a:t>Chavez</a:t>
            </a:r>
            <a:r>
              <a:rPr lang="es-MX" sz="1100" dirty="0">
                <a:solidFill>
                  <a:srgbClr val="C00000"/>
                </a:solidFill>
                <a:latin typeface="Montserrat Light" panose="00000400000000000000" pitchFamily="2" charset="0"/>
              </a:rPr>
              <a:t>, and Sophie </a:t>
            </a:r>
            <a:r>
              <a:rPr lang="es-MX" sz="1100" dirty="0" err="1">
                <a:solidFill>
                  <a:srgbClr val="C00000"/>
                </a:solidFill>
                <a:latin typeface="Montserrat Light" panose="00000400000000000000" pitchFamily="2" charset="0"/>
              </a:rPr>
              <a:t>Achard</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Graphanalysis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functional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brain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practical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issues</a:t>
            </a:r>
            <a:r>
              <a:rPr lang="es-MX" sz="1100" dirty="0">
                <a:solidFill>
                  <a:srgbClr val="C00000"/>
                </a:solidFill>
                <a:latin typeface="Montserrat Light" panose="00000400000000000000" pitchFamily="2" charset="0"/>
              </a:rPr>
              <a:t> in </a:t>
            </a:r>
            <a:r>
              <a:rPr lang="es-MX" sz="1100" dirty="0" err="1">
                <a:solidFill>
                  <a:srgbClr val="C00000"/>
                </a:solidFill>
                <a:latin typeface="Montserrat Light" panose="00000400000000000000" pitchFamily="2" charset="0"/>
              </a:rPr>
              <a:t>translational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neuroscience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Philosophical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Transactions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the</a:t>
            </a:r>
            <a:r>
              <a:rPr lang="es-MX" sz="1100" dirty="0">
                <a:solidFill>
                  <a:srgbClr val="C00000"/>
                </a:solidFill>
                <a:latin typeface="Montserrat Light" panose="00000400000000000000" pitchFamily="2" charset="0"/>
              </a:rPr>
              <a:t> Royal </a:t>
            </a:r>
            <a:r>
              <a:rPr lang="es-MX" sz="1100" dirty="0" err="1">
                <a:solidFill>
                  <a:srgbClr val="C00000"/>
                </a:solidFill>
                <a:latin typeface="Montserrat Light" panose="00000400000000000000" pitchFamily="2" charset="0"/>
              </a:rPr>
              <a:t>Society</a:t>
            </a:r>
            <a:r>
              <a:rPr lang="es-MX" sz="1100" dirty="0">
                <a:solidFill>
                  <a:srgbClr val="C00000"/>
                </a:solidFill>
                <a:latin typeface="Montserrat Light" panose="00000400000000000000" pitchFamily="2" charset="0"/>
              </a:rPr>
              <a:t> B: </a:t>
            </a:r>
            <a:r>
              <a:rPr lang="es-MX" sz="1100" dirty="0" err="1">
                <a:solidFill>
                  <a:srgbClr val="C00000"/>
                </a:solidFill>
                <a:latin typeface="Montserrat Light" panose="00000400000000000000" pitchFamily="2" charset="0"/>
              </a:rPr>
              <a:t>Biological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Sciences</a:t>
            </a:r>
            <a:r>
              <a:rPr lang="es-MX" sz="1100" dirty="0">
                <a:solidFill>
                  <a:srgbClr val="C00000"/>
                </a:solidFill>
                <a:latin typeface="Montserrat Light" panose="00000400000000000000" pitchFamily="2" charset="0"/>
              </a:rPr>
              <a:t>, 369(1653):20130521,2014.</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[4] 	Louis </a:t>
            </a:r>
            <a:r>
              <a:rPr lang="es-MX" sz="1100" dirty="0" err="1">
                <a:solidFill>
                  <a:srgbClr val="C00000"/>
                </a:solidFill>
                <a:latin typeface="Montserrat Light" panose="00000400000000000000" pitchFamily="2" charset="0"/>
              </a:rPr>
              <a:t>Cousyn</a:t>
            </a:r>
            <a:r>
              <a:rPr lang="es-MX" sz="1100" dirty="0">
                <a:solidFill>
                  <a:srgbClr val="C00000"/>
                </a:solidFill>
                <a:latin typeface="Montserrat Light" panose="00000400000000000000" pitchFamily="2" charset="0"/>
              </a:rPr>
              <a:t>, R ́</a:t>
            </a:r>
            <a:r>
              <a:rPr lang="es-MX" sz="1100" dirty="0" err="1">
                <a:solidFill>
                  <a:srgbClr val="C00000"/>
                </a:solidFill>
                <a:latin typeface="Montserrat Light" panose="00000400000000000000" pitchFamily="2" charset="0"/>
              </a:rPr>
              <a:t>emy</a:t>
            </a:r>
            <a:r>
              <a:rPr lang="es-MX" sz="1100" dirty="0">
                <a:solidFill>
                  <a:srgbClr val="C00000"/>
                </a:solidFill>
                <a:latin typeface="Montserrat Light" panose="00000400000000000000" pitchFamily="2" charset="0"/>
              </a:rPr>
              <a:t> Ben </a:t>
            </a:r>
            <a:r>
              <a:rPr lang="es-MX" sz="1100" dirty="0" err="1">
                <a:solidFill>
                  <a:srgbClr val="C00000"/>
                </a:solidFill>
                <a:latin typeface="Montserrat Light" panose="00000400000000000000" pitchFamily="2" charset="0"/>
              </a:rPr>
              <a:t>Messaoud</a:t>
            </a:r>
            <a:r>
              <a:rPr lang="es-MX" sz="1100" dirty="0">
                <a:solidFill>
                  <a:srgbClr val="C00000"/>
                </a:solidFill>
                <a:latin typeface="Montserrat Light" panose="00000400000000000000" pitchFamily="2" charset="0"/>
              </a:rPr>
              <a:t>, Katia </a:t>
            </a:r>
            <a:r>
              <a:rPr lang="es-MX" sz="1100" dirty="0" err="1">
                <a:solidFill>
                  <a:srgbClr val="C00000"/>
                </a:solidFill>
                <a:latin typeface="Montserrat Light" panose="00000400000000000000" pitchFamily="2" charset="0"/>
              </a:rPr>
              <a:t>Lehongre</a:t>
            </a:r>
            <a:r>
              <a:rPr lang="es-MX" sz="1100" dirty="0">
                <a:solidFill>
                  <a:srgbClr val="C00000"/>
                </a:solidFill>
                <a:latin typeface="Montserrat Light" panose="00000400000000000000" pitchFamily="2" charset="0"/>
              </a:rPr>
              <a:t>, Valerio </a:t>
            </a:r>
            <a:r>
              <a:rPr lang="es-MX" sz="1100" dirty="0" err="1">
                <a:solidFill>
                  <a:srgbClr val="C00000"/>
                </a:solidFill>
                <a:latin typeface="Montserrat Light" panose="00000400000000000000" pitchFamily="2" charset="0"/>
              </a:rPr>
              <a:t>Frazzini</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Virginie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Lambrecq</a:t>
            </a:r>
            <a:r>
              <a:rPr lang="es-MX" sz="1100" dirty="0">
                <a:solidFill>
                  <a:srgbClr val="C00000"/>
                </a:solidFill>
                <a:latin typeface="Montserrat Light" panose="00000400000000000000" pitchFamily="2" charset="0"/>
              </a:rPr>
              <a:t>, Claude Adam, Bertrand </a:t>
            </a:r>
            <a:r>
              <a:rPr lang="es-MX" sz="1100" dirty="0" err="1">
                <a:solidFill>
                  <a:srgbClr val="C00000"/>
                </a:solidFill>
                <a:latin typeface="Montserrat Light" panose="00000400000000000000" pitchFamily="2" charset="0"/>
              </a:rPr>
              <a:t>Mathon</a:t>
            </a:r>
            <a:r>
              <a:rPr lang="es-MX" sz="1100" dirty="0">
                <a:solidFill>
                  <a:srgbClr val="C00000"/>
                </a:solidFill>
                <a:latin typeface="Montserrat Light" panose="00000400000000000000" pitchFamily="2" charset="0"/>
              </a:rPr>
              <a:t>, Vincent Navarro, and Mario 	</a:t>
            </a:r>
            <a:r>
              <a:rPr lang="es-MX" sz="1100" dirty="0" err="1">
                <a:solidFill>
                  <a:srgbClr val="C00000"/>
                </a:solidFill>
                <a:latin typeface="Montserrat Light" panose="00000400000000000000" pitchFamily="2" charset="0"/>
              </a:rPr>
              <a:t>Chavez</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Daily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resting-state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intracranial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eeg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connectivity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seizure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risk</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forecasts</a:t>
            </a:r>
            <a:r>
              <a:rPr lang="es-MX" sz="1100" dirty="0">
                <a:solidFill>
                  <a:srgbClr val="C00000"/>
                </a:solidFill>
                <a:latin typeface="Montserrat Light" panose="00000400000000000000" pitchFamily="2" charset="0"/>
              </a:rPr>
              <a:t>. Epilepsia, 64(2):e23–e29, 2023</a:t>
            </a:r>
          </a:p>
          <a:p>
            <a:r>
              <a:rPr lang="es-MX" sz="1100" dirty="0">
                <a:solidFill>
                  <a:srgbClr val="C00000"/>
                </a:solidFill>
                <a:latin typeface="Montserrat Light" panose="00000400000000000000" pitchFamily="2" charset="0"/>
              </a:rPr>
              <a:t>[5] 	Jaume Gibert, Ernest </a:t>
            </a:r>
            <a:r>
              <a:rPr lang="es-MX" sz="1100" dirty="0" err="1">
                <a:solidFill>
                  <a:srgbClr val="C00000"/>
                </a:solidFill>
                <a:latin typeface="Montserrat Light" panose="00000400000000000000" pitchFamily="2" charset="0"/>
              </a:rPr>
              <a:t>Valveny</a:t>
            </a:r>
            <a:r>
              <a:rPr lang="es-MX" sz="1100" dirty="0">
                <a:solidFill>
                  <a:srgbClr val="C00000"/>
                </a:solidFill>
                <a:latin typeface="Montserrat Light" panose="00000400000000000000" pitchFamily="2" charset="0"/>
              </a:rPr>
              <a:t>, and Horst </a:t>
            </a:r>
            <a:r>
              <a:rPr lang="es-MX" sz="1100" dirty="0" err="1">
                <a:solidFill>
                  <a:srgbClr val="C00000"/>
                </a:solidFill>
                <a:latin typeface="Montserrat Light" panose="00000400000000000000" pitchFamily="2" charset="0"/>
              </a:rPr>
              <a:t>Bunke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Graph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in vector </a:t>
            </a:r>
            <a:r>
              <a:rPr lang="es-MX" sz="1100" dirty="0" err="1">
                <a:solidFill>
                  <a:srgbClr val="C00000"/>
                </a:solidFill>
                <a:latin typeface="Montserrat Light" panose="00000400000000000000" pitchFamily="2" charset="0"/>
              </a:rPr>
              <a:t>spaces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node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attribute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statistics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Pattern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Recognition</a:t>
            </a:r>
            <a:r>
              <a:rPr lang="es-MX" sz="1100" dirty="0">
                <a:solidFill>
                  <a:srgbClr val="C00000"/>
                </a:solidFill>
                <a:latin typeface="Montserrat Light" panose="00000400000000000000" pitchFamily="2" charset="0"/>
              </a:rPr>
              <a:t>, 45(9):3072–3083, 	2012.</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[6] 	</a:t>
            </a:r>
            <a:r>
              <a:rPr lang="es-MX" sz="1100" dirty="0" err="1">
                <a:solidFill>
                  <a:srgbClr val="C00000"/>
                </a:solidFill>
                <a:latin typeface="Montserrat Light" panose="00000400000000000000" pitchFamily="2" charset="0"/>
              </a:rPr>
              <a:t>Palash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Goyal</a:t>
            </a:r>
            <a:r>
              <a:rPr lang="es-MX" sz="1100" dirty="0">
                <a:solidFill>
                  <a:srgbClr val="C00000"/>
                </a:solidFill>
                <a:latin typeface="Montserrat Light" panose="00000400000000000000" pitchFamily="2" charset="0"/>
              </a:rPr>
              <a:t> and Emilio Ferrara. </a:t>
            </a:r>
            <a:r>
              <a:rPr lang="es-MX" sz="1100" dirty="0" err="1">
                <a:solidFill>
                  <a:srgbClr val="C00000"/>
                </a:solidFill>
                <a:latin typeface="Montserrat Light" panose="00000400000000000000" pitchFamily="2" charset="0"/>
              </a:rPr>
              <a:t>Graph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techniques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applications</a:t>
            </a:r>
            <a:r>
              <a:rPr lang="es-MX" sz="1100" dirty="0">
                <a:solidFill>
                  <a:srgbClr val="C00000"/>
                </a:solidFill>
                <a:latin typeface="Montserrat Light" panose="00000400000000000000" pitchFamily="2" charset="0"/>
              </a:rPr>
              <a:t>, and performance: A </a:t>
            </a:r>
            <a:r>
              <a:rPr lang="es-MX" sz="1100" dirty="0" err="1">
                <a:solidFill>
                  <a:srgbClr val="C00000"/>
                </a:solidFill>
                <a:latin typeface="Montserrat Light" panose="00000400000000000000" pitchFamily="2" charset="0"/>
              </a:rPr>
              <a:t>survey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Knowledge-Based</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Systems</a:t>
            </a:r>
            <a:r>
              <a:rPr lang="es-MX" sz="1100" dirty="0">
                <a:solidFill>
                  <a:srgbClr val="C00000"/>
                </a:solidFill>
                <a:latin typeface="Montserrat Light" panose="00000400000000000000" pitchFamily="2" charset="0"/>
              </a:rPr>
              <a:t>, 151:78–94, 2018.</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[7] 	</a:t>
            </a:r>
            <a:r>
              <a:rPr lang="es-MX" sz="1100" dirty="0" err="1">
                <a:solidFill>
                  <a:srgbClr val="C00000"/>
                </a:solidFill>
                <a:latin typeface="Montserrat Light" panose="00000400000000000000" pitchFamily="2" charset="0"/>
              </a:rPr>
              <a:t>Shuicheng</a:t>
            </a:r>
            <a:r>
              <a:rPr lang="es-MX" sz="1100" dirty="0">
                <a:solidFill>
                  <a:srgbClr val="C00000"/>
                </a:solidFill>
                <a:latin typeface="Montserrat Light" panose="00000400000000000000" pitchFamily="2" charset="0"/>
              </a:rPr>
              <a:t> Yan, Dong </a:t>
            </a:r>
            <a:r>
              <a:rPr lang="es-MX" sz="1100" dirty="0" err="1">
                <a:solidFill>
                  <a:srgbClr val="C00000"/>
                </a:solidFill>
                <a:latin typeface="Montserrat Light" panose="00000400000000000000" pitchFamily="2" charset="0"/>
              </a:rPr>
              <a:t>Xu</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Benyu</a:t>
            </a:r>
            <a:r>
              <a:rPr lang="es-MX" sz="1100" dirty="0">
                <a:solidFill>
                  <a:srgbClr val="C00000"/>
                </a:solidFill>
                <a:latin typeface="Montserrat Light" panose="00000400000000000000" pitchFamily="2" charset="0"/>
              </a:rPr>
              <a:t> Zhang, Hong-</a:t>
            </a:r>
            <a:r>
              <a:rPr lang="es-MX" sz="1100" dirty="0" err="1">
                <a:solidFill>
                  <a:srgbClr val="C00000"/>
                </a:solidFill>
                <a:latin typeface="Montserrat Light" panose="00000400000000000000" pitchFamily="2" charset="0"/>
              </a:rPr>
              <a:t>Jiang</a:t>
            </a:r>
            <a:r>
              <a:rPr lang="es-MX" sz="1100" dirty="0">
                <a:solidFill>
                  <a:srgbClr val="C00000"/>
                </a:solidFill>
                <a:latin typeface="Montserrat Light" panose="00000400000000000000" pitchFamily="2" charset="0"/>
              </a:rPr>
              <a:t> Zhang, </a:t>
            </a:r>
            <a:r>
              <a:rPr lang="es-MX" sz="1100" dirty="0" err="1">
                <a:solidFill>
                  <a:srgbClr val="C00000"/>
                </a:solidFill>
                <a:latin typeface="Montserrat Light" panose="00000400000000000000" pitchFamily="2" charset="0"/>
              </a:rPr>
              <a:t>Qiang</a:t>
            </a:r>
            <a:r>
              <a:rPr lang="es-MX" sz="1100" dirty="0">
                <a:solidFill>
                  <a:srgbClr val="C00000"/>
                </a:solidFill>
                <a:latin typeface="Montserrat Light" panose="00000400000000000000" pitchFamily="2" charset="0"/>
              </a:rPr>
              <a:t> Yang, and Stephen Lin. </a:t>
            </a:r>
            <a:r>
              <a:rPr lang="es-MX" sz="1100" dirty="0" err="1">
                <a:solidFill>
                  <a:srgbClr val="C00000"/>
                </a:solidFill>
                <a:latin typeface="Montserrat Light" panose="00000400000000000000" pitchFamily="2" charset="0"/>
              </a:rPr>
              <a:t>Graph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extensions</a:t>
            </a:r>
            <a:r>
              <a:rPr lang="es-MX" sz="1100" dirty="0">
                <a:solidFill>
                  <a:srgbClr val="C00000"/>
                </a:solidFill>
                <a:latin typeface="Montserrat Light" panose="00000400000000000000" pitchFamily="2" charset="0"/>
              </a:rPr>
              <a:t>: A general </a:t>
            </a:r>
            <a:r>
              <a:rPr lang="es-MX" sz="1100" dirty="0" err="1">
                <a:solidFill>
                  <a:srgbClr val="C00000"/>
                </a:solidFill>
                <a:latin typeface="Montserrat Light" panose="00000400000000000000" pitchFamily="2" charset="0"/>
              </a:rPr>
              <a:t>framework</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dimensionality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reduction</a:t>
            </a:r>
            <a:r>
              <a:rPr lang="es-MX" sz="1100" dirty="0">
                <a:solidFill>
                  <a:srgbClr val="C00000"/>
                </a:solidFill>
                <a:latin typeface="Montserrat Light" panose="00000400000000000000" pitchFamily="2" charset="0"/>
              </a:rPr>
              <a:t>. IEEE </a:t>
            </a:r>
            <a:r>
              <a:rPr lang="es-MX" sz="1100" dirty="0" err="1">
                <a:solidFill>
                  <a:srgbClr val="C00000"/>
                </a:solidFill>
                <a:latin typeface="Montserrat Light" panose="00000400000000000000" pitchFamily="2" charset="0"/>
              </a:rPr>
              <a:t>transactions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pattern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analysis</a:t>
            </a:r>
            <a:r>
              <a:rPr lang="es-MX" sz="1100" dirty="0">
                <a:solidFill>
                  <a:srgbClr val="C00000"/>
                </a:solidFill>
                <a:latin typeface="Montserrat Light" panose="00000400000000000000" pitchFamily="2" charset="0"/>
              </a:rPr>
              <a:t> and machine </a:t>
            </a:r>
            <a:r>
              <a:rPr lang="es-MX" sz="1100" dirty="0" err="1">
                <a:solidFill>
                  <a:srgbClr val="C00000"/>
                </a:solidFill>
                <a:latin typeface="Montserrat Light" panose="00000400000000000000" pitchFamily="2" charset="0"/>
              </a:rPr>
              <a:t>intelligence</a:t>
            </a:r>
            <a:r>
              <a:rPr lang="es-MX" sz="1100" dirty="0">
                <a:solidFill>
                  <a:srgbClr val="C00000"/>
                </a:solidFill>
                <a:latin typeface="Montserrat Light" panose="00000400000000000000" pitchFamily="2" charset="0"/>
              </a:rPr>
              <a:t>, 29(1):40–51, 2006.</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[8] 	</a:t>
            </a:r>
            <a:r>
              <a:rPr lang="es-MX" sz="1100" dirty="0" err="1">
                <a:solidFill>
                  <a:srgbClr val="C00000"/>
                </a:solidFill>
                <a:latin typeface="Montserrat Light" panose="00000400000000000000" pitchFamily="2" charset="0"/>
              </a:rPr>
              <a:t>Mengjia</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Xu</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Understanding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graph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methods</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their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applications</a:t>
            </a:r>
            <a:r>
              <a:rPr lang="es-MX" sz="1100" dirty="0">
                <a:solidFill>
                  <a:srgbClr val="C00000"/>
                </a:solidFill>
                <a:latin typeface="Montserrat Light" panose="00000400000000000000" pitchFamily="2" charset="0"/>
              </a:rPr>
              <a:t>. SIAM </a:t>
            </a:r>
            <a:r>
              <a:rPr lang="es-MX" sz="1100" dirty="0" err="1">
                <a:solidFill>
                  <a:srgbClr val="C00000"/>
                </a:solidFill>
                <a:latin typeface="Montserrat Light" panose="00000400000000000000" pitchFamily="2" charset="0"/>
              </a:rPr>
              <a:t>Review</a:t>
            </a:r>
            <a:r>
              <a:rPr lang="es-MX" sz="1100" dirty="0">
                <a:solidFill>
                  <a:srgbClr val="C00000"/>
                </a:solidFill>
                <a:latin typeface="Montserrat Light" panose="00000400000000000000" pitchFamily="2" charset="0"/>
              </a:rPr>
              <a:t>, 63(4):825–853, 2021.</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[9] 	</a:t>
            </a:r>
            <a:r>
              <a:rPr lang="es-MX" sz="1100" dirty="0" err="1">
                <a:solidFill>
                  <a:srgbClr val="C00000"/>
                </a:solidFill>
                <a:latin typeface="Montserrat Light" panose="00000400000000000000" pitchFamily="2" charset="0"/>
              </a:rPr>
              <a:t>Peng</a:t>
            </a:r>
            <a:r>
              <a:rPr lang="es-MX" sz="1100" dirty="0">
                <a:solidFill>
                  <a:srgbClr val="C00000"/>
                </a:solidFill>
                <a:latin typeface="Montserrat Light" panose="00000400000000000000" pitchFamily="2" charset="0"/>
              </a:rPr>
              <a:t> Cui, Xiao Wang, </a:t>
            </a:r>
            <a:r>
              <a:rPr lang="es-MX" sz="1100" dirty="0" err="1">
                <a:solidFill>
                  <a:srgbClr val="C00000"/>
                </a:solidFill>
                <a:latin typeface="Montserrat Light" panose="00000400000000000000" pitchFamily="2" charset="0"/>
              </a:rPr>
              <a:t>Jian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Pei</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Wenwu</a:t>
            </a:r>
            <a:r>
              <a:rPr lang="es-MX" sz="1100" dirty="0">
                <a:solidFill>
                  <a:srgbClr val="C00000"/>
                </a:solidFill>
                <a:latin typeface="Montserrat Light" panose="00000400000000000000" pitchFamily="2" charset="0"/>
              </a:rPr>
              <a:t> Zhu. A </a:t>
            </a:r>
            <a:r>
              <a:rPr lang="es-MX" sz="1100" dirty="0" err="1">
                <a:solidFill>
                  <a:srgbClr val="C00000"/>
                </a:solidFill>
                <a:latin typeface="Montserrat Light" panose="00000400000000000000" pitchFamily="2" charset="0"/>
              </a:rPr>
              <a:t>survey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IEEE </a:t>
            </a:r>
            <a:r>
              <a:rPr lang="es-MX" sz="1100" dirty="0" err="1">
                <a:solidFill>
                  <a:srgbClr val="C00000"/>
                </a:solidFill>
                <a:latin typeface="Montserrat Light" panose="00000400000000000000" pitchFamily="2" charset="0"/>
              </a:rPr>
              <a:t>transactions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knowledge</a:t>
            </a:r>
            <a:r>
              <a:rPr lang="es-MX" sz="1100" dirty="0">
                <a:solidFill>
                  <a:srgbClr val="C00000"/>
                </a:solidFill>
                <a:latin typeface="Montserrat Light" panose="00000400000000000000" pitchFamily="2" charset="0"/>
              </a:rPr>
              <a:t> and data </a:t>
            </a:r>
            <a:r>
              <a:rPr lang="es-MX" sz="1100" dirty="0" err="1">
                <a:solidFill>
                  <a:srgbClr val="C00000"/>
                </a:solidFill>
                <a:latin typeface="Montserrat Light" panose="00000400000000000000" pitchFamily="2" charset="0"/>
              </a:rPr>
              <a:t>engineering</a:t>
            </a:r>
            <a:r>
              <a:rPr lang="es-MX" sz="1100" dirty="0">
                <a:solidFill>
                  <a:srgbClr val="C00000"/>
                </a:solidFill>
                <a:latin typeface="Montserrat Light" panose="00000400000000000000" pitchFamily="2" charset="0"/>
              </a:rPr>
              <a:t>, 31(5):833–852, 	2018.</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[10]	Martin </a:t>
            </a:r>
            <a:r>
              <a:rPr lang="es-MX" sz="1100" dirty="0" err="1">
                <a:solidFill>
                  <a:srgbClr val="C00000"/>
                </a:solidFill>
                <a:latin typeface="Montserrat Light" panose="00000400000000000000" pitchFamily="2" charset="0"/>
              </a:rPr>
              <a:t>Guillemaud</a:t>
            </a:r>
            <a:r>
              <a:rPr lang="es-MX" sz="1100" dirty="0">
                <a:solidFill>
                  <a:srgbClr val="C00000"/>
                </a:solidFill>
                <a:latin typeface="Montserrat Light" panose="00000400000000000000" pitchFamily="2" charset="0"/>
              </a:rPr>
              <a:t>, Louis </a:t>
            </a:r>
            <a:r>
              <a:rPr lang="es-MX" sz="1100" dirty="0" err="1">
                <a:solidFill>
                  <a:srgbClr val="C00000"/>
                </a:solidFill>
                <a:latin typeface="Montserrat Light" panose="00000400000000000000" pitchFamily="2" charset="0"/>
              </a:rPr>
              <a:t>Cousyn</a:t>
            </a:r>
            <a:r>
              <a:rPr lang="es-MX" sz="1100" dirty="0">
                <a:solidFill>
                  <a:srgbClr val="C00000"/>
                </a:solidFill>
                <a:latin typeface="Montserrat Light" panose="00000400000000000000" pitchFamily="2" charset="0"/>
              </a:rPr>
              <a:t>, Navarro V, and Mario </a:t>
            </a:r>
            <a:r>
              <a:rPr lang="es-MX" sz="1100" dirty="0" err="1">
                <a:solidFill>
                  <a:srgbClr val="C00000"/>
                </a:solidFill>
                <a:latin typeface="Montserrat Light" panose="00000400000000000000" pitchFamily="2" charset="0"/>
              </a:rPr>
              <a:t>Chavez</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Epileptic</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seizure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forecasting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with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hyperbolic</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brain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Article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submitted</a:t>
            </a:r>
            <a:r>
              <a:rPr lang="es-MX" sz="1100" dirty="0">
                <a:solidFill>
                  <a:srgbClr val="C00000"/>
                </a:solidFill>
                <a:latin typeface="Montserrat Light" panose="00000400000000000000" pitchFamily="2" charset="0"/>
              </a:rPr>
              <a:t>, 2023.</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[11] 	</a:t>
            </a:r>
            <a:r>
              <a:rPr lang="es-MX" sz="1100" dirty="0" err="1">
                <a:solidFill>
                  <a:srgbClr val="C00000"/>
                </a:solidFill>
                <a:latin typeface="Montserrat Light" panose="00000400000000000000" pitchFamily="2" charset="0"/>
              </a:rPr>
              <a:t>Maximillian</a:t>
            </a:r>
            <a:r>
              <a:rPr lang="es-MX" sz="1100" dirty="0">
                <a:solidFill>
                  <a:srgbClr val="C00000"/>
                </a:solidFill>
                <a:latin typeface="Montserrat Light" panose="00000400000000000000" pitchFamily="2" charset="0"/>
              </a:rPr>
              <a:t> Nickel and </a:t>
            </a:r>
            <a:r>
              <a:rPr lang="es-MX" sz="1100" dirty="0" err="1">
                <a:solidFill>
                  <a:srgbClr val="C00000"/>
                </a:solidFill>
                <a:latin typeface="Montserrat Light" panose="00000400000000000000" pitchFamily="2" charset="0"/>
              </a:rPr>
              <a:t>Douwe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Kiela</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Poincar</a:t>
            </a:r>
            <a:r>
              <a:rPr lang="es-MX" sz="1100" dirty="0">
                <a:solidFill>
                  <a:srgbClr val="C00000"/>
                </a:solidFill>
                <a:latin typeface="Montserrat Light" panose="00000400000000000000" pitchFamily="2" charset="0"/>
              </a:rPr>
              <a:t> ́e </a:t>
            </a:r>
            <a:r>
              <a:rPr lang="es-MX" sz="1100" dirty="0" err="1">
                <a:solidFill>
                  <a:srgbClr val="C00000"/>
                </a:solidFill>
                <a:latin typeface="Montserrat Light" panose="00000400000000000000" pitchFamily="2" charset="0"/>
              </a:rPr>
              <a:t>embeddings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learning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hierarchical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representations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Advances</a:t>
            </a:r>
            <a:r>
              <a:rPr lang="es-MX" sz="1100" dirty="0">
                <a:solidFill>
                  <a:srgbClr val="C00000"/>
                </a:solidFill>
                <a:latin typeface="Montserrat Light" panose="00000400000000000000" pitchFamily="2" charset="0"/>
              </a:rPr>
              <a:t> in neural </a:t>
            </a:r>
            <a:r>
              <a:rPr lang="es-MX" sz="1100" dirty="0" err="1">
                <a:solidFill>
                  <a:srgbClr val="C00000"/>
                </a:solidFill>
                <a:latin typeface="Montserrat Light" panose="00000400000000000000" pitchFamily="2" charset="0"/>
              </a:rPr>
              <a:t>information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processing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systems</a:t>
            </a:r>
            <a:r>
              <a:rPr lang="es-MX" sz="1100" dirty="0">
                <a:solidFill>
                  <a:srgbClr val="C00000"/>
                </a:solidFill>
                <a:latin typeface="Montserrat Light" panose="00000400000000000000" pitchFamily="2" charset="0"/>
              </a:rPr>
              <a:t>, 	30, 2017.</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[12] 	Alessandro </a:t>
            </a:r>
            <a:r>
              <a:rPr lang="es-MX" sz="1100" dirty="0" err="1">
                <a:solidFill>
                  <a:srgbClr val="C00000"/>
                </a:solidFill>
                <a:latin typeface="Montserrat Light" panose="00000400000000000000" pitchFamily="2" charset="0"/>
              </a:rPr>
              <a:t>Muscoloni</a:t>
            </a:r>
            <a:r>
              <a:rPr lang="es-MX" sz="1100" dirty="0">
                <a:solidFill>
                  <a:srgbClr val="C00000"/>
                </a:solidFill>
                <a:latin typeface="Montserrat Light" panose="00000400000000000000" pitchFamily="2" charset="0"/>
              </a:rPr>
              <a:t>, Josephine </a:t>
            </a:r>
            <a:r>
              <a:rPr lang="es-MX" sz="1100" dirty="0" err="1">
                <a:solidFill>
                  <a:srgbClr val="C00000"/>
                </a:solidFill>
                <a:latin typeface="Montserrat Light" panose="00000400000000000000" pitchFamily="2" charset="0"/>
              </a:rPr>
              <a:t>Maria</a:t>
            </a:r>
            <a:r>
              <a:rPr lang="es-MX" sz="1100" dirty="0">
                <a:solidFill>
                  <a:srgbClr val="C00000"/>
                </a:solidFill>
                <a:latin typeface="Montserrat Light" panose="00000400000000000000" pitchFamily="2" charset="0"/>
              </a:rPr>
              <a:t> Thomas, Sara </a:t>
            </a:r>
            <a:r>
              <a:rPr lang="es-MX" sz="1100" dirty="0" err="1">
                <a:solidFill>
                  <a:srgbClr val="C00000"/>
                </a:solidFill>
                <a:latin typeface="Montserrat Light" panose="00000400000000000000" pitchFamily="2" charset="0"/>
              </a:rPr>
              <a:t>Ciucci</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Ginestra</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Bianconi</a:t>
            </a:r>
            <a:r>
              <a:rPr lang="es-MX" sz="1100" dirty="0">
                <a:solidFill>
                  <a:srgbClr val="C00000"/>
                </a:solidFill>
                <a:latin typeface="Montserrat Light" panose="00000400000000000000" pitchFamily="2" charset="0"/>
              </a:rPr>
              <a:t>, and Carlo Vittorio </a:t>
            </a:r>
            <a:r>
              <a:rPr lang="es-MX" sz="1100" dirty="0" err="1">
                <a:solidFill>
                  <a:srgbClr val="C00000"/>
                </a:solidFill>
                <a:latin typeface="Montserrat Light" panose="00000400000000000000" pitchFamily="2" charset="0"/>
              </a:rPr>
              <a:t>Cannistraci</a:t>
            </a:r>
            <a:r>
              <a:rPr lang="es-MX" sz="1100" dirty="0">
                <a:solidFill>
                  <a:srgbClr val="C00000"/>
                </a:solidFill>
                <a:latin typeface="Montserrat Light" panose="00000400000000000000" pitchFamily="2" charset="0"/>
              </a:rPr>
              <a:t>. Machine </a:t>
            </a:r>
            <a:r>
              <a:rPr lang="es-MX" sz="1100" dirty="0" err="1">
                <a:solidFill>
                  <a:srgbClr val="C00000"/>
                </a:solidFill>
                <a:latin typeface="Montserrat Light" panose="00000400000000000000" pitchFamily="2" charset="0"/>
              </a:rPr>
              <a:t>learning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meets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complex</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networks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via</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coalescent</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a:t>
            </a:r>
            <a:r>
              <a:rPr lang="es-MX" sz="1100" dirty="0">
                <a:solidFill>
                  <a:srgbClr val="C00000"/>
                </a:solidFill>
                <a:latin typeface="Montserrat Light" panose="00000400000000000000" pitchFamily="2" charset="0"/>
              </a:rPr>
              <a:t> in </a:t>
            </a:r>
            <a:r>
              <a:rPr lang="es-MX" sz="1100" dirty="0" err="1">
                <a:solidFill>
                  <a:srgbClr val="C00000"/>
                </a:solidFill>
                <a:latin typeface="Montserrat Light" panose="00000400000000000000" pitchFamily="2" charset="0"/>
              </a:rPr>
              <a:t>the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hyperbolic</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space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Nature</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communications</a:t>
            </a:r>
            <a:r>
              <a:rPr lang="es-MX" sz="1100" dirty="0">
                <a:solidFill>
                  <a:srgbClr val="C00000"/>
                </a:solidFill>
                <a:latin typeface="Montserrat Light" panose="00000400000000000000" pitchFamily="2" charset="0"/>
              </a:rPr>
              <a:t>, 8(1):1615, 2017.</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[13] 	LD </a:t>
            </a:r>
            <a:r>
              <a:rPr lang="es-MX" sz="1100" dirty="0" err="1">
                <a:solidFill>
                  <a:srgbClr val="C00000"/>
                </a:solidFill>
                <a:latin typeface="Montserrat Light" panose="00000400000000000000" pitchFamily="2" charset="0"/>
              </a:rPr>
              <a:t>Iasemidis</a:t>
            </a:r>
            <a:r>
              <a:rPr lang="es-MX" sz="1100" dirty="0">
                <a:solidFill>
                  <a:srgbClr val="C00000"/>
                </a:solidFill>
                <a:latin typeface="Montserrat Light" panose="00000400000000000000" pitchFamily="2" charset="0"/>
              </a:rPr>
              <a:t>, JC </a:t>
            </a:r>
            <a:r>
              <a:rPr lang="es-MX" sz="1100" dirty="0" err="1">
                <a:solidFill>
                  <a:srgbClr val="C00000"/>
                </a:solidFill>
                <a:latin typeface="Montserrat Light" panose="00000400000000000000" pitchFamily="2" charset="0"/>
              </a:rPr>
              <a:t>Principe</a:t>
            </a:r>
            <a:r>
              <a:rPr lang="es-MX" sz="1100" dirty="0">
                <a:solidFill>
                  <a:srgbClr val="C00000"/>
                </a:solidFill>
                <a:latin typeface="Montserrat Light" panose="00000400000000000000" pitchFamily="2" charset="0"/>
              </a:rPr>
              <a:t>, and JC </a:t>
            </a:r>
            <a:r>
              <a:rPr lang="es-MX" sz="1100" dirty="0" err="1">
                <a:solidFill>
                  <a:srgbClr val="C00000"/>
                </a:solidFill>
                <a:latin typeface="Montserrat Light" panose="00000400000000000000" pitchFamily="2" charset="0"/>
              </a:rPr>
              <a:t>Sackellares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Measurement</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quantification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spatiotemporal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dynamics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human </a:t>
            </a:r>
            <a:r>
              <a:rPr lang="es-MX" sz="1100" dirty="0" err="1">
                <a:solidFill>
                  <a:srgbClr val="C00000"/>
                </a:solidFill>
                <a:latin typeface="Montserrat Light" panose="00000400000000000000" pitchFamily="2" charset="0"/>
              </a:rPr>
              <a:t>epileptic</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seizures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Nonlinear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biomedical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signal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processing</a:t>
            </a:r>
            <a:r>
              <a:rPr lang="es-MX" sz="1100" dirty="0">
                <a:solidFill>
                  <a:srgbClr val="C00000"/>
                </a:solidFill>
                <a:latin typeface="Montserrat Light" panose="00000400000000000000" pitchFamily="2" charset="0"/>
              </a:rPr>
              <a:t>, 2:294–318, 2000.</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[14] 	</a:t>
            </a:r>
            <a:r>
              <a:rPr lang="es-MX" sz="1100" dirty="0" err="1">
                <a:solidFill>
                  <a:srgbClr val="C00000"/>
                </a:solidFill>
                <a:latin typeface="Montserrat Light" panose="00000400000000000000" pitchFamily="2" charset="0"/>
              </a:rPr>
              <a:t>Umesh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Vaidya</a:t>
            </a:r>
            <a:r>
              <a:rPr lang="es-MX" sz="1100" dirty="0">
                <a:solidFill>
                  <a:srgbClr val="C00000"/>
                </a:solidFill>
                <a:latin typeface="Montserrat Light" panose="00000400000000000000" pitchFamily="2" charset="0"/>
              </a:rPr>
              <a:t>, Gregory Hagen, A </a:t>
            </a:r>
            <a:r>
              <a:rPr lang="es-MX" sz="1100" dirty="0" err="1">
                <a:solidFill>
                  <a:srgbClr val="C00000"/>
                </a:solidFill>
                <a:latin typeface="Montserrat Light" panose="00000400000000000000" pitchFamily="2" charset="0"/>
              </a:rPr>
              <a:t>Banaszuk</a:t>
            </a:r>
            <a:r>
              <a:rPr lang="es-MX" sz="1100" dirty="0">
                <a:solidFill>
                  <a:srgbClr val="C00000"/>
                </a:solidFill>
                <a:latin typeface="Montserrat Light" panose="00000400000000000000" pitchFamily="2" charset="0"/>
              </a:rPr>
              <a:t>, S </a:t>
            </a:r>
            <a:r>
              <a:rPr lang="es-MX" sz="1100" dirty="0" err="1">
                <a:solidFill>
                  <a:srgbClr val="C00000"/>
                </a:solidFill>
                <a:latin typeface="Montserrat Light" panose="00000400000000000000" pitchFamily="2" charset="0"/>
              </a:rPr>
              <a:t>Lafon</a:t>
            </a:r>
            <a:r>
              <a:rPr lang="es-MX" sz="1100" dirty="0">
                <a:solidFill>
                  <a:srgbClr val="C00000"/>
                </a:solidFill>
                <a:latin typeface="Montserrat Light" panose="00000400000000000000" pitchFamily="2" charset="0"/>
              </a:rPr>
              <a:t>, Igor </a:t>
            </a:r>
            <a:r>
              <a:rPr lang="es-MX" sz="1100" dirty="0" err="1">
                <a:solidFill>
                  <a:srgbClr val="C00000"/>
                </a:solidFill>
                <a:latin typeface="Montserrat Light" panose="00000400000000000000" pitchFamily="2" charset="0"/>
              </a:rPr>
              <a:t>Mezic</a:t>
            </a:r>
            <a:r>
              <a:rPr lang="es-MX" sz="1100" dirty="0">
                <a:solidFill>
                  <a:srgbClr val="C00000"/>
                </a:solidFill>
                <a:latin typeface="Montserrat Light" panose="00000400000000000000" pitchFamily="2" charset="0"/>
              </a:rPr>
              <a:t>, and Ronald R </a:t>
            </a:r>
            <a:r>
              <a:rPr lang="es-MX" sz="1100" dirty="0" err="1">
                <a:solidFill>
                  <a:srgbClr val="C00000"/>
                </a:solidFill>
                <a:latin typeface="Montserrat Light" panose="00000400000000000000" pitchFamily="2" charset="0"/>
              </a:rPr>
              <a:t>Coifman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Comparison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systems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using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diffusion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maps</a:t>
            </a:r>
            <a:r>
              <a:rPr lang="es-MX" sz="1100" dirty="0">
                <a:solidFill>
                  <a:srgbClr val="C00000"/>
                </a:solidFill>
                <a:latin typeface="Montserrat Light" panose="00000400000000000000" pitchFamily="2" charset="0"/>
              </a:rPr>
              <a:t>. In </a:t>
            </a:r>
            <a:r>
              <a:rPr lang="es-MX" sz="1100" dirty="0" err="1">
                <a:solidFill>
                  <a:srgbClr val="C00000"/>
                </a:solidFill>
                <a:latin typeface="Montserrat Light" panose="00000400000000000000" pitchFamily="2" charset="0"/>
              </a:rPr>
              <a:t>Proceedings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the</a:t>
            </a:r>
            <a:r>
              <a:rPr lang="es-MX" sz="1100" dirty="0">
                <a:solidFill>
                  <a:srgbClr val="C00000"/>
                </a:solidFill>
                <a:latin typeface="Montserrat Light" panose="00000400000000000000" pitchFamily="2" charset="0"/>
              </a:rPr>
              <a:t> 44th IEEE </a:t>
            </a:r>
            <a:r>
              <a:rPr lang="es-MX" sz="1100" dirty="0" err="1">
                <a:solidFill>
                  <a:srgbClr val="C00000"/>
                </a:solidFill>
                <a:latin typeface="Montserrat Light" panose="00000400000000000000" pitchFamily="2" charset="0"/>
              </a:rPr>
              <a:t>Conferenceon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Decision</a:t>
            </a:r>
            <a:r>
              <a:rPr lang="es-MX" sz="1100" dirty="0">
                <a:solidFill>
                  <a:srgbClr val="C00000"/>
                </a:solidFill>
                <a:latin typeface="Montserrat Light" panose="00000400000000000000" pitchFamily="2" charset="0"/>
              </a:rPr>
              <a:t> and Control, </a:t>
            </a:r>
            <a:r>
              <a:rPr lang="es-MX" sz="1100" dirty="0" err="1">
                <a:solidFill>
                  <a:srgbClr val="C00000"/>
                </a:solidFill>
                <a:latin typeface="Montserrat Light" panose="00000400000000000000" pitchFamily="2" charset="0"/>
              </a:rPr>
              <a:t>pages</a:t>
            </a:r>
            <a:r>
              <a:rPr lang="es-MX" sz="1100" dirty="0">
                <a:solidFill>
                  <a:srgbClr val="C00000"/>
                </a:solidFill>
                <a:latin typeface="Montserrat Light" panose="00000400000000000000" pitchFamily="2" charset="0"/>
              </a:rPr>
              <a:t> 7931–7936. IEEE, 2005.</a:t>
            </a:r>
          </a:p>
          <a:p>
            <a:r>
              <a:rPr lang="es-MX" sz="1100" dirty="0">
                <a:solidFill>
                  <a:srgbClr val="C00000"/>
                </a:solidFill>
                <a:latin typeface="Montserrat Light" panose="00000400000000000000" pitchFamily="2" charset="0"/>
              </a:rPr>
              <a:t>[15] 	Ulrike </a:t>
            </a:r>
            <a:r>
              <a:rPr lang="es-MX" sz="1100" dirty="0" err="1">
                <a:solidFill>
                  <a:srgbClr val="C00000"/>
                </a:solidFill>
                <a:latin typeface="Montserrat Light" panose="00000400000000000000" pitchFamily="2" charset="0"/>
              </a:rPr>
              <a:t>Von</a:t>
            </a:r>
            <a:r>
              <a:rPr lang="es-MX" sz="1100" dirty="0">
                <a:solidFill>
                  <a:srgbClr val="C00000"/>
                </a:solidFill>
                <a:latin typeface="Montserrat Light" panose="00000400000000000000" pitchFamily="2" charset="0"/>
              </a:rPr>
              <a:t> Luxburg. A tutorial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spectral</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clustering</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Statistics</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computing</a:t>
            </a:r>
            <a:r>
              <a:rPr lang="es-MX" sz="1100" dirty="0">
                <a:solidFill>
                  <a:srgbClr val="C00000"/>
                </a:solidFill>
                <a:latin typeface="Montserrat Light" panose="00000400000000000000" pitchFamily="2" charset="0"/>
              </a:rPr>
              <a:t>, 17:395–416, 2007.</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[16] 	Stephane </a:t>
            </a:r>
            <a:r>
              <a:rPr lang="es-MX" sz="1100" dirty="0" err="1">
                <a:solidFill>
                  <a:srgbClr val="C00000"/>
                </a:solidFill>
                <a:latin typeface="Montserrat Light" panose="00000400000000000000" pitchFamily="2" charset="0"/>
              </a:rPr>
              <a:t>Lafon</a:t>
            </a:r>
            <a:r>
              <a:rPr lang="es-MX" sz="1100" dirty="0">
                <a:solidFill>
                  <a:srgbClr val="C00000"/>
                </a:solidFill>
                <a:latin typeface="Montserrat Light" panose="00000400000000000000" pitchFamily="2" charset="0"/>
              </a:rPr>
              <a:t> and Ann B Lee. </a:t>
            </a:r>
            <a:r>
              <a:rPr lang="es-MX" sz="1100" dirty="0" err="1">
                <a:solidFill>
                  <a:srgbClr val="C00000"/>
                </a:solidFill>
                <a:latin typeface="Montserrat Light" panose="00000400000000000000" pitchFamily="2" charset="0"/>
              </a:rPr>
              <a:t>Diffusion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maps</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coarse-graining</a:t>
            </a:r>
            <a:r>
              <a:rPr lang="es-MX" sz="1100" dirty="0">
                <a:solidFill>
                  <a:srgbClr val="C00000"/>
                </a:solidFill>
                <a:latin typeface="Montserrat Light" panose="00000400000000000000" pitchFamily="2" charset="0"/>
              </a:rPr>
              <a:t>: A </a:t>
            </a:r>
            <a:r>
              <a:rPr lang="es-MX" sz="1100" dirty="0" err="1">
                <a:solidFill>
                  <a:srgbClr val="C00000"/>
                </a:solidFill>
                <a:latin typeface="Montserrat Light" panose="00000400000000000000" pitchFamily="2" charset="0"/>
              </a:rPr>
              <a:t>unified</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framework</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for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dimensionality</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reduction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graph</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partitioning</a:t>
            </a:r>
            <a:r>
              <a:rPr lang="es-MX" sz="1100" dirty="0">
                <a:solidFill>
                  <a:srgbClr val="C00000"/>
                </a:solidFill>
                <a:latin typeface="Montserrat Light" panose="00000400000000000000" pitchFamily="2" charset="0"/>
              </a:rPr>
              <a:t>, and data set 	</a:t>
            </a:r>
            <a:r>
              <a:rPr lang="es-MX" sz="1100" dirty="0" err="1">
                <a:solidFill>
                  <a:srgbClr val="C00000"/>
                </a:solidFill>
                <a:latin typeface="Montserrat Light" panose="00000400000000000000" pitchFamily="2" charset="0"/>
              </a:rPr>
              <a:t>parameterization</a:t>
            </a:r>
            <a:r>
              <a:rPr lang="es-MX" sz="1100" dirty="0">
                <a:solidFill>
                  <a:srgbClr val="C00000"/>
                </a:solidFill>
                <a:latin typeface="Montserrat Light" panose="00000400000000000000" pitchFamily="2" charset="0"/>
              </a:rPr>
              <a:t>. IEEE </a:t>
            </a:r>
            <a:r>
              <a:rPr lang="es-MX" sz="1100" dirty="0" err="1">
                <a:solidFill>
                  <a:srgbClr val="C00000"/>
                </a:solidFill>
                <a:latin typeface="Montserrat Light" panose="00000400000000000000" pitchFamily="2" charset="0"/>
              </a:rPr>
              <a:t>transactions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pattern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analysis</a:t>
            </a:r>
            <a:r>
              <a:rPr lang="es-MX" sz="1100" dirty="0">
                <a:solidFill>
                  <a:srgbClr val="C00000"/>
                </a:solidFill>
                <a:latin typeface="Montserrat Light" panose="00000400000000000000" pitchFamily="2" charset="0"/>
              </a:rPr>
              <a:t> and machine </a:t>
            </a:r>
            <a:r>
              <a:rPr lang="es-MX" sz="1100" dirty="0" err="1">
                <a:solidFill>
                  <a:srgbClr val="C00000"/>
                </a:solidFill>
                <a:latin typeface="Montserrat Light" panose="00000400000000000000" pitchFamily="2" charset="0"/>
              </a:rPr>
              <a:t>intelligence</a:t>
            </a:r>
            <a:r>
              <a:rPr lang="es-MX" sz="1100" dirty="0">
                <a:solidFill>
                  <a:srgbClr val="C00000"/>
                </a:solidFill>
                <a:latin typeface="Montserrat Light" panose="00000400000000000000" pitchFamily="2" charset="0"/>
              </a:rPr>
              <a:t>, 28(9):1393–1403, 2006.</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[17] 	Richard C Wilson, Edwin R Hancock, El ̇</a:t>
            </a:r>
            <a:r>
              <a:rPr lang="es-MX" sz="1100" dirty="0" err="1">
                <a:solidFill>
                  <a:srgbClr val="C00000"/>
                </a:solidFill>
                <a:latin typeface="Montserrat Light" panose="00000400000000000000" pitchFamily="2" charset="0"/>
              </a:rPr>
              <a:t>zbieta</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Pekalska</a:t>
            </a:r>
            <a:r>
              <a:rPr lang="es-MX" sz="1100" dirty="0">
                <a:solidFill>
                  <a:srgbClr val="C00000"/>
                </a:solidFill>
                <a:latin typeface="Montserrat Light" panose="00000400000000000000" pitchFamily="2" charset="0"/>
              </a:rPr>
              <a:t>, and Robert PW </a:t>
            </a:r>
            <a:r>
              <a:rPr lang="es-MX" sz="1100" dirty="0" err="1">
                <a:solidFill>
                  <a:srgbClr val="C00000"/>
                </a:solidFill>
                <a:latin typeface="Montserrat Light" panose="00000400000000000000" pitchFamily="2" charset="0"/>
              </a:rPr>
              <a:t>Duin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Spherical</a:t>
            </a:r>
            <a:r>
              <a:rPr lang="es-MX" sz="1100" dirty="0">
                <a:solidFill>
                  <a:srgbClr val="C00000"/>
                </a:solidFill>
                <a:latin typeface="Montserrat Light" panose="00000400000000000000" pitchFamily="2" charset="0"/>
              </a:rPr>
              <a:t> and </a:t>
            </a:r>
            <a:r>
              <a:rPr lang="es-MX" sz="1100" dirty="0" err="1">
                <a:solidFill>
                  <a:srgbClr val="C00000"/>
                </a:solidFill>
                <a:latin typeface="Montserrat Light" panose="00000400000000000000" pitchFamily="2" charset="0"/>
              </a:rPr>
              <a:t>hyperbolic</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embeddings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of</a:t>
            </a:r>
            <a:r>
              <a:rPr lang="es-MX" sz="1100" dirty="0">
                <a:solidFill>
                  <a:srgbClr val="C00000"/>
                </a:solidFill>
                <a:latin typeface="Montserrat Light" panose="00000400000000000000" pitchFamily="2" charset="0"/>
              </a:rPr>
              <a:t> data. IEEE </a:t>
            </a:r>
            <a:r>
              <a:rPr lang="es-MX" sz="1100" dirty="0" err="1">
                <a:solidFill>
                  <a:srgbClr val="C00000"/>
                </a:solidFill>
                <a:latin typeface="Montserrat Light" panose="00000400000000000000" pitchFamily="2" charset="0"/>
              </a:rPr>
              <a:t>transactions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on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pattern</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analysis</a:t>
            </a:r>
            <a:r>
              <a:rPr lang="es-MX" sz="1100" dirty="0">
                <a:solidFill>
                  <a:srgbClr val="C00000"/>
                </a:solidFill>
                <a:latin typeface="Montserrat Light" panose="00000400000000000000" pitchFamily="2" charset="0"/>
              </a:rPr>
              <a:t> and machine </a:t>
            </a:r>
            <a:r>
              <a:rPr lang="es-MX" sz="1100" dirty="0" err="1">
                <a:solidFill>
                  <a:srgbClr val="C00000"/>
                </a:solidFill>
                <a:latin typeface="Montserrat Light" panose="00000400000000000000" pitchFamily="2" charset="0"/>
              </a:rPr>
              <a:t>intelligence</a:t>
            </a:r>
            <a:r>
              <a:rPr lang="es-MX" sz="1100" dirty="0">
                <a:solidFill>
                  <a:srgbClr val="C00000"/>
                </a:solidFill>
                <a:latin typeface="Montserrat Light" panose="00000400000000000000" pitchFamily="2" charset="0"/>
              </a:rPr>
              <a:t>, 36(11):2255–2269, 2014.</a:t>
            </a:r>
            <a:br>
              <a:rPr lang="es-MX" sz="1100" dirty="0">
                <a:solidFill>
                  <a:srgbClr val="C00000"/>
                </a:solidFill>
                <a:latin typeface="Montserrat Light" panose="00000400000000000000" pitchFamily="2" charset="0"/>
              </a:rPr>
            </a:br>
            <a:r>
              <a:rPr lang="es-MX" sz="1100" dirty="0">
                <a:solidFill>
                  <a:srgbClr val="C00000"/>
                </a:solidFill>
                <a:latin typeface="Montserrat Light" panose="00000400000000000000" pitchFamily="2" charset="0"/>
              </a:rPr>
              <a:t>[18] 	John C </a:t>
            </a:r>
            <a:r>
              <a:rPr lang="es-MX" sz="1100" dirty="0" err="1">
                <a:solidFill>
                  <a:srgbClr val="C00000"/>
                </a:solidFill>
                <a:latin typeface="Montserrat Light" panose="00000400000000000000" pitchFamily="2" charset="0"/>
              </a:rPr>
              <a:t>Gower</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Generalized</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procrustes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analysis</a:t>
            </a:r>
            <a:r>
              <a:rPr lang="es-MX" sz="1100" dirty="0">
                <a:solidFill>
                  <a:srgbClr val="C00000"/>
                </a:solidFill>
                <a:latin typeface="Montserrat Light" panose="00000400000000000000" pitchFamily="2" charset="0"/>
              </a:rPr>
              <a:t>. </a:t>
            </a:r>
            <a:r>
              <a:rPr lang="es-MX" sz="1100" dirty="0" err="1">
                <a:solidFill>
                  <a:srgbClr val="C00000"/>
                </a:solidFill>
                <a:latin typeface="Montserrat Light" panose="00000400000000000000" pitchFamily="2" charset="0"/>
              </a:rPr>
              <a:t>Psychometrika</a:t>
            </a:r>
            <a:r>
              <a:rPr lang="es-MX" sz="1100" dirty="0">
                <a:solidFill>
                  <a:srgbClr val="C00000"/>
                </a:solidFill>
                <a:latin typeface="Montserrat Light" panose="00000400000000000000" pitchFamily="2" charset="0"/>
              </a:rPr>
              <a:t>, 40:33–51, 1975.</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FBF5F247-CEAC-FCFC-A38C-B72CA2ED25DC}"/>
                  </a:ext>
                </a:extLst>
              </p:cNvPr>
              <p:cNvSpPr txBox="1"/>
              <p:nvPr/>
            </p:nvSpPr>
            <p:spPr>
              <a:xfrm>
                <a:off x="11533290" y="6472907"/>
                <a:ext cx="4087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27  </m:t>
                      </m:r>
                    </m:oMath>
                  </m:oMathPara>
                </a14:m>
                <a:endParaRPr lang="es-MX" dirty="0"/>
              </a:p>
            </p:txBody>
          </p:sp>
        </mc:Choice>
        <mc:Fallback xmlns="">
          <p:sp>
            <p:nvSpPr>
              <p:cNvPr id="3" name="CuadroTexto 2">
                <a:extLst>
                  <a:ext uri="{FF2B5EF4-FFF2-40B4-BE49-F238E27FC236}">
                    <a16:creationId xmlns:a16="http://schemas.microsoft.com/office/drawing/2014/main" id="{FBF5F247-CEAC-FCFC-A38C-B72CA2ED25DC}"/>
                  </a:ext>
                </a:extLst>
              </p:cNvPr>
              <p:cNvSpPr txBox="1">
                <a:spLocks noRot="1" noChangeAspect="1" noMove="1" noResize="1" noEditPoints="1" noAdjustHandles="1" noChangeArrowheads="1" noChangeShapeType="1" noTextEdit="1"/>
              </p:cNvSpPr>
              <p:nvPr/>
            </p:nvSpPr>
            <p:spPr>
              <a:xfrm>
                <a:off x="11533290" y="6472907"/>
                <a:ext cx="408766" cy="215444"/>
              </a:xfrm>
              <a:prstGeom prst="rect">
                <a:avLst/>
              </a:prstGeom>
              <a:blipFill>
                <a:blip r:embed="rId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4535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E16D-2BAF-602E-1A04-92921B0998DC}"/>
            </a:ext>
          </a:extLst>
        </p:cNvPr>
        <p:cNvGrpSpPr/>
        <p:nvPr/>
      </p:nvGrpSpPr>
      <p:grpSpPr>
        <a:xfrm>
          <a:off x="0" y="0"/>
          <a:ext cx="0" cy="0"/>
          <a:chOff x="0" y="0"/>
          <a:chExt cx="0" cy="0"/>
        </a:xfrm>
      </p:grpSpPr>
      <p:sp>
        <p:nvSpPr>
          <p:cNvPr id="18" name="Flecha: cheurón 17">
            <a:extLst>
              <a:ext uri="{FF2B5EF4-FFF2-40B4-BE49-F238E27FC236}">
                <a16:creationId xmlns:a16="http://schemas.microsoft.com/office/drawing/2014/main" id="{FD93324B-E1FD-1D61-0D17-76D79BA5885B}"/>
              </a:ext>
            </a:extLst>
          </p:cNvPr>
          <p:cNvSpPr/>
          <p:nvPr/>
        </p:nvSpPr>
        <p:spPr>
          <a:xfrm>
            <a:off x="2454810" y="2955737"/>
            <a:ext cx="7282379" cy="946526"/>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5" name="Flecha: cheurón 4">
            <a:extLst>
              <a:ext uri="{FF2B5EF4-FFF2-40B4-BE49-F238E27FC236}">
                <a16:creationId xmlns:a16="http://schemas.microsoft.com/office/drawing/2014/main" id="{88103159-6A38-3EBB-9432-5A5B6FF757E4}"/>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69E399C0-DA7E-BF95-37CE-9179EA3E78CC}"/>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5688E2A9-FCFF-24B2-9275-81A777421684}"/>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A0B6993E-6896-4E8D-E203-6833B7C7AE9A}"/>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911DC295-4B82-933B-4C18-F3173975BF46}"/>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558D167A-630B-A588-DC1C-86DB03FE312E}"/>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848A5FD3-35DC-02E2-7A41-938531C97C5C}"/>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194E4A30-9222-734C-675C-94AD943DDFA0}"/>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7E623849-536B-BE60-1769-FEEA5A634901}"/>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87B8CE89-061D-98BC-3E6F-48A545180907}"/>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8DA585F3-814A-F40A-808D-D934380A39DD}"/>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58AC78BE-773D-975B-5D10-21DB3870E698}"/>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7" name="CuadroTexto 16">
            <a:extLst>
              <a:ext uri="{FF2B5EF4-FFF2-40B4-BE49-F238E27FC236}">
                <a16:creationId xmlns:a16="http://schemas.microsoft.com/office/drawing/2014/main" id="{AB152320-7071-5C9D-5904-5E478C0280C0}"/>
              </a:ext>
            </a:extLst>
          </p:cNvPr>
          <p:cNvSpPr txBox="1"/>
          <p:nvPr/>
        </p:nvSpPr>
        <p:spPr>
          <a:xfrm>
            <a:off x="1292024" y="3136613"/>
            <a:ext cx="9607951"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Back Up</a:t>
            </a:r>
            <a:endParaRPr lang="es-MX" sz="3200" b="1" dirty="0">
              <a:solidFill>
                <a:schemeClr val="bg1"/>
              </a:solidFill>
            </a:endParaRPr>
          </a:p>
        </p:txBody>
      </p:sp>
    </p:spTree>
    <p:extLst>
      <p:ext uri="{BB962C8B-B14F-4D97-AF65-F5344CB8AC3E}">
        <p14:creationId xmlns:p14="http://schemas.microsoft.com/office/powerpoint/2010/main" val="3999906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DB389-6013-8CFF-C6CE-731B51F0A495}"/>
            </a:ext>
          </a:extLst>
        </p:cNvPr>
        <p:cNvGrpSpPr/>
        <p:nvPr/>
      </p:nvGrpSpPr>
      <p:grpSpPr>
        <a:xfrm>
          <a:off x="0" y="0"/>
          <a:ext cx="0" cy="0"/>
          <a:chOff x="0" y="0"/>
          <a:chExt cx="0" cy="0"/>
        </a:xfrm>
      </p:grpSpPr>
      <p:sp>
        <p:nvSpPr>
          <p:cNvPr id="9" name="Flecha: cheurón 8">
            <a:extLst>
              <a:ext uri="{FF2B5EF4-FFF2-40B4-BE49-F238E27FC236}">
                <a16:creationId xmlns:a16="http://schemas.microsoft.com/office/drawing/2014/main" id="{66690F84-690A-38C2-FAA7-2D54948CA785}"/>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0" name="Flecha: cheurón 9">
            <a:extLst>
              <a:ext uri="{FF2B5EF4-FFF2-40B4-BE49-F238E27FC236}">
                <a16:creationId xmlns:a16="http://schemas.microsoft.com/office/drawing/2014/main" id="{2FE96292-4528-C5A2-DC8F-9EF899260CAD}"/>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Flecha: cheurón 10">
            <a:extLst>
              <a:ext uri="{FF2B5EF4-FFF2-40B4-BE49-F238E27FC236}">
                <a16:creationId xmlns:a16="http://schemas.microsoft.com/office/drawing/2014/main" id="{85820DC0-03D7-E54A-49F2-E927C4175F0B}"/>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Flecha: cheurón 11">
            <a:extLst>
              <a:ext uri="{FF2B5EF4-FFF2-40B4-BE49-F238E27FC236}">
                <a16:creationId xmlns:a16="http://schemas.microsoft.com/office/drawing/2014/main" id="{D684C8FE-E1E6-5AFD-5591-05697E49A7EC}"/>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3" name="Flecha: cheurón 12">
            <a:extLst>
              <a:ext uri="{FF2B5EF4-FFF2-40B4-BE49-F238E27FC236}">
                <a16:creationId xmlns:a16="http://schemas.microsoft.com/office/drawing/2014/main" id="{D13E30F7-D91D-D229-C1FB-C9E475731436}"/>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CuadroTexto 13">
            <a:extLst>
              <a:ext uri="{FF2B5EF4-FFF2-40B4-BE49-F238E27FC236}">
                <a16:creationId xmlns:a16="http://schemas.microsoft.com/office/drawing/2014/main" id="{42992EC3-AE12-3B85-3AC5-FDCB05153026}"/>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5" name="CuadroTexto 14">
            <a:extLst>
              <a:ext uri="{FF2B5EF4-FFF2-40B4-BE49-F238E27FC236}">
                <a16:creationId xmlns:a16="http://schemas.microsoft.com/office/drawing/2014/main" id="{43876DCB-D3AC-E03C-EC96-7132258CC9AF}"/>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16" name="CuadroTexto 15">
            <a:extLst>
              <a:ext uri="{FF2B5EF4-FFF2-40B4-BE49-F238E27FC236}">
                <a16:creationId xmlns:a16="http://schemas.microsoft.com/office/drawing/2014/main" id="{F0FA70D2-D13C-F7C1-4E17-21153401EC0B}"/>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17" name="CuadroTexto 16">
            <a:extLst>
              <a:ext uri="{FF2B5EF4-FFF2-40B4-BE49-F238E27FC236}">
                <a16:creationId xmlns:a16="http://schemas.microsoft.com/office/drawing/2014/main" id="{B5C6F0AD-B358-B736-D951-2E1BB147DAB0}"/>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18" name="CuadroTexto 17">
            <a:extLst>
              <a:ext uri="{FF2B5EF4-FFF2-40B4-BE49-F238E27FC236}">
                <a16:creationId xmlns:a16="http://schemas.microsoft.com/office/drawing/2014/main" id="{835DBEF0-0CDD-23F3-1DCD-BD58BF43A561}"/>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9" name="Flecha: cheurón 18">
            <a:extLst>
              <a:ext uri="{FF2B5EF4-FFF2-40B4-BE49-F238E27FC236}">
                <a16:creationId xmlns:a16="http://schemas.microsoft.com/office/drawing/2014/main" id="{E49FD5B9-B865-2E72-684D-4F0B7D93D801}"/>
              </a:ext>
            </a:extLst>
          </p:cNvPr>
          <p:cNvSpPr/>
          <p:nvPr/>
        </p:nvSpPr>
        <p:spPr>
          <a:xfrm>
            <a:off x="2527642" y="20809"/>
            <a:ext cx="9664358"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25" name="Grupo 24">
            <a:extLst>
              <a:ext uri="{FF2B5EF4-FFF2-40B4-BE49-F238E27FC236}">
                <a16:creationId xmlns:a16="http://schemas.microsoft.com/office/drawing/2014/main" id="{0BDD21D2-C1B7-1124-89B1-FD65130DDC31}"/>
              </a:ext>
            </a:extLst>
          </p:cNvPr>
          <p:cNvGrpSpPr>
            <a:grpSpLocks/>
          </p:cNvGrpSpPr>
          <p:nvPr/>
        </p:nvGrpSpPr>
        <p:grpSpPr>
          <a:xfrm>
            <a:off x="3948962" y="1375738"/>
            <a:ext cx="7878604" cy="4766645"/>
            <a:chOff x="3948962" y="1375738"/>
            <a:chExt cx="7878604" cy="4766645"/>
          </a:xfrm>
        </p:grpSpPr>
        <p:pic>
          <p:nvPicPr>
            <p:cNvPr id="3" name="Imagen 2">
              <a:extLst>
                <a:ext uri="{FF2B5EF4-FFF2-40B4-BE49-F238E27FC236}">
                  <a16:creationId xmlns:a16="http://schemas.microsoft.com/office/drawing/2014/main" id="{974E9A6E-C23A-183C-5F7E-6B9F14F551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3" b="93878" l="2647" r="89887">
                          <a14:foregroundMark x1="6333" y1="23615" x2="16824" y2="27697"/>
                          <a14:foregroundMark x1="4064" y1="30029" x2="2647" y2="28280"/>
                          <a14:foregroundMark x1="10019" y1="61079" x2="20416" y2="68659"/>
                          <a14:foregroundMark x1="37335" y1="91691" x2="36578" y2="93878"/>
                          <a14:foregroundMark x1="37146" y1="36297" x2="38658" y2="24198"/>
                          <a14:foregroundMark x1="63233" y1="27988" x2="67297" y2="29446"/>
                          <a14:foregroundMark x1="62854" y1="67493" x2="64178" y2="68222"/>
                          <a14:foregroundMark x1="87524" y1="26385" x2="87524" y2="32945"/>
                          <a14:foregroundMark x1="87335" y1="51749" x2="87335" y2="73032"/>
                        </a14:backgroundRemoval>
                      </a14:imgEffect>
                    </a14:imgLayer>
                  </a14:imgProps>
                </a:ext>
              </a:extLst>
            </a:blip>
            <a:stretch>
              <a:fillRect/>
            </a:stretch>
          </p:blipFill>
          <p:spPr>
            <a:xfrm>
              <a:off x="3948962" y="1437093"/>
              <a:ext cx="7256847" cy="4705290"/>
            </a:xfrm>
            <a:prstGeom prst="rect">
              <a:avLst/>
            </a:prstGeom>
          </p:spPr>
        </p:pic>
        <p:sp>
          <p:nvSpPr>
            <p:cNvPr id="5" name="CuadroTexto 4">
              <a:extLst>
                <a:ext uri="{FF2B5EF4-FFF2-40B4-BE49-F238E27FC236}">
                  <a16:creationId xmlns:a16="http://schemas.microsoft.com/office/drawing/2014/main" id="{68E7973B-330D-09A7-4E2E-A9DA45FB53B6}"/>
                </a:ext>
              </a:extLst>
            </p:cNvPr>
            <p:cNvSpPr txBox="1">
              <a:spLocks/>
            </p:cNvSpPr>
            <p:nvPr/>
          </p:nvSpPr>
          <p:spPr>
            <a:xfrm>
              <a:off x="10346792" y="2132112"/>
              <a:ext cx="1324389" cy="312914"/>
            </a:xfrm>
            <a:prstGeom prst="rect">
              <a:avLst/>
            </a:prstGeom>
            <a:noFill/>
          </p:spPr>
          <p:txBody>
            <a:bodyPr wrap="square">
              <a:spAutoFit/>
            </a:bodyPr>
            <a:lstStyle/>
            <a:p>
              <a:r>
                <a:rPr lang="es-MX" b="1" dirty="0">
                  <a:solidFill>
                    <a:srgbClr val="BA2D0B"/>
                  </a:solidFill>
                  <a:latin typeface="Montserrat Light" panose="00000400000000000000" pitchFamily="2" charset="0"/>
                </a:rPr>
                <a:t>Aumento</a:t>
              </a:r>
              <a:endParaRPr lang="es-MX" b="1" dirty="0"/>
            </a:p>
          </p:txBody>
        </p:sp>
        <p:sp>
          <p:nvSpPr>
            <p:cNvPr id="20" name="CuadroTexto 19">
              <a:extLst>
                <a:ext uri="{FF2B5EF4-FFF2-40B4-BE49-F238E27FC236}">
                  <a16:creationId xmlns:a16="http://schemas.microsoft.com/office/drawing/2014/main" id="{F144AD30-CAF2-6DC5-F9D1-70E67E027C39}"/>
                </a:ext>
              </a:extLst>
            </p:cNvPr>
            <p:cNvSpPr txBox="1">
              <a:spLocks/>
            </p:cNvSpPr>
            <p:nvPr/>
          </p:nvSpPr>
          <p:spPr>
            <a:xfrm>
              <a:off x="10346792" y="5420907"/>
              <a:ext cx="148077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Disminución</a:t>
              </a:r>
              <a:endParaRPr lang="es-MX" b="1" dirty="0"/>
            </a:p>
          </p:txBody>
        </p:sp>
        <p:sp>
          <p:nvSpPr>
            <p:cNvPr id="21" name="CuadroTexto 20">
              <a:extLst>
                <a:ext uri="{FF2B5EF4-FFF2-40B4-BE49-F238E27FC236}">
                  <a16:creationId xmlns:a16="http://schemas.microsoft.com/office/drawing/2014/main" id="{0FA9E9D7-AE79-D6CB-E570-7E4F9913DEB4}"/>
                </a:ext>
              </a:extLst>
            </p:cNvPr>
            <p:cNvSpPr txBox="1">
              <a:spLocks/>
            </p:cNvSpPr>
            <p:nvPr/>
          </p:nvSpPr>
          <p:spPr>
            <a:xfrm>
              <a:off x="10346792" y="3779078"/>
              <a:ext cx="148077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Sin Cambio</a:t>
              </a:r>
              <a:endParaRPr lang="es-MX" b="1" dirty="0"/>
            </a:p>
          </p:txBody>
        </p:sp>
        <p:sp>
          <p:nvSpPr>
            <p:cNvPr id="24" name="CuadroTexto 23">
              <a:extLst>
                <a:ext uri="{FF2B5EF4-FFF2-40B4-BE49-F238E27FC236}">
                  <a16:creationId xmlns:a16="http://schemas.microsoft.com/office/drawing/2014/main" id="{E616BB91-410F-56BD-4DEC-9640D89921F0}"/>
                </a:ext>
              </a:extLst>
            </p:cNvPr>
            <p:cNvSpPr txBox="1">
              <a:spLocks/>
            </p:cNvSpPr>
            <p:nvPr/>
          </p:nvSpPr>
          <p:spPr>
            <a:xfrm>
              <a:off x="4171845" y="1375738"/>
              <a:ext cx="715876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Cambio medio en la medición de </a:t>
              </a:r>
              <a:r>
                <a:rPr lang="es-MX" b="1" i="1" dirty="0">
                  <a:solidFill>
                    <a:srgbClr val="BA2D0B"/>
                  </a:solidFill>
                  <a:latin typeface="Montserrat Light" panose="00000400000000000000" pitchFamily="2" charset="0"/>
                </a:rPr>
                <a:t>Edge </a:t>
              </a:r>
              <a:r>
                <a:rPr lang="es-MX" b="1" i="1" dirty="0" err="1">
                  <a:solidFill>
                    <a:srgbClr val="BA2D0B"/>
                  </a:solidFill>
                  <a:latin typeface="Montserrat Light" panose="00000400000000000000" pitchFamily="2" charset="0"/>
                </a:rPr>
                <a:t>Betweenness</a:t>
              </a:r>
              <a:r>
                <a:rPr lang="es-MX" b="1" i="1" dirty="0">
                  <a:solidFill>
                    <a:srgbClr val="BA2D0B"/>
                  </a:solidFill>
                  <a:latin typeface="Montserrat Light" panose="00000400000000000000" pitchFamily="2" charset="0"/>
                </a:rPr>
                <a:t> </a:t>
              </a:r>
              <a:r>
                <a:rPr lang="es-MX" b="1" dirty="0">
                  <a:solidFill>
                    <a:srgbClr val="BA2D0B"/>
                  </a:solidFill>
                  <a:latin typeface="Montserrat Light" panose="00000400000000000000" pitchFamily="2" charset="0"/>
                </a:rPr>
                <a:t>en sujetos luego la cirugía</a:t>
              </a:r>
            </a:p>
          </p:txBody>
        </p:sp>
      </p:grpSp>
      <p:sp>
        <p:nvSpPr>
          <p:cNvPr id="27" name="CuadroTexto 26">
            <a:extLst>
              <a:ext uri="{FF2B5EF4-FFF2-40B4-BE49-F238E27FC236}">
                <a16:creationId xmlns:a16="http://schemas.microsoft.com/office/drawing/2014/main" id="{4533DD06-3782-A565-6430-D9C24D1C7423}"/>
              </a:ext>
            </a:extLst>
          </p:cNvPr>
          <p:cNvSpPr txBox="1"/>
          <p:nvPr/>
        </p:nvSpPr>
        <p:spPr>
          <a:xfrm>
            <a:off x="7342427" y="6219304"/>
            <a:ext cx="3988182" cy="338554"/>
          </a:xfrm>
          <a:prstGeom prst="rect">
            <a:avLst/>
          </a:prstGeom>
          <a:noFill/>
        </p:spPr>
        <p:txBody>
          <a:bodyPr wrap="square">
            <a:spAutoFit/>
          </a:bodyPr>
          <a:lstStyle/>
          <a:p>
            <a:r>
              <a:rPr lang="en-US" sz="800" dirty="0">
                <a:solidFill>
                  <a:srgbClr val="C00000"/>
                </a:solidFill>
                <a:latin typeface="Montserrat Light" panose="00000400000000000000" pitchFamily="2" charset="0"/>
              </a:rPr>
              <a:t>Taylor, P. N. et al. (2018). The impact of epilepsy surgery on the structural connectome and its relation to outcome. </a:t>
            </a:r>
            <a:r>
              <a:rPr lang="en-US" sz="800" dirty="0" err="1">
                <a:solidFill>
                  <a:srgbClr val="C00000"/>
                </a:solidFill>
                <a:latin typeface="Montserrat Light" panose="00000400000000000000" pitchFamily="2" charset="0"/>
              </a:rPr>
              <a:t>NeuroImage</a:t>
            </a:r>
            <a:r>
              <a:rPr lang="en-US" sz="800" dirty="0">
                <a:solidFill>
                  <a:srgbClr val="C00000"/>
                </a:solidFill>
                <a:latin typeface="Montserrat Light" panose="00000400000000000000" pitchFamily="2" charset="0"/>
              </a:rPr>
              <a:t>: Clinical, 18, 202-214.</a:t>
            </a:r>
          </a:p>
        </p:txBody>
      </p:sp>
      <p:sp>
        <p:nvSpPr>
          <p:cNvPr id="4" name="CuadroTexto 3">
            <a:extLst>
              <a:ext uri="{FF2B5EF4-FFF2-40B4-BE49-F238E27FC236}">
                <a16:creationId xmlns:a16="http://schemas.microsoft.com/office/drawing/2014/main" id="{3D09A1B4-6237-64A4-8AD9-5BD90BC92443}"/>
              </a:ext>
            </a:extLst>
          </p:cNvPr>
          <p:cNvSpPr txBox="1"/>
          <p:nvPr/>
        </p:nvSpPr>
        <p:spPr>
          <a:xfrm>
            <a:off x="537533" y="2594138"/>
            <a:ext cx="3149884" cy="2462213"/>
          </a:xfrm>
          <a:prstGeom prst="rect">
            <a:avLst/>
          </a:prstGeom>
          <a:noFill/>
        </p:spPr>
        <p:txBody>
          <a:bodyPr wrap="square">
            <a:spAutoFit/>
          </a:bodyPr>
          <a:lstStyle/>
          <a:p>
            <a:pPr algn="just"/>
            <a:r>
              <a:rPr lang="es-MX" b="1" dirty="0">
                <a:solidFill>
                  <a:srgbClr val="BA2D0B"/>
                </a:solidFill>
                <a:latin typeface="Montserrat Light" panose="00000400000000000000" pitchFamily="2" charset="0"/>
              </a:rPr>
              <a:t>De forma similar al </a:t>
            </a:r>
            <a:r>
              <a:rPr lang="es-MX" b="1" i="1" dirty="0" err="1">
                <a:solidFill>
                  <a:srgbClr val="BA2D0B"/>
                </a:solidFill>
                <a:latin typeface="Montserrat Light" panose="00000400000000000000" pitchFamily="2" charset="0"/>
              </a:rPr>
              <a:t>betweenness</a:t>
            </a:r>
            <a:r>
              <a:rPr lang="es-MX" b="1" i="1" dirty="0">
                <a:solidFill>
                  <a:srgbClr val="BA2D0B"/>
                </a:solidFill>
                <a:latin typeface="Montserrat Light" panose="00000400000000000000" pitchFamily="2" charset="0"/>
              </a:rPr>
              <a:t> </a:t>
            </a:r>
            <a:r>
              <a:rPr lang="es-MX" b="1" i="1" dirty="0" err="1">
                <a:solidFill>
                  <a:srgbClr val="BA2D0B"/>
                </a:solidFill>
                <a:latin typeface="Montserrat Light" panose="00000400000000000000" pitchFamily="2" charset="0"/>
              </a:rPr>
              <a:t>centrality</a:t>
            </a:r>
            <a:r>
              <a:rPr lang="es-MX" b="1" dirty="0">
                <a:solidFill>
                  <a:srgbClr val="BA2D0B"/>
                </a:solidFill>
                <a:latin typeface="Montserrat Light" panose="00000400000000000000" pitchFamily="2" charset="0"/>
              </a:rPr>
              <a:t>, </a:t>
            </a:r>
            <a:r>
              <a:rPr lang="es-MX" b="1" i="1" dirty="0">
                <a:solidFill>
                  <a:srgbClr val="BA2D0B"/>
                </a:solidFill>
                <a:latin typeface="Montserrat Light" panose="00000400000000000000" pitchFamily="2" charset="0"/>
              </a:rPr>
              <a:t>Edge</a:t>
            </a:r>
            <a:r>
              <a:rPr lang="es-MX" b="1" dirty="0">
                <a:solidFill>
                  <a:srgbClr val="BA2D0B"/>
                </a:solidFill>
                <a:latin typeface="Montserrat Light" panose="00000400000000000000" pitchFamily="2" charset="0"/>
              </a:rPr>
              <a:t> </a:t>
            </a:r>
            <a:r>
              <a:rPr lang="es-MX" b="1" i="1" dirty="0" err="1">
                <a:solidFill>
                  <a:srgbClr val="BA2D0B"/>
                </a:solidFill>
                <a:latin typeface="Montserrat Light" panose="00000400000000000000" pitchFamily="2" charset="0"/>
              </a:rPr>
              <a:t>betweenness</a:t>
            </a:r>
            <a:r>
              <a:rPr lang="es-MX" b="1" i="1" dirty="0">
                <a:solidFill>
                  <a:srgbClr val="BA2D0B"/>
                </a:solidFill>
                <a:latin typeface="Montserrat Light" panose="00000400000000000000" pitchFamily="2" charset="0"/>
              </a:rPr>
              <a:t> </a:t>
            </a:r>
            <a:r>
              <a:rPr lang="es-MX" b="1" i="1" dirty="0" err="1">
                <a:solidFill>
                  <a:srgbClr val="BA2D0B"/>
                </a:solidFill>
                <a:latin typeface="Montserrat Light" panose="00000400000000000000" pitchFamily="2" charset="0"/>
              </a:rPr>
              <a:t>centrality</a:t>
            </a:r>
            <a:r>
              <a:rPr lang="es-MX" b="1" dirty="0">
                <a:solidFill>
                  <a:srgbClr val="BA2D0B"/>
                </a:solidFill>
                <a:latin typeface="Montserrat Light" panose="00000400000000000000" pitchFamily="2" charset="0"/>
              </a:rPr>
              <a:t> captura información sobre la frecuencia con la que una conexión recorre el </a:t>
            </a:r>
            <a:r>
              <a:rPr lang="es-MX" b="1" i="1" dirty="0" err="1">
                <a:solidFill>
                  <a:srgbClr val="BA2D0B"/>
                </a:solidFill>
                <a:latin typeface="Montserrat Light" panose="00000400000000000000" pitchFamily="2" charset="0"/>
              </a:rPr>
              <a:t>shortest</a:t>
            </a:r>
            <a:r>
              <a:rPr lang="es-MX" b="1" i="1" dirty="0">
                <a:solidFill>
                  <a:srgbClr val="BA2D0B"/>
                </a:solidFill>
                <a:latin typeface="Montserrat Light" panose="00000400000000000000" pitchFamily="2" charset="0"/>
              </a:rPr>
              <a:t> </a:t>
            </a:r>
            <a:r>
              <a:rPr lang="es-MX" b="1" i="1" dirty="0" err="1">
                <a:solidFill>
                  <a:srgbClr val="BA2D0B"/>
                </a:solidFill>
                <a:latin typeface="Montserrat Light" panose="00000400000000000000" pitchFamily="2" charset="0"/>
              </a:rPr>
              <a:t>paths</a:t>
            </a:r>
            <a:r>
              <a:rPr lang="es-MX" b="1" i="1" dirty="0">
                <a:solidFill>
                  <a:srgbClr val="BA2D0B"/>
                </a:solidFill>
                <a:latin typeface="Montserrat Light" panose="00000400000000000000" pitchFamily="2" charset="0"/>
              </a:rPr>
              <a:t> </a:t>
            </a:r>
            <a:r>
              <a:rPr lang="es-MX" b="1" dirty="0">
                <a:solidFill>
                  <a:srgbClr val="BA2D0B"/>
                </a:solidFill>
                <a:latin typeface="Montserrat Light" panose="00000400000000000000" pitchFamily="2" charset="0"/>
              </a:rPr>
              <a:t>entre otras regiones, es decir, la frecuencia con la que se recorre esos nuevos </a:t>
            </a:r>
            <a:r>
              <a:rPr lang="es-MX" b="1" i="1" dirty="0" err="1">
                <a:solidFill>
                  <a:srgbClr val="BA2D0B"/>
                </a:solidFill>
                <a:latin typeface="Montserrat Light" panose="00000400000000000000" pitchFamily="2" charset="0"/>
              </a:rPr>
              <a:t>shortest</a:t>
            </a:r>
            <a:r>
              <a:rPr lang="es-MX" b="1" i="1" dirty="0">
                <a:solidFill>
                  <a:srgbClr val="BA2D0B"/>
                </a:solidFill>
                <a:latin typeface="Montserrat Light" panose="00000400000000000000" pitchFamily="2" charset="0"/>
              </a:rPr>
              <a:t> </a:t>
            </a:r>
            <a:r>
              <a:rPr lang="es-MX" b="1" i="1" dirty="0" err="1">
                <a:solidFill>
                  <a:srgbClr val="BA2D0B"/>
                </a:solidFill>
                <a:latin typeface="Montserrat Light" panose="00000400000000000000" pitchFamily="2" charset="0"/>
              </a:rPr>
              <a:t>paths</a:t>
            </a:r>
            <a:r>
              <a:rPr lang="es-MX" b="1" dirty="0">
                <a:solidFill>
                  <a:srgbClr val="BA2D0B"/>
                </a:solidFill>
                <a:latin typeface="Montserrat Light" panose="00000400000000000000" pitchFamily="2" charset="0"/>
              </a:rPr>
              <a:t>. Este valor puede aumentar o disminuir tras una intervención pues conexiones son destruidas.</a:t>
            </a:r>
          </a:p>
        </p:txBody>
      </p:sp>
    </p:spTree>
    <p:extLst>
      <p:ext uri="{BB962C8B-B14F-4D97-AF65-F5344CB8AC3E}">
        <p14:creationId xmlns:p14="http://schemas.microsoft.com/office/powerpoint/2010/main" val="2376355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6D6C0-6FEE-4495-24BD-54410050CD59}"/>
            </a:ext>
          </a:extLst>
        </p:cNvPr>
        <p:cNvGrpSpPr/>
        <p:nvPr/>
      </p:nvGrpSpPr>
      <p:grpSpPr>
        <a:xfrm>
          <a:off x="0" y="0"/>
          <a:ext cx="0" cy="0"/>
          <a:chOff x="0" y="0"/>
          <a:chExt cx="0" cy="0"/>
        </a:xfrm>
      </p:grpSpPr>
      <p:sp>
        <p:nvSpPr>
          <p:cNvPr id="9" name="Flecha: cheurón 8">
            <a:extLst>
              <a:ext uri="{FF2B5EF4-FFF2-40B4-BE49-F238E27FC236}">
                <a16:creationId xmlns:a16="http://schemas.microsoft.com/office/drawing/2014/main" id="{C2B9CEAB-D624-7CA7-02AE-7F49C76C3A88}"/>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0" name="Flecha: cheurón 9">
            <a:extLst>
              <a:ext uri="{FF2B5EF4-FFF2-40B4-BE49-F238E27FC236}">
                <a16:creationId xmlns:a16="http://schemas.microsoft.com/office/drawing/2014/main" id="{3189CB5E-46F3-D03D-6EB4-26A4AE9F8342}"/>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Flecha: cheurón 10">
            <a:extLst>
              <a:ext uri="{FF2B5EF4-FFF2-40B4-BE49-F238E27FC236}">
                <a16:creationId xmlns:a16="http://schemas.microsoft.com/office/drawing/2014/main" id="{671672FE-CE3A-E65D-11BC-BDCC3EC35514}"/>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CuadroTexto 13">
            <a:extLst>
              <a:ext uri="{FF2B5EF4-FFF2-40B4-BE49-F238E27FC236}">
                <a16:creationId xmlns:a16="http://schemas.microsoft.com/office/drawing/2014/main" id="{CA0F1EFD-8533-50C7-86BA-535362DB5CC5}"/>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5" name="CuadroTexto 14">
            <a:extLst>
              <a:ext uri="{FF2B5EF4-FFF2-40B4-BE49-F238E27FC236}">
                <a16:creationId xmlns:a16="http://schemas.microsoft.com/office/drawing/2014/main" id="{C84C1DB7-B083-FD61-C17E-4BBC1CD1CAE9}"/>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16" name="CuadroTexto 15">
            <a:extLst>
              <a:ext uri="{FF2B5EF4-FFF2-40B4-BE49-F238E27FC236}">
                <a16:creationId xmlns:a16="http://schemas.microsoft.com/office/drawing/2014/main" id="{B7C7643B-0242-1CB5-690B-BEF80B78FE77}"/>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grpSp>
        <p:nvGrpSpPr>
          <p:cNvPr id="25" name="Grupo 24">
            <a:extLst>
              <a:ext uri="{FF2B5EF4-FFF2-40B4-BE49-F238E27FC236}">
                <a16:creationId xmlns:a16="http://schemas.microsoft.com/office/drawing/2014/main" id="{C4EC051A-1032-765D-7470-B3924A024A92}"/>
              </a:ext>
            </a:extLst>
          </p:cNvPr>
          <p:cNvGrpSpPr>
            <a:grpSpLocks/>
          </p:cNvGrpSpPr>
          <p:nvPr/>
        </p:nvGrpSpPr>
        <p:grpSpPr>
          <a:xfrm>
            <a:off x="3948962" y="1375738"/>
            <a:ext cx="7878604" cy="4766645"/>
            <a:chOff x="3948962" y="1375738"/>
            <a:chExt cx="7878604" cy="4766645"/>
          </a:xfrm>
        </p:grpSpPr>
        <p:pic>
          <p:nvPicPr>
            <p:cNvPr id="3" name="Imagen 2">
              <a:extLst>
                <a:ext uri="{FF2B5EF4-FFF2-40B4-BE49-F238E27FC236}">
                  <a16:creationId xmlns:a16="http://schemas.microsoft.com/office/drawing/2014/main" id="{9FF3BCF1-6714-6C2E-2546-BBB0205951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3" b="93878" l="2647" r="89887">
                          <a14:foregroundMark x1="6333" y1="23615" x2="16824" y2="27697"/>
                          <a14:foregroundMark x1="4064" y1="30029" x2="2647" y2="28280"/>
                          <a14:foregroundMark x1="10019" y1="61079" x2="20416" y2="68659"/>
                          <a14:foregroundMark x1="37335" y1="91691" x2="36578" y2="93878"/>
                          <a14:foregroundMark x1="37146" y1="36297" x2="38658" y2="24198"/>
                          <a14:foregroundMark x1="63233" y1="27988" x2="67297" y2="29446"/>
                          <a14:foregroundMark x1="62854" y1="67493" x2="64178" y2="68222"/>
                          <a14:foregroundMark x1="87524" y1="26385" x2="87524" y2="32945"/>
                          <a14:foregroundMark x1="87335" y1="51749" x2="87335" y2="73032"/>
                        </a14:backgroundRemoval>
                      </a14:imgEffect>
                    </a14:imgLayer>
                  </a14:imgProps>
                </a:ext>
              </a:extLst>
            </a:blip>
            <a:stretch>
              <a:fillRect/>
            </a:stretch>
          </p:blipFill>
          <p:spPr>
            <a:xfrm>
              <a:off x="3948962" y="1437093"/>
              <a:ext cx="7256847" cy="4705290"/>
            </a:xfrm>
            <a:prstGeom prst="rect">
              <a:avLst/>
            </a:prstGeom>
          </p:spPr>
        </p:pic>
        <p:sp>
          <p:nvSpPr>
            <p:cNvPr id="5" name="CuadroTexto 4">
              <a:extLst>
                <a:ext uri="{FF2B5EF4-FFF2-40B4-BE49-F238E27FC236}">
                  <a16:creationId xmlns:a16="http://schemas.microsoft.com/office/drawing/2014/main" id="{16FD1503-D5AB-24FC-943E-E6AEF6D12EF8}"/>
                </a:ext>
              </a:extLst>
            </p:cNvPr>
            <p:cNvSpPr txBox="1">
              <a:spLocks/>
            </p:cNvSpPr>
            <p:nvPr/>
          </p:nvSpPr>
          <p:spPr>
            <a:xfrm>
              <a:off x="10346792" y="2132112"/>
              <a:ext cx="1324389" cy="312914"/>
            </a:xfrm>
            <a:prstGeom prst="rect">
              <a:avLst/>
            </a:prstGeom>
            <a:noFill/>
          </p:spPr>
          <p:txBody>
            <a:bodyPr wrap="square">
              <a:spAutoFit/>
            </a:bodyPr>
            <a:lstStyle/>
            <a:p>
              <a:r>
                <a:rPr lang="es-MX" b="1" dirty="0">
                  <a:solidFill>
                    <a:srgbClr val="BA2D0B"/>
                  </a:solidFill>
                  <a:latin typeface="Montserrat Light" panose="00000400000000000000" pitchFamily="2" charset="0"/>
                </a:rPr>
                <a:t>Aumento</a:t>
              </a:r>
              <a:endParaRPr lang="es-MX" b="1" dirty="0"/>
            </a:p>
          </p:txBody>
        </p:sp>
        <p:sp>
          <p:nvSpPr>
            <p:cNvPr id="20" name="CuadroTexto 19">
              <a:extLst>
                <a:ext uri="{FF2B5EF4-FFF2-40B4-BE49-F238E27FC236}">
                  <a16:creationId xmlns:a16="http://schemas.microsoft.com/office/drawing/2014/main" id="{3C22EFDE-B144-9791-BEDB-C68D93B9BA39}"/>
                </a:ext>
              </a:extLst>
            </p:cNvPr>
            <p:cNvSpPr txBox="1">
              <a:spLocks/>
            </p:cNvSpPr>
            <p:nvPr/>
          </p:nvSpPr>
          <p:spPr>
            <a:xfrm>
              <a:off x="10346792" y="5420907"/>
              <a:ext cx="148077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Disminución</a:t>
              </a:r>
              <a:endParaRPr lang="es-MX" b="1" dirty="0"/>
            </a:p>
          </p:txBody>
        </p:sp>
        <p:sp>
          <p:nvSpPr>
            <p:cNvPr id="21" name="CuadroTexto 20">
              <a:extLst>
                <a:ext uri="{FF2B5EF4-FFF2-40B4-BE49-F238E27FC236}">
                  <a16:creationId xmlns:a16="http://schemas.microsoft.com/office/drawing/2014/main" id="{80E053E4-980C-5070-8DC3-09258FF58EAF}"/>
                </a:ext>
              </a:extLst>
            </p:cNvPr>
            <p:cNvSpPr txBox="1">
              <a:spLocks/>
            </p:cNvSpPr>
            <p:nvPr/>
          </p:nvSpPr>
          <p:spPr>
            <a:xfrm>
              <a:off x="10346792" y="3779078"/>
              <a:ext cx="148077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Sin Cambio</a:t>
              </a:r>
              <a:endParaRPr lang="es-MX" b="1" dirty="0"/>
            </a:p>
          </p:txBody>
        </p:sp>
        <p:sp>
          <p:nvSpPr>
            <p:cNvPr id="24" name="CuadroTexto 23">
              <a:extLst>
                <a:ext uri="{FF2B5EF4-FFF2-40B4-BE49-F238E27FC236}">
                  <a16:creationId xmlns:a16="http://schemas.microsoft.com/office/drawing/2014/main" id="{3256F8E7-605C-44DC-FDCA-7E5E1141E533}"/>
                </a:ext>
              </a:extLst>
            </p:cNvPr>
            <p:cNvSpPr txBox="1">
              <a:spLocks/>
            </p:cNvSpPr>
            <p:nvPr/>
          </p:nvSpPr>
          <p:spPr>
            <a:xfrm>
              <a:off x="4171845" y="1375738"/>
              <a:ext cx="7158764" cy="307777"/>
            </a:xfrm>
            <a:prstGeom prst="rect">
              <a:avLst/>
            </a:prstGeom>
            <a:noFill/>
          </p:spPr>
          <p:txBody>
            <a:bodyPr wrap="square">
              <a:spAutoFit/>
            </a:bodyPr>
            <a:lstStyle/>
            <a:p>
              <a:r>
                <a:rPr lang="es-MX" b="1" dirty="0">
                  <a:solidFill>
                    <a:srgbClr val="BA2D0B"/>
                  </a:solidFill>
                  <a:latin typeface="Montserrat Light" panose="00000400000000000000" pitchFamily="2" charset="0"/>
                </a:rPr>
                <a:t>Cambio medio en la medición de </a:t>
              </a:r>
              <a:r>
                <a:rPr lang="es-MX" b="1" i="1" dirty="0">
                  <a:solidFill>
                    <a:srgbClr val="BA2D0B"/>
                  </a:solidFill>
                  <a:latin typeface="Montserrat Light" panose="00000400000000000000" pitchFamily="2" charset="0"/>
                </a:rPr>
                <a:t>Edge </a:t>
              </a:r>
              <a:r>
                <a:rPr lang="es-MX" b="1" i="1" dirty="0" err="1">
                  <a:solidFill>
                    <a:srgbClr val="BA2D0B"/>
                  </a:solidFill>
                  <a:latin typeface="Montserrat Light" panose="00000400000000000000" pitchFamily="2" charset="0"/>
                </a:rPr>
                <a:t>Betweenness</a:t>
              </a:r>
              <a:r>
                <a:rPr lang="es-MX" b="1" i="1" dirty="0">
                  <a:solidFill>
                    <a:srgbClr val="BA2D0B"/>
                  </a:solidFill>
                  <a:latin typeface="Montserrat Light" panose="00000400000000000000" pitchFamily="2" charset="0"/>
                </a:rPr>
                <a:t> </a:t>
              </a:r>
              <a:r>
                <a:rPr lang="es-MX" b="1" dirty="0">
                  <a:solidFill>
                    <a:srgbClr val="BA2D0B"/>
                  </a:solidFill>
                  <a:latin typeface="Montserrat Light" panose="00000400000000000000" pitchFamily="2" charset="0"/>
                </a:rPr>
                <a:t>en sujetos luego la cirugía</a:t>
              </a:r>
            </a:p>
          </p:txBody>
        </p:sp>
      </p:grpSp>
      <p:sp>
        <p:nvSpPr>
          <p:cNvPr id="27" name="CuadroTexto 26">
            <a:extLst>
              <a:ext uri="{FF2B5EF4-FFF2-40B4-BE49-F238E27FC236}">
                <a16:creationId xmlns:a16="http://schemas.microsoft.com/office/drawing/2014/main" id="{1377FE29-07C5-05F8-3B80-415ED83D99CC}"/>
              </a:ext>
            </a:extLst>
          </p:cNvPr>
          <p:cNvSpPr txBox="1"/>
          <p:nvPr/>
        </p:nvSpPr>
        <p:spPr>
          <a:xfrm>
            <a:off x="7342427" y="6219304"/>
            <a:ext cx="3988182" cy="338554"/>
          </a:xfrm>
          <a:prstGeom prst="rect">
            <a:avLst/>
          </a:prstGeom>
          <a:noFill/>
        </p:spPr>
        <p:txBody>
          <a:bodyPr wrap="square">
            <a:spAutoFit/>
          </a:bodyPr>
          <a:lstStyle/>
          <a:p>
            <a:r>
              <a:rPr lang="en-US" sz="800" dirty="0">
                <a:solidFill>
                  <a:srgbClr val="C00000"/>
                </a:solidFill>
                <a:latin typeface="Montserrat Light" panose="00000400000000000000" pitchFamily="2" charset="0"/>
              </a:rPr>
              <a:t>Taylor, P. N. et al. (2018). The impact of epilepsy surgery on the structural connectome and its relation to outcome. </a:t>
            </a:r>
            <a:r>
              <a:rPr lang="en-US" sz="800" dirty="0" err="1">
                <a:solidFill>
                  <a:srgbClr val="C00000"/>
                </a:solidFill>
                <a:latin typeface="Montserrat Light" panose="00000400000000000000" pitchFamily="2" charset="0"/>
              </a:rPr>
              <a:t>NeuroImage</a:t>
            </a:r>
            <a:r>
              <a:rPr lang="en-US" sz="800" dirty="0">
                <a:solidFill>
                  <a:srgbClr val="C00000"/>
                </a:solidFill>
                <a:latin typeface="Montserrat Light" panose="00000400000000000000" pitchFamily="2" charset="0"/>
              </a:rPr>
              <a:t>: Clinical, 18, 202-214.</a:t>
            </a:r>
          </a:p>
        </p:txBody>
      </p:sp>
      <p:pic>
        <p:nvPicPr>
          <p:cNvPr id="29" name="Imagen 28">
            <a:extLst>
              <a:ext uri="{FF2B5EF4-FFF2-40B4-BE49-F238E27FC236}">
                <a16:creationId xmlns:a16="http://schemas.microsoft.com/office/drawing/2014/main" id="{50C20337-F576-A507-84F8-CA5D2E3546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1" b="97612" l="7581" r="89892">
                        <a14:foregroundMark x1="12274" y1="36418" x2="7942" y2="38209"/>
                        <a14:foregroundMark x1="68592" y1="80896" x2="72563" y2="78507"/>
                        <a14:foregroundMark x1="73285" y1="90448" x2="78700" y2="97612"/>
                      </a14:backgroundRemoval>
                    </a14:imgEffect>
                  </a14:imgLayer>
                </a14:imgProps>
              </a:ext>
            </a:extLst>
          </a:blip>
          <a:stretch>
            <a:fillRect/>
          </a:stretch>
        </p:blipFill>
        <p:spPr>
          <a:xfrm>
            <a:off x="607107" y="2132112"/>
            <a:ext cx="2806386" cy="3394004"/>
          </a:xfrm>
          <a:prstGeom prst="rect">
            <a:avLst/>
          </a:prstGeom>
        </p:spPr>
      </p:pic>
      <p:sp>
        <p:nvSpPr>
          <p:cNvPr id="30" name="CuadroTexto 29">
            <a:extLst>
              <a:ext uri="{FF2B5EF4-FFF2-40B4-BE49-F238E27FC236}">
                <a16:creationId xmlns:a16="http://schemas.microsoft.com/office/drawing/2014/main" id="{9B70A2A5-1F33-B709-5270-B94A74B2FC2E}"/>
              </a:ext>
            </a:extLst>
          </p:cNvPr>
          <p:cNvSpPr txBox="1">
            <a:spLocks/>
          </p:cNvSpPr>
          <p:nvPr/>
        </p:nvSpPr>
        <p:spPr>
          <a:xfrm>
            <a:off x="662560" y="5619163"/>
            <a:ext cx="2821030" cy="523220"/>
          </a:xfrm>
          <a:prstGeom prst="rect">
            <a:avLst/>
          </a:prstGeom>
          <a:noFill/>
        </p:spPr>
        <p:txBody>
          <a:bodyPr wrap="square">
            <a:spAutoFit/>
          </a:bodyPr>
          <a:lstStyle/>
          <a:p>
            <a:pPr algn="ctr"/>
            <a:r>
              <a:rPr lang="es-MX" b="1" dirty="0">
                <a:solidFill>
                  <a:srgbClr val="BA2D0B"/>
                </a:solidFill>
                <a:latin typeface="Montserrat Light" panose="00000400000000000000" pitchFamily="2" charset="0"/>
              </a:rPr>
              <a:t>La resección tiene un impacto considerable en la red </a:t>
            </a:r>
          </a:p>
        </p:txBody>
      </p:sp>
      <p:sp>
        <p:nvSpPr>
          <p:cNvPr id="19" name="Flecha: cheurón 18">
            <a:extLst>
              <a:ext uri="{FF2B5EF4-FFF2-40B4-BE49-F238E27FC236}">
                <a16:creationId xmlns:a16="http://schemas.microsoft.com/office/drawing/2014/main" id="{363A8C4E-632B-95CD-BA5F-376FEAE06A08}"/>
              </a:ext>
            </a:extLst>
          </p:cNvPr>
          <p:cNvSpPr/>
          <p:nvPr/>
        </p:nvSpPr>
        <p:spPr>
          <a:xfrm>
            <a:off x="2527642" y="20809"/>
            <a:ext cx="9664358"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54" name="CuadroTexto 53">
                <a:extLst>
                  <a:ext uri="{FF2B5EF4-FFF2-40B4-BE49-F238E27FC236}">
                    <a16:creationId xmlns:a16="http://schemas.microsoft.com/office/drawing/2014/main" id="{357855F8-54D9-2DEE-95BF-C0A03A55FE20}"/>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3  </m:t>
                      </m:r>
                    </m:oMath>
                  </m:oMathPara>
                </a14:m>
                <a:endParaRPr lang="es-MX" dirty="0"/>
              </a:p>
            </p:txBody>
          </p:sp>
        </mc:Choice>
        <mc:Fallback xmlns="">
          <p:sp>
            <p:nvSpPr>
              <p:cNvPr id="54" name="CuadroTexto 53">
                <a:extLst>
                  <a:ext uri="{FF2B5EF4-FFF2-40B4-BE49-F238E27FC236}">
                    <a16:creationId xmlns:a16="http://schemas.microsoft.com/office/drawing/2014/main" id="{357855F8-54D9-2DEE-95BF-C0A03A55FE20}"/>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3632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6411-E508-5928-47CB-C319E0E50AF2}"/>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00FB6218-FF3A-B8A1-A314-01547CD1C65E}"/>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898CCAFB-90A2-40D2-17C9-CC67947755FE}"/>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1BE69FBA-A127-E21D-4BA9-71E74B40D40A}"/>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950962EA-B823-B76F-DD99-CF9CCE856BCC}"/>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21211976-E29F-B29C-D8A2-5E3BD78BFA15}"/>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44F0BE7A-7BC7-832E-14BE-004DBD27CED2}"/>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5D3886A5-03B1-3793-731B-EAF3C34C3EB9}"/>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68E72713-AF0F-350B-D329-A3AB68A5E4F0}"/>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F61F1F88-D22E-65A8-F190-62D170211839}"/>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3875ECF7-9458-2FFE-9559-2A62D8C41888}"/>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9DC94FBF-9401-5CB8-258C-DCE548C6A027}"/>
              </a:ext>
            </a:extLst>
          </p:cNvPr>
          <p:cNvSpPr/>
          <p:nvPr/>
        </p:nvSpPr>
        <p:spPr>
          <a:xfrm>
            <a:off x="2527642" y="20809"/>
            <a:ext cx="9664358"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6" name="CuadroTexto 65">
            <a:extLst>
              <a:ext uri="{FF2B5EF4-FFF2-40B4-BE49-F238E27FC236}">
                <a16:creationId xmlns:a16="http://schemas.microsoft.com/office/drawing/2014/main" id="{CD6AC459-9ADF-EC22-0DE9-730526186775}"/>
              </a:ext>
            </a:extLst>
          </p:cNvPr>
          <p:cNvSpPr txBox="1"/>
          <p:nvPr/>
        </p:nvSpPr>
        <p:spPr>
          <a:xfrm>
            <a:off x="308516" y="1358400"/>
            <a:ext cx="5545631" cy="584775"/>
          </a:xfrm>
          <a:prstGeom prst="rect">
            <a:avLst/>
          </a:prstGeom>
          <a:noFill/>
        </p:spPr>
        <p:txBody>
          <a:bodyPr wrap="square">
            <a:spAutoFit/>
          </a:bodyPr>
          <a:lstStyle/>
          <a:p>
            <a:pPr algn="ctr"/>
            <a:r>
              <a:rPr lang="es-MX" sz="3200" b="1" dirty="0">
                <a:solidFill>
                  <a:srgbClr val="C82506"/>
                </a:solidFill>
                <a:latin typeface="Montserrat Light" panose="00000400000000000000" pitchFamily="2" charset="0"/>
              </a:rPr>
              <a:t>Ventajas del </a:t>
            </a:r>
            <a:r>
              <a:rPr lang="es-MX" sz="3200" b="1" i="1" dirty="0" err="1">
                <a:solidFill>
                  <a:srgbClr val="C82506"/>
                </a:solidFill>
                <a:latin typeface="Montserrat Light" panose="00000400000000000000" pitchFamily="2" charset="0"/>
              </a:rPr>
              <a:t>Embedding</a:t>
            </a:r>
            <a:endParaRPr lang="es-MX" sz="3200" b="1" i="1" dirty="0">
              <a:solidFill>
                <a:srgbClr val="C82506"/>
              </a:solidFill>
            </a:endParaRPr>
          </a:p>
        </p:txBody>
      </p:sp>
      <p:grpSp>
        <p:nvGrpSpPr>
          <p:cNvPr id="82" name="Grupo 81">
            <a:extLst>
              <a:ext uri="{FF2B5EF4-FFF2-40B4-BE49-F238E27FC236}">
                <a16:creationId xmlns:a16="http://schemas.microsoft.com/office/drawing/2014/main" id="{20755F52-F6F4-6F5A-5DB9-86D3BD7841A3}"/>
              </a:ext>
            </a:extLst>
          </p:cNvPr>
          <p:cNvGrpSpPr/>
          <p:nvPr/>
        </p:nvGrpSpPr>
        <p:grpSpPr>
          <a:xfrm>
            <a:off x="667685" y="2913750"/>
            <a:ext cx="3919510" cy="1872487"/>
            <a:chOff x="7850728" y="4227807"/>
            <a:chExt cx="3919510" cy="1872487"/>
          </a:xfrm>
        </p:grpSpPr>
        <p:pic>
          <p:nvPicPr>
            <p:cNvPr id="78" name="Imagen 77">
              <a:extLst>
                <a:ext uri="{FF2B5EF4-FFF2-40B4-BE49-F238E27FC236}">
                  <a16:creationId xmlns:a16="http://schemas.microsoft.com/office/drawing/2014/main" id="{8AFCF590-C248-12FF-9FCE-182CD5B6CF5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75" b="89773" l="8654" r="98197">
                          <a14:foregroundMark x1="9014" y1="42330" x2="8894" y2="51420"/>
                          <a14:foregroundMark x1="31731" y1="23011" x2="29207" y2="25284"/>
                          <a14:foregroundMark x1="33654" y1="23580" x2="35216" y2="21023"/>
                          <a14:foregroundMark x1="75361" y1="32102" x2="81250" y2="45455"/>
                          <a14:foregroundMark x1="92308" y1="48864" x2="94952" y2="61364"/>
                          <a14:foregroundMark x1="97716" y1="58523" x2="98197" y2="58523"/>
                          <a14:foregroundMark x1="31490" y1="55682" x2="30168" y2="69886"/>
                          <a14:foregroundMark x1="14183" y1="44886" x2="15144" y2="56534"/>
                          <a14:foregroundMark x1="19111" y1="34943" x2="11538" y2="40341"/>
                          <a14:foregroundMark x1="11538" y1="40341" x2="11178" y2="43466"/>
                          <a14:foregroundMark x1="20313" y1="42614" x2="14423" y2="66193"/>
                          <a14:foregroundMark x1="14423" y1="66193" x2="12620" y2="68466"/>
                          <a14:foregroundMark x1="22837" y1="38636" x2="22837" y2="38636"/>
                          <a14:foregroundMark x1="23317" y1="44034" x2="23317" y2="39489"/>
                          <a14:foregroundMark x1="34736" y1="21591" x2="36899" y2="16761"/>
                        </a14:backgroundRemoval>
                      </a14:imgEffect>
                    </a14:imgLayer>
                  </a14:imgProps>
                </a:ext>
              </a:extLst>
            </a:blip>
            <a:stretch>
              <a:fillRect/>
            </a:stretch>
          </p:blipFill>
          <p:spPr>
            <a:xfrm>
              <a:off x="7850728" y="4282147"/>
              <a:ext cx="3919510" cy="1658254"/>
            </a:xfrm>
            <a:prstGeom prst="rect">
              <a:avLst/>
            </a:prstGeom>
          </p:spPr>
        </p:pic>
        <p:sp>
          <p:nvSpPr>
            <p:cNvPr id="79" name="CuadroTexto 78">
              <a:extLst>
                <a:ext uri="{FF2B5EF4-FFF2-40B4-BE49-F238E27FC236}">
                  <a16:creationId xmlns:a16="http://schemas.microsoft.com/office/drawing/2014/main" id="{84989081-AFCC-402C-461B-473A76B0ADF5}"/>
                </a:ext>
              </a:extLst>
            </p:cNvPr>
            <p:cNvSpPr txBox="1">
              <a:spLocks/>
            </p:cNvSpPr>
            <p:nvPr/>
          </p:nvSpPr>
          <p:spPr>
            <a:xfrm>
              <a:off x="7968209" y="4227807"/>
              <a:ext cx="1443904" cy="307777"/>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Red Original</a:t>
              </a:r>
              <a:endParaRPr lang="es-MX" b="1" dirty="0">
                <a:solidFill>
                  <a:srgbClr val="C82506"/>
                </a:solidFill>
              </a:endParaRPr>
            </a:p>
          </p:txBody>
        </p:sp>
        <p:sp>
          <p:nvSpPr>
            <p:cNvPr id="80" name="CuadroTexto 79">
              <a:extLst>
                <a:ext uri="{FF2B5EF4-FFF2-40B4-BE49-F238E27FC236}">
                  <a16:creationId xmlns:a16="http://schemas.microsoft.com/office/drawing/2014/main" id="{2CD2DD6A-8C9A-2451-A440-9272B59A1FE2}"/>
                </a:ext>
              </a:extLst>
            </p:cNvPr>
            <p:cNvSpPr txBox="1">
              <a:spLocks/>
            </p:cNvSpPr>
            <p:nvPr/>
          </p:nvSpPr>
          <p:spPr>
            <a:xfrm>
              <a:off x="10291491" y="5577074"/>
              <a:ext cx="1321337" cy="523220"/>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Espacio de </a:t>
              </a:r>
              <a:r>
                <a:rPr lang="es-MX" b="1" i="1" dirty="0" err="1">
                  <a:solidFill>
                    <a:srgbClr val="C82506"/>
                  </a:solidFill>
                  <a:latin typeface="Montserrat Light" panose="00000400000000000000" pitchFamily="2" charset="0"/>
                </a:rPr>
                <a:t>Embedding</a:t>
              </a:r>
              <a:endParaRPr lang="es-MX" b="1" i="1" dirty="0">
                <a:solidFill>
                  <a:srgbClr val="C82506"/>
                </a:solidFill>
              </a:endParaRPr>
            </a:p>
          </p:txBody>
        </p:sp>
        <p:sp>
          <p:nvSpPr>
            <p:cNvPr id="81" name="Rectángulo 80">
              <a:extLst>
                <a:ext uri="{FF2B5EF4-FFF2-40B4-BE49-F238E27FC236}">
                  <a16:creationId xmlns:a16="http://schemas.microsoft.com/office/drawing/2014/main" id="{ACF3BFDE-7AD0-0D6C-1C28-50560C3F0CC0}"/>
                </a:ext>
              </a:extLst>
            </p:cNvPr>
            <p:cNvSpPr/>
            <p:nvPr/>
          </p:nvSpPr>
          <p:spPr>
            <a:xfrm>
              <a:off x="10343334" y="5052060"/>
              <a:ext cx="915215" cy="156210"/>
            </a:xfrm>
            <a:prstGeom prst="rect">
              <a:avLst/>
            </a:prstGeom>
            <a:solidFill>
              <a:srgbClr val="A9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 name="CuadroTexto 1">
            <a:extLst>
              <a:ext uri="{FF2B5EF4-FFF2-40B4-BE49-F238E27FC236}">
                <a16:creationId xmlns:a16="http://schemas.microsoft.com/office/drawing/2014/main" id="{DF27322A-D066-DC4F-AAF2-411FE362FBA4}"/>
              </a:ext>
            </a:extLst>
          </p:cNvPr>
          <p:cNvSpPr txBox="1">
            <a:spLocks/>
          </p:cNvSpPr>
          <p:nvPr/>
        </p:nvSpPr>
        <p:spPr>
          <a:xfrm>
            <a:off x="4946363" y="2164520"/>
            <a:ext cx="5787595" cy="1169551"/>
          </a:xfrm>
          <a:prstGeom prst="rect">
            <a:avLst/>
          </a:prstGeom>
          <a:noFill/>
        </p:spPr>
        <p:txBody>
          <a:bodyPr wrap="square">
            <a:spAutoFit/>
          </a:bodyPr>
          <a:lstStyle/>
          <a:p>
            <a:pPr algn="just"/>
            <a:r>
              <a:rPr lang="es-MX" b="1" dirty="0">
                <a:solidFill>
                  <a:schemeClr val="tx1"/>
                </a:solidFill>
                <a:latin typeface="Montserrat Light" panose="00000400000000000000" pitchFamily="2" charset="0"/>
              </a:rPr>
              <a:t>El </a:t>
            </a:r>
            <a:r>
              <a:rPr lang="es-MX" b="1" i="1" dirty="0" err="1">
                <a:solidFill>
                  <a:schemeClr val="tx1"/>
                </a:solidFill>
                <a:latin typeface="Montserrat Light" panose="00000400000000000000" pitchFamily="2" charset="0"/>
              </a:rPr>
              <a:t>embeddding</a:t>
            </a:r>
            <a:r>
              <a:rPr lang="es-MX" b="1" dirty="0">
                <a:solidFill>
                  <a:schemeClr val="tx1"/>
                </a:solidFill>
                <a:latin typeface="Montserrat Light" panose="00000400000000000000" pitchFamily="2" charset="0"/>
              </a:rPr>
              <a:t> mantiene la información proveniente de la estructura y dinámica de la red y amplia la información que se puede obtener del sistema al incluir mediciones y métricas específicas que permiten calcular parámetros clásicos de comparación.</a:t>
            </a:r>
            <a:endParaRPr lang="es-MX" b="1" dirty="0">
              <a:solidFill>
                <a:schemeClr val="tx1"/>
              </a:solidFill>
            </a:endParaRPr>
          </a:p>
        </p:txBody>
      </p:sp>
      <p:sp>
        <p:nvSpPr>
          <p:cNvPr id="20" name="CuadroTexto 19">
            <a:extLst>
              <a:ext uri="{FF2B5EF4-FFF2-40B4-BE49-F238E27FC236}">
                <a16:creationId xmlns:a16="http://schemas.microsoft.com/office/drawing/2014/main" id="{CC420678-3B97-E119-5DD6-AB404AC72DBC}"/>
              </a:ext>
            </a:extLst>
          </p:cNvPr>
          <p:cNvSpPr txBox="1">
            <a:spLocks/>
          </p:cNvSpPr>
          <p:nvPr/>
        </p:nvSpPr>
        <p:spPr>
          <a:xfrm>
            <a:off x="5754746" y="3817729"/>
            <a:ext cx="5787595" cy="954107"/>
          </a:xfrm>
          <a:prstGeom prst="rect">
            <a:avLst/>
          </a:prstGeom>
          <a:noFill/>
        </p:spPr>
        <p:txBody>
          <a:bodyPr wrap="square">
            <a:spAutoFit/>
          </a:bodyPr>
          <a:lstStyle/>
          <a:p>
            <a:pPr algn="just"/>
            <a:r>
              <a:rPr lang="es-MX" b="1" dirty="0">
                <a:solidFill>
                  <a:schemeClr val="tx1"/>
                </a:solidFill>
                <a:latin typeface="Montserrat Light" panose="00000400000000000000" pitchFamily="2" charset="0"/>
              </a:rPr>
              <a:t>Incluye simultáneamente los parámetros de red (</a:t>
            </a:r>
            <a:r>
              <a:rPr lang="es-MX" b="1" i="1" dirty="0" err="1">
                <a:solidFill>
                  <a:schemeClr val="tx1"/>
                </a:solidFill>
                <a:latin typeface="Montserrat Light" panose="00000400000000000000" pitchFamily="2" charset="0"/>
              </a:rPr>
              <a:t>clustering</a:t>
            </a:r>
            <a:r>
              <a:rPr lang="es-MX" b="1" dirty="0">
                <a:solidFill>
                  <a:schemeClr val="tx1"/>
                </a:solidFill>
                <a:latin typeface="Montserrat Light" panose="00000400000000000000" pitchFamily="2" charset="0"/>
              </a:rPr>
              <a:t>, modularidad y </a:t>
            </a:r>
            <a:r>
              <a:rPr lang="es-MX" b="1" dirty="0" err="1">
                <a:solidFill>
                  <a:schemeClr val="tx1"/>
                </a:solidFill>
                <a:latin typeface="Montserrat Light" panose="00000400000000000000" pitchFamily="2" charset="0"/>
              </a:rPr>
              <a:t>comunicalidad</a:t>
            </a:r>
            <a:r>
              <a:rPr lang="es-MX" b="1" dirty="0">
                <a:solidFill>
                  <a:schemeClr val="tx1"/>
                </a:solidFill>
                <a:latin typeface="Montserrat Light" panose="00000400000000000000" pitchFamily="2" charset="0"/>
              </a:rPr>
              <a:t>) en las proyecciones del espacio y mediciones de nuevos parámetros clásicos se pueden usar en clasificadores.</a:t>
            </a:r>
            <a:endParaRPr lang="es-MX" b="1" dirty="0">
              <a:solidFill>
                <a:schemeClr val="tx1"/>
              </a:solidFill>
            </a:endParaRPr>
          </a:p>
        </p:txBody>
      </p:sp>
      <p:sp>
        <p:nvSpPr>
          <p:cNvPr id="49" name="CuadroTexto 48">
            <a:extLst>
              <a:ext uri="{FF2B5EF4-FFF2-40B4-BE49-F238E27FC236}">
                <a16:creationId xmlns:a16="http://schemas.microsoft.com/office/drawing/2014/main" id="{5BBE9882-C2F5-306C-064F-95A1FB6A18A8}"/>
              </a:ext>
            </a:extLst>
          </p:cNvPr>
          <p:cNvSpPr txBox="1">
            <a:spLocks/>
          </p:cNvSpPr>
          <p:nvPr/>
        </p:nvSpPr>
        <p:spPr>
          <a:xfrm>
            <a:off x="3252100" y="5361129"/>
            <a:ext cx="5787595" cy="738664"/>
          </a:xfrm>
          <a:prstGeom prst="rect">
            <a:avLst/>
          </a:prstGeom>
          <a:noFill/>
        </p:spPr>
        <p:txBody>
          <a:bodyPr wrap="square">
            <a:spAutoFit/>
          </a:bodyPr>
          <a:lstStyle/>
          <a:p>
            <a:pPr algn="just"/>
            <a:r>
              <a:rPr lang="es-MX" b="1" dirty="0">
                <a:solidFill>
                  <a:schemeClr val="tx1"/>
                </a:solidFill>
                <a:latin typeface="Montserrat Light" panose="00000400000000000000" pitchFamily="2" charset="0"/>
              </a:rPr>
              <a:t>Se ha visto que tratar esta clase de sistemas desde espacios </a:t>
            </a:r>
            <a:r>
              <a:rPr lang="es-MX" b="1" dirty="0" err="1">
                <a:solidFill>
                  <a:schemeClr val="tx1"/>
                </a:solidFill>
                <a:latin typeface="Montserrat Light" panose="00000400000000000000" pitchFamily="2" charset="0"/>
              </a:rPr>
              <a:t>embedidos</a:t>
            </a:r>
            <a:r>
              <a:rPr lang="es-MX" b="1" dirty="0">
                <a:solidFill>
                  <a:schemeClr val="tx1"/>
                </a:solidFill>
                <a:latin typeface="Montserrat Light" panose="00000400000000000000" pitchFamily="2" charset="0"/>
              </a:rPr>
              <a:t> permite tener información del sistema a un costo computacional mucho menor.</a:t>
            </a:r>
            <a:endParaRPr lang="es-MX" b="1" dirty="0">
              <a:solidFill>
                <a:schemeClr val="tx1"/>
              </a:solidFill>
            </a:endParaRPr>
          </a:p>
        </p:txBody>
      </p:sp>
      <p:sp>
        <p:nvSpPr>
          <p:cNvPr id="51" name="CuadroTexto 50">
            <a:extLst>
              <a:ext uri="{FF2B5EF4-FFF2-40B4-BE49-F238E27FC236}">
                <a16:creationId xmlns:a16="http://schemas.microsoft.com/office/drawing/2014/main" id="{F7A0413F-BE7F-0F3D-671F-E1D56277ABB7}"/>
              </a:ext>
            </a:extLst>
          </p:cNvPr>
          <p:cNvSpPr txBox="1"/>
          <p:nvPr/>
        </p:nvSpPr>
        <p:spPr>
          <a:xfrm>
            <a:off x="4792998" y="6099793"/>
            <a:ext cx="4246697" cy="346473"/>
          </a:xfrm>
          <a:prstGeom prst="rect">
            <a:avLst/>
          </a:prstGeom>
          <a:noFill/>
        </p:spPr>
        <p:txBody>
          <a:bodyPr wrap="square">
            <a:spAutoFit/>
          </a:bodyPr>
          <a:lstStyle/>
          <a:p>
            <a:pPr algn="r"/>
            <a:r>
              <a:rPr lang="en-US" sz="800" dirty="0">
                <a:solidFill>
                  <a:srgbClr val="C00000"/>
                </a:solidFill>
                <a:latin typeface="Montserrat Light" panose="00000400000000000000" pitchFamily="2" charset="0"/>
              </a:rPr>
              <a:t>Xu, M. (2021). Understanding graph embedding methods and their applications. SIAM Review, 63(4), 825-853.</a:t>
            </a:r>
            <a:endParaRPr lang="es-MX" sz="800" dirty="0">
              <a:solidFill>
                <a:srgbClr val="C00000"/>
              </a:solidFill>
              <a:latin typeface="Montserrat Light" panose="00000400000000000000" pitchFamily="2" charset="0"/>
            </a:endParaRPr>
          </a:p>
        </p:txBody>
      </p:sp>
    </p:spTree>
    <p:extLst>
      <p:ext uri="{BB962C8B-B14F-4D97-AF65-F5344CB8AC3E}">
        <p14:creationId xmlns:p14="http://schemas.microsoft.com/office/powerpoint/2010/main" val="965532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65F6-1487-E1B3-125A-8FCC538CF8BB}"/>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8D851600-C367-AB70-1582-7E4A34ADF018}"/>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A3A019B5-1B5F-294C-D212-3B9A56E2EDE8}"/>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A4F21290-D9D6-9363-EB84-DC1C8353CA5C}"/>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99CA634E-22C6-C041-D005-865ACEF41CE9}"/>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4E1170AE-4048-7A82-90E1-77A6D215C103}"/>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3FFFC75D-B1A2-37E9-7989-91B988B4E65C}"/>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BD9724DC-EF8F-25A1-6245-C7A754C9E3C0}"/>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56D0464F-9674-E39F-1276-4732F7881B2E}"/>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4534A89B-EF39-3773-5637-468C2497D33E}"/>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E467B15B-A645-D2D3-2497-6F67C58EB4E2}"/>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B6FB8387-371A-DE24-A813-923AAE6B3F07}"/>
              </a:ext>
            </a:extLst>
          </p:cNvPr>
          <p:cNvSpPr/>
          <p:nvPr/>
        </p:nvSpPr>
        <p:spPr>
          <a:xfrm>
            <a:off x="7165490" y="20809"/>
            <a:ext cx="502650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D61A7DE2-E3ED-20ED-61BC-E74785CEB74A}"/>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descr="Icono&#10;&#10;Descripción generada automáticamente con confianza media">
            <a:extLst>
              <a:ext uri="{FF2B5EF4-FFF2-40B4-BE49-F238E27FC236}">
                <a16:creationId xmlns:a16="http://schemas.microsoft.com/office/drawing/2014/main" id="{E65191F9-E3D5-2F1C-8E84-39B6ABECA39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914666" y="1797627"/>
            <a:ext cx="645160" cy="645160"/>
          </a:xfrm>
          <a:prstGeom prst="rect">
            <a:avLst/>
          </a:prstGeom>
        </p:spPr>
      </p:pic>
      <p:pic>
        <p:nvPicPr>
          <p:cNvPr id="4" name="Imagen 3" descr="Icono&#10;&#10;Descripción generada automáticamente con confianza media">
            <a:extLst>
              <a:ext uri="{FF2B5EF4-FFF2-40B4-BE49-F238E27FC236}">
                <a16:creationId xmlns:a16="http://schemas.microsoft.com/office/drawing/2014/main" id="{B24FF0B9-883B-2C58-B277-689E862FD24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914666" y="2529389"/>
            <a:ext cx="645160" cy="645160"/>
          </a:xfrm>
          <a:prstGeom prst="rect">
            <a:avLst/>
          </a:prstGeom>
        </p:spPr>
      </p:pic>
      <p:pic>
        <p:nvPicPr>
          <p:cNvPr id="6" name="Imagen 5" descr="Icono&#10;&#10;Descripción generada automáticamente con confianza media">
            <a:extLst>
              <a:ext uri="{FF2B5EF4-FFF2-40B4-BE49-F238E27FC236}">
                <a16:creationId xmlns:a16="http://schemas.microsoft.com/office/drawing/2014/main" id="{4F23C397-9312-A3E2-3A5D-F94CF4F9A7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914666" y="3272876"/>
            <a:ext cx="645160" cy="645160"/>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208594C4-A81E-EFA0-FE89-FC16A5C052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914666" y="3980297"/>
            <a:ext cx="645160" cy="645160"/>
          </a:xfrm>
          <a:prstGeom prst="rect">
            <a:avLst/>
          </a:prstGeom>
        </p:spPr>
      </p:pic>
      <p:sp>
        <p:nvSpPr>
          <p:cNvPr id="8" name="Rectángulo 7">
            <a:extLst>
              <a:ext uri="{FF2B5EF4-FFF2-40B4-BE49-F238E27FC236}">
                <a16:creationId xmlns:a16="http://schemas.microsoft.com/office/drawing/2014/main" id="{DF5DE1DC-A13F-D416-9F34-BC11322551E6}"/>
              </a:ext>
            </a:extLst>
          </p:cNvPr>
          <p:cNvSpPr/>
          <p:nvPr/>
        </p:nvSpPr>
        <p:spPr>
          <a:xfrm>
            <a:off x="793482" y="3915235"/>
            <a:ext cx="5081091" cy="2102477"/>
          </a:xfrm>
          <a:prstGeom prst="rect">
            <a:avLst/>
          </a:prstGeom>
          <a:noFill/>
          <a:ln w="38100">
            <a:solidFill>
              <a:srgbClr val="BA2D0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485EC2D6-385F-063D-872D-5578FABD4FDA}"/>
              </a:ext>
            </a:extLst>
          </p:cNvPr>
          <p:cNvSpPr>
            <a:spLocks noChangeAspect="1"/>
          </p:cNvSpPr>
          <p:nvPr/>
        </p:nvSpPr>
        <p:spPr>
          <a:xfrm>
            <a:off x="2029535" y="4184651"/>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Elipse 10">
            <a:extLst>
              <a:ext uri="{FF2B5EF4-FFF2-40B4-BE49-F238E27FC236}">
                <a16:creationId xmlns:a16="http://schemas.microsoft.com/office/drawing/2014/main" id="{C1EB336C-1870-DC02-2D89-22C4D63BE38D}"/>
              </a:ext>
            </a:extLst>
          </p:cNvPr>
          <p:cNvSpPr>
            <a:spLocks noChangeAspect="1"/>
          </p:cNvSpPr>
          <p:nvPr/>
        </p:nvSpPr>
        <p:spPr>
          <a:xfrm>
            <a:off x="2512850" y="4184651"/>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57C0EFAC-828E-D2D1-8F72-50FA6D868668}"/>
              </a:ext>
            </a:extLst>
          </p:cNvPr>
          <p:cNvSpPr>
            <a:spLocks noChangeAspect="1"/>
          </p:cNvSpPr>
          <p:nvPr/>
        </p:nvSpPr>
        <p:spPr>
          <a:xfrm>
            <a:off x="2996165" y="4184651"/>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2A36AAE1-3A97-8D88-1A83-DE77779EEBED}"/>
              </a:ext>
            </a:extLst>
          </p:cNvPr>
          <p:cNvSpPr>
            <a:spLocks noChangeAspect="1"/>
          </p:cNvSpPr>
          <p:nvPr/>
        </p:nvSpPr>
        <p:spPr>
          <a:xfrm>
            <a:off x="3479480" y="4184651"/>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FC0A55AC-2012-676F-BB1F-CCF8C007090E}"/>
              </a:ext>
            </a:extLst>
          </p:cNvPr>
          <p:cNvSpPr>
            <a:spLocks noChangeAspect="1"/>
          </p:cNvSpPr>
          <p:nvPr/>
        </p:nvSpPr>
        <p:spPr>
          <a:xfrm>
            <a:off x="3962795" y="4184651"/>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E2C042C0-7F4A-BBF1-C15D-0E993FD29D5C}"/>
              </a:ext>
            </a:extLst>
          </p:cNvPr>
          <p:cNvSpPr>
            <a:spLocks noChangeAspect="1"/>
          </p:cNvSpPr>
          <p:nvPr/>
        </p:nvSpPr>
        <p:spPr>
          <a:xfrm>
            <a:off x="4446110" y="4184651"/>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77D21F0D-E13D-ADBF-2375-03D9638AC006}"/>
              </a:ext>
            </a:extLst>
          </p:cNvPr>
          <p:cNvSpPr>
            <a:spLocks noChangeAspect="1"/>
          </p:cNvSpPr>
          <p:nvPr/>
        </p:nvSpPr>
        <p:spPr>
          <a:xfrm>
            <a:off x="4929426" y="4184651"/>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8164B4E-6E4D-DAEF-36CB-6DBFBBAA941F}"/>
                  </a:ext>
                </a:extLst>
              </p:cNvPr>
              <p:cNvSpPr txBox="1"/>
              <p:nvPr/>
            </p:nvSpPr>
            <p:spPr>
              <a:xfrm>
                <a:off x="2056079" y="4453611"/>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1</m:t>
                      </m:r>
                    </m:oMath>
                  </m:oMathPara>
                </a14:m>
                <a:endParaRPr lang="es-MX" dirty="0">
                  <a:solidFill>
                    <a:srgbClr val="BA2D0B"/>
                  </a:solidFill>
                </a:endParaRPr>
              </a:p>
            </p:txBody>
          </p:sp>
        </mc:Choice>
        <mc:Fallback xmlns="">
          <p:sp>
            <p:nvSpPr>
              <p:cNvPr id="18" name="CuadroTexto 17">
                <a:extLst>
                  <a:ext uri="{FF2B5EF4-FFF2-40B4-BE49-F238E27FC236}">
                    <a16:creationId xmlns:a16="http://schemas.microsoft.com/office/drawing/2014/main" id="{08164B4E-6E4D-DAEF-36CB-6DBFBBAA941F}"/>
                  </a:ext>
                </a:extLst>
              </p:cNvPr>
              <p:cNvSpPr txBox="1">
                <a:spLocks noRot="1" noChangeAspect="1" noMove="1" noResize="1" noEditPoints="1" noAdjustHandles="1" noChangeArrowheads="1" noChangeShapeType="1" noTextEdit="1"/>
              </p:cNvSpPr>
              <p:nvPr/>
            </p:nvSpPr>
            <p:spPr>
              <a:xfrm>
                <a:off x="2056079" y="4453611"/>
                <a:ext cx="149079" cy="215444"/>
              </a:xfrm>
              <a:prstGeom prst="rect">
                <a:avLst/>
              </a:prstGeom>
              <a:blipFill>
                <a:blip r:embed="rId4"/>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7643C8CC-B898-C91C-03AC-799C37E89317}"/>
                  </a:ext>
                </a:extLst>
              </p:cNvPr>
              <p:cNvSpPr txBox="1"/>
              <p:nvPr/>
            </p:nvSpPr>
            <p:spPr>
              <a:xfrm>
                <a:off x="2552332" y="4453611"/>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2</m:t>
                      </m:r>
                    </m:oMath>
                  </m:oMathPara>
                </a14:m>
                <a:endParaRPr lang="es-MX" dirty="0">
                  <a:solidFill>
                    <a:srgbClr val="BA2D0B"/>
                  </a:solidFill>
                </a:endParaRPr>
              </a:p>
            </p:txBody>
          </p:sp>
        </mc:Choice>
        <mc:Fallback xmlns="">
          <p:sp>
            <p:nvSpPr>
              <p:cNvPr id="19" name="CuadroTexto 18">
                <a:extLst>
                  <a:ext uri="{FF2B5EF4-FFF2-40B4-BE49-F238E27FC236}">
                    <a16:creationId xmlns:a16="http://schemas.microsoft.com/office/drawing/2014/main" id="{7643C8CC-B898-C91C-03AC-799C37E89317}"/>
                  </a:ext>
                </a:extLst>
              </p:cNvPr>
              <p:cNvSpPr txBox="1">
                <a:spLocks noRot="1" noChangeAspect="1" noMove="1" noResize="1" noEditPoints="1" noAdjustHandles="1" noChangeArrowheads="1" noChangeShapeType="1" noTextEdit="1"/>
              </p:cNvSpPr>
              <p:nvPr/>
            </p:nvSpPr>
            <p:spPr>
              <a:xfrm>
                <a:off x="2552332" y="4453611"/>
                <a:ext cx="149079" cy="215444"/>
              </a:xfrm>
              <a:prstGeom prst="rect">
                <a:avLst/>
              </a:prstGeom>
              <a:blipFill>
                <a:blip r:embed="rId5"/>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A1D360D6-C87D-E7F9-026A-82CBEB105C9C}"/>
                  </a:ext>
                </a:extLst>
              </p:cNvPr>
              <p:cNvSpPr txBox="1"/>
              <p:nvPr/>
            </p:nvSpPr>
            <p:spPr>
              <a:xfrm>
                <a:off x="3045512" y="4452139"/>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3</m:t>
                      </m:r>
                    </m:oMath>
                  </m:oMathPara>
                </a14:m>
                <a:endParaRPr lang="es-MX" dirty="0">
                  <a:solidFill>
                    <a:srgbClr val="BA2D0B"/>
                  </a:solidFill>
                </a:endParaRPr>
              </a:p>
            </p:txBody>
          </p:sp>
        </mc:Choice>
        <mc:Fallback xmlns="">
          <p:sp>
            <p:nvSpPr>
              <p:cNvPr id="20" name="CuadroTexto 19">
                <a:extLst>
                  <a:ext uri="{FF2B5EF4-FFF2-40B4-BE49-F238E27FC236}">
                    <a16:creationId xmlns:a16="http://schemas.microsoft.com/office/drawing/2014/main" id="{A1D360D6-C87D-E7F9-026A-82CBEB105C9C}"/>
                  </a:ext>
                </a:extLst>
              </p:cNvPr>
              <p:cNvSpPr txBox="1">
                <a:spLocks noRot="1" noChangeAspect="1" noMove="1" noResize="1" noEditPoints="1" noAdjustHandles="1" noChangeArrowheads="1" noChangeShapeType="1" noTextEdit="1"/>
              </p:cNvSpPr>
              <p:nvPr/>
            </p:nvSpPr>
            <p:spPr>
              <a:xfrm>
                <a:off x="3045512" y="4452139"/>
                <a:ext cx="149079" cy="215444"/>
              </a:xfrm>
              <a:prstGeom prst="rect">
                <a:avLst/>
              </a:prstGeom>
              <a:blipFill>
                <a:blip r:embed="rId6"/>
                <a:stretch>
                  <a:fillRect l="-25000" r="-25000" b="-555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064D560A-F3DA-6E92-5ACB-78FD62C3FA5B}"/>
                  </a:ext>
                </a:extLst>
              </p:cNvPr>
              <p:cNvSpPr txBox="1"/>
              <p:nvPr/>
            </p:nvSpPr>
            <p:spPr>
              <a:xfrm>
                <a:off x="4205236" y="442709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m:t>
                      </m:r>
                    </m:oMath>
                  </m:oMathPara>
                </a14:m>
                <a:endParaRPr lang="es-MX" dirty="0">
                  <a:solidFill>
                    <a:srgbClr val="BA2D0B"/>
                  </a:solidFill>
                </a:endParaRPr>
              </a:p>
            </p:txBody>
          </p:sp>
        </mc:Choice>
        <mc:Fallback xmlns="">
          <p:sp>
            <p:nvSpPr>
              <p:cNvPr id="22" name="CuadroTexto 21">
                <a:extLst>
                  <a:ext uri="{FF2B5EF4-FFF2-40B4-BE49-F238E27FC236}">
                    <a16:creationId xmlns:a16="http://schemas.microsoft.com/office/drawing/2014/main" id="{064D560A-F3DA-6E92-5ACB-78FD62C3FA5B}"/>
                  </a:ext>
                </a:extLst>
              </p:cNvPr>
              <p:cNvSpPr txBox="1">
                <a:spLocks noRot="1" noChangeAspect="1" noMove="1" noResize="1" noEditPoints="1" noAdjustHandles="1" noChangeArrowheads="1" noChangeShapeType="1" noTextEdit="1"/>
              </p:cNvSpPr>
              <p:nvPr/>
            </p:nvSpPr>
            <p:spPr>
              <a:xfrm>
                <a:off x="4205236" y="4427092"/>
                <a:ext cx="184346" cy="215444"/>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08AD5FC5-3C68-98B5-8D63-0E7DE603D239}"/>
                  </a:ext>
                </a:extLst>
              </p:cNvPr>
              <p:cNvSpPr txBox="1"/>
              <p:nvPr/>
            </p:nvSpPr>
            <p:spPr>
              <a:xfrm>
                <a:off x="4951632" y="4452138"/>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𝑚</m:t>
                      </m:r>
                    </m:oMath>
                  </m:oMathPara>
                </a14:m>
                <a:endParaRPr lang="es-MX" dirty="0">
                  <a:solidFill>
                    <a:srgbClr val="BA2D0B"/>
                  </a:solidFill>
                </a:endParaRPr>
              </a:p>
            </p:txBody>
          </p:sp>
        </mc:Choice>
        <mc:Fallback xmlns="">
          <p:sp>
            <p:nvSpPr>
              <p:cNvPr id="23" name="CuadroTexto 22">
                <a:extLst>
                  <a:ext uri="{FF2B5EF4-FFF2-40B4-BE49-F238E27FC236}">
                    <a16:creationId xmlns:a16="http://schemas.microsoft.com/office/drawing/2014/main" id="{08AD5FC5-3C68-98B5-8D63-0E7DE603D239}"/>
                  </a:ext>
                </a:extLst>
              </p:cNvPr>
              <p:cNvSpPr txBox="1">
                <a:spLocks noRot="1" noChangeAspect="1" noMove="1" noResize="1" noEditPoints="1" noAdjustHandles="1" noChangeArrowheads="1" noChangeShapeType="1" noTextEdit="1"/>
              </p:cNvSpPr>
              <p:nvPr/>
            </p:nvSpPr>
            <p:spPr>
              <a:xfrm>
                <a:off x="4951632" y="4452138"/>
                <a:ext cx="203454" cy="215444"/>
              </a:xfrm>
              <a:prstGeom prst="rect">
                <a:avLst/>
              </a:prstGeom>
              <a:blipFill>
                <a:blip r:embed="rId8"/>
                <a:stretch>
                  <a:fillRect l="-8824" r="-58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DD33D1F8-EECA-7238-D189-0737C15DC9A6}"/>
                  </a:ext>
                </a:extLst>
              </p:cNvPr>
              <p:cNvSpPr txBox="1"/>
              <p:nvPr/>
            </p:nvSpPr>
            <p:spPr>
              <a:xfrm>
                <a:off x="3520303" y="4465387"/>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4</m:t>
                      </m:r>
                    </m:oMath>
                  </m:oMathPara>
                </a14:m>
                <a:endParaRPr lang="es-MX" dirty="0">
                  <a:solidFill>
                    <a:srgbClr val="BA2D0B"/>
                  </a:solidFill>
                </a:endParaRPr>
              </a:p>
            </p:txBody>
          </p:sp>
        </mc:Choice>
        <mc:Fallback xmlns="">
          <p:sp>
            <p:nvSpPr>
              <p:cNvPr id="25" name="CuadroTexto 24">
                <a:extLst>
                  <a:ext uri="{FF2B5EF4-FFF2-40B4-BE49-F238E27FC236}">
                    <a16:creationId xmlns:a16="http://schemas.microsoft.com/office/drawing/2014/main" id="{DD33D1F8-EECA-7238-D189-0737C15DC9A6}"/>
                  </a:ext>
                </a:extLst>
              </p:cNvPr>
              <p:cNvSpPr txBox="1">
                <a:spLocks noRot="1" noChangeAspect="1" noMove="1" noResize="1" noEditPoints="1" noAdjustHandles="1" noChangeArrowheads="1" noChangeShapeType="1" noTextEdit="1"/>
              </p:cNvSpPr>
              <p:nvPr/>
            </p:nvSpPr>
            <p:spPr>
              <a:xfrm>
                <a:off x="3520303" y="4465387"/>
                <a:ext cx="149079" cy="215444"/>
              </a:xfrm>
              <a:prstGeom prst="rect">
                <a:avLst/>
              </a:prstGeom>
              <a:blipFill>
                <a:blip r:embed="rId9"/>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F54605A9-A7CF-AF4A-5C82-820C71AADF5E}"/>
                  </a:ext>
                </a:extLst>
              </p:cNvPr>
              <p:cNvSpPr txBox="1"/>
              <p:nvPr/>
            </p:nvSpPr>
            <p:spPr>
              <a:xfrm>
                <a:off x="1019944" y="5696148"/>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8" name="CuadroTexto 27">
                <a:extLst>
                  <a:ext uri="{FF2B5EF4-FFF2-40B4-BE49-F238E27FC236}">
                    <a16:creationId xmlns:a16="http://schemas.microsoft.com/office/drawing/2014/main" id="{F54605A9-A7CF-AF4A-5C82-820C71AADF5E}"/>
                  </a:ext>
                </a:extLst>
              </p:cNvPr>
              <p:cNvSpPr txBox="1">
                <a:spLocks noRot="1" noChangeAspect="1" noMove="1" noResize="1" noEditPoints="1" noAdjustHandles="1" noChangeArrowheads="1" noChangeShapeType="1" noTextEdit="1"/>
              </p:cNvSpPr>
              <p:nvPr/>
            </p:nvSpPr>
            <p:spPr>
              <a:xfrm>
                <a:off x="1019944" y="5696148"/>
                <a:ext cx="412036" cy="215444"/>
              </a:xfrm>
              <a:prstGeom prst="rect">
                <a:avLst/>
              </a:prstGeom>
              <a:blipFill>
                <a:blip r:embed="rId10"/>
                <a:stretch>
                  <a:fillRect l="-8824" r="-2941" b="-16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E0D84F65-7A00-C7C7-B1A1-9BD6CE618887}"/>
                  </a:ext>
                </a:extLst>
              </p:cNvPr>
              <p:cNvSpPr txBox="1"/>
              <p:nvPr/>
            </p:nvSpPr>
            <p:spPr>
              <a:xfrm>
                <a:off x="3921653" y="5735866"/>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𝟏𝟎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9" name="CuadroTexto 28">
                <a:extLst>
                  <a:ext uri="{FF2B5EF4-FFF2-40B4-BE49-F238E27FC236}">
                    <a16:creationId xmlns:a16="http://schemas.microsoft.com/office/drawing/2014/main" id="{E0D84F65-7A00-C7C7-B1A1-9BD6CE618887}"/>
                  </a:ext>
                </a:extLst>
              </p:cNvPr>
              <p:cNvSpPr txBox="1">
                <a:spLocks noRot="1" noChangeAspect="1" noMove="1" noResize="1" noEditPoints="1" noAdjustHandles="1" noChangeArrowheads="1" noChangeShapeType="1" noTextEdit="1"/>
              </p:cNvSpPr>
              <p:nvPr/>
            </p:nvSpPr>
            <p:spPr>
              <a:xfrm>
                <a:off x="3921653" y="5735866"/>
                <a:ext cx="522002" cy="215444"/>
              </a:xfrm>
              <a:prstGeom prst="rect">
                <a:avLst/>
              </a:prstGeom>
              <a:blipFill>
                <a:blip r:embed="rId11"/>
                <a:stretch>
                  <a:fillRect l="-6977" r="-2326" b="-17143"/>
                </a:stretch>
              </a:blipFill>
            </p:spPr>
            <p:txBody>
              <a:bodyPr/>
              <a:lstStyle/>
              <a:p>
                <a:r>
                  <a:rPr lang="es-MX">
                    <a:noFill/>
                  </a:rPr>
                  <a:t> </a:t>
                </a:r>
              </a:p>
            </p:txBody>
          </p:sp>
        </mc:Fallback>
      </mc:AlternateContent>
      <p:cxnSp>
        <p:nvCxnSpPr>
          <p:cNvPr id="31" name="Conector: curvado 30">
            <a:extLst>
              <a:ext uri="{FF2B5EF4-FFF2-40B4-BE49-F238E27FC236}">
                <a16:creationId xmlns:a16="http://schemas.microsoft.com/office/drawing/2014/main" id="{F14A204C-5047-2734-E9A2-CDF5AA2FCF83}"/>
              </a:ext>
            </a:extLst>
          </p:cNvPr>
          <p:cNvCxnSpPr>
            <a:cxnSpLocks/>
            <a:stCxn id="25" idx="2"/>
            <a:endCxn id="53" idx="0"/>
          </p:cNvCxnSpPr>
          <p:nvPr/>
        </p:nvCxnSpPr>
        <p:spPr>
          <a:xfrm rot="5400000">
            <a:off x="2923724" y="4409238"/>
            <a:ext cx="399526" cy="942712"/>
          </a:xfrm>
          <a:prstGeom prst="curvedConnector3">
            <a:avLst>
              <a:gd name="adj1" fmla="val 50000"/>
            </a:avLst>
          </a:prstGeom>
          <a:ln w="38100">
            <a:solidFill>
              <a:srgbClr val="BA2D0B"/>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83963974-0B8D-E75C-ED28-86ACEBB6995B}"/>
              </a:ext>
            </a:extLst>
          </p:cNvPr>
          <p:cNvSpPr txBox="1"/>
          <p:nvPr/>
        </p:nvSpPr>
        <p:spPr>
          <a:xfrm>
            <a:off x="4916536" y="5065132"/>
            <a:ext cx="976549"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Interictal</a:t>
            </a:r>
            <a:endParaRPr lang="es-MX" b="1" dirty="0">
              <a:solidFill>
                <a:srgbClr val="BA2D0B"/>
              </a:solidFill>
              <a:latin typeface="Montserrat Light" panose="00000400000000000000" pitchFamily="2" charset="0"/>
            </a:endParaRPr>
          </a:p>
        </p:txBody>
      </p:sp>
      <p:sp>
        <p:nvSpPr>
          <p:cNvPr id="33" name="CuadroTexto 32">
            <a:extLst>
              <a:ext uri="{FF2B5EF4-FFF2-40B4-BE49-F238E27FC236}">
                <a16:creationId xmlns:a16="http://schemas.microsoft.com/office/drawing/2014/main" id="{DD805E85-0060-85A5-00C0-007EFF336B6F}"/>
              </a:ext>
            </a:extLst>
          </p:cNvPr>
          <p:cNvSpPr txBox="1"/>
          <p:nvPr/>
        </p:nvSpPr>
        <p:spPr>
          <a:xfrm>
            <a:off x="4916536" y="5500142"/>
            <a:ext cx="859531"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Preictal</a:t>
            </a:r>
            <a:endParaRPr lang="es-MX" b="1" dirty="0">
              <a:solidFill>
                <a:srgbClr val="BA2D0B"/>
              </a:solidFill>
              <a:latin typeface="Montserrat Light" panose="00000400000000000000" pitchFamily="2" charset="0"/>
            </a:endParaRPr>
          </a:p>
        </p:txBody>
      </p:sp>
      <p:sp>
        <p:nvSpPr>
          <p:cNvPr id="34" name="Abrir llave 33">
            <a:extLst>
              <a:ext uri="{FF2B5EF4-FFF2-40B4-BE49-F238E27FC236}">
                <a16:creationId xmlns:a16="http://schemas.microsoft.com/office/drawing/2014/main" id="{46B423B4-BB57-C27F-71CF-CB7BAA6A0022}"/>
              </a:ext>
            </a:extLst>
          </p:cNvPr>
          <p:cNvSpPr/>
          <p:nvPr/>
        </p:nvSpPr>
        <p:spPr>
          <a:xfrm>
            <a:off x="4472868" y="5039985"/>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5" name="Elipse 34">
            <a:extLst>
              <a:ext uri="{FF2B5EF4-FFF2-40B4-BE49-F238E27FC236}">
                <a16:creationId xmlns:a16="http://schemas.microsoft.com/office/drawing/2014/main" id="{B24E8C87-5BC3-BFE4-F3B7-E4B95AA1EB3F}"/>
              </a:ext>
            </a:extLst>
          </p:cNvPr>
          <p:cNvSpPr>
            <a:spLocks noChangeAspect="1"/>
          </p:cNvSpPr>
          <p:nvPr/>
        </p:nvSpPr>
        <p:spPr>
          <a:xfrm>
            <a:off x="4709191" y="5142174"/>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a:extLst>
              <a:ext uri="{FF2B5EF4-FFF2-40B4-BE49-F238E27FC236}">
                <a16:creationId xmlns:a16="http://schemas.microsoft.com/office/drawing/2014/main" id="{65017E07-3960-40D7-8605-815732D548BA}"/>
              </a:ext>
            </a:extLst>
          </p:cNvPr>
          <p:cNvSpPr>
            <a:spLocks noChangeAspect="1"/>
          </p:cNvSpPr>
          <p:nvPr/>
        </p:nvSpPr>
        <p:spPr>
          <a:xfrm>
            <a:off x="4709191" y="5512271"/>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E439FC6-F314-174C-61E0-E14E5FE195E5}"/>
              </a:ext>
            </a:extLst>
          </p:cNvPr>
          <p:cNvSpPr/>
          <p:nvPr/>
        </p:nvSpPr>
        <p:spPr>
          <a:xfrm>
            <a:off x="968579"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esquinas redondeadas 37">
            <a:extLst>
              <a:ext uri="{FF2B5EF4-FFF2-40B4-BE49-F238E27FC236}">
                <a16:creationId xmlns:a16="http://schemas.microsoft.com/office/drawing/2014/main" id="{B34727E7-3E74-DB3A-185A-5E1A2AD02D10}"/>
              </a:ext>
            </a:extLst>
          </p:cNvPr>
          <p:cNvSpPr/>
          <p:nvPr/>
        </p:nvSpPr>
        <p:spPr>
          <a:xfrm>
            <a:off x="1302585"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60181350-B115-754A-ABEC-56E5B5DA0ACA}"/>
              </a:ext>
            </a:extLst>
          </p:cNvPr>
          <p:cNvSpPr/>
          <p:nvPr/>
        </p:nvSpPr>
        <p:spPr>
          <a:xfrm>
            <a:off x="1636591"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A342A1F9-77C5-B6DE-D345-9F13FF42F105}"/>
              </a:ext>
            </a:extLst>
          </p:cNvPr>
          <p:cNvSpPr/>
          <p:nvPr/>
        </p:nvSpPr>
        <p:spPr>
          <a:xfrm>
            <a:off x="1970597"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ectángulo: esquinas redondeadas 40">
            <a:extLst>
              <a:ext uri="{FF2B5EF4-FFF2-40B4-BE49-F238E27FC236}">
                <a16:creationId xmlns:a16="http://schemas.microsoft.com/office/drawing/2014/main" id="{79272258-8891-8FE6-9DEC-CE58D34F8808}"/>
              </a:ext>
            </a:extLst>
          </p:cNvPr>
          <p:cNvSpPr/>
          <p:nvPr/>
        </p:nvSpPr>
        <p:spPr>
          <a:xfrm>
            <a:off x="2304603"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ectángulo: esquinas redondeadas 41">
            <a:extLst>
              <a:ext uri="{FF2B5EF4-FFF2-40B4-BE49-F238E27FC236}">
                <a16:creationId xmlns:a16="http://schemas.microsoft.com/office/drawing/2014/main" id="{291E3EC6-74BB-A3B8-5C03-7A3AA944283A}"/>
              </a:ext>
            </a:extLst>
          </p:cNvPr>
          <p:cNvSpPr/>
          <p:nvPr/>
        </p:nvSpPr>
        <p:spPr>
          <a:xfrm>
            <a:off x="2638609"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094B8BA7-15B0-2A61-14CE-1F743383F33A}"/>
              </a:ext>
            </a:extLst>
          </p:cNvPr>
          <p:cNvSpPr/>
          <p:nvPr/>
        </p:nvSpPr>
        <p:spPr>
          <a:xfrm>
            <a:off x="2972615"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Rectángulo: esquinas redondeadas 48">
            <a:extLst>
              <a:ext uri="{FF2B5EF4-FFF2-40B4-BE49-F238E27FC236}">
                <a16:creationId xmlns:a16="http://schemas.microsoft.com/office/drawing/2014/main" id="{D1763BE0-D4EA-7DC7-2874-BE0031286197}"/>
              </a:ext>
            </a:extLst>
          </p:cNvPr>
          <p:cNvSpPr/>
          <p:nvPr/>
        </p:nvSpPr>
        <p:spPr>
          <a:xfrm>
            <a:off x="3306621"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Rectángulo: esquinas redondeadas 49">
            <a:extLst>
              <a:ext uri="{FF2B5EF4-FFF2-40B4-BE49-F238E27FC236}">
                <a16:creationId xmlns:a16="http://schemas.microsoft.com/office/drawing/2014/main" id="{0B8BF4BC-E514-DF3E-936C-C9E85A4495B5}"/>
              </a:ext>
            </a:extLst>
          </p:cNvPr>
          <p:cNvSpPr/>
          <p:nvPr/>
        </p:nvSpPr>
        <p:spPr>
          <a:xfrm>
            <a:off x="3640627" y="547620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Rectángulo: esquinas redondeadas 50">
            <a:extLst>
              <a:ext uri="{FF2B5EF4-FFF2-40B4-BE49-F238E27FC236}">
                <a16:creationId xmlns:a16="http://schemas.microsoft.com/office/drawing/2014/main" id="{DCC280E9-20CA-FA19-2BB3-1211AE402C13}"/>
              </a:ext>
            </a:extLst>
          </p:cNvPr>
          <p:cNvSpPr/>
          <p:nvPr/>
        </p:nvSpPr>
        <p:spPr>
          <a:xfrm>
            <a:off x="3974637" y="5468857"/>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CuadroTexto 52">
            <a:extLst>
              <a:ext uri="{FF2B5EF4-FFF2-40B4-BE49-F238E27FC236}">
                <a16:creationId xmlns:a16="http://schemas.microsoft.com/office/drawing/2014/main" id="{A3099384-1F21-AFD0-FBFD-44BA32626AC5}"/>
              </a:ext>
            </a:extLst>
          </p:cNvPr>
          <p:cNvSpPr txBox="1"/>
          <p:nvPr/>
        </p:nvSpPr>
        <p:spPr>
          <a:xfrm>
            <a:off x="1031334" y="5080357"/>
            <a:ext cx="3241593" cy="307777"/>
          </a:xfrm>
          <a:prstGeom prst="rect">
            <a:avLst/>
          </a:prstGeom>
          <a:noFill/>
        </p:spPr>
        <p:txBody>
          <a:bodyPr wrap="none" rtlCol="0">
            <a:spAutoFit/>
          </a:bodyPr>
          <a:lstStyle/>
          <a:p>
            <a:r>
              <a:rPr lang="es-MX" b="1" dirty="0">
                <a:solidFill>
                  <a:srgbClr val="BA2D0B"/>
                </a:solidFill>
                <a:latin typeface="Montserrat Light" panose="00000400000000000000" pitchFamily="2" charset="0"/>
              </a:rPr>
              <a:t>Tiempo de toma de datos por </a:t>
            </a:r>
            <a:r>
              <a:rPr lang="es-MX" b="1" dirty="0" err="1">
                <a:solidFill>
                  <a:srgbClr val="BA2D0B"/>
                </a:solidFill>
                <a:latin typeface="Montserrat Light" panose="00000400000000000000" pitchFamily="2" charset="0"/>
              </a:rPr>
              <a:t>iEEG</a:t>
            </a:r>
            <a:endParaRPr lang="es-MX" b="1" dirty="0">
              <a:solidFill>
                <a:srgbClr val="BA2D0B"/>
              </a:solidFill>
              <a:latin typeface="Montserrat Light" panose="00000400000000000000" pitchFamily="2" charset="0"/>
            </a:endParaRPr>
          </a:p>
        </p:txBody>
      </p:sp>
      <p:sp>
        <p:nvSpPr>
          <p:cNvPr id="56" name="CuadroTexto 55">
            <a:extLst>
              <a:ext uri="{FF2B5EF4-FFF2-40B4-BE49-F238E27FC236}">
                <a16:creationId xmlns:a16="http://schemas.microsoft.com/office/drawing/2014/main" id="{595AB810-719C-CE38-5801-80A0AF982DD1}"/>
              </a:ext>
            </a:extLst>
          </p:cNvPr>
          <p:cNvSpPr txBox="1"/>
          <p:nvPr/>
        </p:nvSpPr>
        <p:spPr>
          <a:xfrm>
            <a:off x="1505596" y="4152683"/>
            <a:ext cx="463588" cy="307777"/>
          </a:xfrm>
          <a:prstGeom prst="rect">
            <a:avLst/>
          </a:prstGeom>
          <a:noFill/>
        </p:spPr>
        <p:txBody>
          <a:bodyPr wrap="none" rtlCol="0">
            <a:spAutoFit/>
          </a:bodyPr>
          <a:lstStyle/>
          <a:p>
            <a:r>
              <a:rPr lang="es-MX" dirty="0">
                <a:solidFill>
                  <a:srgbClr val="BA2D0B"/>
                </a:solidFill>
              </a:rPr>
              <a:t>Día</a:t>
            </a:r>
          </a:p>
        </p:txBody>
      </p:sp>
      <p:sp>
        <p:nvSpPr>
          <p:cNvPr id="57" name="CuadroTexto 56">
            <a:extLst>
              <a:ext uri="{FF2B5EF4-FFF2-40B4-BE49-F238E27FC236}">
                <a16:creationId xmlns:a16="http://schemas.microsoft.com/office/drawing/2014/main" id="{DE35FCA5-CFFE-1340-2E63-D15F79BA2CEB}"/>
              </a:ext>
            </a:extLst>
          </p:cNvPr>
          <p:cNvSpPr txBox="1"/>
          <p:nvPr/>
        </p:nvSpPr>
        <p:spPr>
          <a:xfrm rot="16200000">
            <a:off x="-265999" y="2651608"/>
            <a:ext cx="1518364" cy="369332"/>
          </a:xfrm>
          <a:prstGeom prst="rect">
            <a:avLst/>
          </a:prstGeom>
          <a:noFill/>
        </p:spPr>
        <p:txBody>
          <a:bodyPr wrap="none" rtlCol="0">
            <a:spAutoFit/>
          </a:bodyPr>
          <a:lstStyle/>
          <a:p>
            <a:r>
              <a:rPr lang="es-MX" sz="1800" dirty="0">
                <a:solidFill>
                  <a:srgbClr val="BA2D0B"/>
                </a:solidFill>
              </a:rPr>
              <a:t>10 Pacientes</a:t>
            </a:r>
          </a:p>
        </p:txBody>
      </p:sp>
      <p:pic>
        <p:nvPicPr>
          <p:cNvPr id="58" name="Imagen 57" descr="Un conjunto de letras negras en un fondo negro&#10;&#10;Descripción generada automáticamente con confianza media">
            <a:extLst>
              <a:ext uri="{FF2B5EF4-FFF2-40B4-BE49-F238E27FC236}">
                <a16:creationId xmlns:a16="http://schemas.microsoft.com/office/drawing/2014/main" id="{F15ABDF1-D2D6-B638-2173-2048A956147F}"/>
              </a:ext>
            </a:extLst>
          </p:cNvPr>
          <p:cNvPicPr>
            <a:picLocks noChangeAspect="1"/>
          </p:cNvPicPr>
          <p:nvPr/>
        </p:nvPicPr>
        <p:blipFill>
          <a:blip r:embed="rId12"/>
          <a:stretch>
            <a:fillRect/>
          </a:stretch>
        </p:blipFill>
        <p:spPr>
          <a:xfrm>
            <a:off x="2056079" y="1544636"/>
            <a:ext cx="3540674" cy="199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CuadroTexto 58">
            <a:extLst>
              <a:ext uri="{FF2B5EF4-FFF2-40B4-BE49-F238E27FC236}">
                <a16:creationId xmlns:a16="http://schemas.microsoft.com/office/drawing/2014/main" id="{C823F0DB-E8A4-6705-714F-67E6E256077B}"/>
              </a:ext>
            </a:extLst>
          </p:cNvPr>
          <p:cNvSpPr txBox="1"/>
          <p:nvPr/>
        </p:nvSpPr>
        <p:spPr>
          <a:xfrm>
            <a:off x="2029535" y="3590438"/>
            <a:ext cx="3567218" cy="215444"/>
          </a:xfrm>
          <a:prstGeom prst="rect">
            <a:avLst/>
          </a:prstGeom>
          <a:noFill/>
        </p:spPr>
        <p:txBody>
          <a:bodyPr wrap="square">
            <a:spAutoFit/>
          </a:bodyPr>
          <a:lstStyle/>
          <a:p>
            <a:r>
              <a:rPr lang="en-US" sz="800" dirty="0" err="1">
                <a:solidFill>
                  <a:srgbClr val="C00000"/>
                </a:solidFill>
                <a:latin typeface="Montserrat Light" panose="00000400000000000000" pitchFamily="2" charset="0"/>
              </a:rPr>
              <a:t>Medición</a:t>
            </a:r>
            <a:r>
              <a:rPr lang="en-US" sz="800" dirty="0">
                <a:solidFill>
                  <a:srgbClr val="C00000"/>
                </a:solidFill>
                <a:latin typeface="Montserrat Light" panose="00000400000000000000" pitchFamily="2" charset="0"/>
              </a:rPr>
              <a:t> de </a:t>
            </a:r>
            <a:r>
              <a:rPr lang="en-US" sz="800" dirty="0" err="1">
                <a:solidFill>
                  <a:srgbClr val="C00000"/>
                </a:solidFill>
                <a:latin typeface="Montserrat Light" panose="00000400000000000000" pitchFamily="2" charset="0"/>
              </a:rPr>
              <a:t>señales</a:t>
            </a:r>
            <a:r>
              <a:rPr lang="en-US" sz="800" dirty="0">
                <a:solidFill>
                  <a:srgbClr val="C00000"/>
                </a:solidFill>
                <a:latin typeface="Montserrat Light" panose="00000400000000000000" pitchFamily="2" charset="0"/>
              </a:rPr>
              <a:t> </a:t>
            </a:r>
            <a:r>
              <a:rPr lang="en-US" sz="800" dirty="0" err="1">
                <a:solidFill>
                  <a:srgbClr val="C00000"/>
                </a:solidFill>
                <a:latin typeface="Montserrat Light" panose="00000400000000000000" pitchFamily="2" charset="0"/>
              </a:rPr>
              <a:t>iEEG</a:t>
            </a:r>
            <a:endParaRPr lang="es-MX" sz="800" dirty="0">
              <a:solidFill>
                <a:srgbClr val="C00000"/>
              </a:solidFill>
              <a:latin typeface="Montserrat Light" panose="00000400000000000000" pitchFamily="2" charset="0"/>
            </a:endParaRPr>
          </a:p>
        </p:txBody>
      </p:sp>
      <p:sp>
        <p:nvSpPr>
          <p:cNvPr id="61" name="CuadroTexto 60">
            <a:extLst>
              <a:ext uri="{FF2B5EF4-FFF2-40B4-BE49-F238E27FC236}">
                <a16:creationId xmlns:a16="http://schemas.microsoft.com/office/drawing/2014/main" id="{44D0719C-C920-89C8-B573-770FA07D14FB}"/>
              </a:ext>
            </a:extLst>
          </p:cNvPr>
          <p:cNvSpPr txBox="1"/>
          <p:nvPr/>
        </p:nvSpPr>
        <p:spPr>
          <a:xfrm>
            <a:off x="8279498" y="1195301"/>
            <a:ext cx="3491203" cy="1600438"/>
          </a:xfrm>
          <a:prstGeom prst="rect">
            <a:avLst/>
          </a:prstGeom>
          <a:noFill/>
        </p:spPr>
        <p:txBody>
          <a:bodyPr wrap="square">
            <a:spAutoFit/>
          </a:bodyPr>
          <a:lstStyle/>
          <a:p>
            <a:pPr algn="just"/>
            <a:r>
              <a:rPr lang="es-MX" dirty="0">
                <a:solidFill>
                  <a:srgbClr val="C00000"/>
                </a:solidFill>
                <a:latin typeface="Montserrat Light" panose="00000400000000000000" pitchFamily="2" charset="0"/>
              </a:rPr>
              <a:t>Se obtuvieron periodos diarios de 10 minutos en estado de reposo en 10 pacientes durante 11 días cada uno (edad media 30,7 años) con epilepsia focal resistente a fármacos en EEG intracraneal desde enero de 2019, hasta julio de 2021.</a:t>
            </a:r>
          </a:p>
        </p:txBody>
      </p:sp>
      <p:pic>
        <p:nvPicPr>
          <p:cNvPr id="17" name="Imagen 16" descr="Imagen que contiene señal, dibujo, reloj&#10;&#10;Descripción generada automáticamente">
            <a:extLst>
              <a:ext uri="{FF2B5EF4-FFF2-40B4-BE49-F238E27FC236}">
                <a16:creationId xmlns:a16="http://schemas.microsoft.com/office/drawing/2014/main" id="{14804276-D4FA-BF77-9FD8-FFC74C9AC530}"/>
              </a:ext>
            </a:extLst>
          </p:cNvPr>
          <p:cNvPicPr>
            <a:picLocks noChangeAspect="1"/>
          </p:cNvPicPr>
          <p:nvPr/>
        </p:nvPicPr>
        <p:blipFill>
          <a:blip r:embed="rId13"/>
          <a:stretch>
            <a:fillRect/>
          </a:stretch>
        </p:blipFill>
        <p:spPr>
          <a:xfrm>
            <a:off x="7611467" y="5911592"/>
            <a:ext cx="2782554" cy="578979"/>
          </a:xfrm>
          <a:prstGeom prst="rect">
            <a:avLst/>
          </a:prstGeom>
        </p:spPr>
      </p:pic>
      <p:sp>
        <p:nvSpPr>
          <p:cNvPr id="63" name="TextBox 7">
            <a:extLst>
              <a:ext uri="{FF2B5EF4-FFF2-40B4-BE49-F238E27FC236}">
                <a16:creationId xmlns:a16="http://schemas.microsoft.com/office/drawing/2014/main" id="{2490DC66-5FC2-2972-8EC3-563626BF7C82}"/>
              </a:ext>
            </a:extLst>
          </p:cNvPr>
          <p:cNvSpPr txBox="1"/>
          <p:nvPr/>
        </p:nvSpPr>
        <p:spPr>
          <a:xfrm>
            <a:off x="6201387" y="1188328"/>
            <a:ext cx="2751998" cy="2462213"/>
          </a:xfrm>
          <a:prstGeom prst="rect">
            <a:avLst/>
          </a:prstGeom>
          <a:noFill/>
        </p:spPr>
        <p:txBody>
          <a:bodyPr wrap="square">
            <a:spAutoFit/>
          </a:bodyPr>
          <a:lstStyle/>
          <a:p>
            <a:r>
              <a:rPr lang="es-MX" sz="1400" b="1" dirty="0">
                <a:solidFill>
                  <a:srgbClr val="C00000"/>
                </a:solidFill>
                <a:latin typeface="Montserrat Light" panose="00000400000000000000" pitchFamily="2" charset="0"/>
              </a:rPr>
              <a:t>Delta	&lt; 4 Hz	</a:t>
            </a:r>
          </a:p>
          <a:p>
            <a:br>
              <a:rPr lang="es-MX" sz="1400" b="1" dirty="0">
                <a:solidFill>
                  <a:srgbClr val="C00000"/>
                </a:solidFill>
                <a:latin typeface="Montserrat Light" panose="00000400000000000000" pitchFamily="2" charset="0"/>
              </a:rPr>
            </a:br>
            <a:r>
              <a:rPr lang="es-MX" sz="1400" b="1" dirty="0">
                <a:solidFill>
                  <a:srgbClr val="C00000"/>
                </a:solidFill>
                <a:latin typeface="Montserrat Light" panose="00000400000000000000" pitchFamily="2" charset="0"/>
              </a:rPr>
              <a:t>Theta	 4 – 7 Hz</a:t>
            </a:r>
          </a:p>
          <a:p>
            <a:br>
              <a:rPr lang="es-MX" sz="1400" b="1" dirty="0">
                <a:solidFill>
                  <a:srgbClr val="C00000"/>
                </a:solidFill>
                <a:latin typeface="Montserrat Light" panose="00000400000000000000" pitchFamily="2" charset="0"/>
              </a:rPr>
            </a:br>
            <a:r>
              <a:rPr lang="es-MX" sz="1400" b="1" dirty="0">
                <a:solidFill>
                  <a:srgbClr val="C00000"/>
                </a:solidFill>
                <a:latin typeface="Montserrat Light" panose="00000400000000000000" pitchFamily="2" charset="0"/>
              </a:rPr>
              <a:t>Alpha	 8 – 12 Hz</a:t>
            </a:r>
          </a:p>
          <a:p>
            <a:br>
              <a:rPr lang="es-MX" sz="1400" b="1" dirty="0">
                <a:solidFill>
                  <a:srgbClr val="C00000"/>
                </a:solidFill>
                <a:latin typeface="Montserrat Light" panose="00000400000000000000" pitchFamily="2" charset="0"/>
              </a:rPr>
            </a:br>
            <a:r>
              <a:rPr lang="es-MX" sz="1400" b="1" dirty="0">
                <a:solidFill>
                  <a:srgbClr val="C00000"/>
                </a:solidFill>
                <a:latin typeface="Montserrat Light" panose="00000400000000000000" pitchFamily="2" charset="0"/>
              </a:rPr>
              <a:t>Beta	 13 – 30 Hz</a:t>
            </a:r>
          </a:p>
          <a:p>
            <a:br>
              <a:rPr lang="es-MX" sz="1400" b="1" dirty="0">
                <a:solidFill>
                  <a:srgbClr val="C00000"/>
                </a:solidFill>
                <a:latin typeface="Montserrat Light" panose="00000400000000000000" pitchFamily="2" charset="0"/>
              </a:rPr>
            </a:br>
            <a:r>
              <a:rPr lang="es-MX" sz="1400" b="1" dirty="0">
                <a:solidFill>
                  <a:srgbClr val="C00000"/>
                </a:solidFill>
                <a:latin typeface="Montserrat Light" panose="00000400000000000000" pitchFamily="2" charset="0"/>
              </a:rPr>
              <a:t>Low  Gamma</a:t>
            </a:r>
          </a:p>
          <a:p>
            <a:r>
              <a:rPr lang="es-MX" b="1" dirty="0">
                <a:solidFill>
                  <a:srgbClr val="C00000"/>
                </a:solidFill>
                <a:latin typeface="Montserrat Light" panose="00000400000000000000" pitchFamily="2" charset="0"/>
              </a:rPr>
              <a:t>		</a:t>
            </a:r>
            <a:r>
              <a:rPr lang="es-MX" sz="1400" b="1" dirty="0">
                <a:solidFill>
                  <a:srgbClr val="C00000"/>
                </a:solidFill>
                <a:latin typeface="Montserrat Light" panose="00000400000000000000" pitchFamily="2" charset="0"/>
              </a:rPr>
              <a:t> &gt; 30 Hz</a:t>
            </a:r>
            <a:br>
              <a:rPr lang="es-MX" sz="1400" b="1" dirty="0">
                <a:solidFill>
                  <a:srgbClr val="C00000"/>
                </a:solidFill>
                <a:latin typeface="Montserrat Light" panose="00000400000000000000" pitchFamily="2" charset="0"/>
              </a:rPr>
            </a:br>
            <a:r>
              <a:rPr lang="es-MX" sz="1400" b="1" dirty="0">
                <a:solidFill>
                  <a:srgbClr val="C00000"/>
                </a:solidFill>
                <a:latin typeface="Montserrat Light" panose="00000400000000000000" pitchFamily="2" charset="0"/>
              </a:rPr>
              <a:t>High Gamma</a:t>
            </a:r>
            <a:endParaRPr lang="es-MX" dirty="0">
              <a:solidFill>
                <a:srgbClr val="C00000"/>
              </a:solidFill>
            </a:endParaRPr>
          </a:p>
        </p:txBody>
      </p:sp>
      <p:sp>
        <p:nvSpPr>
          <p:cNvPr id="54" name="CuadroTexto 53">
            <a:extLst>
              <a:ext uri="{FF2B5EF4-FFF2-40B4-BE49-F238E27FC236}">
                <a16:creationId xmlns:a16="http://schemas.microsoft.com/office/drawing/2014/main" id="{3373A4C8-8D74-F40F-5436-30B7D3875300}"/>
              </a:ext>
            </a:extLst>
          </p:cNvPr>
          <p:cNvSpPr txBox="1"/>
          <p:nvPr/>
        </p:nvSpPr>
        <p:spPr>
          <a:xfrm>
            <a:off x="6156781" y="4814674"/>
            <a:ext cx="5829320" cy="954107"/>
          </a:xfrm>
          <a:prstGeom prst="rect">
            <a:avLst/>
          </a:prstGeom>
          <a:noFill/>
        </p:spPr>
        <p:txBody>
          <a:bodyPr wrap="square">
            <a:spAutoFit/>
          </a:bodyPr>
          <a:lstStyle/>
          <a:p>
            <a:pPr algn="just"/>
            <a:r>
              <a:rPr lang="es-MX" dirty="0">
                <a:solidFill>
                  <a:srgbClr val="C00000"/>
                </a:solidFill>
                <a:latin typeface="Montserrat Light" panose="00000400000000000000" pitchFamily="2" charset="0"/>
              </a:rPr>
              <a:t>El estudio se realizó de acuerdo con las recomendaciones de la Declaración de Helsinki aprobado por un comité de revisión institucional (C11-16 y C19-55 Instituto Nacional de Salud e Investigación Médica patrocinador).</a:t>
            </a:r>
          </a:p>
        </p:txBody>
      </p:sp>
    </p:spTree>
    <p:extLst>
      <p:ext uri="{BB962C8B-B14F-4D97-AF65-F5344CB8AC3E}">
        <p14:creationId xmlns:p14="http://schemas.microsoft.com/office/powerpoint/2010/main" val="2714857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0433-D4E1-7CB0-6FC8-4A88C3AAD897}"/>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8563EF59-FC67-70C5-CAFF-FF273B108265}"/>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67519E5E-6BAD-4D59-460F-C9DC06826797}"/>
              </a:ext>
            </a:extLst>
          </p:cNvPr>
          <p:cNvSpPr/>
          <p:nvPr/>
        </p:nvSpPr>
        <p:spPr>
          <a:xfrm>
            <a:off x="402737" y="1002996"/>
            <a:ext cx="11344644" cy="5530871"/>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B8002336-2CDF-5ECB-13F6-FCB93AC1A677}"/>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67D5D920-6F76-6649-E73D-77CE5AE8574A}"/>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05F41169-03C1-AD54-6E0B-DAD578FF5A58}"/>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A34659D6-0B47-88BB-8125-C8ABB761263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EA984287-D5BE-FB81-B85F-964F9C7E70D6}"/>
              </a:ext>
            </a:extLst>
          </p:cNvPr>
          <p:cNvSpPr txBox="1"/>
          <p:nvPr/>
        </p:nvSpPr>
        <p:spPr>
          <a:xfrm>
            <a:off x="342100" y="1189370"/>
            <a:ext cx="2471494"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Objetivos</a:t>
            </a:r>
            <a:endParaRPr lang="es-MX" sz="3200" dirty="0">
              <a:solidFill>
                <a:schemeClr val="bg1"/>
              </a:solidFill>
            </a:endParaRPr>
          </a:p>
        </p:txBody>
      </p:sp>
      <p:sp>
        <p:nvSpPr>
          <p:cNvPr id="46" name="CuadroTexto 45">
            <a:extLst>
              <a:ext uri="{FF2B5EF4-FFF2-40B4-BE49-F238E27FC236}">
                <a16:creationId xmlns:a16="http://schemas.microsoft.com/office/drawing/2014/main" id="{E52C65EE-3417-299F-E494-1EA0F1417D64}"/>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0A59340E-4A85-A53E-B54E-7A0F84DE3FB7}"/>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8FE27D4D-7BC5-C531-14DE-208B2A1B828A}"/>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20AE063F-0F65-94E5-0914-B4DAB28F1AAF}"/>
              </a:ext>
            </a:extLst>
          </p:cNvPr>
          <p:cNvSpPr/>
          <p:nvPr/>
        </p:nvSpPr>
        <p:spPr>
          <a:xfrm>
            <a:off x="4840356" y="20809"/>
            <a:ext cx="7351643"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204B0665-7524-9CD4-60C9-080122FEED4F}"/>
              </a:ext>
            </a:extLst>
          </p:cNvPr>
          <p:cNvSpPr/>
          <p:nvPr/>
        </p:nvSpPr>
        <p:spPr>
          <a:xfrm>
            <a:off x="58077" y="9939"/>
            <a:ext cx="275551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CuadroTexto 2">
            <a:extLst>
              <a:ext uri="{FF2B5EF4-FFF2-40B4-BE49-F238E27FC236}">
                <a16:creationId xmlns:a16="http://schemas.microsoft.com/office/drawing/2014/main" id="{19EB9D11-FE73-7060-2DD9-09DA513EB822}"/>
              </a:ext>
            </a:extLst>
          </p:cNvPr>
          <p:cNvSpPr txBox="1"/>
          <p:nvPr/>
        </p:nvSpPr>
        <p:spPr>
          <a:xfrm>
            <a:off x="607107" y="1931907"/>
            <a:ext cx="10842771" cy="923330"/>
          </a:xfrm>
          <a:prstGeom prst="rect">
            <a:avLst/>
          </a:prstGeom>
          <a:noFill/>
        </p:spPr>
        <p:txBody>
          <a:bodyPr wrap="square">
            <a:spAutoFit/>
          </a:bodyPr>
          <a:lstStyle/>
          <a:p>
            <a:pPr algn="just"/>
            <a:r>
              <a:rPr lang="es-MX" sz="1800" b="1" dirty="0">
                <a:solidFill>
                  <a:schemeClr val="bg1"/>
                </a:solidFill>
                <a:latin typeface="Montserrat Light" panose="00000400000000000000" pitchFamily="2" charset="0"/>
              </a:rPr>
              <a:t>Evaluar si las representaciones, o </a:t>
            </a:r>
            <a:r>
              <a:rPr lang="es-MX" sz="1800" b="1" i="1" dirty="0" err="1">
                <a:solidFill>
                  <a:schemeClr val="bg1"/>
                </a:solidFill>
                <a:latin typeface="Montserrat Light" panose="00000400000000000000" pitchFamily="2" charset="0"/>
              </a:rPr>
              <a:t>embeddings</a:t>
            </a:r>
            <a:r>
              <a:rPr lang="es-MX" sz="1800" b="1" dirty="0">
                <a:solidFill>
                  <a:schemeClr val="bg1"/>
                </a:solidFill>
                <a:latin typeface="Montserrat Light" panose="00000400000000000000" pitchFamily="2" charset="0"/>
              </a:rPr>
              <a:t>, de redes cerebrales en espacios euclidianos tienen el potencial de identificar patrones de conectividad cerebral correspondientes a los días con crisis, y si pueden utilizarse como biomarcadores del riesgo de crisis</a:t>
            </a:r>
          </a:p>
        </p:txBody>
      </p:sp>
      <p:sp>
        <p:nvSpPr>
          <p:cNvPr id="4" name="CuadroTexto 3">
            <a:extLst>
              <a:ext uri="{FF2B5EF4-FFF2-40B4-BE49-F238E27FC236}">
                <a16:creationId xmlns:a16="http://schemas.microsoft.com/office/drawing/2014/main" id="{27679AAF-8B4B-607E-8234-9717C7A1596D}"/>
              </a:ext>
            </a:extLst>
          </p:cNvPr>
          <p:cNvSpPr txBox="1"/>
          <p:nvPr/>
        </p:nvSpPr>
        <p:spPr>
          <a:xfrm>
            <a:off x="1436497" y="3255421"/>
            <a:ext cx="9481111" cy="2893100"/>
          </a:xfrm>
          <a:prstGeom prst="rect">
            <a:avLst/>
          </a:prstGeom>
          <a:noFill/>
        </p:spPr>
        <p:txBody>
          <a:bodyPr wrap="square">
            <a:spAutoFit/>
          </a:bodyPr>
          <a:lstStyle/>
          <a:p>
            <a:pPr algn="just"/>
            <a:r>
              <a:rPr lang="es-MX" b="1" dirty="0">
                <a:solidFill>
                  <a:schemeClr val="bg1"/>
                </a:solidFill>
                <a:latin typeface="Montserrat Light" panose="00000400000000000000" pitchFamily="2" charset="0"/>
              </a:rPr>
              <a:t>1.   	Definir </a:t>
            </a:r>
            <a:r>
              <a:rPr lang="es-MX" b="1" dirty="0" err="1">
                <a:solidFill>
                  <a:schemeClr val="bg1"/>
                </a:solidFill>
                <a:latin typeface="Montserrat Light" panose="00000400000000000000" pitchFamily="2" charset="0"/>
              </a:rPr>
              <a:t>metodos</a:t>
            </a:r>
            <a:r>
              <a:rPr lang="es-MX" b="1" dirty="0">
                <a:solidFill>
                  <a:schemeClr val="bg1"/>
                </a:solidFill>
                <a:latin typeface="Montserrat Light" panose="00000400000000000000" pitchFamily="2" charset="0"/>
              </a:rPr>
              <a:t> avanzados para realizar el </a:t>
            </a:r>
            <a:r>
              <a:rPr lang="es-MX" b="1" i="1" dirty="0" err="1">
                <a:solidFill>
                  <a:schemeClr val="bg1"/>
                </a:solidFill>
                <a:latin typeface="Montserrat Light" panose="00000400000000000000" pitchFamily="2" charset="0"/>
              </a:rPr>
              <a:t>embedding</a:t>
            </a:r>
            <a:r>
              <a:rPr lang="es-MX" b="1" dirty="0">
                <a:solidFill>
                  <a:schemeClr val="bg1"/>
                </a:solidFill>
                <a:latin typeface="Montserrat Light" panose="00000400000000000000" pitchFamily="2" charset="0"/>
              </a:rPr>
              <a:t> de redes de conectividad en espacios    	euclidianos, que puedan aplicarse a las redes de conectividad anatómicas.</a:t>
            </a:r>
          </a:p>
          <a:p>
            <a:pPr marL="342900" indent="-342900" algn="just">
              <a:buFont typeface="+mj-lt"/>
              <a:buAutoNum type="arabicPeriod"/>
            </a:pPr>
            <a:endParaRPr lang="es-MX" b="1" dirty="0">
              <a:solidFill>
                <a:schemeClr val="bg1"/>
              </a:solidFill>
              <a:latin typeface="Montserrat Light" panose="00000400000000000000" pitchFamily="2" charset="0"/>
            </a:endParaRPr>
          </a:p>
          <a:p>
            <a:pPr algn="just"/>
            <a:r>
              <a:rPr lang="es-MX" b="1" dirty="0">
                <a:solidFill>
                  <a:schemeClr val="bg1"/>
                </a:solidFill>
                <a:latin typeface="Montserrat Light" panose="00000400000000000000" pitchFamily="2" charset="0"/>
              </a:rPr>
              <a:t>2.	Evaluar si una representación en una geometría euclidiana permite distinguir los patrones de 	conectividad obtenidos durante días con convulsiones (clase “</a:t>
            </a:r>
            <a:r>
              <a:rPr lang="es-MX" b="1" dirty="0" err="1">
                <a:solidFill>
                  <a:schemeClr val="bg1"/>
                </a:solidFill>
                <a:latin typeface="Montserrat Light" panose="00000400000000000000" pitchFamily="2" charset="0"/>
              </a:rPr>
              <a:t>preictal</a:t>
            </a:r>
            <a:r>
              <a:rPr lang="es-MX" b="1" dirty="0">
                <a:solidFill>
                  <a:schemeClr val="bg1"/>
                </a:solidFill>
                <a:latin typeface="Montserrat Light" panose="00000400000000000000" pitchFamily="2" charset="0"/>
              </a:rPr>
              <a:t>”) de los registrados 	durante días sin convulsiones (clase “</a:t>
            </a:r>
            <a:r>
              <a:rPr lang="es-MX" b="1" dirty="0" err="1">
                <a:solidFill>
                  <a:schemeClr val="bg1"/>
                </a:solidFill>
                <a:latin typeface="Montserrat Light" panose="00000400000000000000" pitchFamily="2" charset="0"/>
              </a:rPr>
              <a:t>interictal</a:t>
            </a:r>
            <a:r>
              <a:rPr lang="es-MX" b="1" dirty="0">
                <a:solidFill>
                  <a:schemeClr val="bg1"/>
                </a:solidFill>
                <a:latin typeface="Montserrat Light" panose="00000400000000000000" pitchFamily="2" charset="0"/>
              </a:rPr>
              <a:t>”), en términos de sensibilidad, especificidad y otras 	medidas estándar de rendimiento de la clasificación. </a:t>
            </a:r>
          </a:p>
          <a:p>
            <a:pPr algn="just"/>
            <a:endParaRPr lang="es-MX" b="1" dirty="0">
              <a:solidFill>
                <a:schemeClr val="bg1"/>
              </a:solidFill>
              <a:latin typeface="Montserrat Light" panose="00000400000000000000" pitchFamily="2" charset="0"/>
            </a:endParaRPr>
          </a:p>
          <a:p>
            <a:pPr algn="just"/>
            <a:r>
              <a:rPr lang="es-MX" b="1" dirty="0">
                <a:solidFill>
                  <a:schemeClr val="bg1"/>
                </a:solidFill>
                <a:latin typeface="Montserrat Light" panose="00000400000000000000" pitchFamily="2" charset="0"/>
              </a:rPr>
              <a:t>3.	Identificar los nodos (áreas cerebrales o electrodos) más discriminantes entre las dos</a:t>
            </a:r>
            <a:br>
              <a:rPr lang="es-MX" b="1" dirty="0">
                <a:solidFill>
                  <a:schemeClr val="bg1"/>
                </a:solidFill>
                <a:latin typeface="Montserrat Light" panose="00000400000000000000" pitchFamily="2" charset="0"/>
              </a:rPr>
            </a:br>
            <a:r>
              <a:rPr lang="es-MX" b="1" dirty="0">
                <a:solidFill>
                  <a:schemeClr val="bg1"/>
                </a:solidFill>
                <a:latin typeface="Montserrat Light" panose="00000400000000000000" pitchFamily="2" charset="0"/>
              </a:rPr>
              <a:t>	clases.</a:t>
            </a:r>
          </a:p>
          <a:p>
            <a:pPr marL="342900" indent="-342900" algn="just">
              <a:buFont typeface="+mj-lt"/>
              <a:buAutoNum type="arabicPeriod"/>
            </a:pPr>
            <a:endParaRPr lang="es-MX" b="1" dirty="0">
              <a:solidFill>
                <a:schemeClr val="bg1"/>
              </a:solidFill>
              <a:latin typeface="Montserrat Light" panose="00000400000000000000" pitchFamily="2" charset="0"/>
            </a:endParaRPr>
          </a:p>
          <a:p>
            <a:pPr algn="just"/>
            <a:r>
              <a:rPr lang="es-MX" b="1" dirty="0">
                <a:solidFill>
                  <a:schemeClr val="bg1"/>
                </a:solidFill>
                <a:latin typeface="Montserrat Light" panose="00000400000000000000" pitchFamily="2" charset="0"/>
              </a:rPr>
              <a:t>4.	Evaluar, en un enfoque </a:t>
            </a:r>
            <a:r>
              <a:rPr lang="es-MX" b="1" dirty="0" err="1">
                <a:solidFill>
                  <a:schemeClr val="bg1"/>
                </a:solidFill>
                <a:latin typeface="Montserrat Light" panose="00000400000000000000" pitchFamily="2" charset="0"/>
              </a:rPr>
              <a:t>pseudo-prospectivo</a:t>
            </a:r>
            <a:r>
              <a:rPr lang="es-MX" b="1" dirty="0">
                <a:solidFill>
                  <a:schemeClr val="bg1"/>
                </a:solidFill>
                <a:latin typeface="Montserrat Light" panose="00000400000000000000" pitchFamily="2" charset="0"/>
              </a:rPr>
              <a:t>, el riesgo previsto de crisis para cada uno de los 	pacientes del conjunto de datos.</a:t>
            </a:r>
          </a:p>
        </p:txBody>
      </p:sp>
    </p:spTree>
    <p:extLst>
      <p:ext uri="{BB962C8B-B14F-4D97-AF65-F5344CB8AC3E}">
        <p14:creationId xmlns:p14="http://schemas.microsoft.com/office/powerpoint/2010/main" val="412867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33A7B-0589-4643-9777-C8CC091B5F8C}"/>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7FBB0FB4-7FA8-65F6-EAF4-88562FB09122}"/>
              </a:ext>
            </a:extLst>
          </p:cNvPr>
          <p:cNvSpPr>
            <a:spLocks noGrp="1" noRot="1" noMove="1" noResize="1" noEditPoints="1" noAdjustHandles="1" noChangeArrowheads="1" noChangeShapeType="1"/>
          </p:cNvSpPr>
          <p:nvPr/>
        </p:nvSpPr>
        <p:spPr>
          <a:xfrm>
            <a:off x="436886" y="993876"/>
            <a:ext cx="11443015" cy="5539004"/>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BA7830FA-CC7A-CD70-7C10-DE4A59D3931B}"/>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pic>
        <p:nvPicPr>
          <p:cNvPr id="122" name="Imagen 121" descr="Un conjunto de letras negras en un fondo negro&#10;&#10;Descripción generada automáticamente con confianza media">
            <a:extLst>
              <a:ext uri="{FF2B5EF4-FFF2-40B4-BE49-F238E27FC236}">
                <a16:creationId xmlns:a16="http://schemas.microsoft.com/office/drawing/2014/main" id="{D578AAC6-2219-6A90-D112-BEAB432AE39B}"/>
              </a:ext>
            </a:extLst>
          </p:cNvPr>
          <p:cNvPicPr>
            <a:picLocks noChangeAspect="1"/>
          </p:cNvPicPr>
          <p:nvPr/>
        </p:nvPicPr>
        <p:blipFill>
          <a:blip r:embed="rId3"/>
          <a:stretch>
            <a:fillRect/>
          </a:stretch>
        </p:blipFill>
        <p:spPr>
          <a:xfrm>
            <a:off x="729225" y="2372218"/>
            <a:ext cx="4004544" cy="2254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4" name="CuadroTexto 123">
            <a:extLst>
              <a:ext uri="{FF2B5EF4-FFF2-40B4-BE49-F238E27FC236}">
                <a16:creationId xmlns:a16="http://schemas.microsoft.com/office/drawing/2014/main" id="{DCBA6FBA-28A3-1D8E-8152-69A5515E2373}"/>
              </a:ext>
            </a:extLst>
          </p:cNvPr>
          <p:cNvSpPr txBox="1"/>
          <p:nvPr/>
        </p:nvSpPr>
        <p:spPr>
          <a:xfrm>
            <a:off x="666988" y="1704773"/>
            <a:ext cx="4129019" cy="523220"/>
          </a:xfrm>
          <a:prstGeom prst="rect">
            <a:avLst/>
          </a:prstGeom>
          <a:noFill/>
        </p:spPr>
        <p:txBody>
          <a:bodyPr wrap="square">
            <a:spAutoFit/>
          </a:bodyPr>
          <a:lstStyle/>
          <a:p>
            <a:pPr algn="ctr"/>
            <a:r>
              <a:rPr lang="es-MX" b="1" dirty="0" err="1">
                <a:solidFill>
                  <a:schemeClr val="bg1"/>
                </a:solidFill>
                <a:latin typeface="Montserrat Light" panose="00000400000000000000" pitchFamily="2" charset="0"/>
              </a:rPr>
              <a:t>intracranial</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electroencephalography</a:t>
            </a:r>
            <a:endParaRPr lang="es-MX" b="1" dirty="0">
              <a:solidFill>
                <a:schemeClr val="bg1"/>
              </a:solidFill>
              <a:latin typeface="Montserrat Light" panose="00000400000000000000" pitchFamily="2" charset="0"/>
            </a:endParaRPr>
          </a:p>
          <a:p>
            <a:pPr algn="ctr"/>
            <a:r>
              <a:rPr lang="es-MX" b="1" dirty="0">
                <a:solidFill>
                  <a:schemeClr val="bg1"/>
                </a:solidFill>
                <a:latin typeface="Montserrat Light" panose="00000400000000000000" pitchFamily="2" charset="0"/>
              </a:rPr>
              <a:t>(</a:t>
            </a:r>
            <a:r>
              <a:rPr lang="es-MX" b="1" dirty="0" err="1">
                <a:solidFill>
                  <a:schemeClr val="bg1"/>
                </a:solidFill>
                <a:latin typeface="Montserrat Light" panose="00000400000000000000" pitchFamily="2" charset="0"/>
              </a:rPr>
              <a:t>iEEG</a:t>
            </a:r>
            <a:r>
              <a:rPr lang="es-MX" b="1" dirty="0">
                <a:solidFill>
                  <a:schemeClr val="bg1"/>
                </a:solidFill>
                <a:latin typeface="Montserrat Light" panose="00000400000000000000" pitchFamily="2" charset="0"/>
              </a:rPr>
              <a:t>)</a:t>
            </a:r>
            <a:endParaRPr lang="es-MX" dirty="0">
              <a:solidFill>
                <a:schemeClr val="bg1"/>
              </a:solidFill>
            </a:endParaRPr>
          </a:p>
        </p:txBody>
      </p:sp>
      <p:sp>
        <p:nvSpPr>
          <p:cNvPr id="3" name="CuadroTexto 2">
            <a:extLst>
              <a:ext uri="{FF2B5EF4-FFF2-40B4-BE49-F238E27FC236}">
                <a16:creationId xmlns:a16="http://schemas.microsoft.com/office/drawing/2014/main" id="{F1EE77BB-4D4A-BCD3-F327-D1C687054398}"/>
              </a:ext>
            </a:extLst>
          </p:cNvPr>
          <p:cNvSpPr txBox="1"/>
          <p:nvPr/>
        </p:nvSpPr>
        <p:spPr>
          <a:xfrm>
            <a:off x="6225200" y="1227719"/>
            <a:ext cx="4129019" cy="738664"/>
          </a:xfrm>
          <a:prstGeom prst="rect">
            <a:avLst/>
          </a:prstGeom>
          <a:noFill/>
        </p:spPr>
        <p:txBody>
          <a:bodyPr wrap="square">
            <a:spAutoFit/>
          </a:bodyPr>
          <a:lstStyle/>
          <a:p>
            <a:pPr algn="ctr"/>
            <a:r>
              <a:rPr lang="es-MX" dirty="0">
                <a:solidFill>
                  <a:schemeClr val="bg1"/>
                </a:solidFill>
                <a:latin typeface="Montserrat Light" panose="00000400000000000000" pitchFamily="2" charset="0"/>
              </a:rPr>
              <a:t>Utilización del método de </a:t>
            </a:r>
            <a:r>
              <a:rPr lang="es-MX" i="1" dirty="0" err="1">
                <a:solidFill>
                  <a:schemeClr val="bg1"/>
                </a:solidFill>
                <a:latin typeface="Montserrat Light" panose="00000400000000000000" pitchFamily="2" charset="0"/>
              </a:rPr>
              <a:t>Phase</a:t>
            </a:r>
            <a:r>
              <a:rPr lang="es-MX" i="1" dirty="0">
                <a:solidFill>
                  <a:schemeClr val="bg1"/>
                </a:solidFill>
                <a:latin typeface="Montserrat Light" panose="00000400000000000000" pitchFamily="2" charset="0"/>
              </a:rPr>
              <a:t> </a:t>
            </a:r>
            <a:r>
              <a:rPr lang="es-MX" i="1" dirty="0" err="1">
                <a:solidFill>
                  <a:schemeClr val="bg1"/>
                </a:solidFill>
                <a:latin typeface="Montserrat Light" panose="00000400000000000000" pitchFamily="2" charset="0"/>
              </a:rPr>
              <a:t>Locking</a:t>
            </a:r>
            <a:r>
              <a:rPr lang="es-MX" i="1" dirty="0">
                <a:solidFill>
                  <a:schemeClr val="bg1"/>
                </a:solidFill>
                <a:latin typeface="Montserrat Light" panose="00000400000000000000" pitchFamily="2" charset="0"/>
              </a:rPr>
              <a:t> </a:t>
            </a:r>
            <a:r>
              <a:rPr lang="es-MX" i="1" dirty="0" err="1">
                <a:solidFill>
                  <a:schemeClr val="bg1"/>
                </a:solidFill>
                <a:latin typeface="Montserrat Light" panose="00000400000000000000" pitchFamily="2" charset="0"/>
              </a:rPr>
              <a:t>Value</a:t>
            </a:r>
            <a:r>
              <a:rPr lang="es-MX" dirty="0">
                <a:solidFill>
                  <a:schemeClr val="bg1"/>
                </a:solidFill>
                <a:latin typeface="Montserrat Light" panose="00000400000000000000" pitchFamily="2" charset="0"/>
              </a:rPr>
              <a:t> (PLV) para construir las matrices de conectividades con las señales </a:t>
            </a:r>
            <a:r>
              <a:rPr lang="es-MX" dirty="0" err="1">
                <a:solidFill>
                  <a:schemeClr val="bg1"/>
                </a:solidFill>
                <a:latin typeface="Montserrat Light" panose="00000400000000000000" pitchFamily="2" charset="0"/>
              </a:rPr>
              <a:t>iEEG</a:t>
            </a:r>
            <a:r>
              <a:rPr lang="es-MX" dirty="0">
                <a:solidFill>
                  <a:schemeClr val="bg1"/>
                </a:solidFill>
                <a:latin typeface="Montserrat Light" panose="00000400000000000000" pitchFamily="2" charset="0"/>
              </a:rPr>
              <a:t>.</a:t>
            </a:r>
            <a:endParaRPr lang="es-MX" dirty="0">
              <a:solidFill>
                <a:schemeClr val="bg1"/>
              </a:solidFill>
            </a:endParaRPr>
          </a:p>
        </p:txBody>
      </p:sp>
      <p:pic>
        <p:nvPicPr>
          <p:cNvPr id="10" name="Imagen 9">
            <a:extLst>
              <a:ext uri="{FF2B5EF4-FFF2-40B4-BE49-F238E27FC236}">
                <a16:creationId xmlns:a16="http://schemas.microsoft.com/office/drawing/2014/main" id="{854D2CDC-780D-A2BE-BEE7-491F0109704D}"/>
              </a:ext>
            </a:extLst>
          </p:cNvPr>
          <p:cNvPicPr>
            <a:picLocks noChangeAspect="1"/>
          </p:cNvPicPr>
          <p:nvPr/>
        </p:nvPicPr>
        <p:blipFill>
          <a:blip r:embed="rId4"/>
          <a:stretch>
            <a:fillRect/>
          </a:stretch>
        </p:blipFill>
        <p:spPr>
          <a:xfrm>
            <a:off x="2809798" y="4071519"/>
            <a:ext cx="2006673" cy="2084915"/>
          </a:xfrm>
          <a:prstGeom prst="rect">
            <a:avLst/>
          </a:prstGeom>
        </p:spPr>
      </p:pic>
      <p:pic>
        <p:nvPicPr>
          <p:cNvPr id="13" name="Imagen 12" descr="Diagrama&#10;&#10;Descripción generada automáticamente">
            <a:extLst>
              <a:ext uri="{FF2B5EF4-FFF2-40B4-BE49-F238E27FC236}">
                <a16:creationId xmlns:a16="http://schemas.microsoft.com/office/drawing/2014/main" id="{D6F73D09-AAE4-42A6-FE72-051846F301CF}"/>
              </a:ext>
            </a:extLst>
          </p:cNvPr>
          <p:cNvPicPr>
            <a:picLocks noChangeAspect="1"/>
          </p:cNvPicPr>
          <p:nvPr/>
        </p:nvPicPr>
        <p:blipFill>
          <a:blip r:embed="rId5"/>
          <a:stretch>
            <a:fillRect/>
          </a:stretch>
        </p:blipFill>
        <p:spPr>
          <a:xfrm>
            <a:off x="4923130" y="2305159"/>
            <a:ext cx="6784398" cy="2849447"/>
          </a:xfrm>
          <a:prstGeom prst="rect">
            <a:avLst/>
          </a:prstGeom>
        </p:spPr>
      </p:pic>
      <p:sp>
        <p:nvSpPr>
          <p:cNvPr id="34" name="Flecha: cheurón 33">
            <a:extLst>
              <a:ext uri="{FF2B5EF4-FFF2-40B4-BE49-F238E27FC236}">
                <a16:creationId xmlns:a16="http://schemas.microsoft.com/office/drawing/2014/main" id="{A3BB64F6-E6B4-0919-5CF7-1FA4C143A002}"/>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5" name="Flecha: cheurón 34">
            <a:extLst>
              <a:ext uri="{FF2B5EF4-FFF2-40B4-BE49-F238E27FC236}">
                <a16:creationId xmlns:a16="http://schemas.microsoft.com/office/drawing/2014/main" id="{A51AAFF9-9137-3AD2-2731-F3DF8713DF40}"/>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6" name="Flecha: cheurón 35">
            <a:extLst>
              <a:ext uri="{FF2B5EF4-FFF2-40B4-BE49-F238E27FC236}">
                <a16:creationId xmlns:a16="http://schemas.microsoft.com/office/drawing/2014/main" id="{FBB15643-819D-6B97-0868-5E48EB1DD12D}"/>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7" name="Flecha: cheurón 36">
            <a:extLst>
              <a:ext uri="{FF2B5EF4-FFF2-40B4-BE49-F238E27FC236}">
                <a16:creationId xmlns:a16="http://schemas.microsoft.com/office/drawing/2014/main" id="{2E1E1B24-EAD8-6072-E705-6C4D884072E7}"/>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8" name="Flecha: cheurón 37">
            <a:extLst>
              <a:ext uri="{FF2B5EF4-FFF2-40B4-BE49-F238E27FC236}">
                <a16:creationId xmlns:a16="http://schemas.microsoft.com/office/drawing/2014/main" id="{C6001FC1-87F4-D1F8-2396-0C7687B2D3C4}"/>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9" name="CuadroTexto 38">
            <a:extLst>
              <a:ext uri="{FF2B5EF4-FFF2-40B4-BE49-F238E27FC236}">
                <a16:creationId xmlns:a16="http://schemas.microsoft.com/office/drawing/2014/main" id="{D5237C15-1FAA-A7F3-D43C-320E9E177032}"/>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0" name="CuadroTexto 39">
            <a:extLst>
              <a:ext uri="{FF2B5EF4-FFF2-40B4-BE49-F238E27FC236}">
                <a16:creationId xmlns:a16="http://schemas.microsoft.com/office/drawing/2014/main" id="{3E204193-1C9B-1A66-0FBD-44E622F5334F}"/>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1" name="CuadroTexto 40">
            <a:extLst>
              <a:ext uri="{FF2B5EF4-FFF2-40B4-BE49-F238E27FC236}">
                <a16:creationId xmlns:a16="http://schemas.microsoft.com/office/drawing/2014/main" id="{A1B3134D-7FB0-C8E2-A0F7-CF9F73D9EEE7}"/>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2" name="CuadroTexto 41">
            <a:extLst>
              <a:ext uri="{FF2B5EF4-FFF2-40B4-BE49-F238E27FC236}">
                <a16:creationId xmlns:a16="http://schemas.microsoft.com/office/drawing/2014/main" id="{25DA39C1-4971-11AD-B9B8-7FCCD7EFAEA8}"/>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3" name="CuadroTexto 42">
            <a:extLst>
              <a:ext uri="{FF2B5EF4-FFF2-40B4-BE49-F238E27FC236}">
                <a16:creationId xmlns:a16="http://schemas.microsoft.com/office/drawing/2014/main" id="{9F536A33-9090-F552-7B7E-22EAB88F51E1}"/>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49" name="Flecha: cheurón 48">
            <a:extLst>
              <a:ext uri="{FF2B5EF4-FFF2-40B4-BE49-F238E27FC236}">
                <a16:creationId xmlns:a16="http://schemas.microsoft.com/office/drawing/2014/main" id="{59D258F0-366B-0F19-C23F-14966BF92A8B}"/>
              </a:ext>
            </a:extLst>
          </p:cNvPr>
          <p:cNvSpPr/>
          <p:nvPr/>
        </p:nvSpPr>
        <p:spPr>
          <a:xfrm>
            <a:off x="7165490" y="20809"/>
            <a:ext cx="502650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0" name="Flecha: cheurón 49">
            <a:extLst>
              <a:ext uri="{FF2B5EF4-FFF2-40B4-BE49-F238E27FC236}">
                <a16:creationId xmlns:a16="http://schemas.microsoft.com/office/drawing/2014/main" id="{7FA38A8A-CE66-6F95-F50E-D43524094FD3}"/>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734469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15368-75F9-E00A-D785-39E0A837A4BD}"/>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95B632D5-B2CD-A1A2-CDFF-0E78EA6561A2}"/>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AA3EE8E8-A247-B4E2-84DA-0D59F8508749}"/>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534D8647-2949-98E8-BAA5-6EE7CB4F405A}"/>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6D514991-4459-9F5F-DC3C-42F12736DF57}"/>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10B6846B-EED9-F21D-CEE7-9EF44307D35E}"/>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6A7220A8-CFFB-3D1E-CA2F-DE798ABE59FD}"/>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A43D6770-2447-DCB9-860E-426DE73911D9}"/>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C5A31435-56F3-34B2-DA78-8D59CDFBB33C}"/>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B3BE984F-2AE8-DD23-6692-9AFE857CEC66}"/>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E97A5FE3-664C-052C-66F3-3D6E1744CCA1}"/>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C4B7206F-4909-E912-DC10-9FD01BEC9D14}"/>
              </a:ext>
            </a:extLst>
          </p:cNvPr>
          <p:cNvSpPr/>
          <p:nvPr/>
        </p:nvSpPr>
        <p:spPr>
          <a:xfrm>
            <a:off x="9432235" y="20809"/>
            <a:ext cx="275976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82DB793C-A5FE-23C6-9A96-96A2C3EE3ED8}"/>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Flecha: cheurón 2">
            <a:extLst>
              <a:ext uri="{FF2B5EF4-FFF2-40B4-BE49-F238E27FC236}">
                <a16:creationId xmlns:a16="http://schemas.microsoft.com/office/drawing/2014/main" id="{043C74EB-2134-6F5D-1522-C4B892A3A458}"/>
              </a:ext>
            </a:extLst>
          </p:cNvPr>
          <p:cNvSpPr/>
          <p:nvPr/>
        </p:nvSpPr>
        <p:spPr>
          <a:xfrm>
            <a:off x="2926029" y="916254"/>
            <a:ext cx="8970965" cy="5616625"/>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 name="Flecha: cheurón 3">
            <a:extLst>
              <a:ext uri="{FF2B5EF4-FFF2-40B4-BE49-F238E27FC236}">
                <a16:creationId xmlns:a16="http://schemas.microsoft.com/office/drawing/2014/main" id="{5216638D-1B11-92A6-F5F8-1AF3C3A5725B}"/>
              </a:ext>
            </a:extLst>
          </p:cNvPr>
          <p:cNvSpPr/>
          <p:nvPr/>
        </p:nvSpPr>
        <p:spPr>
          <a:xfrm>
            <a:off x="295006" y="283791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Flecha: cheurón 5">
            <a:extLst>
              <a:ext uri="{FF2B5EF4-FFF2-40B4-BE49-F238E27FC236}">
                <a16:creationId xmlns:a16="http://schemas.microsoft.com/office/drawing/2014/main" id="{257660C9-5BA5-6D4A-D12A-9A23972225A9}"/>
              </a:ext>
            </a:extLst>
          </p:cNvPr>
          <p:cNvSpPr/>
          <p:nvPr/>
        </p:nvSpPr>
        <p:spPr>
          <a:xfrm>
            <a:off x="308517" y="415068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7" name="Flecha: cheurón 6">
            <a:extLst>
              <a:ext uri="{FF2B5EF4-FFF2-40B4-BE49-F238E27FC236}">
                <a16:creationId xmlns:a16="http://schemas.microsoft.com/office/drawing/2014/main" id="{7BE4D6BF-F79F-4FBB-2108-50C671D990F8}"/>
              </a:ext>
            </a:extLst>
          </p:cNvPr>
          <p:cNvSpPr/>
          <p:nvPr/>
        </p:nvSpPr>
        <p:spPr>
          <a:xfrm>
            <a:off x="295005" y="5463457"/>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8" name="CuadroTexto 7">
            <a:extLst>
              <a:ext uri="{FF2B5EF4-FFF2-40B4-BE49-F238E27FC236}">
                <a16:creationId xmlns:a16="http://schemas.microsoft.com/office/drawing/2014/main" id="{9F06A981-3EFE-9E64-35D1-A75A417F2DAD}"/>
              </a:ext>
            </a:extLst>
          </p:cNvPr>
          <p:cNvSpPr txBox="1"/>
          <p:nvPr/>
        </p:nvSpPr>
        <p:spPr>
          <a:xfrm>
            <a:off x="3041138" y="1118420"/>
            <a:ext cx="2318923" cy="461665"/>
          </a:xfrm>
          <a:prstGeom prst="rect">
            <a:avLst/>
          </a:prstGeom>
          <a:noFill/>
        </p:spPr>
        <p:txBody>
          <a:bodyPr wrap="square">
            <a:spAutoFit/>
          </a:bodyPr>
          <a:lstStyle/>
          <a:p>
            <a:pPr algn="ctr"/>
            <a:r>
              <a:rPr lang="es-MX" sz="2400" b="1" i="1" dirty="0" err="1">
                <a:solidFill>
                  <a:schemeClr val="bg1"/>
                </a:solidFill>
                <a:latin typeface="Montserrat Light" panose="00000400000000000000" pitchFamily="2" charset="0"/>
              </a:rPr>
              <a:t>Embedding</a:t>
            </a:r>
            <a:endParaRPr lang="es-MX" sz="2400" i="1" dirty="0">
              <a:solidFill>
                <a:schemeClr val="bg1"/>
              </a:solidFill>
            </a:endParaRPr>
          </a:p>
        </p:txBody>
      </p:sp>
      <p:sp>
        <p:nvSpPr>
          <p:cNvPr id="9" name="CuadroTexto 8">
            <a:extLst>
              <a:ext uri="{FF2B5EF4-FFF2-40B4-BE49-F238E27FC236}">
                <a16:creationId xmlns:a16="http://schemas.microsoft.com/office/drawing/2014/main" id="{EA5EDD0C-134A-D915-0B73-9A149397CFD0}"/>
              </a:ext>
            </a:extLst>
          </p:cNvPr>
          <p:cNvSpPr txBox="1"/>
          <p:nvPr/>
        </p:nvSpPr>
        <p:spPr>
          <a:xfrm>
            <a:off x="532884" y="296967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Diferenciación</a:t>
            </a:r>
            <a:endParaRPr lang="es-MX" sz="1600" dirty="0">
              <a:solidFill>
                <a:schemeClr val="bg1"/>
              </a:solidFill>
            </a:endParaRPr>
          </a:p>
        </p:txBody>
      </p:sp>
      <p:sp>
        <p:nvSpPr>
          <p:cNvPr id="11" name="CuadroTexto 10">
            <a:extLst>
              <a:ext uri="{FF2B5EF4-FFF2-40B4-BE49-F238E27FC236}">
                <a16:creationId xmlns:a16="http://schemas.microsoft.com/office/drawing/2014/main" id="{B9EFE62B-295A-560A-4343-7D0FE63E6E19}"/>
              </a:ext>
            </a:extLst>
          </p:cNvPr>
          <p:cNvSpPr txBox="1"/>
          <p:nvPr/>
        </p:nvSpPr>
        <p:spPr>
          <a:xfrm>
            <a:off x="532884" y="428244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Identificación</a:t>
            </a:r>
            <a:endParaRPr lang="es-MX" sz="1600" dirty="0">
              <a:solidFill>
                <a:schemeClr val="bg1"/>
              </a:solidFill>
            </a:endParaRPr>
          </a:p>
        </p:txBody>
      </p:sp>
      <p:sp>
        <p:nvSpPr>
          <p:cNvPr id="12" name="CuadroTexto 11">
            <a:extLst>
              <a:ext uri="{FF2B5EF4-FFF2-40B4-BE49-F238E27FC236}">
                <a16:creationId xmlns:a16="http://schemas.microsoft.com/office/drawing/2014/main" id="{4B907361-476B-A54C-DF16-5BE50B43CDD6}"/>
              </a:ext>
            </a:extLst>
          </p:cNvPr>
          <p:cNvSpPr txBox="1"/>
          <p:nvPr/>
        </p:nvSpPr>
        <p:spPr>
          <a:xfrm>
            <a:off x="532884" y="5595211"/>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Predicción</a:t>
            </a:r>
            <a:endParaRPr lang="es-MX" sz="1600" dirty="0">
              <a:solidFill>
                <a:schemeClr val="bg1"/>
              </a:solidFill>
            </a:endParaRPr>
          </a:p>
        </p:txBody>
      </p:sp>
      <p:sp>
        <p:nvSpPr>
          <p:cNvPr id="13" name="CuadroTexto 12">
            <a:extLst>
              <a:ext uri="{FF2B5EF4-FFF2-40B4-BE49-F238E27FC236}">
                <a16:creationId xmlns:a16="http://schemas.microsoft.com/office/drawing/2014/main" id="{2C248F0F-C27E-72BB-3EA5-F7C5166098DA}"/>
              </a:ext>
            </a:extLst>
          </p:cNvPr>
          <p:cNvSpPr txBox="1"/>
          <p:nvPr/>
        </p:nvSpPr>
        <p:spPr>
          <a:xfrm>
            <a:off x="7685099" y="1182024"/>
            <a:ext cx="3071537"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Diffusion</a:t>
            </a:r>
            <a:r>
              <a:rPr lang="es-MX" sz="3200" b="1" dirty="0">
                <a:solidFill>
                  <a:schemeClr val="bg1"/>
                </a:solidFill>
                <a:latin typeface="Montserrat Light" panose="00000400000000000000" pitchFamily="2" charset="0"/>
              </a:rPr>
              <a:t> </a:t>
            </a:r>
            <a:r>
              <a:rPr lang="es-MX" sz="3200" b="1" dirty="0" err="1">
                <a:solidFill>
                  <a:schemeClr val="bg1"/>
                </a:solidFill>
                <a:latin typeface="Montserrat Light" panose="00000400000000000000" pitchFamily="2" charset="0"/>
              </a:rPr>
              <a:t>Map</a:t>
            </a:r>
            <a:endParaRPr lang="es-MX" sz="3200" dirty="0">
              <a:solidFill>
                <a:schemeClr val="bg1"/>
              </a:solidFill>
            </a:endParaRPr>
          </a:p>
        </p:txBody>
      </p:sp>
      <p:sp>
        <p:nvSpPr>
          <p:cNvPr id="14" name="CuadroTexto 13">
            <a:extLst>
              <a:ext uri="{FF2B5EF4-FFF2-40B4-BE49-F238E27FC236}">
                <a16:creationId xmlns:a16="http://schemas.microsoft.com/office/drawing/2014/main" id="{F9FB44EE-DE1B-D3A6-6225-01D2F622444A}"/>
              </a:ext>
            </a:extLst>
          </p:cNvPr>
          <p:cNvSpPr txBox="1"/>
          <p:nvPr/>
        </p:nvSpPr>
        <p:spPr>
          <a:xfrm>
            <a:off x="3159946" y="1858383"/>
            <a:ext cx="3707658" cy="1384995"/>
          </a:xfrm>
          <a:prstGeom prst="rect">
            <a:avLst/>
          </a:prstGeom>
          <a:noFill/>
        </p:spPr>
        <p:txBody>
          <a:bodyPr wrap="square">
            <a:spAutoFit/>
          </a:bodyPr>
          <a:lstStyle/>
          <a:p>
            <a:pPr algn="just"/>
            <a:r>
              <a:rPr lang="es-MX" b="1" dirty="0">
                <a:solidFill>
                  <a:schemeClr val="bg1"/>
                </a:solidFill>
                <a:latin typeface="Montserrat Light" panose="00000400000000000000" pitchFamily="2" charset="0"/>
              </a:rPr>
              <a:t>Técnica de reducción dimensionalidad no lineal en el espacio euclidiano </a:t>
            </a:r>
            <a:r>
              <a:rPr lang="es-MX" dirty="0">
                <a:solidFill>
                  <a:schemeClr val="bg1"/>
                </a:solidFill>
                <a:latin typeface="Montserrat Light" panose="00000400000000000000" pitchFamily="2" charset="0"/>
              </a:rPr>
              <a:t>cuyas coordenadas pueden calcularse a partir de los vectores propios y los valores propios de la matriz de adyacencia del sistema</a:t>
            </a:r>
          </a:p>
        </p:txBody>
      </p:sp>
      <p:grpSp>
        <p:nvGrpSpPr>
          <p:cNvPr id="15" name="Grupo 14">
            <a:extLst>
              <a:ext uri="{FF2B5EF4-FFF2-40B4-BE49-F238E27FC236}">
                <a16:creationId xmlns:a16="http://schemas.microsoft.com/office/drawing/2014/main" id="{067C2619-73E5-AD1D-10C9-54CFF3AAAF5E}"/>
              </a:ext>
            </a:extLst>
          </p:cNvPr>
          <p:cNvGrpSpPr>
            <a:grpSpLocks noChangeAspect="1"/>
          </p:cNvGrpSpPr>
          <p:nvPr/>
        </p:nvGrpSpPr>
        <p:grpSpPr>
          <a:xfrm>
            <a:off x="7146311" y="1858383"/>
            <a:ext cx="4417823" cy="2224131"/>
            <a:chOff x="6121624" y="3429000"/>
            <a:chExt cx="5221821" cy="2628900"/>
          </a:xfrm>
        </p:grpSpPr>
        <p:pic>
          <p:nvPicPr>
            <p:cNvPr id="16" name="Imagen 15" descr="Imagen que contiene Forma&#10;&#10;Descripción generada automáticamente">
              <a:extLst>
                <a:ext uri="{FF2B5EF4-FFF2-40B4-BE49-F238E27FC236}">
                  <a16:creationId xmlns:a16="http://schemas.microsoft.com/office/drawing/2014/main" id="{E5D53CAC-3CD7-25A9-EAC7-6D92DE7C8EB4}"/>
                </a:ext>
              </a:extLst>
            </p:cNvPr>
            <p:cNvPicPr>
              <a:picLocks noChangeAspect="1"/>
            </p:cNvPicPr>
            <p:nvPr/>
          </p:nvPicPr>
          <p:blipFill rotWithShape="1">
            <a:blip r:embed="rId2"/>
            <a:srcRect r="69713"/>
            <a:stretch/>
          </p:blipFill>
          <p:spPr>
            <a:xfrm>
              <a:off x="6121624" y="3429000"/>
              <a:ext cx="2452105" cy="2628900"/>
            </a:xfrm>
            <a:prstGeom prst="rect">
              <a:avLst/>
            </a:prstGeom>
          </p:spPr>
        </p:pic>
        <p:pic>
          <p:nvPicPr>
            <p:cNvPr id="17" name="Imagen 16" descr="Imagen que contiene Forma&#10;&#10;Descripción generada automáticamente">
              <a:extLst>
                <a:ext uri="{FF2B5EF4-FFF2-40B4-BE49-F238E27FC236}">
                  <a16:creationId xmlns:a16="http://schemas.microsoft.com/office/drawing/2014/main" id="{4829C18C-2BB9-C756-C88B-A7048C24D6F8}"/>
                </a:ext>
              </a:extLst>
            </p:cNvPr>
            <p:cNvPicPr>
              <a:picLocks noChangeAspect="1"/>
            </p:cNvPicPr>
            <p:nvPr/>
          </p:nvPicPr>
          <p:blipFill rotWithShape="1">
            <a:blip r:embed="rId2"/>
            <a:srcRect l="65790"/>
            <a:stretch/>
          </p:blipFill>
          <p:spPr>
            <a:xfrm>
              <a:off x="8573729" y="3429000"/>
              <a:ext cx="2769716" cy="2628900"/>
            </a:xfrm>
            <a:prstGeom prst="rect">
              <a:avLst/>
            </a:prstGeom>
          </p:spPr>
        </p:pic>
      </p:grpSp>
      <p:sp>
        <p:nvSpPr>
          <p:cNvPr id="18" name="CuadroTexto 17">
            <a:extLst>
              <a:ext uri="{FF2B5EF4-FFF2-40B4-BE49-F238E27FC236}">
                <a16:creationId xmlns:a16="http://schemas.microsoft.com/office/drawing/2014/main" id="{5E1CCE03-B989-33BB-9AD7-443FAACC233A}"/>
              </a:ext>
            </a:extLst>
          </p:cNvPr>
          <p:cNvSpPr txBox="1"/>
          <p:nvPr/>
        </p:nvSpPr>
        <p:spPr>
          <a:xfrm>
            <a:off x="7146311" y="4154436"/>
            <a:ext cx="4417823" cy="338554"/>
          </a:xfrm>
          <a:prstGeom prst="rect">
            <a:avLst/>
          </a:prstGeom>
          <a:noFill/>
        </p:spPr>
        <p:txBody>
          <a:bodyPr wrap="square">
            <a:spAutoFit/>
          </a:bodyPr>
          <a:lstStyle/>
          <a:p>
            <a:r>
              <a:rPr lang="en-US" sz="800" dirty="0">
                <a:solidFill>
                  <a:schemeClr val="bg1"/>
                </a:solidFill>
                <a:latin typeface="Montserrat Light" panose="00000400000000000000" pitchFamily="2" charset="0"/>
              </a:rPr>
              <a:t>Shan, S., &amp; Daubechies, I. (2022). Diffusion maps: Using the semigroup property for parameter tuning</a:t>
            </a:r>
            <a:endParaRPr lang="es-MX" sz="800" dirty="0">
              <a:solidFill>
                <a:schemeClr val="bg1"/>
              </a:solidFill>
              <a:latin typeface="Montserrat Light" panose="00000400000000000000" pitchFamily="2" charset="0"/>
            </a:endParaRPr>
          </a:p>
        </p:txBody>
      </p:sp>
      <p:sp>
        <p:nvSpPr>
          <p:cNvPr id="19" name="CuadroTexto 18">
            <a:extLst>
              <a:ext uri="{FF2B5EF4-FFF2-40B4-BE49-F238E27FC236}">
                <a16:creationId xmlns:a16="http://schemas.microsoft.com/office/drawing/2014/main" id="{AC5E2A4E-4D6E-EBEC-CA73-7568C199E9EA}"/>
              </a:ext>
            </a:extLst>
          </p:cNvPr>
          <p:cNvSpPr txBox="1"/>
          <p:nvPr/>
        </p:nvSpPr>
        <p:spPr>
          <a:xfrm>
            <a:off x="3159946" y="3896074"/>
            <a:ext cx="3535556" cy="954107"/>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Esta técnica de reducción funciona utilizando el grado del grafo para </a:t>
            </a:r>
            <a:r>
              <a:rPr lang="es-MX" b="1" dirty="0">
                <a:solidFill>
                  <a:schemeClr val="bg1"/>
                </a:solidFill>
                <a:latin typeface="Montserrat Light" panose="00000400000000000000" pitchFamily="2" charset="0"/>
              </a:rPr>
              <a:t>hallar la probabilidad de transición de información entre los nodos</a:t>
            </a:r>
            <a:r>
              <a:rPr lang="es-MX" dirty="0">
                <a:solidFill>
                  <a:schemeClr val="bg1"/>
                </a:solidFill>
                <a:latin typeface="Montserrat Light" panose="00000400000000000000" pitchFamily="2" charset="0"/>
              </a:rPr>
              <a:t>.</a:t>
            </a:r>
          </a:p>
        </p:txBody>
      </p:sp>
      <p:sp>
        <p:nvSpPr>
          <p:cNvPr id="20" name="CuadroTexto 19">
            <a:extLst>
              <a:ext uri="{FF2B5EF4-FFF2-40B4-BE49-F238E27FC236}">
                <a16:creationId xmlns:a16="http://schemas.microsoft.com/office/drawing/2014/main" id="{2BEE3C46-5C44-ED96-A524-5B8D6AC2CBEA}"/>
              </a:ext>
            </a:extLst>
          </p:cNvPr>
          <p:cNvSpPr txBox="1"/>
          <p:nvPr/>
        </p:nvSpPr>
        <p:spPr>
          <a:xfrm>
            <a:off x="3159946" y="5502878"/>
            <a:ext cx="6192311" cy="738664"/>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Los valores y vectores propios de la matriz de transición proporcionan </a:t>
            </a:r>
            <a:r>
              <a:rPr lang="es-MX" b="1" dirty="0">
                <a:solidFill>
                  <a:schemeClr val="bg1"/>
                </a:solidFill>
                <a:latin typeface="Montserrat Light" panose="00000400000000000000" pitchFamily="2" charset="0"/>
              </a:rPr>
              <a:t>la representación del grafo inicial como una nube de puntos en un espacio de dimensión inferior</a:t>
            </a:r>
            <a:r>
              <a:rPr lang="es-MX" dirty="0">
                <a:solidFill>
                  <a:schemeClr val="bg1"/>
                </a:solidFill>
                <a:latin typeface="Montserrat Light" panose="00000400000000000000" pitchFamily="2" charset="0"/>
              </a:rPr>
              <a:t>.</a:t>
            </a:r>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1F937BCD-47FF-BDAF-74E9-56DE46153BF7}"/>
                  </a:ext>
                </a:extLst>
              </p:cNvPr>
              <p:cNvSpPr txBox="1"/>
              <p:nvPr/>
            </p:nvSpPr>
            <p:spPr>
              <a:xfrm>
                <a:off x="4318824" y="3084061"/>
                <a:ext cx="2399073" cy="5741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i="1" smtClean="0">
                          <a:solidFill>
                            <a:schemeClr val="bg1"/>
                          </a:solidFill>
                          <a:latin typeface="Cambria Math" panose="02040503050406030204" pitchFamily="18" charset="0"/>
                        </a:rPr>
                        <m:t>𝑝</m:t>
                      </m:r>
                      <m:r>
                        <a:rPr lang="es-MX" i="1" smtClean="0">
                          <a:solidFill>
                            <a:schemeClr val="bg1"/>
                          </a:solidFill>
                          <a:latin typeface="Cambria Math" panose="02040503050406030204" pitchFamily="18" charset="0"/>
                        </a:rPr>
                        <m:t>(</m:t>
                      </m:r>
                      <m:r>
                        <a:rPr lang="es-MX" i="1" smtClean="0">
                          <a:solidFill>
                            <a:schemeClr val="bg1"/>
                          </a:solidFill>
                          <a:latin typeface="Cambria Math" panose="02040503050406030204" pitchFamily="18" charset="0"/>
                        </a:rPr>
                        <m:t>𝑥</m:t>
                      </m:r>
                      <m:r>
                        <a:rPr lang="es-MX" i="1" smtClean="0">
                          <a:solidFill>
                            <a:schemeClr val="bg1"/>
                          </a:solidFill>
                          <a:latin typeface="Cambria Math" panose="02040503050406030204" pitchFamily="18" charset="0"/>
                        </a:rPr>
                        <m:t>, </m:t>
                      </m:r>
                      <m:r>
                        <a:rPr lang="es-MX" i="1" smtClean="0">
                          <a:solidFill>
                            <a:schemeClr val="bg1"/>
                          </a:solidFill>
                          <a:latin typeface="Cambria Math" panose="02040503050406030204" pitchFamily="18" charset="0"/>
                        </a:rPr>
                        <m:t>𝑦</m:t>
                      </m:r>
                      <m:r>
                        <a:rPr lang="es-MX" i="1" smtClean="0">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𝑤</m:t>
                          </m:r>
                          <m:d>
                            <m:dPr>
                              <m:ctrlPr>
                                <a:rPr lang="es-MX" i="1">
                                  <a:solidFill>
                                    <a:schemeClr val="bg1"/>
                                  </a:solidFill>
                                  <a:latin typeface="Cambria Math" panose="02040503050406030204" pitchFamily="18" charset="0"/>
                                </a:rPr>
                              </m:ctrlPr>
                            </m:dPr>
                            <m:e>
                              <m:r>
                                <a:rPr lang="es-MX" i="1">
                                  <a:solidFill>
                                    <a:schemeClr val="bg1"/>
                                  </a:solidFill>
                                  <a:latin typeface="Cambria Math" panose="02040503050406030204" pitchFamily="18" charset="0"/>
                                </a:rPr>
                                <m:t>𝑥</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𝑦</m:t>
                              </m:r>
                            </m:e>
                          </m:d>
                        </m:num>
                        <m:den>
                          <m:sSub>
                            <m:sSubPr>
                              <m:ctrlPr>
                                <a:rPr lang="es-MX" b="0" i="1" smtClean="0">
                                  <a:solidFill>
                                    <a:schemeClr val="bg1"/>
                                  </a:solidFill>
                                  <a:latin typeface="Cambria Math" panose="02040503050406030204" pitchFamily="18" charset="0"/>
                                </a:rPr>
                              </m:ctrlPr>
                            </m:sSubPr>
                            <m:e>
                              <m:nary>
                                <m:naryPr>
                                  <m:chr m:val="∑"/>
                                  <m:subHide m:val="on"/>
                                  <m:supHide m:val="on"/>
                                  <m:ctrlPr>
                                    <a:rPr lang="es-MX" b="0" i="1" smtClean="0">
                                      <a:solidFill>
                                        <a:schemeClr val="bg1"/>
                                      </a:solidFill>
                                      <a:latin typeface="Cambria Math" panose="02040503050406030204" pitchFamily="18" charset="0"/>
                                    </a:rPr>
                                  </m:ctrlPr>
                                </m:naryPr>
                                <m:sub/>
                                <m:sup/>
                                <m:e>
                                  <m:r>
                                    <a:rPr lang="es-MX" b="0" i="1" smtClean="0">
                                      <a:solidFill>
                                        <a:schemeClr val="bg1"/>
                                      </a:solidFill>
                                      <a:latin typeface="Cambria Math" panose="02040503050406030204" pitchFamily="18" charset="0"/>
                                    </a:rPr>
                                    <m:t> </m:t>
                                  </m:r>
                                </m:e>
                              </m:nary>
                            </m:e>
                            <m:sub>
                              <m:r>
                                <a:rPr lang="es-MX" i="1">
                                  <a:solidFill>
                                    <a:schemeClr val="bg1"/>
                                  </a:solidFill>
                                  <a:latin typeface="Cambria Math" panose="02040503050406030204" pitchFamily="18" charset="0"/>
                                </a:rPr>
                                <m:t>𝑧</m:t>
                              </m:r>
                              <m:r>
                                <a:rPr lang="es-MX" i="1">
                                  <a:solidFill>
                                    <a:schemeClr val="bg1"/>
                                  </a:solidFill>
                                  <a:latin typeface="Cambria Math" panose="02040503050406030204" pitchFamily="18" charset="0"/>
                                </a:rPr>
                                <m:t>∈ </m:t>
                              </m:r>
                              <m:r>
                                <m:rPr>
                                  <m:sty m:val="p"/>
                                </m:rPr>
                                <a:rPr lang="es-MX">
                                  <a:solidFill>
                                    <a:schemeClr val="bg1"/>
                                  </a:solidFill>
                                  <a:latin typeface="Cambria Math" panose="02040503050406030204" pitchFamily="18" charset="0"/>
                                </a:rPr>
                                <m:t>Ω</m:t>
                              </m:r>
                            </m:sub>
                          </m:sSub>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𝑤</m:t>
                          </m:r>
                          <m:r>
                            <a:rPr lang="es-MX" i="1">
                              <a:solidFill>
                                <a:schemeClr val="bg1"/>
                              </a:solidFill>
                              <a:latin typeface="Cambria Math" panose="02040503050406030204" pitchFamily="18" charset="0"/>
                            </a:rPr>
                            <m:t>(</m:t>
                          </m:r>
                          <m:r>
                            <a:rPr lang="es-MX" i="1">
                              <a:solidFill>
                                <a:schemeClr val="bg1"/>
                              </a:solidFill>
                              <a:latin typeface="Cambria Math" panose="02040503050406030204" pitchFamily="18" charset="0"/>
                            </a:rPr>
                            <m:t>𝑥</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𝑧</m:t>
                          </m:r>
                          <m:r>
                            <a:rPr lang="es-MX" i="1">
                              <a:solidFill>
                                <a:schemeClr val="bg1"/>
                              </a:solidFill>
                              <a:latin typeface="Cambria Math" panose="02040503050406030204" pitchFamily="18" charset="0"/>
                            </a:rPr>
                            <m:t>)</m:t>
                          </m:r>
                        </m:den>
                      </m:f>
                    </m:oMath>
                  </m:oMathPara>
                </a14:m>
                <a:endParaRPr lang="es-MX" dirty="0">
                  <a:solidFill>
                    <a:schemeClr val="bg1"/>
                  </a:solidFill>
                </a:endParaRPr>
              </a:p>
            </p:txBody>
          </p:sp>
        </mc:Choice>
        <mc:Fallback xmlns="">
          <p:sp>
            <p:nvSpPr>
              <p:cNvPr id="26" name="CuadroTexto 25">
                <a:extLst>
                  <a:ext uri="{FF2B5EF4-FFF2-40B4-BE49-F238E27FC236}">
                    <a16:creationId xmlns:a16="http://schemas.microsoft.com/office/drawing/2014/main" id="{1F937BCD-47FF-BDAF-74E9-56DE46153BF7}"/>
                  </a:ext>
                </a:extLst>
              </p:cNvPr>
              <p:cNvSpPr txBox="1">
                <a:spLocks noRot="1" noChangeAspect="1" noMove="1" noResize="1" noEditPoints="1" noAdjustHandles="1" noChangeArrowheads="1" noChangeShapeType="1" noTextEdit="1"/>
              </p:cNvSpPr>
              <p:nvPr/>
            </p:nvSpPr>
            <p:spPr>
              <a:xfrm>
                <a:off x="4318824" y="3084061"/>
                <a:ext cx="2399073" cy="574196"/>
              </a:xfrm>
              <a:prstGeom prst="rect">
                <a:avLst/>
              </a:prstGeom>
              <a:blipFill>
                <a:blip r:embed="rId3"/>
                <a:stretch>
                  <a:fillRect t="-12766" b="-819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3BDBA379-4674-CA52-7C2D-338DDEE9DC6E}"/>
                  </a:ext>
                </a:extLst>
              </p:cNvPr>
              <p:cNvSpPr txBox="1"/>
              <p:nvPr/>
            </p:nvSpPr>
            <p:spPr>
              <a:xfrm>
                <a:off x="4144953" y="4984442"/>
                <a:ext cx="2430216" cy="2515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MX" i="1" smtClean="0">
                              <a:solidFill>
                                <a:schemeClr val="bg1"/>
                              </a:solidFill>
                              <a:latin typeface="Cambria Math" panose="02040503050406030204" pitchFamily="18" charset="0"/>
                            </a:rPr>
                          </m:ctrlPr>
                        </m:sSubSupPr>
                        <m:e>
                          <m:r>
                            <a:rPr lang="es-MX" i="1" smtClean="0">
                              <a:solidFill>
                                <a:schemeClr val="bg1"/>
                              </a:solidFill>
                              <a:latin typeface="Cambria Math" panose="02040503050406030204" pitchFamily="18" charset="0"/>
                            </a:rPr>
                            <m:t>𝜙</m:t>
                          </m:r>
                        </m:e>
                        <m:sub>
                          <m:r>
                            <a:rPr lang="es-MX" i="1">
                              <a:solidFill>
                                <a:schemeClr val="bg1"/>
                              </a:solidFill>
                              <a:latin typeface="Cambria Math" panose="02040503050406030204" pitchFamily="18" charset="0"/>
                            </a:rPr>
                            <m:t>𝑗</m:t>
                          </m:r>
                        </m:sub>
                        <m:sup>
                          <m:r>
                            <a:rPr lang="es-MX" i="1">
                              <a:solidFill>
                                <a:schemeClr val="bg1"/>
                              </a:solidFill>
                              <a:latin typeface="Cambria Math" panose="02040503050406030204" pitchFamily="18" charset="0"/>
                            </a:rPr>
                            <m:t>𝑇</m:t>
                          </m:r>
                        </m:sup>
                      </m:sSubSup>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𝑃</m:t>
                      </m:r>
                      <m:r>
                        <a:rPr lang="es-MX" i="1">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𝜆</m:t>
                          </m:r>
                        </m:e>
                        <m:sub>
                          <m:r>
                            <a:rPr lang="es-MX" b="0" i="1" smtClean="0">
                              <a:solidFill>
                                <a:schemeClr val="bg1"/>
                              </a:solidFill>
                              <a:latin typeface="Cambria Math" panose="02040503050406030204" pitchFamily="18" charset="0"/>
                            </a:rPr>
                            <m:t>𝑗</m:t>
                          </m:r>
                        </m:sub>
                      </m:sSub>
                      <m:sSubSup>
                        <m:sSubSupPr>
                          <m:ctrlPr>
                            <a:rPr lang="es-MX" i="1" smtClean="0">
                              <a:solidFill>
                                <a:schemeClr val="bg1"/>
                              </a:solidFill>
                              <a:latin typeface="Cambria Math" panose="02040503050406030204" pitchFamily="18" charset="0"/>
                            </a:rPr>
                          </m:ctrlPr>
                        </m:sSubSupPr>
                        <m:e>
                          <m:r>
                            <a:rPr lang="es-MX" i="1" smtClean="0">
                              <a:solidFill>
                                <a:schemeClr val="bg1"/>
                              </a:solidFill>
                              <a:latin typeface="Cambria Math" panose="02040503050406030204" pitchFamily="18" charset="0"/>
                            </a:rPr>
                            <m:t>𝜙</m:t>
                          </m:r>
                        </m:e>
                        <m:sub>
                          <m:r>
                            <a:rPr lang="es-MX" i="1">
                              <a:solidFill>
                                <a:schemeClr val="bg1"/>
                              </a:solidFill>
                              <a:latin typeface="Cambria Math" panose="02040503050406030204" pitchFamily="18" charset="0"/>
                            </a:rPr>
                            <m:t>𝑗</m:t>
                          </m:r>
                        </m:sub>
                        <m:sup>
                          <m:r>
                            <a:rPr lang="es-MX" i="1">
                              <a:solidFill>
                                <a:schemeClr val="bg1"/>
                              </a:solidFill>
                              <a:latin typeface="Cambria Math" panose="02040503050406030204" pitchFamily="18" charset="0"/>
                            </a:rPr>
                            <m:t>𝑇</m:t>
                          </m:r>
                        </m:sup>
                      </m:sSubSup>
                      <m:r>
                        <a:rPr lang="es-MX" i="1">
                          <a:solidFill>
                            <a:schemeClr val="bg1"/>
                          </a:solidFill>
                          <a:latin typeface="Cambria Math" panose="02040503050406030204" pitchFamily="18" charset="0"/>
                        </a:rPr>
                        <m:t> </m:t>
                      </m:r>
                      <m:r>
                        <a:rPr lang="es-MX" b="0" i="1" smtClean="0">
                          <a:solidFill>
                            <a:schemeClr val="bg1"/>
                          </a:solidFill>
                          <a:latin typeface="Cambria Math" panose="02040503050406030204" pitchFamily="18" charset="0"/>
                        </a:rPr>
                        <m:t>𝑎𝑛𝑑</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𝑃</m:t>
                      </m:r>
                      <m:r>
                        <a:rPr lang="es-MX" i="1">
                          <a:solidFill>
                            <a:schemeClr val="bg1"/>
                          </a:solidFill>
                          <a:latin typeface="Cambria Math" panose="02040503050406030204" pitchFamily="18" charset="0"/>
                        </a:rPr>
                        <m:t> </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𝜓</m:t>
                          </m:r>
                        </m:e>
                        <m:sub>
                          <m:r>
                            <a:rPr lang="es-MX" i="1">
                              <a:solidFill>
                                <a:schemeClr val="bg1"/>
                              </a:solidFill>
                              <a:latin typeface="Cambria Math" panose="02040503050406030204" pitchFamily="18" charset="0"/>
                            </a:rPr>
                            <m:t>𝑗</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𝜆</m:t>
                          </m:r>
                        </m:e>
                        <m:sub>
                          <m:r>
                            <a:rPr lang="es-MX" i="1">
                              <a:solidFill>
                                <a:schemeClr val="bg1"/>
                              </a:solidFill>
                              <a:latin typeface="Cambria Math" panose="02040503050406030204" pitchFamily="18" charset="0"/>
                            </a:rPr>
                            <m:t>𝑗</m:t>
                          </m:r>
                        </m:sub>
                      </m:sSub>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𝜓</m:t>
                          </m:r>
                        </m:e>
                        <m:sub>
                          <m:r>
                            <a:rPr lang="es-MX" i="1">
                              <a:solidFill>
                                <a:schemeClr val="bg1"/>
                              </a:solidFill>
                              <a:latin typeface="Cambria Math" panose="02040503050406030204" pitchFamily="18" charset="0"/>
                            </a:rPr>
                            <m:t>𝑗</m:t>
                          </m:r>
                        </m:sub>
                      </m:sSub>
                    </m:oMath>
                  </m:oMathPara>
                </a14:m>
                <a:endParaRPr lang="es-MX" dirty="0">
                  <a:solidFill>
                    <a:schemeClr val="bg1"/>
                  </a:solidFill>
                </a:endParaRPr>
              </a:p>
            </p:txBody>
          </p:sp>
        </mc:Choice>
        <mc:Fallback xmlns="">
          <p:sp>
            <p:nvSpPr>
              <p:cNvPr id="28" name="CuadroTexto 27">
                <a:extLst>
                  <a:ext uri="{FF2B5EF4-FFF2-40B4-BE49-F238E27FC236}">
                    <a16:creationId xmlns:a16="http://schemas.microsoft.com/office/drawing/2014/main" id="{3BDBA379-4674-CA52-7C2D-338DDEE9DC6E}"/>
                  </a:ext>
                </a:extLst>
              </p:cNvPr>
              <p:cNvSpPr txBox="1">
                <a:spLocks noRot="1" noChangeAspect="1" noMove="1" noResize="1" noEditPoints="1" noAdjustHandles="1" noChangeArrowheads="1" noChangeShapeType="1" noTextEdit="1"/>
              </p:cNvSpPr>
              <p:nvPr/>
            </p:nvSpPr>
            <p:spPr>
              <a:xfrm>
                <a:off x="4144953" y="4984442"/>
                <a:ext cx="2430216" cy="251544"/>
              </a:xfrm>
              <a:prstGeom prst="rect">
                <a:avLst/>
              </a:prstGeom>
              <a:blipFill>
                <a:blip r:embed="rId4"/>
                <a:stretch>
                  <a:fillRect l="-501" b="-2439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8925DD74-4C85-FCA6-19D0-04F3BAD2D6A2}"/>
                  </a:ext>
                </a:extLst>
              </p:cNvPr>
              <p:cNvSpPr txBox="1"/>
              <p:nvPr/>
            </p:nvSpPr>
            <p:spPr>
              <a:xfrm>
                <a:off x="9432235" y="5025994"/>
                <a:ext cx="2053959" cy="10453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m:rPr>
                              <m:sty m:val="p"/>
                            </m:rPr>
                            <a:rPr lang="es-MX" i="0" smtClean="0">
                              <a:solidFill>
                                <a:schemeClr val="bg1"/>
                              </a:solidFill>
                              <a:latin typeface="Cambria Math" panose="02040503050406030204" pitchFamily="18" charset="0"/>
                            </a:rPr>
                            <m:t>Ψ</m:t>
                          </m:r>
                        </m:e>
                        <m:sub>
                          <m:r>
                            <a:rPr lang="es-MX" i="1">
                              <a:solidFill>
                                <a:schemeClr val="bg1"/>
                              </a:solidFill>
                              <a:latin typeface="Cambria Math" panose="02040503050406030204" pitchFamily="18" charset="0"/>
                            </a:rPr>
                            <m:t>𝑡</m:t>
                          </m:r>
                        </m:sub>
                      </m:sSub>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𝑥</m:t>
                      </m:r>
                      <m:r>
                        <a:rPr lang="es-MX" b="0" i="1" smtClean="0">
                          <a:solidFill>
                            <a:schemeClr val="bg1"/>
                          </a:solidFill>
                          <a:latin typeface="Cambria Math" panose="02040503050406030204" pitchFamily="18" charset="0"/>
                        </a:rPr>
                        <m:t>→ </m:t>
                      </m:r>
                      <m:d>
                        <m:dPr>
                          <m:ctrlPr>
                            <a:rPr lang="es-MX" b="0" i="1" smtClean="0">
                              <a:solidFill>
                                <a:schemeClr val="bg1"/>
                              </a:solidFill>
                              <a:latin typeface="Cambria Math" panose="02040503050406030204" pitchFamily="18" charset="0"/>
                            </a:rPr>
                          </m:ctrlPr>
                        </m:dPr>
                        <m:e>
                          <m:f>
                            <m:fPr>
                              <m:type m:val="noBar"/>
                              <m:ctrlPr>
                                <a:rPr lang="es-MX" b="0" i="1" smtClean="0">
                                  <a:solidFill>
                                    <a:schemeClr val="bg1"/>
                                  </a:solidFill>
                                  <a:latin typeface="Cambria Math" panose="02040503050406030204" pitchFamily="18" charset="0"/>
                                </a:rPr>
                              </m:ctrlPr>
                            </m:fPr>
                            <m:num>
                              <m:sSubSup>
                                <m:sSubSupPr>
                                  <m:ctrlPr>
                                    <a:rPr lang="es-MX" i="1">
                                      <a:solidFill>
                                        <a:schemeClr val="bg1"/>
                                      </a:solidFill>
                                      <a:latin typeface="Cambria Math" panose="02040503050406030204" pitchFamily="18" charset="0"/>
                                    </a:rPr>
                                  </m:ctrlPr>
                                </m:sSubSupPr>
                                <m:e>
                                  <m:r>
                                    <m:rPr>
                                      <m:sty m:val="p"/>
                                    </m:rPr>
                                    <a:rPr lang="es-MX" i="1">
                                      <a:solidFill>
                                        <a:schemeClr val="bg1"/>
                                      </a:solidFill>
                                      <a:latin typeface="Cambria Math" panose="02040503050406030204" pitchFamily="18" charset="0"/>
                                    </a:rPr>
                                    <m:t>λ</m:t>
                                  </m:r>
                                </m:e>
                                <m:sub>
                                  <m:r>
                                    <m:rPr>
                                      <m:nor/>
                                    </m:rPr>
                                    <a:rPr lang="es-MX" b="0" i="0" smtClean="0">
                                      <a:solidFill>
                                        <a:schemeClr val="bg1"/>
                                      </a:solidFill>
                                      <a:latin typeface="Cambria Math" panose="02040503050406030204" pitchFamily="18" charset="0"/>
                                    </a:rPr>
                                    <m:t>1</m:t>
                                  </m:r>
                                </m:sub>
                                <m:sup>
                                  <m:r>
                                    <a:rPr lang="es-MX" i="1">
                                      <a:solidFill>
                                        <a:schemeClr val="bg1"/>
                                      </a:solidFill>
                                      <a:latin typeface="Cambria Math" panose="02040503050406030204" pitchFamily="18" charset="0"/>
                                    </a:rPr>
                                    <m:t>𝑡</m:t>
                                  </m:r>
                                </m:sup>
                              </m:sSubSup>
                              <m:sSub>
                                <m:sSubPr>
                                  <m:ctrlPr>
                                    <a:rPr lang="es-MX" i="1">
                                      <a:solidFill>
                                        <a:schemeClr val="bg1"/>
                                      </a:solidFill>
                                      <a:latin typeface="Cambria Math" panose="02040503050406030204" pitchFamily="18" charset="0"/>
                                    </a:rPr>
                                  </m:ctrlPr>
                                </m:sSubPr>
                                <m:e>
                                  <m:r>
                                    <m:rPr>
                                      <m:sty m:val="p"/>
                                    </m:rPr>
                                    <a:rPr lang="es-MX" i="1">
                                      <a:solidFill>
                                        <a:schemeClr val="bg1"/>
                                      </a:solidFill>
                                      <a:latin typeface="Cambria Math" panose="02040503050406030204" pitchFamily="18" charset="0"/>
                                    </a:rPr>
                                    <m:t>ψ</m:t>
                                  </m:r>
                                </m:e>
                                <m:sub>
                                  <m:r>
                                    <m:rPr>
                                      <m:nor/>
                                    </m:rPr>
                                    <a:rPr lang="es-MX" b="0" i="0" smtClean="0">
                                      <a:solidFill>
                                        <a:schemeClr val="bg1"/>
                                      </a:solidFill>
                                      <a:latin typeface="Cambria Math" panose="02040503050406030204" pitchFamily="18" charset="0"/>
                                    </a:rPr>
                                    <m:t>1</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m:t>
                              </m:r>
                            </m:num>
                            <m:den>
                              <m:eqArr>
                                <m:eqArrPr>
                                  <m:ctrlPr>
                                    <a:rPr lang="es-MX" b="0" i="1" smtClean="0">
                                      <a:solidFill>
                                        <a:schemeClr val="bg1"/>
                                      </a:solidFill>
                                      <a:latin typeface="Cambria Math" panose="02040503050406030204" pitchFamily="18" charset="0"/>
                                    </a:rPr>
                                  </m:ctrlPr>
                                </m:eqArrPr>
                                <m:e>
                                  <m:sSubSup>
                                    <m:sSubSupPr>
                                      <m:ctrlPr>
                                        <a:rPr lang="es-MX" i="1">
                                          <a:solidFill>
                                            <a:schemeClr val="bg1"/>
                                          </a:solidFill>
                                          <a:latin typeface="Cambria Math" panose="02040503050406030204" pitchFamily="18" charset="0"/>
                                        </a:rPr>
                                      </m:ctrlPr>
                                    </m:sSubSupPr>
                                    <m:e>
                                      <m:r>
                                        <m:rPr>
                                          <m:sty m:val="p"/>
                                        </m:rPr>
                                        <a:rPr lang="es-MX" i="1">
                                          <a:solidFill>
                                            <a:schemeClr val="bg1"/>
                                          </a:solidFill>
                                          <a:latin typeface="Cambria Math" panose="02040503050406030204" pitchFamily="18" charset="0"/>
                                        </a:rPr>
                                        <m:t>λ</m:t>
                                      </m:r>
                                    </m:e>
                                    <m:sub>
                                      <m:r>
                                        <m:rPr>
                                          <m:nor/>
                                        </m:rPr>
                                        <a:rPr lang="es-MX" b="0" i="0" smtClean="0">
                                          <a:solidFill>
                                            <a:schemeClr val="bg1"/>
                                          </a:solidFill>
                                          <a:latin typeface="Cambria Math" panose="02040503050406030204" pitchFamily="18" charset="0"/>
                                        </a:rPr>
                                        <m:t>2</m:t>
                                      </m:r>
                                    </m:sub>
                                    <m:sup>
                                      <m:r>
                                        <a:rPr lang="es-MX" i="1">
                                          <a:solidFill>
                                            <a:schemeClr val="bg1"/>
                                          </a:solidFill>
                                          <a:latin typeface="Cambria Math" panose="02040503050406030204" pitchFamily="18" charset="0"/>
                                        </a:rPr>
                                        <m:t>𝑡</m:t>
                                      </m:r>
                                    </m:sup>
                                  </m:sSubSup>
                                  <m:sSub>
                                    <m:sSubPr>
                                      <m:ctrlPr>
                                        <a:rPr lang="es-MX" i="1">
                                          <a:solidFill>
                                            <a:schemeClr val="bg1"/>
                                          </a:solidFill>
                                          <a:latin typeface="Cambria Math" panose="02040503050406030204" pitchFamily="18" charset="0"/>
                                        </a:rPr>
                                      </m:ctrlPr>
                                    </m:sSubPr>
                                    <m:e>
                                      <m:r>
                                        <m:rPr>
                                          <m:sty m:val="p"/>
                                        </m:rPr>
                                        <a:rPr lang="es-MX" i="1">
                                          <a:solidFill>
                                            <a:schemeClr val="bg1"/>
                                          </a:solidFill>
                                          <a:latin typeface="Cambria Math" panose="02040503050406030204" pitchFamily="18" charset="0"/>
                                        </a:rPr>
                                        <m:t>ψ</m:t>
                                      </m:r>
                                    </m:e>
                                    <m:sub>
                                      <m:r>
                                        <m:rPr>
                                          <m:nor/>
                                        </m:rPr>
                                        <a:rPr lang="es-MX" b="0" i="0" smtClean="0">
                                          <a:solidFill>
                                            <a:schemeClr val="bg1"/>
                                          </a:solidFill>
                                          <a:latin typeface="Cambria Math" panose="02040503050406030204" pitchFamily="18" charset="0"/>
                                        </a:rPr>
                                        <m:t>2</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m:t>
                                  </m:r>
                                </m:e>
                                <m:e>
                                  <m:r>
                                    <a:rPr lang="es-MX" i="1" dirty="0" smtClean="0">
                                      <a:solidFill>
                                        <a:schemeClr val="bg1"/>
                                      </a:solidFill>
                                      <a:latin typeface="Cambria Math" panose="02040503050406030204" pitchFamily="18" charset="0"/>
                                    </a:rPr>
                                    <m:t>⋮</m:t>
                                  </m:r>
                                </m:e>
                                <m:e>
                                  <m:sSubSup>
                                    <m:sSubSupPr>
                                      <m:ctrlPr>
                                        <a:rPr lang="es-MX" b="0" i="1" smtClean="0">
                                          <a:solidFill>
                                            <a:schemeClr val="bg1"/>
                                          </a:solidFill>
                                          <a:latin typeface="Cambria Math" panose="02040503050406030204" pitchFamily="18" charset="0"/>
                                        </a:rPr>
                                      </m:ctrlPr>
                                    </m:sSubSupPr>
                                    <m:e>
                                      <m:r>
                                        <m:rPr>
                                          <m:sty m:val="p"/>
                                        </m:rPr>
                                        <a:rPr lang="es-MX" b="0" i="1" smtClean="0">
                                          <a:solidFill>
                                            <a:schemeClr val="bg1"/>
                                          </a:solidFill>
                                          <a:latin typeface="Cambria Math" panose="02040503050406030204" pitchFamily="18" charset="0"/>
                                        </a:rPr>
                                        <m:t>λ</m:t>
                                      </m:r>
                                    </m:e>
                                    <m:sub>
                                      <m:r>
                                        <m:rPr>
                                          <m:nor/>
                                        </m:rPr>
                                        <a:rPr lang="es-MX" dirty="0">
                                          <a:solidFill>
                                            <a:schemeClr val="bg1"/>
                                          </a:solidFill>
                                        </a:rPr>
                                        <m:t>q</m:t>
                                      </m:r>
                                      <m:r>
                                        <m:rPr>
                                          <m:nor/>
                                        </m:rPr>
                                        <a:rPr lang="es-MX" dirty="0">
                                          <a:solidFill>
                                            <a:schemeClr val="bg1"/>
                                          </a:solidFill>
                                        </a:rPr>
                                        <m:t>(</m:t>
                                      </m:r>
                                      <m:r>
                                        <m:rPr>
                                          <m:nor/>
                                        </m:rPr>
                                        <a:rPr lang="es-MX" dirty="0">
                                          <a:solidFill>
                                            <a:schemeClr val="bg1"/>
                                          </a:solidFill>
                                        </a:rPr>
                                        <m:t>t</m:t>
                                      </m:r>
                                      <m:r>
                                        <m:rPr>
                                          <m:nor/>
                                        </m:rPr>
                                        <a:rPr lang="es-MX" dirty="0">
                                          <a:solidFill>
                                            <a:schemeClr val="bg1"/>
                                          </a:solidFill>
                                        </a:rPr>
                                        <m:t>)</m:t>
                                      </m:r>
                                    </m:sub>
                                    <m:sup>
                                      <m:r>
                                        <a:rPr lang="es-MX" b="0" i="1" smtClean="0">
                                          <a:solidFill>
                                            <a:schemeClr val="bg1"/>
                                          </a:solidFill>
                                          <a:latin typeface="Cambria Math" panose="02040503050406030204" pitchFamily="18" charset="0"/>
                                        </a:rPr>
                                        <m:t>𝑡</m:t>
                                      </m:r>
                                    </m:sup>
                                  </m:sSubSup>
                                  <m:sSub>
                                    <m:sSubPr>
                                      <m:ctrlPr>
                                        <a:rPr lang="es-MX" b="0" i="1" smtClean="0">
                                          <a:solidFill>
                                            <a:schemeClr val="bg1"/>
                                          </a:solidFill>
                                          <a:latin typeface="Cambria Math" panose="02040503050406030204" pitchFamily="18" charset="0"/>
                                        </a:rPr>
                                      </m:ctrlPr>
                                    </m:sSubPr>
                                    <m:e>
                                      <m:r>
                                        <m:rPr>
                                          <m:sty m:val="p"/>
                                        </m:rPr>
                                        <a:rPr lang="es-MX" b="0" i="1" smtClean="0">
                                          <a:solidFill>
                                            <a:schemeClr val="bg1"/>
                                          </a:solidFill>
                                          <a:latin typeface="Cambria Math" panose="02040503050406030204" pitchFamily="18" charset="0"/>
                                        </a:rPr>
                                        <m:t>ψ</m:t>
                                      </m:r>
                                    </m:e>
                                    <m:sub>
                                      <m:r>
                                        <m:rPr>
                                          <m:nor/>
                                        </m:rPr>
                                        <a:rPr lang="es-MX" dirty="0">
                                          <a:solidFill>
                                            <a:schemeClr val="bg1"/>
                                          </a:solidFill>
                                        </a:rPr>
                                        <m:t>q</m:t>
                                      </m:r>
                                      <m:r>
                                        <m:rPr>
                                          <m:nor/>
                                        </m:rPr>
                                        <a:rPr lang="es-MX" dirty="0">
                                          <a:solidFill>
                                            <a:schemeClr val="bg1"/>
                                          </a:solidFill>
                                        </a:rPr>
                                        <m:t>(</m:t>
                                      </m:r>
                                      <m:r>
                                        <m:rPr>
                                          <m:nor/>
                                        </m:rPr>
                                        <a:rPr lang="es-MX" dirty="0">
                                          <a:solidFill>
                                            <a:schemeClr val="bg1"/>
                                          </a:solidFill>
                                        </a:rPr>
                                        <m:t>t</m:t>
                                      </m:r>
                                      <m:r>
                                        <m:rPr>
                                          <m:nor/>
                                        </m:rPr>
                                        <a:rPr lang="es-MX" dirty="0">
                                          <a:solidFill>
                                            <a:schemeClr val="bg1"/>
                                          </a:solidFill>
                                        </a:rPr>
                                        <m:t>)</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 </m:t>
                                  </m:r>
                                </m:e>
                              </m:eqArr>
                            </m:den>
                          </m:f>
                        </m:e>
                      </m:d>
                    </m:oMath>
                  </m:oMathPara>
                </a14:m>
                <a:endParaRPr lang="es-MX" dirty="0">
                  <a:solidFill>
                    <a:schemeClr val="bg1"/>
                  </a:solidFill>
                </a:endParaRPr>
              </a:p>
            </p:txBody>
          </p:sp>
        </mc:Choice>
        <mc:Fallback xmlns="">
          <p:sp>
            <p:nvSpPr>
              <p:cNvPr id="29" name="CuadroTexto 28">
                <a:extLst>
                  <a:ext uri="{FF2B5EF4-FFF2-40B4-BE49-F238E27FC236}">
                    <a16:creationId xmlns:a16="http://schemas.microsoft.com/office/drawing/2014/main" id="{8925DD74-4C85-FCA6-19D0-04F3BAD2D6A2}"/>
                  </a:ext>
                </a:extLst>
              </p:cNvPr>
              <p:cNvSpPr txBox="1">
                <a:spLocks noRot="1" noChangeAspect="1" noMove="1" noResize="1" noEditPoints="1" noAdjustHandles="1" noChangeArrowheads="1" noChangeShapeType="1" noTextEdit="1"/>
              </p:cNvSpPr>
              <p:nvPr/>
            </p:nvSpPr>
            <p:spPr>
              <a:xfrm>
                <a:off x="9432235" y="5025994"/>
                <a:ext cx="2053959" cy="1045351"/>
              </a:xfrm>
              <a:prstGeom prst="rect">
                <a:avLst/>
              </a:prstGeom>
              <a:blipFill>
                <a:blip r:embed="rId5"/>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761765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4C896-D723-0C54-8C00-7240F30260E9}"/>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DE77ABA3-7F96-85E2-85D5-C35CBB35DF6E}"/>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7644F2B1-7F85-D61C-512E-F49435F81776}"/>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FCBC8E4D-2384-E7F3-782B-AB9899B9D452}"/>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F200A9EE-48A4-E719-B57C-2846F99317E2}"/>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9C021054-EF69-D458-AB62-99826E6EA13D}"/>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486CFED4-30F6-F749-36E0-9F7FAD188924}"/>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6904E7C4-A22D-2C00-1273-26B210D4429A}"/>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1EB6B223-2610-79DC-0ABE-8E3C376826E7}"/>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45290FEE-6B2C-2FE4-70D1-553730DD2C0D}"/>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E15BF611-ADA4-C98E-5258-322E0D777FD8}"/>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646D86B3-7543-D68D-0889-8D023BD2B5AE}"/>
              </a:ext>
            </a:extLst>
          </p:cNvPr>
          <p:cNvSpPr/>
          <p:nvPr/>
        </p:nvSpPr>
        <p:spPr>
          <a:xfrm>
            <a:off x="9432235" y="20809"/>
            <a:ext cx="275976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1FFDF41A-EF8E-088A-9E52-87AC574E9DA0}"/>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Flecha: cheurón 2">
            <a:extLst>
              <a:ext uri="{FF2B5EF4-FFF2-40B4-BE49-F238E27FC236}">
                <a16:creationId xmlns:a16="http://schemas.microsoft.com/office/drawing/2014/main" id="{BAF8CF9B-C834-192E-5CCC-63CC3D04A627}"/>
              </a:ext>
            </a:extLst>
          </p:cNvPr>
          <p:cNvSpPr/>
          <p:nvPr/>
        </p:nvSpPr>
        <p:spPr>
          <a:xfrm>
            <a:off x="2903652" y="1536096"/>
            <a:ext cx="8970965" cy="4996783"/>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 name="Flecha: cheurón 3">
            <a:extLst>
              <a:ext uri="{FF2B5EF4-FFF2-40B4-BE49-F238E27FC236}">
                <a16:creationId xmlns:a16="http://schemas.microsoft.com/office/drawing/2014/main" id="{044F77A6-D69A-E9CD-D9CE-666883200557}"/>
              </a:ext>
            </a:extLst>
          </p:cNvPr>
          <p:cNvSpPr/>
          <p:nvPr/>
        </p:nvSpPr>
        <p:spPr>
          <a:xfrm>
            <a:off x="295006" y="283791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Flecha: cheurón 5">
            <a:extLst>
              <a:ext uri="{FF2B5EF4-FFF2-40B4-BE49-F238E27FC236}">
                <a16:creationId xmlns:a16="http://schemas.microsoft.com/office/drawing/2014/main" id="{17D4F426-FE5A-E226-6F7D-6C87B3C41CC0}"/>
              </a:ext>
            </a:extLst>
          </p:cNvPr>
          <p:cNvSpPr/>
          <p:nvPr/>
        </p:nvSpPr>
        <p:spPr>
          <a:xfrm>
            <a:off x="308517" y="415068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7" name="Flecha: cheurón 6">
            <a:extLst>
              <a:ext uri="{FF2B5EF4-FFF2-40B4-BE49-F238E27FC236}">
                <a16:creationId xmlns:a16="http://schemas.microsoft.com/office/drawing/2014/main" id="{3D3C5F42-5F0E-EB3B-9E06-59E1C03B46E8}"/>
              </a:ext>
            </a:extLst>
          </p:cNvPr>
          <p:cNvSpPr/>
          <p:nvPr/>
        </p:nvSpPr>
        <p:spPr>
          <a:xfrm>
            <a:off x="295005" y="5463457"/>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8" name="CuadroTexto 7">
            <a:extLst>
              <a:ext uri="{FF2B5EF4-FFF2-40B4-BE49-F238E27FC236}">
                <a16:creationId xmlns:a16="http://schemas.microsoft.com/office/drawing/2014/main" id="{7E7673DF-E7AA-1373-1AA3-C9B7B977A871}"/>
              </a:ext>
            </a:extLst>
          </p:cNvPr>
          <p:cNvSpPr txBox="1"/>
          <p:nvPr/>
        </p:nvSpPr>
        <p:spPr>
          <a:xfrm>
            <a:off x="3041138" y="1656900"/>
            <a:ext cx="3992196" cy="461665"/>
          </a:xfrm>
          <a:prstGeom prst="rect">
            <a:avLst/>
          </a:prstGeom>
          <a:noFill/>
        </p:spPr>
        <p:txBody>
          <a:bodyPr wrap="square">
            <a:spAutoFit/>
          </a:bodyPr>
          <a:lstStyle/>
          <a:p>
            <a:pPr algn="ctr"/>
            <a:r>
              <a:rPr lang="es-MX" sz="2400" b="1" i="1" dirty="0" err="1">
                <a:solidFill>
                  <a:schemeClr val="bg1"/>
                </a:solidFill>
                <a:latin typeface="Montserrat Light" panose="00000400000000000000" pitchFamily="2" charset="0"/>
              </a:rPr>
              <a:t>Embedding</a:t>
            </a:r>
            <a:r>
              <a:rPr lang="es-MX" sz="2400" b="1" i="1" dirty="0">
                <a:solidFill>
                  <a:schemeClr val="bg1"/>
                </a:solidFill>
                <a:latin typeface="Montserrat Light" panose="00000400000000000000" pitchFamily="2" charset="0"/>
              </a:rPr>
              <a:t> </a:t>
            </a:r>
            <a:r>
              <a:rPr lang="es-MX" sz="2400" b="1" dirty="0">
                <a:solidFill>
                  <a:schemeClr val="bg1"/>
                </a:solidFill>
                <a:latin typeface="Montserrat Light" panose="00000400000000000000" pitchFamily="2" charset="0"/>
              </a:rPr>
              <a:t>(Alternativa)</a:t>
            </a:r>
            <a:endParaRPr lang="es-MX" sz="2400" dirty="0">
              <a:solidFill>
                <a:schemeClr val="bg1"/>
              </a:solidFill>
            </a:endParaRPr>
          </a:p>
        </p:txBody>
      </p:sp>
      <p:sp>
        <p:nvSpPr>
          <p:cNvPr id="9" name="CuadroTexto 8">
            <a:extLst>
              <a:ext uri="{FF2B5EF4-FFF2-40B4-BE49-F238E27FC236}">
                <a16:creationId xmlns:a16="http://schemas.microsoft.com/office/drawing/2014/main" id="{B3854282-5522-F79B-6AEA-3B8F9F8D5447}"/>
              </a:ext>
            </a:extLst>
          </p:cNvPr>
          <p:cNvSpPr txBox="1"/>
          <p:nvPr/>
        </p:nvSpPr>
        <p:spPr>
          <a:xfrm>
            <a:off x="532884" y="296967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Diferenciación</a:t>
            </a:r>
            <a:endParaRPr lang="es-MX" sz="1600" dirty="0">
              <a:solidFill>
                <a:schemeClr val="bg1"/>
              </a:solidFill>
            </a:endParaRPr>
          </a:p>
        </p:txBody>
      </p:sp>
      <p:sp>
        <p:nvSpPr>
          <p:cNvPr id="11" name="CuadroTexto 10">
            <a:extLst>
              <a:ext uri="{FF2B5EF4-FFF2-40B4-BE49-F238E27FC236}">
                <a16:creationId xmlns:a16="http://schemas.microsoft.com/office/drawing/2014/main" id="{FB2693F1-F641-D3C2-E98A-9056721AEAD1}"/>
              </a:ext>
            </a:extLst>
          </p:cNvPr>
          <p:cNvSpPr txBox="1"/>
          <p:nvPr/>
        </p:nvSpPr>
        <p:spPr>
          <a:xfrm>
            <a:off x="532884" y="428244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Identificación</a:t>
            </a:r>
            <a:endParaRPr lang="es-MX" sz="1600" dirty="0">
              <a:solidFill>
                <a:schemeClr val="bg1"/>
              </a:solidFill>
            </a:endParaRPr>
          </a:p>
        </p:txBody>
      </p:sp>
      <p:sp>
        <p:nvSpPr>
          <p:cNvPr id="12" name="CuadroTexto 11">
            <a:extLst>
              <a:ext uri="{FF2B5EF4-FFF2-40B4-BE49-F238E27FC236}">
                <a16:creationId xmlns:a16="http://schemas.microsoft.com/office/drawing/2014/main" id="{2FE618A2-FEC7-9A64-927F-F4E664FD2206}"/>
              </a:ext>
            </a:extLst>
          </p:cNvPr>
          <p:cNvSpPr txBox="1"/>
          <p:nvPr/>
        </p:nvSpPr>
        <p:spPr>
          <a:xfrm>
            <a:off x="532884" y="5595211"/>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Predicción</a:t>
            </a:r>
            <a:endParaRPr lang="es-MX" sz="1600" dirty="0">
              <a:solidFill>
                <a:schemeClr val="bg1"/>
              </a:solidFill>
            </a:endParaRPr>
          </a:p>
        </p:txBody>
      </p:sp>
      <p:sp>
        <p:nvSpPr>
          <p:cNvPr id="13" name="CuadroTexto 12">
            <a:extLst>
              <a:ext uri="{FF2B5EF4-FFF2-40B4-BE49-F238E27FC236}">
                <a16:creationId xmlns:a16="http://schemas.microsoft.com/office/drawing/2014/main" id="{76E460F1-9A0D-7971-32AB-6F4C25E5EDD1}"/>
              </a:ext>
            </a:extLst>
          </p:cNvPr>
          <p:cNvSpPr txBox="1"/>
          <p:nvPr/>
        </p:nvSpPr>
        <p:spPr>
          <a:xfrm>
            <a:off x="7685099" y="1720504"/>
            <a:ext cx="3071537"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Hiperesfera</a:t>
            </a:r>
            <a:endParaRPr lang="es-MX" sz="3200" dirty="0">
              <a:solidFill>
                <a:schemeClr val="bg1"/>
              </a:solidFill>
            </a:endParaRPr>
          </a:p>
        </p:txBody>
      </p:sp>
      <p:sp>
        <p:nvSpPr>
          <p:cNvPr id="14" name="CuadroTexto 13">
            <a:extLst>
              <a:ext uri="{FF2B5EF4-FFF2-40B4-BE49-F238E27FC236}">
                <a16:creationId xmlns:a16="http://schemas.microsoft.com/office/drawing/2014/main" id="{052981EC-4877-1F73-5F92-90D23BEC457D}"/>
              </a:ext>
            </a:extLst>
          </p:cNvPr>
          <p:cNvSpPr txBox="1"/>
          <p:nvPr/>
        </p:nvSpPr>
        <p:spPr>
          <a:xfrm>
            <a:off x="3678565" y="2618225"/>
            <a:ext cx="3707658" cy="1169551"/>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Conjunto</a:t>
            </a:r>
            <a:r>
              <a:rPr lang="es-MX" b="1" dirty="0">
                <a:solidFill>
                  <a:schemeClr val="bg1"/>
                </a:solidFill>
                <a:latin typeface="Montserrat Light" panose="00000400000000000000" pitchFamily="2" charset="0"/>
              </a:rPr>
              <a:t> </a:t>
            </a:r>
            <a:r>
              <a:rPr lang="es-MX" dirty="0">
                <a:solidFill>
                  <a:schemeClr val="bg1"/>
                </a:solidFill>
                <a:latin typeface="Montserrat Light" panose="00000400000000000000" pitchFamily="2" charset="0"/>
              </a:rPr>
              <a:t>de puntos en un espacio euclídeo (n+1)-dimensional que se encuentran a una distancia constante r respecto a un punto fijo, llamado centro y una matriz de vectores coordenados.</a:t>
            </a:r>
          </a:p>
        </p:txBody>
      </p:sp>
      <p:pic>
        <p:nvPicPr>
          <p:cNvPr id="23" name="Imagen 22" descr="Imagen en blanco y negro&#10;&#10;Descripción generada automáticamente con confianza baja">
            <a:extLst>
              <a:ext uri="{FF2B5EF4-FFF2-40B4-BE49-F238E27FC236}">
                <a16:creationId xmlns:a16="http://schemas.microsoft.com/office/drawing/2014/main" id="{5C7BC557-0FE2-FB32-86EB-0358E9299515}"/>
              </a:ext>
            </a:extLst>
          </p:cNvPr>
          <p:cNvPicPr>
            <a:picLocks noChangeAspect="1"/>
          </p:cNvPicPr>
          <p:nvPr/>
        </p:nvPicPr>
        <p:blipFill>
          <a:blip r:embed="rId2">
            <a:lum bright="70000" contrast="-70000"/>
          </a:blip>
          <a:stretch>
            <a:fillRect/>
          </a:stretch>
        </p:blipFill>
        <p:spPr>
          <a:xfrm>
            <a:off x="8342043" y="2667211"/>
            <a:ext cx="2603828" cy="2603828"/>
          </a:xfrm>
          <a:prstGeom prst="rect">
            <a:avLst/>
          </a:prstGeom>
        </p:spPr>
      </p:pic>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0A6D4E22-382B-6B35-5354-8454982D6135}"/>
                  </a:ext>
                </a:extLst>
              </p:cNvPr>
              <p:cNvSpPr txBox="1"/>
              <p:nvPr/>
            </p:nvSpPr>
            <p:spPr>
              <a:xfrm>
                <a:off x="3890670" y="3777886"/>
                <a:ext cx="3264132" cy="576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MX"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𝑥</m:t>
                              </m:r>
                            </m:e>
                            <m:sub>
                              <m:r>
                                <a:rPr lang="es-MX" b="0" i="1" smtClean="0">
                                  <a:solidFill>
                                    <a:schemeClr val="bg1"/>
                                  </a:solidFill>
                                  <a:latin typeface="Cambria Math" panose="02040503050406030204" pitchFamily="18" charset="0"/>
                                </a:rPr>
                                <m:t>𝑖</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𝑥</m:t>
                              </m:r>
                            </m:e>
                            <m:sub>
                              <m:r>
                                <a:rPr lang="es-MX" b="0" i="1" smtClean="0">
                                  <a:solidFill>
                                    <a:schemeClr val="bg1"/>
                                  </a:solidFill>
                                  <a:latin typeface="Cambria Math" panose="02040503050406030204" pitchFamily="18" charset="0"/>
                                </a:rPr>
                                <m:t>𝑗</m:t>
                              </m:r>
                            </m:sub>
                          </m:sSub>
                        </m:e>
                      </m:d>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𝑟</m:t>
                          </m:r>
                        </m:e>
                        <m:sup>
                          <m:r>
                            <a:rPr lang="es-MX" b="0" i="1" smtClean="0">
                              <a:solidFill>
                                <a:schemeClr val="bg1"/>
                              </a:solidFill>
                              <a:latin typeface="Cambria Math" panose="02040503050406030204" pitchFamily="18" charset="0"/>
                            </a:rPr>
                            <m:t>2</m:t>
                          </m:r>
                        </m:sup>
                      </m:sSup>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cos</m:t>
                          </m:r>
                        </m:fName>
                        <m:e>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𝜃</m:t>
                              </m:r>
                            </m:e>
                            <m:sub>
                              <m:r>
                                <a:rPr lang="es-MX" b="0" i="1" smtClean="0">
                                  <a:solidFill>
                                    <a:schemeClr val="bg1"/>
                                  </a:solidFill>
                                  <a:latin typeface="Cambria Math" panose="02040503050406030204" pitchFamily="18" charset="0"/>
                                </a:rPr>
                                <m:t>𝑖𝑗</m:t>
                              </m:r>
                            </m:sub>
                          </m:sSub>
                          <m:r>
                            <a:rPr lang="es-MX" b="0" i="1" smtClean="0">
                              <a:solidFill>
                                <a:schemeClr val="bg1"/>
                              </a:solidFill>
                              <a:latin typeface="Cambria Math" panose="02040503050406030204" pitchFamily="18" charset="0"/>
                            </a:rPr>
                            <m:t>)</m:t>
                          </m:r>
                        </m:e>
                      </m:func>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𝑟</m:t>
                          </m:r>
                        </m:e>
                        <m:sup>
                          <m:r>
                            <a:rPr lang="es-MX" b="0" i="1" smtClean="0">
                              <a:solidFill>
                                <a:schemeClr val="bg1"/>
                              </a:solidFill>
                              <a:latin typeface="Cambria Math" panose="02040503050406030204" pitchFamily="18" charset="0"/>
                            </a:rPr>
                            <m:t>2</m:t>
                          </m:r>
                        </m:sup>
                      </m:sSup>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cos</m:t>
                          </m:r>
                        </m:fName>
                        <m:e>
                          <m:d>
                            <m:dPr>
                              <m:ctrlPr>
                                <a:rPr lang="es-MX" i="1">
                                  <a:solidFill>
                                    <a:schemeClr val="bg1"/>
                                  </a:solidFill>
                                  <a:latin typeface="Cambria Math" panose="02040503050406030204" pitchFamily="18" charset="0"/>
                                </a:rPr>
                              </m:ctrlPr>
                            </m:dPr>
                            <m:e>
                              <m:f>
                                <m:fPr>
                                  <m:ctrlPr>
                                    <a:rPr lang="es-MX" i="1">
                                      <a:solidFill>
                                        <a:schemeClr val="bg1"/>
                                      </a:solidFill>
                                      <a:latin typeface="Cambria Math" panose="02040503050406030204" pitchFamily="18" charset="0"/>
                                    </a:rPr>
                                  </m:ctrlPr>
                                </m:fPr>
                                <m:num>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𝑑</m:t>
                                      </m:r>
                                    </m:e>
                                    <m:sub>
                                      <m:r>
                                        <a:rPr lang="es-MX" i="1">
                                          <a:solidFill>
                                            <a:schemeClr val="bg1"/>
                                          </a:solidFill>
                                          <a:latin typeface="Cambria Math" panose="02040503050406030204" pitchFamily="18" charset="0"/>
                                        </a:rPr>
                                        <m:t>𝑖𝑗</m:t>
                                      </m:r>
                                    </m:sub>
                                  </m:sSub>
                                </m:num>
                                <m:den>
                                  <m:r>
                                    <a:rPr lang="es-MX" i="1">
                                      <a:solidFill>
                                        <a:schemeClr val="bg1"/>
                                      </a:solidFill>
                                      <a:latin typeface="Cambria Math" panose="02040503050406030204" pitchFamily="18" charset="0"/>
                                    </a:rPr>
                                    <m:t>𝑟</m:t>
                                  </m:r>
                                </m:den>
                              </m:f>
                            </m:e>
                          </m:d>
                        </m:e>
                      </m:func>
                    </m:oMath>
                  </m:oMathPara>
                </a14:m>
                <a:endParaRPr lang="es-MX" dirty="0">
                  <a:solidFill>
                    <a:schemeClr val="bg1"/>
                  </a:solidFill>
                </a:endParaRPr>
              </a:p>
            </p:txBody>
          </p:sp>
        </mc:Choice>
        <mc:Fallback xmlns="">
          <p:sp>
            <p:nvSpPr>
              <p:cNvPr id="26" name="CuadroTexto 25">
                <a:extLst>
                  <a:ext uri="{FF2B5EF4-FFF2-40B4-BE49-F238E27FC236}">
                    <a16:creationId xmlns:a16="http://schemas.microsoft.com/office/drawing/2014/main" id="{0A6D4E22-382B-6B35-5354-8454982D6135}"/>
                  </a:ext>
                </a:extLst>
              </p:cNvPr>
              <p:cNvSpPr txBox="1">
                <a:spLocks noRot="1" noChangeAspect="1" noMove="1" noResize="1" noEditPoints="1" noAdjustHandles="1" noChangeArrowheads="1" noChangeShapeType="1" noTextEdit="1"/>
              </p:cNvSpPr>
              <p:nvPr/>
            </p:nvSpPr>
            <p:spPr>
              <a:xfrm>
                <a:off x="3890670" y="3777886"/>
                <a:ext cx="3264132" cy="576376"/>
              </a:xfrm>
              <a:prstGeom prst="rect">
                <a:avLst/>
              </a:prstGeom>
              <a:blipFill>
                <a:blip r:embed="rId3"/>
                <a:stretch>
                  <a:fillRect/>
                </a:stretch>
              </a:blipFill>
            </p:spPr>
            <p:txBody>
              <a:bodyPr/>
              <a:lstStyle/>
              <a:p>
                <a:r>
                  <a:rPr lang="es-MX">
                    <a:noFill/>
                  </a:rPr>
                  <a:t> </a:t>
                </a:r>
              </a:p>
            </p:txBody>
          </p:sp>
        </mc:Fallback>
      </mc:AlternateContent>
      <p:sp>
        <p:nvSpPr>
          <p:cNvPr id="29" name="CuadroTexto 28">
            <a:extLst>
              <a:ext uri="{FF2B5EF4-FFF2-40B4-BE49-F238E27FC236}">
                <a16:creationId xmlns:a16="http://schemas.microsoft.com/office/drawing/2014/main" id="{1A2F0E25-A160-A11E-4555-ADB59D957B55}"/>
              </a:ext>
            </a:extLst>
          </p:cNvPr>
          <p:cNvSpPr txBox="1"/>
          <p:nvPr/>
        </p:nvSpPr>
        <p:spPr>
          <a:xfrm>
            <a:off x="3775811" y="4774084"/>
            <a:ext cx="4405512" cy="738664"/>
          </a:xfrm>
          <a:prstGeom prst="rect">
            <a:avLst/>
          </a:prstGeom>
          <a:noFill/>
        </p:spPr>
        <p:txBody>
          <a:bodyPr wrap="square">
            <a:spAutoFit/>
          </a:bodyPr>
          <a:lstStyle/>
          <a:p>
            <a:r>
              <a:rPr lang="es-MX" dirty="0">
                <a:solidFill>
                  <a:schemeClr val="bg1"/>
                </a:solidFill>
                <a:latin typeface="Montserrat Light" panose="00000400000000000000" pitchFamily="2" charset="0"/>
              </a:rPr>
              <a:t>Al hallar un radio optimo, las posiciones en la esfera se pueden hallar usando la auto descomposición completa</a:t>
            </a:r>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B2D6539D-CA05-27BB-C253-C15E6EF31412}"/>
                  </a:ext>
                </a:extLst>
              </p:cNvPr>
              <p:cNvSpPr txBox="1"/>
              <p:nvPr/>
            </p:nvSpPr>
            <p:spPr>
              <a:xfrm>
                <a:off x="5663526" y="5456073"/>
                <a:ext cx="3264132" cy="577146"/>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𝑍</m:t>
                      </m:r>
                      <m:d>
                        <m:dPr>
                          <m:ctrlPr>
                            <a:rPr lang="es-MX" b="0" i="1" smtClean="0">
                              <a:solidFill>
                                <a:schemeClr val="bg1"/>
                              </a:solidFill>
                              <a:latin typeface="Cambria Math" panose="02040503050406030204" pitchFamily="18" charset="0"/>
                            </a:rPr>
                          </m:ctrlPr>
                        </m:dPr>
                        <m:e>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𝑟</m:t>
                              </m:r>
                            </m:e>
                            <m:sup>
                              <m:r>
                                <a:rPr lang="es-MX" b="0" i="1" smtClean="0">
                                  <a:solidFill>
                                    <a:schemeClr val="bg1"/>
                                  </a:solidFill>
                                  <a:latin typeface="Cambria Math" panose="02040503050406030204" pitchFamily="18" charset="0"/>
                                </a:rPr>
                                <m:t>∗</m:t>
                              </m:r>
                            </m:sup>
                          </m:sSup>
                        </m:e>
                      </m:d>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𝑈</m:t>
                          </m:r>
                        </m:e>
                        <m:sub>
                          <m:r>
                            <a:rPr lang="es-MX" b="0" i="1" smtClean="0">
                              <a:solidFill>
                                <a:schemeClr val="bg1"/>
                              </a:solidFill>
                              <a:latin typeface="Cambria Math" panose="02040503050406030204" pitchFamily="18" charset="0"/>
                            </a:rPr>
                            <m:t>𝑍</m:t>
                          </m:r>
                        </m:sub>
                      </m:sSub>
                      <m:sSub>
                        <m:sSubPr>
                          <m:ctrlPr>
                            <a:rPr lang="es-MX" b="0" i="1" smtClean="0">
                              <a:solidFill>
                                <a:schemeClr val="bg1"/>
                              </a:solidFill>
                              <a:latin typeface="Cambria Math" panose="02040503050406030204" pitchFamily="18" charset="0"/>
                            </a:rPr>
                          </m:ctrlPr>
                        </m:sSubPr>
                        <m:e>
                          <m:r>
                            <m:rPr>
                              <m:sty m:val="p"/>
                            </m:rPr>
                            <a:rPr lang="es-MX" b="0" i="0" smtClean="0">
                              <a:solidFill>
                                <a:schemeClr val="bg1"/>
                              </a:solidFill>
                              <a:latin typeface="Cambria Math" panose="02040503050406030204" pitchFamily="18" charset="0"/>
                            </a:rPr>
                            <m:t>Λ</m:t>
                          </m:r>
                        </m:e>
                        <m:sub>
                          <m:r>
                            <a:rPr lang="es-MX" b="0" i="1" smtClean="0">
                              <a:solidFill>
                                <a:schemeClr val="bg1"/>
                              </a:solidFill>
                              <a:latin typeface="Cambria Math" panose="02040503050406030204" pitchFamily="18" charset="0"/>
                            </a:rPr>
                            <m:t>𝑍</m:t>
                          </m:r>
                        </m:sub>
                      </m:sSub>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𝑈</m:t>
                          </m:r>
                        </m:e>
                        <m:sub>
                          <m:r>
                            <a:rPr lang="es-MX" b="0" i="1" smtClean="0">
                              <a:solidFill>
                                <a:schemeClr val="bg1"/>
                              </a:solidFill>
                              <a:latin typeface="Cambria Math" panose="02040503050406030204" pitchFamily="18" charset="0"/>
                            </a:rPr>
                            <m:t>𝑍</m:t>
                          </m:r>
                        </m:sub>
                        <m:sup>
                          <m:r>
                            <a:rPr lang="es-MX" b="0" i="1" smtClean="0">
                              <a:solidFill>
                                <a:schemeClr val="bg1"/>
                              </a:solidFill>
                              <a:latin typeface="Cambria Math" panose="02040503050406030204" pitchFamily="18" charset="0"/>
                            </a:rPr>
                            <m:t>𝑇</m:t>
                          </m:r>
                        </m:sup>
                      </m:sSubSup>
                    </m:oMath>
                    <m:oMath xmlns:m="http://schemas.openxmlformats.org/officeDocument/2006/math">
                      <m:r>
                        <a:rPr lang="es-MX" b="0" i="1" smtClean="0">
                          <a:solidFill>
                            <a:schemeClr val="bg1"/>
                          </a:solidFill>
                          <a:latin typeface="Cambria Math" panose="02040503050406030204" pitchFamily="18" charset="0"/>
                        </a:rPr>
                        <m:t>𝑋</m:t>
                      </m:r>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𝑈</m:t>
                          </m:r>
                        </m:e>
                        <m:sub>
                          <m:r>
                            <a:rPr lang="es-MX" b="0" i="1" smtClean="0">
                              <a:solidFill>
                                <a:schemeClr val="bg1"/>
                              </a:solidFill>
                              <a:latin typeface="Cambria Math" panose="02040503050406030204" pitchFamily="18" charset="0"/>
                            </a:rPr>
                            <m:t>𝑍</m:t>
                          </m:r>
                        </m:sub>
                      </m:sSub>
                      <m:sSubSup>
                        <m:sSubSupPr>
                          <m:ctrlPr>
                            <a:rPr lang="es-MX" b="0" i="1" smtClean="0">
                              <a:solidFill>
                                <a:schemeClr val="bg1"/>
                              </a:solidFill>
                              <a:latin typeface="Cambria Math" panose="02040503050406030204" pitchFamily="18" charset="0"/>
                            </a:rPr>
                          </m:ctrlPr>
                        </m:sSubSupPr>
                        <m:e>
                          <m:r>
                            <m:rPr>
                              <m:sty m:val="p"/>
                            </m:rPr>
                            <a:rPr lang="es-MX" b="0" i="0" smtClean="0">
                              <a:solidFill>
                                <a:schemeClr val="bg1"/>
                              </a:solidFill>
                              <a:latin typeface="Cambria Math" panose="02040503050406030204" pitchFamily="18" charset="0"/>
                            </a:rPr>
                            <m:t>Λ</m:t>
                          </m:r>
                        </m:e>
                        <m:sub>
                          <m:r>
                            <a:rPr lang="es-MX" b="0" i="1" smtClean="0">
                              <a:solidFill>
                                <a:schemeClr val="bg1"/>
                              </a:solidFill>
                              <a:latin typeface="Cambria Math" panose="02040503050406030204" pitchFamily="18" charset="0"/>
                            </a:rPr>
                            <m:t>𝑍</m:t>
                          </m:r>
                        </m:sub>
                        <m:sup>
                          <m:r>
                            <a:rPr lang="es-MX" b="0" i="1" smtClean="0">
                              <a:solidFill>
                                <a:schemeClr val="bg1"/>
                              </a:solidFill>
                              <a:latin typeface="Cambria Math" panose="02040503050406030204" pitchFamily="18" charset="0"/>
                            </a:rPr>
                            <m:t>1/2</m:t>
                          </m:r>
                        </m:sup>
                      </m:sSubSup>
                    </m:oMath>
                  </m:oMathPara>
                </a14:m>
                <a:endParaRPr lang="es-MX" dirty="0">
                  <a:solidFill>
                    <a:schemeClr val="bg1"/>
                  </a:solidFill>
                </a:endParaRPr>
              </a:p>
            </p:txBody>
          </p:sp>
        </mc:Choice>
        <mc:Fallback xmlns="">
          <p:sp>
            <p:nvSpPr>
              <p:cNvPr id="31" name="CuadroTexto 30">
                <a:extLst>
                  <a:ext uri="{FF2B5EF4-FFF2-40B4-BE49-F238E27FC236}">
                    <a16:creationId xmlns:a16="http://schemas.microsoft.com/office/drawing/2014/main" id="{B2D6539D-CA05-27BB-C253-C15E6EF31412}"/>
                  </a:ext>
                </a:extLst>
              </p:cNvPr>
              <p:cNvSpPr txBox="1">
                <a:spLocks noRot="1" noChangeAspect="1" noMove="1" noResize="1" noEditPoints="1" noAdjustHandles="1" noChangeArrowheads="1" noChangeShapeType="1" noTextEdit="1"/>
              </p:cNvSpPr>
              <p:nvPr/>
            </p:nvSpPr>
            <p:spPr>
              <a:xfrm>
                <a:off x="5663526" y="5456073"/>
                <a:ext cx="3264132" cy="577146"/>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E0DCFE78-FF72-0A03-70E2-CC397BA48432}"/>
                  </a:ext>
                </a:extLst>
              </p:cNvPr>
              <p:cNvSpPr txBox="1"/>
              <p:nvPr/>
            </p:nvSpPr>
            <p:spPr>
              <a:xfrm>
                <a:off x="3900328" y="4372048"/>
                <a:ext cx="326413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𝑍</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𝑋</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𝑋</m:t>
                          </m:r>
                        </m:e>
                        <m:sup>
                          <m:r>
                            <a:rPr lang="es-MX" b="0" i="1" smtClean="0">
                              <a:solidFill>
                                <a:schemeClr val="bg1"/>
                              </a:solidFill>
                              <a:latin typeface="Cambria Math" panose="02040503050406030204" pitchFamily="18" charset="0"/>
                            </a:rPr>
                            <m:t>𝑇</m:t>
                          </m:r>
                        </m:sup>
                      </m:sSup>
                    </m:oMath>
                  </m:oMathPara>
                </a14:m>
                <a:endParaRPr lang="es-MX" dirty="0">
                  <a:solidFill>
                    <a:schemeClr val="bg1"/>
                  </a:solidFill>
                </a:endParaRPr>
              </a:p>
            </p:txBody>
          </p:sp>
        </mc:Choice>
        <mc:Fallback xmlns="">
          <p:sp>
            <p:nvSpPr>
              <p:cNvPr id="32" name="CuadroTexto 31">
                <a:extLst>
                  <a:ext uri="{FF2B5EF4-FFF2-40B4-BE49-F238E27FC236}">
                    <a16:creationId xmlns:a16="http://schemas.microsoft.com/office/drawing/2014/main" id="{E0DCFE78-FF72-0A03-70E2-CC397BA48432}"/>
                  </a:ext>
                </a:extLst>
              </p:cNvPr>
              <p:cNvSpPr txBox="1">
                <a:spLocks noRot="1" noChangeAspect="1" noMove="1" noResize="1" noEditPoints="1" noAdjustHandles="1" noChangeArrowheads="1" noChangeShapeType="1" noTextEdit="1"/>
              </p:cNvSpPr>
              <p:nvPr/>
            </p:nvSpPr>
            <p:spPr>
              <a:xfrm>
                <a:off x="3900328" y="4372048"/>
                <a:ext cx="3264132" cy="307777"/>
              </a:xfrm>
              <a:prstGeom prst="rect">
                <a:avLst/>
              </a:prstGeom>
              <a:blipFill>
                <a:blip r:embed="rId5"/>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3397864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1ACC-5408-4589-FDAC-38AB287675BE}"/>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E0D0F6DD-195B-77B3-6008-6AB68A6C4C8D}"/>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9182AA48-4E9D-AF45-5995-3792F3C6891B}"/>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8D4AD1EA-26B9-2B34-C308-8554DF17A688}"/>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58056A5A-9658-273D-2B2B-AC5D753297FC}"/>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5C12EF27-5A91-C3C3-1D0F-D07FEFE70B39}"/>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BE369730-4845-59A0-AE07-A905D700953A}"/>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7815EDBA-5216-9D18-44D9-5E0347053856}"/>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C887B211-AD70-0D05-C5AB-3A67C780CDE3}"/>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A4E5FBEC-0DAF-8022-03B6-196C5DE865CE}"/>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46F68C7B-E33B-82CC-BE1D-474E398A6F7D}"/>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BBBC46E7-75D4-E4BD-9EA9-C881B24DF81B}"/>
              </a:ext>
            </a:extLst>
          </p:cNvPr>
          <p:cNvSpPr/>
          <p:nvPr/>
        </p:nvSpPr>
        <p:spPr>
          <a:xfrm>
            <a:off x="9432235" y="20809"/>
            <a:ext cx="275976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B779467F-4541-9D52-994A-FA74E508629B}"/>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Flecha: cheurón 2">
            <a:extLst>
              <a:ext uri="{FF2B5EF4-FFF2-40B4-BE49-F238E27FC236}">
                <a16:creationId xmlns:a16="http://schemas.microsoft.com/office/drawing/2014/main" id="{CA811C7B-8564-2EE5-EC64-49C3DEDFD300}"/>
              </a:ext>
            </a:extLst>
          </p:cNvPr>
          <p:cNvSpPr/>
          <p:nvPr/>
        </p:nvSpPr>
        <p:spPr>
          <a:xfrm>
            <a:off x="2926029" y="916254"/>
            <a:ext cx="8970965" cy="5616625"/>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Flecha: cheurón 5">
            <a:extLst>
              <a:ext uri="{FF2B5EF4-FFF2-40B4-BE49-F238E27FC236}">
                <a16:creationId xmlns:a16="http://schemas.microsoft.com/office/drawing/2014/main" id="{8359AD5C-7F05-CC57-1AB2-98B8B3D5D896}"/>
              </a:ext>
            </a:extLst>
          </p:cNvPr>
          <p:cNvSpPr/>
          <p:nvPr/>
        </p:nvSpPr>
        <p:spPr>
          <a:xfrm>
            <a:off x="308517" y="415068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7" name="Flecha: cheurón 6">
            <a:extLst>
              <a:ext uri="{FF2B5EF4-FFF2-40B4-BE49-F238E27FC236}">
                <a16:creationId xmlns:a16="http://schemas.microsoft.com/office/drawing/2014/main" id="{8E9B8DBB-0C4B-8B55-AB4A-0E191650C509}"/>
              </a:ext>
            </a:extLst>
          </p:cNvPr>
          <p:cNvSpPr/>
          <p:nvPr/>
        </p:nvSpPr>
        <p:spPr>
          <a:xfrm>
            <a:off x="295005" y="5463457"/>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CuadroTexto 10">
            <a:extLst>
              <a:ext uri="{FF2B5EF4-FFF2-40B4-BE49-F238E27FC236}">
                <a16:creationId xmlns:a16="http://schemas.microsoft.com/office/drawing/2014/main" id="{17324A73-387A-B90C-59F1-C3139355F1D5}"/>
              </a:ext>
            </a:extLst>
          </p:cNvPr>
          <p:cNvSpPr txBox="1"/>
          <p:nvPr/>
        </p:nvSpPr>
        <p:spPr>
          <a:xfrm>
            <a:off x="532884" y="428244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Identificación</a:t>
            </a:r>
            <a:endParaRPr lang="es-MX" sz="1600" dirty="0">
              <a:solidFill>
                <a:schemeClr val="bg1"/>
              </a:solidFill>
            </a:endParaRPr>
          </a:p>
        </p:txBody>
      </p:sp>
      <p:sp>
        <p:nvSpPr>
          <p:cNvPr id="12" name="CuadroTexto 11">
            <a:extLst>
              <a:ext uri="{FF2B5EF4-FFF2-40B4-BE49-F238E27FC236}">
                <a16:creationId xmlns:a16="http://schemas.microsoft.com/office/drawing/2014/main" id="{68F04642-A9ED-6E5A-2AC1-65055AED1D2A}"/>
              </a:ext>
            </a:extLst>
          </p:cNvPr>
          <p:cNvSpPr txBox="1"/>
          <p:nvPr/>
        </p:nvSpPr>
        <p:spPr>
          <a:xfrm>
            <a:off x="532884" y="5595211"/>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Predicción</a:t>
            </a:r>
            <a:endParaRPr lang="es-MX" sz="1600" dirty="0">
              <a:solidFill>
                <a:schemeClr val="bg1"/>
              </a:solidFill>
            </a:endParaRPr>
          </a:p>
        </p:txBody>
      </p:sp>
      <p:sp>
        <p:nvSpPr>
          <p:cNvPr id="22" name="CuadroTexto 21">
            <a:extLst>
              <a:ext uri="{FF2B5EF4-FFF2-40B4-BE49-F238E27FC236}">
                <a16:creationId xmlns:a16="http://schemas.microsoft.com/office/drawing/2014/main" id="{00EB1388-BD1C-3BE5-3901-75B11A223896}"/>
              </a:ext>
            </a:extLst>
          </p:cNvPr>
          <p:cNvSpPr txBox="1"/>
          <p:nvPr/>
        </p:nvSpPr>
        <p:spPr>
          <a:xfrm>
            <a:off x="3141701" y="1161248"/>
            <a:ext cx="2476311" cy="461665"/>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Diferenciación</a:t>
            </a:r>
            <a:endParaRPr lang="es-MX" sz="2400" dirty="0">
              <a:solidFill>
                <a:schemeClr val="bg1"/>
              </a:solidFill>
            </a:endParaRPr>
          </a:p>
        </p:txBody>
      </p:sp>
      <p:sp>
        <p:nvSpPr>
          <p:cNvPr id="23" name="Flecha: cheurón 22">
            <a:extLst>
              <a:ext uri="{FF2B5EF4-FFF2-40B4-BE49-F238E27FC236}">
                <a16:creationId xmlns:a16="http://schemas.microsoft.com/office/drawing/2014/main" id="{377D2E0B-B1A3-7678-D46D-9E697EA98F3A}"/>
              </a:ext>
            </a:extLst>
          </p:cNvPr>
          <p:cNvSpPr/>
          <p:nvPr/>
        </p:nvSpPr>
        <p:spPr>
          <a:xfrm>
            <a:off x="308516" y="152514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CuadroTexto 24">
            <a:extLst>
              <a:ext uri="{FF2B5EF4-FFF2-40B4-BE49-F238E27FC236}">
                <a16:creationId xmlns:a16="http://schemas.microsoft.com/office/drawing/2014/main" id="{1C766612-DA66-BD08-D175-BC6CD5D3A6EE}"/>
              </a:ext>
            </a:extLst>
          </p:cNvPr>
          <p:cNvSpPr txBox="1"/>
          <p:nvPr/>
        </p:nvSpPr>
        <p:spPr>
          <a:xfrm>
            <a:off x="573785" y="1656900"/>
            <a:ext cx="1774872" cy="338554"/>
          </a:xfrm>
          <a:prstGeom prst="rect">
            <a:avLst/>
          </a:prstGeom>
          <a:noFill/>
        </p:spPr>
        <p:txBody>
          <a:bodyPr wrap="square">
            <a:spAutoFit/>
          </a:bodyPr>
          <a:lstStyle/>
          <a:p>
            <a:pPr algn="ctr"/>
            <a:r>
              <a:rPr lang="es-MX" sz="1600" b="1" i="1" dirty="0" err="1">
                <a:solidFill>
                  <a:schemeClr val="bg1"/>
                </a:solidFill>
                <a:latin typeface="Montserrat Light" panose="00000400000000000000" pitchFamily="2" charset="0"/>
              </a:rPr>
              <a:t>Embedding</a:t>
            </a:r>
            <a:endParaRPr lang="es-MX" sz="1600" i="1" dirty="0">
              <a:solidFill>
                <a:schemeClr val="bg1"/>
              </a:solidFill>
            </a:endParaRPr>
          </a:p>
        </p:txBody>
      </p:sp>
      <p:sp>
        <p:nvSpPr>
          <p:cNvPr id="31" name="CuadroTexto 30">
            <a:extLst>
              <a:ext uri="{FF2B5EF4-FFF2-40B4-BE49-F238E27FC236}">
                <a16:creationId xmlns:a16="http://schemas.microsoft.com/office/drawing/2014/main" id="{741B4E5B-1022-579F-C3C6-B2E4095575C2}"/>
              </a:ext>
            </a:extLst>
          </p:cNvPr>
          <p:cNvSpPr txBox="1"/>
          <p:nvPr/>
        </p:nvSpPr>
        <p:spPr>
          <a:xfrm>
            <a:off x="8232698" y="1156638"/>
            <a:ext cx="2399073"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Procrustes</a:t>
            </a:r>
            <a:endParaRPr lang="es-MX" sz="3200" dirty="0">
              <a:solidFill>
                <a:schemeClr val="bg1"/>
              </a:solidFill>
            </a:endParaRPr>
          </a:p>
        </p:txBody>
      </p:sp>
      <p:sp>
        <p:nvSpPr>
          <p:cNvPr id="33" name="CuadroTexto 32">
            <a:extLst>
              <a:ext uri="{FF2B5EF4-FFF2-40B4-BE49-F238E27FC236}">
                <a16:creationId xmlns:a16="http://schemas.microsoft.com/office/drawing/2014/main" id="{C0FB8F84-F44D-3B3E-E820-57CC94B2385F}"/>
              </a:ext>
            </a:extLst>
          </p:cNvPr>
          <p:cNvSpPr txBox="1"/>
          <p:nvPr/>
        </p:nvSpPr>
        <p:spPr>
          <a:xfrm>
            <a:off x="3368877" y="4829912"/>
            <a:ext cx="3896410" cy="1384995"/>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El Análisis Procrustes Generalizado (APG) es una técnica exploratoria multivariante que implica transformaciones (traslación, rotación, reflexión y escalado isotrópico) de matrices de datos individuales para proporcionar una comparabilidad óptima.</a:t>
            </a:r>
          </a:p>
        </p:txBody>
      </p:sp>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22493351-ABCF-9CDF-80A8-837A48774B76}"/>
                  </a:ext>
                </a:extLst>
              </p:cNvPr>
              <p:cNvSpPr txBox="1"/>
              <p:nvPr/>
            </p:nvSpPr>
            <p:spPr>
              <a:xfrm>
                <a:off x="7550366" y="2440501"/>
                <a:ext cx="3950996" cy="3323987"/>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En primer lugar, es necesario calcular el baricentro de los dos conjuntos de datos y trasladarlos al origen del espacio.</a:t>
                </a:r>
              </a:p>
              <a:p>
                <a:pPr algn="just"/>
                <a:endParaRPr lang="en-US" dirty="0">
                  <a:solidFill>
                    <a:schemeClr val="bg1"/>
                  </a:solidFill>
                  <a:latin typeface="Montserrat Light" panose="00000400000000000000" pitchFamily="2" charset="0"/>
                </a:endParaRPr>
              </a:p>
              <a:p>
                <a:pPr algn="just"/>
                <a:r>
                  <a:rPr lang="es-MX" dirty="0">
                    <a:solidFill>
                      <a:schemeClr val="bg1"/>
                    </a:solidFill>
                    <a:latin typeface="Montserrat Light" panose="00000400000000000000" pitchFamily="2" charset="0"/>
                  </a:rPr>
                  <a:t>Este problema es equivalente a encontrar la matriz ortogonal más próxima a una matriz dada </a:t>
                </a:r>
                <a14:m>
                  <m:oMath xmlns:m="http://schemas.openxmlformats.org/officeDocument/2006/math">
                    <m:r>
                      <a:rPr lang="es-MX" b="0" i="1" smtClean="0">
                        <a:solidFill>
                          <a:schemeClr val="bg1"/>
                        </a:solidFill>
                        <a:latin typeface="Cambria Math" panose="02040503050406030204" pitchFamily="18" charset="0"/>
                      </a:rPr>
                      <m:t>𝑀</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𝐵</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𝐴</m:t>
                        </m:r>
                      </m:e>
                      <m:sup>
                        <m:r>
                          <a:rPr lang="es-MX" b="0" i="1" smtClean="0">
                            <a:solidFill>
                              <a:schemeClr val="bg1"/>
                            </a:solidFill>
                            <a:latin typeface="Cambria Math" panose="02040503050406030204" pitchFamily="18" charset="0"/>
                          </a:rPr>
                          <m:t>𝑇</m:t>
                        </m:r>
                      </m:sup>
                    </m:sSup>
                  </m:oMath>
                </a14:m>
                <a:r>
                  <a:rPr lang="es-MX" dirty="0">
                    <a:solidFill>
                      <a:schemeClr val="bg1"/>
                    </a:solidFill>
                    <a:latin typeface="Montserrat Light" panose="00000400000000000000" pitchFamily="2" charset="0"/>
                  </a:rPr>
                  <a:t>utilizando la descomposición en valores singulares</a:t>
                </a:r>
              </a:p>
              <a:p>
                <a:pPr algn="just"/>
                <a:endParaRPr lang="es-MX" b="0" dirty="0">
                  <a:solidFill>
                    <a:schemeClr val="bg1"/>
                  </a:solidFill>
                  <a:latin typeface="Montserrat Light" panose="00000400000000000000" pitchFamily="2" charset="0"/>
                </a:endParaRPr>
              </a:p>
              <a:p>
                <a:pPr algn="just"/>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𝑀</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𝑈</m:t>
                      </m:r>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𝑉</m:t>
                          </m:r>
                        </m:e>
                        <m:sup>
                          <m:r>
                            <a:rPr lang="es-MX" b="0" i="1" smtClean="0">
                              <a:solidFill>
                                <a:schemeClr val="bg1"/>
                              </a:solidFill>
                              <a:latin typeface="Cambria Math" panose="02040503050406030204" pitchFamily="18" charset="0"/>
                            </a:rPr>
                            <m:t>𝑇</m:t>
                          </m:r>
                        </m:sup>
                      </m:sSup>
                    </m:oMath>
                  </m:oMathPara>
                </a14:m>
                <a:endParaRPr lang="es-MX" b="0" dirty="0">
                  <a:solidFill>
                    <a:schemeClr val="bg1"/>
                  </a:solidFill>
                  <a:latin typeface="Montserrat Light" panose="00000400000000000000" pitchFamily="2" charset="0"/>
                </a:endParaRPr>
              </a:p>
              <a:p>
                <a:pPr algn="just"/>
                <a:endParaRPr lang="es-MX" b="0" dirty="0">
                  <a:solidFill>
                    <a:schemeClr val="bg1"/>
                  </a:solidFill>
                  <a:latin typeface="Montserrat Light" panose="00000400000000000000" pitchFamily="2" charset="0"/>
                </a:endParaRPr>
              </a:p>
              <a:p>
                <a:pPr algn="just"/>
                <a:r>
                  <a:rPr lang="es-MX" dirty="0">
                    <a:solidFill>
                      <a:schemeClr val="bg1"/>
                    </a:solidFill>
                    <a:latin typeface="Montserrat Light" panose="00000400000000000000" pitchFamily="2" charset="0"/>
                  </a:rPr>
                  <a:t>Donde la matriz de transformación es</a:t>
                </a:r>
              </a:p>
              <a:p>
                <a:pPr algn="just"/>
                <a:endParaRPr lang="es-MX" dirty="0">
                  <a:solidFill>
                    <a:schemeClr val="bg1"/>
                  </a:solidFill>
                  <a:latin typeface="Montserrat Light" panose="00000400000000000000" pitchFamily="2" charset="0"/>
                </a:endParaRPr>
              </a:p>
              <a:p>
                <a:pPr algn="just"/>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𝑅</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𝑈</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𝑉</m:t>
                          </m:r>
                        </m:e>
                        <m:sup>
                          <m:r>
                            <a:rPr lang="es-MX" b="0" i="1" smtClean="0">
                              <a:solidFill>
                                <a:schemeClr val="bg1"/>
                              </a:solidFill>
                              <a:latin typeface="Cambria Math" panose="02040503050406030204" pitchFamily="18" charset="0"/>
                            </a:rPr>
                            <m:t>𝑇</m:t>
                          </m:r>
                        </m:sup>
                      </m:sSup>
                    </m:oMath>
                  </m:oMathPara>
                </a14:m>
                <a:endParaRPr lang="es-MX" dirty="0">
                  <a:solidFill>
                    <a:schemeClr val="bg1"/>
                  </a:solidFill>
                  <a:latin typeface="Montserrat Light" panose="00000400000000000000" pitchFamily="2" charset="0"/>
                </a:endParaRPr>
              </a:p>
              <a:p>
                <a:pPr algn="just"/>
                <a:endParaRPr lang="es-MX" b="0" dirty="0">
                  <a:solidFill>
                    <a:schemeClr val="bg1"/>
                  </a:solidFill>
                  <a:latin typeface="Montserrat Light" panose="00000400000000000000" pitchFamily="2" charset="0"/>
                </a:endParaRPr>
              </a:p>
            </p:txBody>
          </p:sp>
        </mc:Choice>
        <mc:Fallback xmlns="">
          <p:sp>
            <p:nvSpPr>
              <p:cNvPr id="34" name="CuadroTexto 33">
                <a:extLst>
                  <a:ext uri="{FF2B5EF4-FFF2-40B4-BE49-F238E27FC236}">
                    <a16:creationId xmlns:a16="http://schemas.microsoft.com/office/drawing/2014/main" id="{22493351-ABCF-9CDF-80A8-837A48774B76}"/>
                  </a:ext>
                </a:extLst>
              </p:cNvPr>
              <p:cNvSpPr txBox="1">
                <a:spLocks noRot="1" noChangeAspect="1" noMove="1" noResize="1" noEditPoints="1" noAdjustHandles="1" noChangeArrowheads="1" noChangeShapeType="1" noTextEdit="1"/>
              </p:cNvSpPr>
              <p:nvPr/>
            </p:nvSpPr>
            <p:spPr>
              <a:xfrm>
                <a:off x="7550366" y="2440501"/>
                <a:ext cx="3950996" cy="3323987"/>
              </a:xfrm>
              <a:prstGeom prst="rect">
                <a:avLst/>
              </a:prstGeom>
              <a:blipFill>
                <a:blip r:embed="rId2"/>
                <a:stretch>
                  <a:fillRect l="-463" t="-183" r="-463"/>
                </a:stretch>
              </a:blipFill>
            </p:spPr>
            <p:txBody>
              <a:bodyPr/>
              <a:lstStyle/>
              <a:p>
                <a:r>
                  <a:rPr lang="es-MX">
                    <a:noFill/>
                  </a:rPr>
                  <a:t> </a:t>
                </a:r>
              </a:p>
            </p:txBody>
          </p:sp>
        </mc:Fallback>
      </mc:AlternateContent>
      <p:pic>
        <p:nvPicPr>
          <p:cNvPr id="35" name="Imagen 34" descr="Diagrama&#10;&#10;Descripción generada automáticamente">
            <a:extLst>
              <a:ext uri="{FF2B5EF4-FFF2-40B4-BE49-F238E27FC236}">
                <a16:creationId xmlns:a16="http://schemas.microsoft.com/office/drawing/2014/main" id="{48D89F6F-EE53-2048-EE5E-B2DE0398F5D5}"/>
              </a:ext>
            </a:extLst>
          </p:cNvPr>
          <p:cNvPicPr>
            <a:picLocks noChangeAspect="1"/>
          </p:cNvPicPr>
          <p:nvPr/>
        </p:nvPicPr>
        <p:blipFill>
          <a:blip r:embed="rId3"/>
          <a:stretch>
            <a:fillRect/>
          </a:stretch>
        </p:blipFill>
        <p:spPr>
          <a:xfrm>
            <a:off x="3688658" y="1741413"/>
            <a:ext cx="3268898" cy="2971725"/>
          </a:xfrm>
          <a:prstGeom prst="rect">
            <a:avLst/>
          </a:prstGeom>
        </p:spPr>
      </p:pic>
    </p:spTree>
    <p:extLst>
      <p:ext uri="{BB962C8B-B14F-4D97-AF65-F5344CB8AC3E}">
        <p14:creationId xmlns:p14="http://schemas.microsoft.com/office/powerpoint/2010/main" val="109692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0230-2965-2850-E45D-E1C3AA8A41F7}"/>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2EAF60C7-7618-3DC8-F05A-FD4E165EC0F4}"/>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E122B792-5BA7-8D03-A29A-5ED955200D7E}"/>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F63191E7-60C0-6BC0-9D60-2B2167CF4C28}"/>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E6AD19C8-5C80-A7D5-4C95-603901625B89}"/>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54F3B32D-D15C-6825-D160-6DF04E6B217F}"/>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BC696A87-A1E4-F4DE-53BA-E9B509DDBACF}"/>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E5CCC22B-73FA-DC90-5806-52EA1AB792A8}"/>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405D5B03-51DE-0EC6-0731-0EF0A2A2DC8A}"/>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FE294B79-2286-266D-730F-9083E8EBD753}"/>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885BD8D2-23D2-58FE-7276-BB0AC3B004A3}"/>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33638161-1D70-FB25-2541-EA30A88839CB}"/>
              </a:ext>
            </a:extLst>
          </p:cNvPr>
          <p:cNvSpPr/>
          <p:nvPr/>
        </p:nvSpPr>
        <p:spPr>
          <a:xfrm>
            <a:off x="9432235" y="20809"/>
            <a:ext cx="275976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A2D776A2-5D42-9CF8-1493-31C2DC26B782}"/>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Flecha: cheurón 2">
            <a:extLst>
              <a:ext uri="{FF2B5EF4-FFF2-40B4-BE49-F238E27FC236}">
                <a16:creationId xmlns:a16="http://schemas.microsoft.com/office/drawing/2014/main" id="{9A3687AB-20F1-6361-54F7-2BEE06AB38F9}"/>
              </a:ext>
            </a:extLst>
          </p:cNvPr>
          <p:cNvSpPr/>
          <p:nvPr/>
        </p:nvSpPr>
        <p:spPr>
          <a:xfrm>
            <a:off x="2926029" y="916254"/>
            <a:ext cx="8970965" cy="5616625"/>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7" name="Flecha: cheurón 6">
            <a:extLst>
              <a:ext uri="{FF2B5EF4-FFF2-40B4-BE49-F238E27FC236}">
                <a16:creationId xmlns:a16="http://schemas.microsoft.com/office/drawing/2014/main" id="{7CCF8254-C68B-3338-F5CC-20A90B56C557}"/>
              </a:ext>
            </a:extLst>
          </p:cNvPr>
          <p:cNvSpPr/>
          <p:nvPr/>
        </p:nvSpPr>
        <p:spPr>
          <a:xfrm>
            <a:off x="295005" y="5463457"/>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CuadroTexto 11">
            <a:extLst>
              <a:ext uri="{FF2B5EF4-FFF2-40B4-BE49-F238E27FC236}">
                <a16:creationId xmlns:a16="http://schemas.microsoft.com/office/drawing/2014/main" id="{85C0B3E2-9EEE-E116-27DB-AAC51F4D8290}"/>
              </a:ext>
            </a:extLst>
          </p:cNvPr>
          <p:cNvSpPr txBox="1"/>
          <p:nvPr/>
        </p:nvSpPr>
        <p:spPr>
          <a:xfrm>
            <a:off x="532884" y="5595211"/>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Predicción</a:t>
            </a:r>
            <a:endParaRPr lang="es-MX" sz="1600" dirty="0">
              <a:solidFill>
                <a:schemeClr val="bg1"/>
              </a:solidFill>
            </a:endParaRPr>
          </a:p>
        </p:txBody>
      </p:sp>
      <p:sp>
        <p:nvSpPr>
          <p:cNvPr id="23" name="Flecha: cheurón 22">
            <a:extLst>
              <a:ext uri="{FF2B5EF4-FFF2-40B4-BE49-F238E27FC236}">
                <a16:creationId xmlns:a16="http://schemas.microsoft.com/office/drawing/2014/main" id="{1CF4AD80-9105-16EE-B88B-425C8827D3CD}"/>
              </a:ext>
            </a:extLst>
          </p:cNvPr>
          <p:cNvSpPr/>
          <p:nvPr/>
        </p:nvSpPr>
        <p:spPr>
          <a:xfrm>
            <a:off x="308516" y="152514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CuadroTexto 24">
            <a:extLst>
              <a:ext uri="{FF2B5EF4-FFF2-40B4-BE49-F238E27FC236}">
                <a16:creationId xmlns:a16="http://schemas.microsoft.com/office/drawing/2014/main" id="{36362F8C-A48E-F17B-A3BC-E276FAB91AD2}"/>
              </a:ext>
            </a:extLst>
          </p:cNvPr>
          <p:cNvSpPr txBox="1"/>
          <p:nvPr/>
        </p:nvSpPr>
        <p:spPr>
          <a:xfrm>
            <a:off x="573785" y="1656900"/>
            <a:ext cx="1774872" cy="338554"/>
          </a:xfrm>
          <a:prstGeom prst="rect">
            <a:avLst/>
          </a:prstGeom>
          <a:noFill/>
        </p:spPr>
        <p:txBody>
          <a:bodyPr wrap="square">
            <a:spAutoFit/>
          </a:bodyPr>
          <a:lstStyle/>
          <a:p>
            <a:pPr algn="ctr"/>
            <a:r>
              <a:rPr lang="es-MX" sz="1600" b="1" i="1" dirty="0" err="1">
                <a:solidFill>
                  <a:schemeClr val="bg1"/>
                </a:solidFill>
                <a:latin typeface="Montserrat Light" panose="00000400000000000000" pitchFamily="2" charset="0"/>
              </a:rPr>
              <a:t>Embedding</a:t>
            </a:r>
            <a:endParaRPr lang="es-MX" sz="1600" i="1" dirty="0">
              <a:solidFill>
                <a:schemeClr val="bg1"/>
              </a:solidFill>
            </a:endParaRPr>
          </a:p>
        </p:txBody>
      </p:sp>
      <p:sp>
        <p:nvSpPr>
          <p:cNvPr id="4" name="Flecha: cheurón 3">
            <a:extLst>
              <a:ext uri="{FF2B5EF4-FFF2-40B4-BE49-F238E27FC236}">
                <a16:creationId xmlns:a16="http://schemas.microsoft.com/office/drawing/2014/main" id="{AAE70A91-915E-AD21-29A9-C117F33DED55}"/>
              </a:ext>
            </a:extLst>
          </p:cNvPr>
          <p:cNvSpPr/>
          <p:nvPr/>
        </p:nvSpPr>
        <p:spPr>
          <a:xfrm>
            <a:off x="295005" y="5463457"/>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8" name="CuadroTexto 7">
            <a:extLst>
              <a:ext uri="{FF2B5EF4-FFF2-40B4-BE49-F238E27FC236}">
                <a16:creationId xmlns:a16="http://schemas.microsoft.com/office/drawing/2014/main" id="{4E4E1135-F780-1FD8-B0A1-4FEFF998F220}"/>
              </a:ext>
            </a:extLst>
          </p:cNvPr>
          <p:cNvSpPr txBox="1"/>
          <p:nvPr/>
        </p:nvSpPr>
        <p:spPr>
          <a:xfrm>
            <a:off x="532884" y="5595211"/>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Predicción</a:t>
            </a:r>
            <a:endParaRPr lang="es-MX" sz="1600" dirty="0">
              <a:solidFill>
                <a:schemeClr val="bg1"/>
              </a:solidFill>
            </a:endParaRPr>
          </a:p>
        </p:txBody>
      </p:sp>
      <p:sp>
        <p:nvSpPr>
          <p:cNvPr id="9" name="Flecha: cheurón 8">
            <a:extLst>
              <a:ext uri="{FF2B5EF4-FFF2-40B4-BE49-F238E27FC236}">
                <a16:creationId xmlns:a16="http://schemas.microsoft.com/office/drawing/2014/main" id="{9DD100F7-79B9-CA69-87F7-BA969DEA6DBD}"/>
              </a:ext>
            </a:extLst>
          </p:cNvPr>
          <p:cNvSpPr/>
          <p:nvPr/>
        </p:nvSpPr>
        <p:spPr>
          <a:xfrm>
            <a:off x="308516" y="152514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3" name="CuadroTexto 12">
            <a:extLst>
              <a:ext uri="{FF2B5EF4-FFF2-40B4-BE49-F238E27FC236}">
                <a16:creationId xmlns:a16="http://schemas.microsoft.com/office/drawing/2014/main" id="{7BEC020D-4611-0FC5-74C9-4AB01063A2A5}"/>
              </a:ext>
            </a:extLst>
          </p:cNvPr>
          <p:cNvSpPr txBox="1"/>
          <p:nvPr/>
        </p:nvSpPr>
        <p:spPr>
          <a:xfrm>
            <a:off x="573785" y="1656900"/>
            <a:ext cx="1774872" cy="338554"/>
          </a:xfrm>
          <a:prstGeom prst="rect">
            <a:avLst/>
          </a:prstGeom>
          <a:noFill/>
        </p:spPr>
        <p:txBody>
          <a:bodyPr wrap="square">
            <a:spAutoFit/>
          </a:bodyPr>
          <a:lstStyle/>
          <a:p>
            <a:pPr algn="ctr"/>
            <a:r>
              <a:rPr lang="es-MX" sz="1600" b="1" i="1" dirty="0" err="1">
                <a:solidFill>
                  <a:schemeClr val="bg1"/>
                </a:solidFill>
                <a:latin typeface="Montserrat Light" panose="00000400000000000000" pitchFamily="2" charset="0"/>
              </a:rPr>
              <a:t>Embedding</a:t>
            </a:r>
            <a:endParaRPr lang="es-MX" sz="1600" i="1" dirty="0">
              <a:solidFill>
                <a:schemeClr val="bg1"/>
              </a:solidFill>
            </a:endParaRPr>
          </a:p>
        </p:txBody>
      </p:sp>
      <p:sp>
        <p:nvSpPr>
          <p:cNvPr id="14" name="Flecha: cheurón 13">
            <a:extLst>
              <a:ext uri="{FF2B5EF4-FFF2-40B4-BE49-F238E27FC236}">
                <a16:creationId xmlns:a16="http://schemas.microsoft.com/office/drawing/2014/main" id="{AA71E321-7720-69AE-287F-E674A9CF0FC1}"/>
              </a:ext>
            </a:extLst>
          </p:cNvPr>
          <p:cNvSpPr/>
          <p:nvPr/>
        </p:nvSpPr>
        <p:spPr>
          <a:xfrm>
            <a:off x="295006" y="283791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5" name="CuadroTexto 14">
            <a:extLst>
              <a:ext uri="{FF2B5EF4-FFF2-40B4-BE49-F238E27FC236}">
                <a16:creationId xmlns:a16="http://schemas.microsoft.com/office/drawing/2014/main" id="{12183418-16A9-98EB-265F-6BC1F591612E}"/>
              </a:ext>
            </a:extLst>
          </p:cNvPr>
          <p:cNvSpPr txBox="1"/>
          <p:nvPr/>
        </p:nvSpPr>
        <p:spPr>
          <a:xfrm>
            <a:off x="532884" y="296967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Diferenciación</a:t>
            </a:r>
            <a:endParaRPr lang="es-MX" sz="1600" dirty="0">
              <a:solidFill>
                <a:schemeClr val="bg1"/>
              </a:solidFill>
            </a:endParaRPr>
          </a:p>
        </p:txBody>
      </p:sp>
      <p:sp>
        <p:nvSpPr>
          <p:cNvPr id="16" name="CuadroTexto 15">
            <a:extLst>
              <a:ext uri="{FF2B5EF4-FFF2-40B4-BE49-F238E27FC236}">
                <a16:creationId xmlns:a16="http://schemas.microsoft.com/office/drawing/2014/main" id="{C5851DA7-BD52-3966-7655-8D5DB32D2F73}"/>
              </a:ext>
            </a:extLst>
          </p:cNvPr>
          <p:cNvSpPr txBox="1"/>
          <p:nvPr/>
        </p:nvSpPr>
        <p:spPr>
          <a:xfrm>
            <a:off x="3085967" y="1187007"/>
            <a:ext cx="2521885" cy="461665"/>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Identificación</a:t>
            </a:r>
            <a:endParaRPr lang="es-MX" sz="2400" dirty="0">
              <a:solidFill>
                <a:schemeClr val="bg1"/>
              </a:solidFill>
            </a:endParaRPr>
          </a:p>
        </p:txBody>
      </p:sp>
      <p:sp>
        <p:nvSpPr>
          <p:cNvPr id="17" name="CuadroTexto 16">
            <a:extLst>
              <a:ext uri="{FF2B5EF4-FFF2-40B4-BE49-F238E27FC236}">
                <a16:creationId xmlns:a16="http://schemas.microsoft.com/office/drawing/2014/main" id="{2D3A694C-F89A-875D-A8F4-8D322D8B2343}"/>
              </a:ext>
            </a:extLst>
          </p:cNvPr>
          <p:cNvSpPr txBox="1"/>
          <p:nvPr/>
        </p:nvSpPr>
        <p:spPr>
          <a:xfrm>
            <a:off x="5919069" y="1180085"/>
            <a:ext cx="5715864" cy="523220"/>
          </a:xfrm>
          <a:prstGeom prst="rect">
            <a:avLst/>
          </a:prstGeom>
          <a:noFill/>
        </p:spPr>
        <p:txBody>
          <a:bodyPr wrap="square">
            <a:spAutoFit/>
          </a:bodyPr>
          <a:lstStyle/>
          <a:p>
            <a:pPr algn="ctr"/>
            <a:r>
              <a:rPr lang="es-MX" sz="2800" b="1" dirty="0">
                <a:solidFill>
                  <a:schemeClr val="bg1"/>
                </a:solidFill>
                <a:latin typeface="Montserrat Light" panose="00000400000000000000" pitchFamily="2" charset="0"/>
              </a:rPr>
              <a:t>Distancias entre Distribuciones</a:t>
            </a:r>
            <a:endParaRPr lang="es-MX" sz="2800" dirty="0">
              <a:solidFill>
                <a:schemeClr val="bg1"/>
              </a:solidFill>
            </a:endParaRPr>
          </a:p>
        </p:txBody>
      </p:sp>
      <p:sp>
        <p:nvSpPr>
          <p:cNvPr id="18" name="CuadroTexto 17">
            <a:extLst>
              <a:ext uri="{FF2B5EF4-FFF2-40B4-BE49-F238E27FC236}">
                <a16:creationId xmlns:a16="http://schemas.microsoft.com/office/drawing/2014/main" id="{52804160-BDBE-345F-3C19-6852FC10C6F0}"/>
              </a:ext>
            </a:extLst>
          </p:cNvPr>
          <p:cNvSpPr txBox="1"/>
          <p:nvPr/>
        </p:nvSpPr>
        <p:spPr>
          <a:xfrm>
            <a:off x="3345443" y="4940574"/>
            <a:ext cx="3008886" cy="400110"/>
          </a:xfrm>
          <a:prstGeom prst="rect">
            <a:avLst/>
          </a:prstGeom>
          <a:noFill/>
        </p:spPr>
        <p:txBody>
          <a:bodyPr wrap="square">
            <a:spAutoFit/>
          </a:bodyPr>
          <a:lstStyle/>
          <a:p>
            <a:pPr algn="ctr"/>
            <a:r>
              <a:rPr lang="es-MX" sz="2000" b="1" dirty="0" err="1">
                <a:solidFill>
                  <a:schemeClr val="bg1"/>
                </a:solidFill>
                <a:latin typeface="Montserrat Light" panose="00000400000000000000" pitchFamily="2" charset="0"/>
              </a:rPr>
              <a:t>Bhattacharyya</a:t>
            </a:r>
            <a:endParaRPr lang="es-MX" sz="2000" b="1" dirty="0">
              <a:solidFill>
                <a:schemeClr val="bg1"/>
              </a:solidFill>
              <a:latin typeface="Montserrat Light" panose="00000400000000000000" pitchFamily="2" charset="0"/>
            </a:endParaRPr>
          </a:p>
        </p:txBody>
      </p:sp>
      <p:sp>
        <p:nvSpPr>
          <p:cNvPr id="19" name="CuadroTexto 18">
            <a:extLst>
              <a:ext uri="{FF2B5EF4-FFF2-40B4-BE49-F238E27FC236}">
                <a16:creationId xmlns:a16="http://schemas.microsoft.com/office/drawing/2014/main" id="{F878D7F0-02C5-8DB0-FE74-E84E7230948A}"/>
              </a:ext>
            </a:extLst>
          </p:cNvPr>
          <p:cNvSpPr txBox="1"/>
          <p:nvPr/>
        </p:nvSpPr>
        <p:spPr>
          <a:xfrm>
            <a:off x="8183016" y="2943555"/>
            <a:ext cx="1875130" cy="400110"/>
          </a:xfrm>
          <a:prstGeom prst="rect">
            <a:avLst/>
          </a:prstGeom>
          <a:noFill/>
        </p:spPr>
        <p:txBody>
          <a:bodyPr wrap="square">
            <a:spAutoFit/>
          </a:bodyPr>
          <a:lstStyle/>
          <a:p>
            <a:r>
              <a:rPr lang="es-MX" sz="2000" b="1" dirty="0" err="1">
                <a:solidFill>
                  <a:schemeClr val="bg1"/>
                </a:solidFill>
                <a:latin typeface="Montserrat Light" panose="00000400000000000000" pitchFamily="2" charset="0"/>
              </a:rPr>
              <a:t>Wasserstein</a:t>
            </a:r>
            <a:endParaRPr lang="es-MX" sz="2000" b="1" dirty="0">
              <a:solidFill>
                <a:schemeClr val="bg1"/>
              </a:solidFill>
              <a:latin typeface="Montserrat Light" panose="00000400000000000000" pitchFamily="2" charset="0"/>
            </a:endParaRPr>
          </a:p>
        </p:txBody>
      </p:sp>
      <p:pic>
        <p:nvPicPr>
          <p:cNvPr id="20" name="Imagen 19" descr="Forma&#10;&#10;Descripción generada automáticamente">
            <a:extLst>
              <a:ext uri="{FF2B5EF4-FFF2-40B4-BE49-F238E27FC236}">
                <a16:creationId xmlns:a16="http://schemas.microsoft.com/office/drawing/2014/main" id="{80E1BBD9-5DF2-9B06-EF4D-FB557B3948EE}"/>
              </a:ext>
            </a:extLst>
          </p:cNvPr>
          <p:cNvPicPr>
            <a:picLocks noChangeAspect="1"/>
          </p:cNvPicPr>
          <p:nvPr/>
        </p:nvPicPr>
        <p:blipFill rotWithShape="1">
          <a:blip r:embed="rId2"/>
          <a:srcRect t="25937"/>
          <a:stretch/>
        </p:blipFill>
        <p:spPr>
          <a:xfrm>
            <a:off x="3592251" y="2685963"/>
            <a:ext cx="2515270" cy="2233988"/>
          </a:xfrm>
          <a:prstGeom prst="rect">
            <a:avLst/>
          </a:prstGeom>
        </p:spPr>
      </p:pic>
      <p:pic>
        <p:nvPicPr>
          <p:cNvPr id="26" name="Imagen 25" descr="Un dibujo de una persona&#10;&#10;Descripción generada automáticamente con confianza baja">
            <a:extLst>
              <a:ext uri="{FF2B5EF4-FFF2-40B4-BE49-F238E27FC236}">
                <a16:creationId xmlns:a16="http://schemas.microsoft.com/office/drawing/2014/main" id="{33FEBEDA-B487-786A-E8D1-E6E732E5D300}"/>
              </a:ext>
            </a:extLst>
          </p:cNvPr>
          <p:cNvPicPr>
            <a:picLocks noChangeAspect="1"/>
          </p:cNvPicPr>
          <p:nvPr/>
        </p:nvPicPr>
        <p:blipFill>
          <a:blip r:embed="rId3"/>
          <a:stretch>
            <a:fillRect/>
          </a:stretch>
        </p:blipFill>
        <p:spPr>
          <a:xfrm>
            <a:off x="6491681" y="4386270"/>
            <a:ext cx="5257800" cy="1781175"/>
          </a:xfrm>
          <a:prstGeom prst="rect">
            <a:avLst/>
          </a:prstGeom>
        </p:spPr>
      </p:pic>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833CFEA7-9C6D-378A-6BD4-FB32B9C78CA4}"/>
                  </a:ext>
                </a:extLst>
              </p:cNvPr>
              <p:cNvSpPr txBox="1"/>
              <p:nvPr/>
            </p:nvSpPr>
            <p:spPr>
              <a:xfrm>
                <a:off x="3085967" y="1965934"/>
                <a:ext cx="4544321" cy="556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𝐷</m:t>
                          </m:r>
                        </m:e>
                        <m:sub>
                          <m:r>
                            <a:rPr lang="es-MX" i="1">
                              <a:solidFill>
                                <a:schemeClr val="bg1"/>
                              </a:solidFill>
                              <a:latin typeface="Cambria Math" panose="02040503050406030204" pitchFamily="18" charset="0"/>
                            </a:rPr>
                            <m:t>𝐵</m:t>
                          </m:r>
                        </m:sub>
                      </m:sSub>
                      <m:d>
                        <m:dPr>
                          <m:ctrlPr>
                            <a:rPr lang="es-MX" i="1">
                              <a:solidFill>
                                <a:schemeClr val="bg1"/>
                              </a:solidFill>
                              <a:latin typeface="Cambria Math" panose="02040503050406030204" pitchFamily="18" charset="0"/>
                            </a:rPr>
                          </m:ctrlPr>
                        </m:dPr>
                        <m:e>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 </m:t>
                          </m:r>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8</m:t>
                          </m:r>
                        </m:den>
                      </m:f>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e>
                        <m:sup>
                          <m:r>
                            <a:rPr lang="es-MX" i="1">
                              <a:solidFill>
                                <a:schemeClr val="bg1"/>
                              </a:solidFill>
                              <a:latin typeface="Cambria Math" panose="02040503050406030204" pitchFamily="18" charset="0"/>
                            </a:rPr>
                            <m:t>𝑇</m:t>
                          </m:r>
                        </m:sup>
                      </m:sSup>
                      <m:sSup>
                        <m:sSupPr>
                          <m:ctrlPr>
                            <a:rPr lang="es-MX" i="1">
                              <a:solidFill>
                                <a:schemeClr val="bg1"/>
                              </a:solidFill>
                              <a:latin typeface="Cambria Math" panose="02040503050406030204" pitchFamily="18" charset="0"/>
                            </a:rPr>
                          </m:ctrlPr>
                        </m:sSupPr>
                        <m:e>
                          <m:r>
                            <m:rPr>
                              <m:sty m:val="p"/>
                            </m:rPr>
                            <a:rPr lang="es-MX" i="0" smtClean="0">
                              <a:solidFill>
                                <a:schemeClr val="bg1"/>
                              </a:solidFill>
                              <a:latin typeface="Cambria Math" panose="02040503050406030204" pitchFamily="18" charset="0"/>
                            </a:rPr>
                            <m:t>Σ</m:t>
                          </m:r>
                        </m:e>
                        <m:sup>
                          <m:r>
                            <a:rPr lang="es-MX" b="0" i="1" smtClean="0">
                              <a:solidFill>
                                <a:schemeClr val="bg1"/>
                              </a:solidFill>
                              <a:latin typeface="Cambria Math" panose="02040503050406030204" pitchFamily="18" charset="0"/>
                            </a:rPr>
                            <m:t>−1</m:t>
                          </m:r>
                        </m:sup>
                      </m:sSup>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ln</m:t>
                          </m:r>
                        </m:fName>
                        <m:e>
                          <m:d>
                            <m:dPr>
                              <m:ctrlPr>
                                <a:rPr lang="es-MX" b="0" i="1" smtClean="0">
                                  <a:solidFill>
                                    <a:schemeClr val="bg1"/>
                                  </a:solidFill>
                                  <a:latin typeface="Cambria Math" panose="02040503050406030204" pitchFamily="18" charset="0"/>
                                </a:rPr>
                              </m:ctrlPr>
                            </m:dPr>
                            <m:e>
                              <m:r>
                                <a:rPr lang="es-MX" b="0" i="1" smtClean="0">
                                  <a:solidFill>
                                    <a:schemeClr val="bg1"/>
                                  </a:solidFill>
                                  <a:latin typeface="Cambria Math" panose="02040503050406030204" pitchFamily="18" charset="0"/>
                                </a:rPr>
                                <m:t> </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𝑑𝑒𝑡</m:t>
                                  </m:r>
                                  <m:r>
                                    <m:rPr>
                                      <m:sty m:val="p"/>
                                    </m:rPr>
                                    <a:rPr lang="es-MX" i="0" smtClean="0">
                                      <a:solidFill>
                                        <a:schemeClr val="bg1"/>
                                      </a:solidFill>
                                      <a:latin typeface="Cambria Math" panose="02040503050406030204" pitchFamily="18" charset="0"/>
                                    </a:rPr>
                                    <m:t>Σ</m:t>
                                  </m:r>
                                </m:num>
                                <m:den>
                                  <m:rad>
                                    <m:radPr>
                                      <m:degHide m:val="on"/>
                                      <m:ctrlPr>
                                        <a:rPr lang="es-MX" b="0" i="1" smtClean="0">
                                          <a:solidFill>
                                            <a:schemeClr val="bg1"/>
                                          </a:solidFill>
                                          <a:latin typeface="Cambria Math" panose="02040503050406030204" pitchFamily="18" charset="0"/>
                                        </a:rPr>
                                      </m:ctrlPr>
                                    </m:radPr>
                                    <m:deg/>
                                    <m:e>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2</m:t>
                                          </m:r>
                                        </m:sub>
                                      </m:sSub>
                                    </m:e>
                                  </m:rad>
                                  <m:r>
                                    <a:rPr lang="es-MX" b="0" i="1" smtClean="0">
                                      <a:solidFill>
                                        <a:schemeClr val="bg1"/>
                                      </a:solidFill>
                                      <a:latin typeface="Cambria Math" panose="02040503050406030204" pitchFamily="18" charset="0"/>
                                    </a:rPr>
                                    <m:t> </m:t>
                                  </m:r>
                                </m:den>
                              </m:f>
                            </m:e>
                          </m:d>
                        </m:e>
                      </m:func>
                    </m:oMath>
                  </m:oMathPara>
                </a14:m>
                <a:endParaRPr lang="es-MX" dirty="0">
                  <a:solidFill>
                    <a:schemeClr val="bg1"/>
                  </a:solidFill>
                </a:endParaRPr>
              </a:p>
            </p:txBody>
          </p:sp>
        </mc:Choice>
        <mc:Fallback xmlns="">
          <p:sp>
            <p:nvSpPr>
              <p:cNvPr id="28" name="CuadroTexto 27">
                <a:extLst>
                  <a:ext uri="{FF2B5EF4-FFF2-40B4-BE49-F238E27FC236}">
                    <a16:creationId xmlns:a16="http://schemas.microsoft.com/office/drawing/2014/main" id="{833CFEA7-9C6D-378A-6BD4-FB32B9C78CA4}"/>
                  </a:ext>
                </a:extLst>
              </p:cNvPr>
              <p:cNvSpPr txBox="1">
                <a:spLocks noRot="1" noChangeAspect="1" noMove="1" noResize="1" noEditPoints="1" noAdjustHandles="1" noChangeArrowheads="1" noChangeShapeType="1" noTextEdit="1"/>
              </p:cNvSpPr>
              <p:nvPr/>
            </p:nvSpPr>
            <p:spPr>
              <a:xfrm>
                <a:off x="3085967" y="1965934"/>
                <a:ext cx="4544321" cy="556819"/>
              </a:xfrm>
              <a:prstGeom prst="rect">
                <a:avLst/>
              </a:prstGeom>
              <a:blipFill>
                <a:blip r:embed="rId4"/>
                <a:stretch>
                  <a:fillRect r="-442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FE95B3FC-05FC-04FE-1FB3-D48742237551}"/>
                  </a:ext>
                </a:extLst>
              </p:cNvPr>
              <p:cNvSpPr txBox="1"/>
              <p:nvPr/>
            </p:nvSpPr>
            <p:spPr>
              <a:xfrm>
                <a:off x="7286261" y="3773290"/>
                <a:ext cx="4121769" cy="484043"/>
              </a:xfrm>
              <a:prstGeom prst="rect">
                <a:avLst/>
              </a:prstGeom>
              <a:noFill/>
            </p:spPr>
            <p:txBody>
              <a:bodyPr wrap="none" lIns="0" tIns="0" rIns="0" bIns="0" rtlCol="0">
                <a:spAutoFit/>
              </a:bodyPr>
              <a:lstStyle/>
              <a:p>
                <a14:m>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𝐷</m:t>
                        </m:r>
                      </m:e>
                      <m:sub>
                        <m:r>
                          <a:rPr lang="es-MX" b="0" i="1" smtClean="0">
                            <a:solidFill>
                              <a:schemeClr val="bg1"/>
                            </a:solidFill>
                            <a:latin typeface="Cambria Math" panose="02040503050406030204" pitchFamily="18" charset="0"/>
                          </a:rPr>
                          <m:t>𝑊</m:t>
                        </m:r>
                      </m:sub>
                    </m:sSub>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d>
                          <m:dPr>
                            <m:begChr m:val="|"/>
                            <m:endChr m:val="|"/>
                            <m:ctrlPr>
                              <a:rPr lang="es-MX" b="0" i="1" smtClean="0">
                                <a:solidFill>
                                  <a:schemeClr val="bg1"/>
                                </a:solidFill>
                                <a:latin typeface="Cambria Math" panose="02040503050406030204" pitchFamily="18" charset="0"/>
                              </a:rPr>
                            </m:ctrlPr>
                          </m:dPr>
                          <m:e>
                            <m:d>
                              <m:dPr>
                                <m:begChr m:val="|"/>
                                <m:endChr m:val="|"/>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2</m:t>
                                    </m:r>
                                  </m:sub>
                                </m:sSub>
                              </m:e>
                            </m:d>
                          </m:e>
                        </m:d>
                      </m:e>
                      <m:sup>
                        <m:r>
                          <a:rPr lang="es-MX" b="0" i="1" smtClean="0">
                            <a:solidFill>
                              <a:schemeClr val="bg1"/>
                            </a:solidFill>
                            <a:latin typeface="Cambria Math" panose="02040503050406030204" pitchFamily="18" charset="0"/>
                          </a:rPr>
                          <m:t>2</m:t>
                        </m:r>
                      </m:sup>
                    </m:sSup>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𝑡𝑟𝑎𝑐𝑒</m:t>
                    </m:r>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Sub>
                        <m:r>
                          <a:rPr lang="es-MX" b="0" i="1" smtClean="0">
                            <a:solidFill>
                              <a:schemeClr val="bg1"/>
                            </a:solidFill>
                            <a:latin typeface="Cambria Math" panose="02040503050406030204" pitchFamily="18" charset="0"/>
                          </a:rPr>
                          <m:t>−2</m:t>
                        </m:r>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e>
                            </m:d>
                          </m:e>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p>
                      </m:e>
                    </m:d>
                  </m:oMath>
                </a14:m>
                <a:r>
                  <a:rPr lang="es-MX" dirty="0"/>
                  <a:t> </a:t>
                </a:r>
              </a:p>
            </p:txBody>
          </p:sp>
        </mc:Choice>
        <mc:Fallback xmlns="">
          <p:sp>
            <p:nvSpPr>
              <p:cNvPr id="29" name="CuadroTexto 28">
                <a:extLst>
                  <a:ext uri="{FF2B5EF4-FFF2-40B4-BE49-F238E27FC236}">
                    <a16:creationId xmlns:a16="http://schemas.microsoft.com/office/drawing/2014/main" id="{FE95B3FC-05FC-04FE-1FB3-D48742237551}"/>
                  </a:ext>
                </a:extLst>
              </p:cNvPr>
              <p:cNvSpPr txBox="1">
                <a:spLocks noRot="1" noChangeAspect="1" noMove="1" noResize="1" noEditPoints="1" noAdjustHandles="1" noChangeArrowheads="1" noChangeShapeType="1" noTextEdit="1"/>
              </p:cNvSpPr>
              <p:nvPr/>
            </p:nvSpPr>
            <p:spPr>
              <a:xfrm>
                <a:off x="7286261" y="3773290"/>
                <a:ext cx="4121769" cy="484043"/>
              </a:xfrm>
              <a:prstGeom prst="rect">
                <a:avLst/>
              </a:prstGeom>
              <a:blipFill>
                <a:blip r:embed="rId5"/>
                <a:stretch>
                  <a:fillRect/>
                </a:stretch>
              </a:blipFill>
            </p:spPr>
            <p:txBody>
              <a:bodyPr/>
              <a:lstStyle/>
              <a:p>
                <a:r>
                  <a:rPr lang="es-MX">
                    <a:noFill/>
                  </a:rPr>
                  <a:t> </a:t>
                </a:r>
              </a:p>
            </p:txBody>
          </p:sp>
        </mc:Fallback>
      </mc:AlternateContent>
      <p:sp>
        <p:nvSpPr>
          <p:cNvPr id="32" name="CuadroTexto 31">
            <a:extLst>
              <a:ext uri="{FF2B5EF4-FFF2-40B4-BE49-F238E27FC236}">
                <a16:creationId xmlns:a16="http://schemas.microsoft.com/office/drawing/2014/main" id="{48872C89-F122-7060-8B66-34252A801AAC}"/>
              </a:ext>
            </a:extLst>
          </p:cNvPr>
          <p:cNvSpPr txBox="1"/>
          <p:nvPr/>
        </p:nvSpPr>
        <p:spPr>
          <a:xfrm>
            <a:off x="3263556" y="5373022"/>
            <a:ext cx="3070236" cy="954107"/>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Se basa en la medida de las áreas solapadas bajo las curvas de probabilidad de las dos distribuciones.</a:t>
            </a:r>
            <a:endParaRPr lang="es-MX" dirty="0"/>
          </a:p>
        </p:txBody>
      </p:sp>
      <p:sp>
        <p:nvSpPr>
          <p:cNvPr id="36" name="CuadroTexto 35">
            <a:extLst>
              <a:ext uri="{FF2B5EF4-FFF2-40B4-BE49-F238E27FC236}">
                <a16:creationId xmlns:a16="http://schemas.microsoft.com/office/drawing/2014/main" id="{72A0660D-0E9B-8334-9EC6-FEB167537CB5}"/>
              </a:ext>
            </a:extLst>
          </p:cNvPr>
          <p:cNvSpPr txBox="1"/>
          <p:nvPr/>
        </p:nvSpPr>
        <p:spPr>
          <a:xfrm>
            <a:off x="6917737" y="3381453"/>
            <a:ext cx="4858816" cy="523220"/>
          </a:xfrm>
          <a:prstGeom prst="rect">
            <a:avLst/>
          </a:prstGeom>
          <a:noFill/>
        </p:spPr>
        <p:txBody>
          <a:bodyPr wrap="square">
            <a:spAutoFit/>
          </a:bodyPr>
          <a:lstStyle/>
          <a:p>
            <a:r>
              <a:rPr lang="es-MX" dirty="0">
                <a:solidFill>
                  <a:schemeClr val="bg1"/>
                </a:solidFill>
                <a:latin typeface="Montserrat Light" panose="00000400000000000000" pitchFamily="2" charset="0"/>
              </a:rPr>
              <a:t>Mide el "coste" mínimo necesario para transformar una distribución de probabilidad en otra.</a:t>
            </a:r>
            <a:endParaRPr lang="es-MX" dirty="0"/>
          </a:p>
        </p:txBody>
      </p:sp>
    </p:spTree>
    <p:extLst>
      <p:ext uri="{BB962C8B-B14F-4D97-AF65-F5344CB8AC3E}">
        <p14:creationId xmlns:p14="http://schemas.microsoft.com/office/powerpoint/2010/main" val="2590532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091F-5B23-C1E9-4BB2-C1825AECCB7A}"/>
            </a:ext>
          </a:extLst>
        </p:cNvPr>
        <p:cNvGrpSpPr/>
        <p:nvPr/>
      </p:nvGrpSpPr>
      <p:grpSpPr>
        <a:xfrm>
          <a:off x="0" y="0"/>
          <a:ext cx="0" cy="0"/>
          <a:chOff x="0" y="0"/>
          <a:chExt cx="0" cy="0"/>
        </a:xfrm>
      </p:grpSpPr>
      <p:sp>
        <p:nvSpPr>
          <p:cNvPr id="3" name="Flecha: cheurón 2">
            <a:extLst>
              <a:ext uri="{FF2B5EF4-FFF2-40B4-BE49-F238E27FC236}">
                <a16:creationId xmlns:a16="http://schemas.microsoft.com/office/drawing/2014/main" id="{86D62245-FDBE-39D7-3E8B-E0E672479552}"/>
              </a:ext>
            </a:extLst>
          </p:cNvPr>
          <p:cNvSpPr/>
          <p:nvPr/>
        </p:nvSpPr>
        <p:spPr>
          <a:xfrm>
            <a:off x="2926029" y="1536096"/>
            <a:ext cx="8970965" cy="4996783"/>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CuadroTexto 11">
            <a:extLst>
              <a:ext uri="{FF2B5EF4-FFF2-40B4-BE49-F238E27FC236}">
                <a16:creationId xmlns:a16="http://schemas.microsoft.com/office/drawing/2014/main" id="{65320DA8-A740-2C55-F97E-AD48CE62EE53}"/>
              </a:ext>
            </a:extLst>
          </p:cNvPr>
          <p:cNvSpPr txBox="1"/>
          <p:nvPr/>
        </p:nvSpPr>
        <p:spPr>
          <a:xfrm>
            <a:off x="3246452" y="1735646"/>
            <a:ext cx="1774872" cy="461665"/>
          </a:xfrm>
          <a:prstGeom prst="rect">
            <a:avLst/>
          </a:prstGeom>
          <a:noFill/>
        </p:spPr>
        <p:txBody>
          <a:bodyPr wrap="square">
            <a:spAutoFit/>
          </a:bodyPr>
          <a:lstStyle/>
          <a:p>
            <a:pPr algn="ctr"/>
            <a:r>
              <a:rPr lang="es-MX" sz="2400" b="1" dirty="0">
                <a:solidFill>
                  <a:schemeClr val="bg1"/>
                </a:solidFill>
                <a:latin typeface="Montserrat Light" panose="00000400000000000000" pitchFamily="2" charset="0"/>
              </a:rPr>
              <a:t>Predicción</a:t>
            </a:r>
            <a:endParaRPr lang="es-MX" sz="2400" dirty="0">
              <a:solidFill>
                <a:schemeClr val="bg1"/>
              </a:solidFill>
            </a:endParaRPr>
          </a:p>
        </p:txBody>
      </p:sp>
      <p:sp>
        <p:nvSpPr>
          <p:cNvPr id="5" name="Flecha: cheurón 4">
            <a:extLst>
              <a:ext uri="{FF2B5EF4-FFF2-40B4-BE49-F238E27FC236}">
                <a16:creationId xmlns:a16="http://schemas.microsoft.com/office/drawing/2014/main" id="{C7316114-7A49-BD1E-3A48-E9DD33CCE6AA}"/>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B497AE98-7BF9-25FD-4F66-97EC8DA8F990}"/>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0FA990D8-BE4C-20A4-4090-FF1CC4806BE4}"/>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2A5D8DBB-FD65-F2E7-CCED-72FA3404F31D}"/>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D877E8C8-F3EC-557B-3262-14E42A0929FC}"/>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C76A333D-F2F3-69CE-8061-4881184998E0}"/>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44D084F5-0E32-0E50-C996-0AFE650019DC}"/>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B07863D2-EDF7-98B3-F6DC-556D9BB9DB1B}"/>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1FCBECF8-83ED-6F38-4F80-8153A83C5D7C}"/>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520A497B-58F5-C7B6-B31F-A00462D8D0B9}"/>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21B55FDF-3382-B53F-F95A-4E139D424E9A}"/>
              </a:ext>
            </a:extLst>
          </p:cNvPr>
          <p:cNvSpPr/>
          <p:nvPr/>
        </p:nvSpPr>
        <p:spPr>
          <a:xfrm>
            <a:off x="9432235" y="20809"/>
            <a:ext cx="275976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E12E71BD-237A-04FE-BD8D-CE221C325394}"/>
              </a:ext>
            </a:extLst>
          </p:cNvPr>
          <p:cNvSpPr/>
          <p:nvPr/>
        </p:nvSpPr>
        <p:spPr>
          <a:xfrm>
            <a:off x="58077" y="9939"/>
            <a:ext cx="7310591"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2" name="Flecha: cheurón 21">
            <a:extLst>
              <a:ext uri="{FF2B5EF4-FFF2-40B4-BE49-F238E27FC236}">
                <a16:creationId xmlns:a16="http://schemas.microsoft.com/office/drawing/2014/main" id="{2BE5318D-9461-A2A3-9CC7-D95A0DCFAF3F}"/>
              </a:ext>
            </a:extLst>
          </p:cNvPr>
          <p:cNvSpPr/>
          <p:nvPr/>
        </p:nvSpPr>
        <p:spPr>
          <a:xfrm>
            <a:off x="308516" y="152514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3" name="CuadroTexto 22">
            <a:extLst>
              <a:ext uri="{FF2B5EF4-FFF2-40B4-BE49-F238E27FC236}">
                <a16:creationId xmlns:a16="http://schemas.microsoft.com/office/drawing/2014/main" id="{306A3BDE-0019-9DE6-D8E5-A1CD2A20683F}"/>
              </a:ext>
            </a:extLst>
          </p:cNvPr>
          <p:cNvSpPr txBox="1"/>
          <p:nvPr/>
        </p:nvSpPr>
        <p:spPr>
          <a:xfrm>
            <a:off x="573785" y="1656900"/>
            <a:ext cx="1774872" cy="338554"/>
          </a:xfrm>
          <a:prstGeom prst="rect">
            <a:avLst/>
          </a:prstGeom>
          <a:noFill/>
        </p:spPr>
        <p:txBody>
          <a:bodyPr wrap="square">
            <a:spAutoFit/>
          </a:bodyPr>
          <a:lstStyle/>
          <a:p>
            <a:pPr algn="ctr"/>
            <a:r>
              <a:rPr lang="es-MX" sz="1600" b="1" i="1" dirty="0" err="1">
                <a:solidFill>
                  <a:schemeClr val="bg1"/>
                </a:solidFill>
                <a:latin typeface="Montserrat Light" panose="00000400000000000000" pitchFamily="2" charset="0"/>
              </a:rPr>
              <a:t>Embedding</a:t>
            </a:r>
            <a:endParaRPr lang="es-MX" sz="1600" i="1" dirty="0">
              <a:solidFill>
                <a:schemeClr val="bg1"/>
              </a:solidFill>
            </a:endParaRPr>
          </a:p>
        </p:txBody>
      </p:sp>
      <p:sp>
        <p:nvSpPr>
          <p:cNvPr id="4" name="Flecha: cheurón 3">
            <a:extLst>
              <a:ext uri="{FF2B5EF4-FFF2-40B4-BE49-F238E27FC236}">
                <a16:creationId xmlns:a16="http://schemas.microsoft.com/office/drawing/2014/main" id="{E14235E6-DA47-EFB2-4079-C980D3FAA3BB}"/>
              </a:ext>
            </a:extLst>
          </p:cNvPr>
          <p:cNvSpPr/>
          <p:nvPr/>
        </p:nvSpPr>
        <p:spPr>
          <a:xfrm>
            <a:off x="295006" y="283791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8" name="CuadroTexto 7">
            <a:extLst>
              <a:ext uri="{FF2B5EF4-FFF2-40B4-BE49-F238E27FC236}">
                <a16:creationId xmlns:a16="http://schemas.microsoft.com/office/drawing/2014/main" id="{DAFBB5FE-3B7E-7E4D-AED2-642AE42A4CB3}"/>
              </a:ext>
            </a:extLst>
          </p:cNvPr>
          <p:cNvSpPr txBox="1"/>
          <p:nvPr/>
        </p:nvSpPr>
        <p:spPr>
          <a:xfrm>
            <a:off x="532884" y="296967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Diferenciación</a:t>
            </a:r>
            <a:endParaRPr lang="es-MX" sz="1600" dirty="0">
              <a:solidFill>
                <a:schemeClr val="bg1"/>
              </a:solidFill>
            </a:endParaRPr>
          </a:p>
        </p:txBody>
      </p:sp>
      <p:sp>
        <p:nvSpPr>
          <p:cNvPr id="29" name="Flecha: cheurón 28">
            <a:extLst>
              <a:ext uri="{FF2B5EF4-FFF2-40B4-BE49-F238E27FC236}">
                <a16:creationId xmlns:a16="http://schemas.microsoft.com/office/drawing/2014/main" id="{01EB9CDD-4423-8B9C-ED3A-E5B6BFA872F5}"/>
              </a:ext>
            </a:extLst>
          </p:cNvPr>
          <p:cNvSpPr/>
          <p:nvPr/>
        </p:nvSpPr>
        <p:spPr>
          <a:xfrm>
            <a:off x="308517" y="4150686"/>
            <a:ext cx="2332433"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CuadroTexto 30">
            <a:extLst>
              <a:ext uri="{FF2B5EF4-FFF2-40B4-BE49-F238E27FC236}">
                <a16:creationId xmlns:a16="http://schemas.microsoft.com/office/drawing/2014/main" id="{15DE5AC0-BBC0-B7A1-AB53-9EB44EED74EE}"/>
              </a:ext>
            </a:extLst>
          </p:cNvPr>
          <p:cNvSpPr txBox="1"/>
          <p:nvPr/>
        </p:nvSpPr>
        <p:spPr>
          <a:xfrm>
            <a:off x="532884" y="4282440"/>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Identificación</a:t>
            </a:r>
            <a:endParaRPr lang="es-MX" sz="1600" dirty="0">
              <a:solidFill>
                <a:schemeClr val="bg1"/>
              </a:solidFill>
            </a:endParaRPr>
          </a:p>
        </p:txBody>
      </p:sp>
      <p:sp>
        <p:nvSpPr>
          <p:cNvPr id="32" name="CuadroTexto 31">
            <a:extLst>
              <a:ext uri="{FF2B5EF4-FFF2-40B4-BE49-F238E27FC236}">
                <a16:creationId xmlns:a16="http://schemas.microsoft.com/office/drawing/2014/main" id="{DD689ADD-8748-C0F6-3F8C-B74ECB2E462A}"/>
              </a:ext>
            </a:extLst>
          </p:cNvPr>
          <p:cNvSpPr txBox="1"/>
          <p:nvPr/>
        </p:nvSpPr>
        <p:spPr>
          <a:xfrm>
            <a:off x="6884433" y="1803657"/>
            <a:ext cx="4815265" cy="523220"/>
          </a:xfrm>
          <a:prstGeom prst="rect">
            <a:avLst/>
          </a:prstGeom>
          <a:noFill/>
        </p:spPr>
        <p:txBody>
          <a:bodyPr wrap="square">
            <a:spAutoFit/>
          </a:bodyPr>
          <a:lstStyle/>
          <a:p>
            <a:pPr algn="ctr"/>
            <a:r>
              <a:rPr lang="es-MX" sz="2800" b="1" dirty="0">
                <a:solidFill>
                  <a:schemeClr val="bg1"/>
                </a:solidFill>
                <a:latin typeface="Montserrat Light" panose="00000400000000000000" pitchFamily="2" charset="0"/>
              </a:rPr>
              <a:t>Regresión Logística</a:t>
            </a:r>
            <a:endParaRPr lang="es-MX" sz="2800" dirty="0">
              <a:solidFill>
                <a:schemeClr val="bg1"/>
              </a:solidFill>
            </a:endParaRPr>
          </a:p>
        </p:txBody>
      </p:sp>
      <p:pic>
        <p:nvPicPr>
          <p:cNvPr id="34" name="Imagen 33">
            <a:extLst>
              <a:ext uri="{FF2B5EF4-FFF2-40B4-BE49-F238E27FC236}">
                <a16:creationId xmlns:a16="http://schemas.microsoft.com/office/drawing/2014/main" id="{8C64FB9D-415B-C74D-14EF-5CB5602FAF42}"/>
              </a:ext>
            </a:extLst>
          </p:cNvPr>
          <p:cNvPicPr>
            <a:picLocks noChangeAspect="1"/>
          </p:cNvPicPr>
          <p:nvPr/>
        </p:nvPicPr>
        <p:blipFill>
          <a:blip r:embed="rId2"/>
          <a:stretch>
            <a:fillRect/>
          </a:stretch>
        </p:blipFill>
        <p:spPr>
          <a:xfrm>
            <a:off x="7337596" y="3821805"/>
            <a:ext cx="3908941" cy="2079224"/>
          </a:xfrm>
          <a:prstGeom prst="rect">
            <a:avLst/>
          </a:prstGeom>
        </p:spPr>
      </p:pic>
      <p:pic>
        <p:nvPicPr>
          <p:cNvPr id="36" name="Imagen 35">
            <a:extLst>
              <a:ext uri="{FF2B5EF4-FFF2-40B4-BE49-F238E27FC236}">
                <a16:creationId xmlns:a16="http://schemas.microsoft.com/office/drawing/2014/main" id="{12E6D917-77E1-0415-DBCF-BFCCFEDC8319}"/>
              </a:ext>
            </a:extLst>
          </p:cNvPr>
          <p:cNvPicPr>
            <a:picLocks noChangeAspect="1"/>
          </p:cNvPicPr>
          <p:nvPr/>
        </p:nvPicPr>
        <p:blipFill rotWithShape="1">
          <a:blip r:embed="rId3"/>
          <a:srcRect r="49037"/>
          <a:stretch/>
        </p:blipFill>
        <p:spPr>
          <a:xfrm>
            <a:off x="3215661" y="2590487"/>
            <a:ext cx="3766358" cy="3383905"/>
          </a:xfrm>
          <a:prstGeom prst="rect">
            <a:avLst/>
          </a:prstGeom>
        </p:spPr>
      </p:pic>
      <p:sp>
        <p:nvSpPr>
          <p:cNvPr id="38" name="CuadroTexto 37">
            <a:extLst>
              <a:ext uri="{FF2B5EF4-FFF2-40B4-BE49-F238E27FC236}">
                <a16:creationId xmlns:a16="http://schemas.microsoft.com/office/drawing/2014/main" id="{BF62B9C3-CADB-8D15-6C54-7D282BCDB8BA}"/>
              </a:ext>
            </a:extLst>
          </p:cNvPr>
          <p:cNvSpPr txBox="1"/>
          <p:nvPr/>
        </p:nvSpPr>
        <p:spPr>
          <a:xfrm>
            <a:off x="3192816" y="5974392"/>
            <a:ext cx="3812048" cy="338554"/>
          </a:xfrm>
          <a:prstGeom prst="rect">
            <a:avLst/>
          </a:prstGeom>
          <a:noFill/>
        </p:spPr>
        <p:txBody>
          <a:bodyPr wrap="square">
            <a:spAutoFit/>
          </a:bodyPr>
          <a:lstStyle/>
          <a:p>
            <a:r>
              <a:rPr lang="es-MX" sz="800" dirty="0" err="1">
                <a:solidFill>
                  <a:schemeClr val="bg1"/>
                </a:solidFill>
                <a:latin typeface="Montserrat Light" panose="00000400000000000000" pitchFamily="2" charset="0"/>
              </a:rPr>
              <a:t>Guillemaud</a:t>
            </a:r>
            <a:r>
              <a:rPr lang="es-MX" sz="800" dirty="0">
                <a:solidFill>
                  <a:schemeClr val="bg1"/>
                </a:solidFill>
                <a:latin typeface="Montserrat Light" panose="00000400000000000000" pitchFamily="2" charset="0"/>
              </a:rPr>
              <a:t>, M. (2023). </a:t>
            </a:r>
            <a:r>
              <a:rPr lang="es-MX" sz="800" dirty="0" err="1">
                <a:solidFill>
                  <a:schemeClr val="bg1"/>
                </a:solidFill>
                <a:latin typeface="Montserrat Light" panose="00000400000000000000" pitchFamily="2" charset="0"/>
              </a:rPr>
              <a:t>Epileptic</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seizure</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prediction</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with</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hyperbolic</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embedding</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of</a:t>
            </a:r>
            <a:r>
              <a:rPr lang="es-MX" sz="800" dirty="0">
                <a:solidFill>
                  <a:schemeClr val="bg1"/>
                </a:solidFill>
                <a:latin typeface="Montserrat Light" panose="00000400000000000000" pitchFamily="2" charset="0"/>
              </a:rPr>
              <a:t> EEG </a:t>
            </a:r>
            <a:r>
              <a:rPr lang="es-MX" sz="800" dirty="0" err="1">
                <a:solidFill>
                  <a:schemeClr val="bg1"/>
                </a:solidFill>
                <a:latin typeface="Montserrat Light" panose="00000400000000000000" pitchFamily="2" charset="0"/>
              </a:rPr>
              <a:t>connectivity</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networks</a:t>
            </a:r>
            <a:r>
              <a:rPr lang="es-MX" sz="800" dirty="0">
                <a:solidFill>
                  <a:schemeClr val="bg1"/>
                </a:solidFill>
                <a:latin typeface="Montserrat Light" panose="00000400000000000000" pitchFamily="2" charset="0"/>
              </a:rPr>
              <a:t>. Poster</a:t>
            </a:r>
          </a:p>
        </p:txBody>
      </p:sp>
      <p:sp>
        <p:nvSpPr>
          <p:cNvPr id="40" name="CuadroTexto 39">
            <a:extLst>
              <a:ext uri="{FF2B5EF4-FFF2-40B4-BE49-F238E27FC236}">
                <a16:creationId xmlns:a16="http://schemas.microsoft.com/office/drawing/2014/main" id="{9DCA5D01-69A2-53F8-83AE-2B7C2FA46236}"/>
              </a:ext>
            </a:extLst>
          </p:cNvPr>
          <p:cNvSpPr txBox="1"/>
          <p:nvPr/>
        </p:nvSpPr>
        <p:spPr>
          <a:xfrm>
            <a:off x="7314363" y="5974392"/>
            <a:ext cx="3908941" cy="338554"/>
          </a:xfrm>
          <a:prstGeom prst="rect">
            <a:avLst/>
          </a:prstGeom>
          <a:noFill/>
        </p:spPr>
        <p:txBody>
          <a:bodyPr wrap="square">
            <a:spAutoFit/>
          </a:bodyPr>
          <a:lstStyle/>
          <a:p>
            <a:r>
              <a:rPr lang="es-MX" sz="800" dirty="0">
                <a:solidFill>
                  <a:schemeClr val="bg1"/>
                </a:solidFill>
                <a:latin typeface="Montserrat Light" panose="00000400000000000000" pitchFamily="2" charset="0"/>
              </a:rPr>
              <a:t>COUSYN, Louis, et al. </a:t>
            </a:r>
            <a:r>
              <a:rPr lang="es-MX" sz="800" dirty="0" err="1">
                <a:solidFill>
                  <a:schemeClr val="bg1"/>
                </a:solidFill>
                <a:latin typeface="Montserrat Light" panose="00000400000000000000" pitchFamily="2" charset="0"/>
              </a:rPr>
              <a:t>Daily</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resting‐state</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intracranial</a:t>
            </a:r>
            <a:r>
              <a:rPr lang="es-MX" sz="800" dirty="0">
                <a:solidFill>
                  <a:schemeClr val="bg1"/>
                </a:solidFill>
                <a:latin typeface="Montserrat Light" panose="00000400000000000000" pitchFamily="2" charset="0"/>
              </a:rPr>
              <a:t> EEG </a:t>
            </a:r>
            <a:r>
              <a:rPr lang="es-MX" sz="800" dirty="0" err="1">
                <a:solidFill>
                  <a:schemeClr val="bg1"/>
                </a:solidFill>
                <a:latin typeface="Montserrat Light" panose="00000400000000000000" pitchFamily="2" charset="0"/>
              </a:rPr>
              <a:t>connectivity</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for</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seizure</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risk</a:t>
            </a:r>
            <a:r>
              <a:rPr lang="es-MX" sz="800" dirty="0">
                <a:solidFill>
                  <a:schemeClr val="bg1"/>
                </a:solidFill>
                <a:latin typeface="Montserrat Light" panose="00000400000000000000" pitchFamily="2" charset="0"/>
              </a:rPr>
              <a:t> </a:t>
            </a:r>
            <a:r>
              <a:rPr lang="es-MX" sz="800" dirty="0" err="1">
                <a:solidFill>
                  <a:schemeClr val="bg1"/>
                </a:solidFill>
                <a:latin typeface="Montserrat Light" panose="00000400000000000000" pitchFamily="2" charset="0"/>
              </a:rPr>
              <a:t>forecasts</a:t>
            </a:r>
            <a:r>
              <a:rPr lang="es-MX" sz="800" dirty="0">
                <a:solidFill>
                  <a:schemeClr val="bg1"/>
                </a:solidFill>
                <a:latin typeface="Montserrat Light" panose="00000400000000000000" pitchFamily="2" charset="0"/>
              </a:rPr>
              <a:t>. Epilepsia, 2023, vol. 64, no 2, p. e23-e29.</a:t>
            </a:r>
          </a:p>
        </p:txBody>
      </p:sp>
      <p:sp>
        <p:nvSpPr>
          <p:cNvPr id="42" name="CuadroTexto 41">
            <a:extLst>
              <a:ext uri="{FF2B5EF4-FFF2-40B4-BE49-F238E27FC236}">
                <a16:creationId xmlns:a16="http://schemas.microsoft.com/office/drawing/2014/main" id="{7688AD10-4C3A-D8E3-CF47-5064FC44D825}"/>
              </a:ext>
            </a:extLst>
          </p:cNvPr>
          <p:cNvSpPr txBox="1"/>
          <p:nvPr/>
        </p:nvSpPr>
        <p:spPr>
          <a:xfrm>
            <a:off x="7255802" y="2432321"/>
            <a:ext cx="4072526" cy="1169551"/>
          </a:xfrm>
          <a:prstGeom prst="rect">
            <a:avLst/>
          </a:prstGeom>
          <a:noFill/>
        </p:spPr>
        <p:txBody>
          <a:bodyPr wrap="square">
            <a:spAutoFit/>
          </a:bodyPr>
          <a:lstStyle/>
          <a:p>
            <a:pPr algn="just"/>
            <a:r>
              <a:rPr lang="es-MX" dirty="0">
                <a:solidFill>
                  <a:schemeClr val="bg1"/>
                </a:solidFill>
                <a:latin typeface="Montserrat Light" panose="00000400000000000000" pitchFamily="2" charset="0"/>
              </a:rPr>
              <a:t>Enfoque estadístico y un algoritmo de </a:t>
            </a:r>
            <a:r>
              <a:rPr lang="es-MX" i="1" dirty="0">
                <a:solidFill>
                  <a:schemeClr val="bg1"/>
                </a:solidFill>
                <a:latin typeface="Montserrat Light" panose="00000400000000000000" pitchFamily="2" charset="0"/>
              </a:rPr>
              <a:t>machine </a:t>
            </a:r>
            <a:r>
              <a:rPr lang="es-MX" i="1" dirty="0" err="1">
                <a:solidFill>
                  <a:schemeClr val="bg1"/>
                </a:solidFill>
                <a:latin typeface="Montserrat Light" panose="00000400000000000000" pitchFamily="2" charset="0"/>
              </a:rPr>
              <a:t>learning</a:t>
            </a:r>
            <a:r>
              <a:rPr lang="es-MX" dirty="0">
                <a:solidFill>
                  <a:schemeClr val="bg1"/>
                </a:solidFill>
                <a:latin typeface="Montserrat Light" panose="00000400000000000000" pitchFamily="2" charset="0"/>
              </a:rPr>
              <a:t> que se utiliza para problemas de clasificación y se basa en el concepto de probabilidad. Se utiliza cuando la variable dependiente es categórica.</a:t>
            </a:r>
          </a:p>
        </p:txBody>
      </p:sp>
    </p:spTree>
    <p:extLst>
      <p:ext uri="{BB962C8B-B14F-4D97-AF65-F5344CB8AC3E}">
        <p14:creationId xmlns:p14="http://schemas.microsoft.com/office/powerpoint/2010/main" val="4067164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970A-FF3B-57B9-1F4C-B28CD783E51A}"/>
            </a:ext>
          </a:extLst>
        </p:cNvPr>
        <p:cNvGrpSpPr/>
        <p:nvPr/>
      </p:nvGrpSpPr>
      <p:grpSpPr>
        <a:xfrm>
          <a:off x="0" y="0"/>
          <a:ext cx="0" cy="0"/>
          <a:chOff x="0" y="0"/>
          <a:chExt cx="0" cy="0"/>
        </a:xfrm>
      </p:grpSpPr>
      <p:sp>
        <p:nvSpPr>
          <p:cNvPr id="18" name="Flecha: cheurón 17">
            <a:extLst>
              <a:ext uri="{FF2B5EF4-FFF2-40B4-BE49-F238E27FC236}">
                <a16:creationId xmlns:a16="http://schemas.microsoft.com/office/drawing/2014/main" id="{96136432-49BD-526A-0141-0D252C0411D8}"/>
              </a:ext>
            </a:extLst>
          </p:cNvPr>
          <p:cNvSpPr/>
          <p:nvPr/>
        </p:nvSpPr>
        <p:spPr>
          <a:xfrm>
            <a:off x="2454810" y="2955737"/>
            <a:ext cx="7282379" cy="946526"/>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5" name="Flecha: cheurón 4">
            <a:extLst>
              <a:ext uri="{FF2B5EF4-FFF2-40B4-BE49-F238E27FC236}">
                <a16:creationId xmlns:a16="http://schemas.microsoft.com/office/drawing/2014/main" id="{EF5BE3C9-7F44-1FB5-1D35-0A7F360495D4}"/>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DF3345B0-7BD0-6B3D-AEFE-0242F1931AAC}"/>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BD418E1B-DB85-4219-953B-7DDA7B783582}"/>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Flecha: cheurón 26">
            <a:extLst>
              <a:ext uri="{FF2B5EF4-FFF2-40B4-BE49-F238E27FC236}">
                <a16:creationId xmlns:a16="http://schemas.microsoft.com/office/drawing/2014/main" id="{C9AF7421-5940-3F7D-200D-0EBBBA578FF3}"/>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0" name="Flecha: cheurón 29">
            <a:extLst>
              <a:ext uri="{FF2B5EF4-FFF2-40B4-BE49-F238E27FC236}">
                <a16:creationId xmlns:a16="http://schemas.microsoft.com/office/drawing/2014/main" id="{A1E54800-2B1E-75FF-BFC0-27986DF465B3}"/>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EE434BA5-E038-5D2E-680E-FAB8C483CC92}"/>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629C9A6F-7EBB-1CB8-1016-FE44BE869F4C}"/>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46" name="CuadroTexto 45">
            <a:extLst>
              <a:ext uri="{FF2B5EF4-FFF2-40B4-BE49-F238E27FC236}">
                <a16:creationId xmlns:a16="http://schemas.microsoft.com/office/drawing/2014/main" id="{1713D9FD-7CB8-A6AD-982D-9D9AB774DF51}"/>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47" name="CuadroTexto 46">
            <a:extLst>
              <a:ext uri="{FF2B5EF4-FFF2-40B4-BE49-F238E27FC236}">
                <a16:creationId xmlns:a16="http://schemas.microsoft.com/office/drawing/2014/main" id="{0B25BB2F-B894-3E9C-3646-C3A05D765829}"/>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48" name="CuadroTexto 47">
            <a:extLst>
              <a:ext uri="{FF2B5EF4-FFF2-40B4-BE49-F238E27FC236}">
                <a16:creationId xmlns:a16="http://schemas.microsoft.com/office/drawing/2014/main" id="{3356DE5B-2BE5-A488-540D-92C4D06D3677}"/>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10" name="Flecha: cheurón 9">
            <a:extLst>
              <a:ext uri="{FF2B5EF4-FFF2-40B4-BE49-F238E27FC236}">
                <a16:creationId xmlns:a16="http://schemas.microsoft.com/office/drawing/2014/main" id="{04E068B9-2C26-12D2-958C-D2C04AF08F60}"/>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1EAF3EA1-BABF-D46E-6BEF-0E0DC6140592}"/>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7" name="CuadroTexto 16">
            <a:extLst>
              <a:ext uri="{FF2B5EF4-FFF2-40B4-BE49-F238E27FC236}">
                <a16:creationId xmlns:a16="http://schemas.microsoft.com/office/drawing/2014/main" id="{544F4ACE-ECE4-D35E-4E3A-83A9357252D8}"/>
              </a:ext>
            </a:extLst>
          </p:cNvPr>
          <p:cNvSpPr txBox="1"/>
          <p:nvPr/>
        </p:nvSpPr>
        <p:spPr>
          <a:xfrm>
            <a:off x="1292024" y="3136613"/>
            <a:ext cx="9607951"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Extra</a:t>
            </a:r>
            <a:endParaRPr lang="es-MX" sz="3200" b="1" dirty="0">
              <a:solidFill>
                <a:schemeClr val="bg1"/>
              </a:solidFill>
            </a:endParaRPr>
          </a:p>
        </p:txBody>
      </p:sp>
    </p:spTree>
    <p:extLst>
      <p:ext uri="{BB962C8B-B14F-4D97-AF65-F5344CB8AC3E}">
        <p14:creationId xmlns:p14="http://schemas.microsoft.com/office/powerpoint/2010/main" val="2275811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E4B42-CA88-02D1-D723-225CB230A7BE}"/>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13B23FC3-EDFE-7E40-3B20-3704EC5D5012}"/>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8A6EDF95-F93B-EFA1-B631-13F473A436BE}"/>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7EE5848F-29D0-CF70-4798-39B7A3D11CE6}"/>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C7D18647-DA6F-47DC-D687-EC76E578BEAE}"/>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704BA5E5-D9EA-9F92-C17E-C0CC535E9BDF}"/>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46" name="CuadroTexto 45">
            <a:extLst>
              <a:ext uri="{FF2B5EF4-FFF2-40B4-BE49-F238E27FC236}">
                <a16:creationId xmlns:a16="http://schemas.microsoft.com/office/drawing/2014/main" id="{B1F454E0-5594-7C6D-586B-7CDFE604C7CE}"/>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66" name="CuadroTexto 65">
            <a:extLst>
              <a:ext uri="{FF2B5EF4-FFF2-40B4-BE49-F238E27FC236}">
                <a16:creationId xmlns:a16="http://schemas.microsoft.com/office/drawing/2014/main" id="{796B8162-3ACE-FCA2-73EA-150026346717}"/>
              </a:ext>
            </a:extLst>
          </p:cNvPr>
          <p:cNvSpPr txBox="1"/>
          <p:nvPr/>
        </p:nvSpPr>
        <p:spPr>
          <a:xfrm>
            <a:off x="8197454" y="2351782"/>
            <a:ext cx="3385074" cy="1077218"/>
          </a:xfrm>
          <a:prstGeom prst="rect">
            <a:avLst/>
          </a:prstGeom>
          <a:noFill/>
        </p:spPr>
        <p:txBody>
          <a:bodyPr wrap="square">
            <a:spAutoFit/>
          </a:bodyPr>
          <a:lstStyle/>
          <a:p>
            <a:pPr algn="ctr"/>
            <a:r>
              <a:rPr lang="es-MX" sz="3200" b="1" dirty="0">
                <a:solidFill>
                  <a:srgbClr val="C82506"/>
                </a:solidFill>
                <a:latin typeface="Montserrat Light" panose="00000400000000000000" pitchFamily="2" charset="0"/>
              </a:rPr>
              <a:t>Necesidad de predicción</a:t>
            </a:r>
            <a:endParaRPr lang="es-MX" sz="3200" dirty="0">
              <a:solidFill>
                <a:srgbClr val="C82506"/>
              </a:solidFill>
            </a:endParaRPr>
          </a:p>
        </p:txBody>
      </p:sp>
      <p:grpSp>
        <p:nvGrpSpPr>
          <p:cNvPr id="75" name="Grupo 74">
            <a:extLst>
              <a:ext uri="{FF2B5EF4-FFF2-40B4-BE49-F238E27FC236}">
                <a16:creationId xmlns:a16="http://schemas.microsoft.com/office/drawing/2014/main" id="{8DABEBCA-201D-D968-F53D-5EA5D64B9AAD}"/>
              </a:ext>
            </a:extLst>
          </p:cNvPr>
          <p:cNvGrpSpPr>
            <a:grpSpLocks noChangeAspect="1"/>
          </p:cNvGrpSpPr>
          <p:nvPr/>
        </p:nvGrpSpPr>
        <p:grpSpPr>
          <a:xfrm>
            <a:off x="308485" y="1228919"/>
            <a:ext cx="7813163" cy="5229274"/>
            <a:chOff x="3136861" y="1084504"/>
            <a:chExt cx="8346071" cy="5585944"/>
          </a:xfrm>
        </p:grpSpPr>
        <p:grpSp>
          <p:nvGrpSpPr>
            <p:cNvPr id="67" name="Grupo 66">
              <a:extLst>
                <a:ext uri="{FF2B5EF4-FFF2-40B4-BE49-F238E27FC236}">
                  <a16:creationId xmlns:a16="http://schemas.microsoft.com/office/drawing/2014/main" id="{356A329C-7FCC-76E5-28C2-07B60D29F760}"/>
                </a:ext>
              </a:extLst>
            </p:cNvPr>
            <p:cNvGrpSpPr/>
            <p:nvPr/>
          </p:nvGrpSpPr>
          <p:grpSpPr>
            <a:xfrm>
              <a:off x="3458377" y="1084504"/>
              <a:ext cx="8024555" cy="5585944"/>
              <a:chOff x="3021056" y="1193399"/>
              <a:chExt cx="8024555" cy="5585944"/>
            </a:xfrm>
          </p:grpSpPr>
          <p:pic>
            <p:nvPicPr>
              <p:cNvPr id="3" name="Imagen 2">
                <a:extLst>
                  <a:ext uri="{FF2B5EF4-FFF2-40B4-BE49-F238E27FC236}">
                    <a16:creationId xmlns:a16="http://schemas.microsoft.com/office/drawing/2014/main" id="{C1BF9420-1B2C-3409-857B-FCDCEAC74C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92" b="89905" l="9972" r="89934">
                            <a14:foregroundMark x1="64862" y1="35880" x2="65907" y2="36835"/>
                            <a14:foregroundMark x1="80152" y1="42292" x2="81292" y2="44338"/>
                            <a14:foregroundMark x1="59924" y1="33834" x2="62013" y2="33970"/>
                            <a14:foregroundMark x1="58120" y1="75034" x2="57835" y2="78990"/>
                            <a14:foregroundMark x1="54036" y1="73124" x2="54036" y2="78035"/>
                            <a14:foregroundMark x1="50617" y1="73806" x2="50617" y2="78990"/>
                            <a14:foregroundMark x1="47198" y1="82401" x2="47198" y2="87312"/>
                            <a14:foregroundMark x1="43210" y1="78854" x2="43020" y2="84857"/>
                            <a14:foregroundMark x1="26781" y1="67804" x2="28205" y2="71214"/>
                            <a14:foregroundMark x1="47293" y1="16508" x2="52422" y2="13643"/>
                            <a14:foregroundMark x1="52137" y1="8186" x2="51567" y2="19918"/>
                            <a14:foregroundMark x1="51567" y1="19918" x2="55745" y2="11323"/>
                            <a14:foregroundMark x1="55745" y1="11323" x2="53751" y2="9413"/>
                            <a14:foregroundMark x1="52042" y1="4502" x2="54986" y2="2592"/>
                            <a14:foregroundMark x1="30959" y1="21010" x2="25261" y2="31514"/>
                            <a14:foregroundMark x1="37037" y1="13506" x2="43020" y2="13506"/>
                            <a14:foregroundMark x1="59069" y1="31241" x2="59358" y2="31505"/>
                            <a14:foregroundMark x1="61254" y1="32742" x2="60874" y2="30969"/>
                            <a14:foregroundMark x1="59544" y1="33697" x2="59164" y2="33424"/>
                            <a14:foregroundMark x1="52707" y1="6821" x2="54891" y2="9004"/>
                            <a14:backgroundMark x1="17579" y1="51842" x2="17664" y2="53070"/>
                            <a14:backgroundMark x1="17499" y1="50697" x2="17579" y2="51842"/>
                            <a14:backgroundMark x1="16334" y1="53070" x2="16999" y2="53070"/>
                            <a14:backgroundMark x1="18163" y1="56889" x2="18234" y2="57162"/>
                            <a14:backgroundMark x1="17949" y1="56071" x2="18163" y2="56889"/>
                            <a14:backgroundMark x1="18778" y1="55116" x2="21396" y2="56398"/>
                            <a14:backgroundMark x1="17664" y1="54570" x2="18778" y2="55116"/>
                            <a14:backgroundMark x1="22378" y1="48648" x2="22412" y2="48158"/>
                            <a14:backgroundMark x1="21699" y1="58390" x2="21655" y2="59023"/>
                            <a14:backgroundMark x1="21680" y1="58663" x2="21699" y2="58390"/>
                            <a14:backgroundMark x1="21656" y1="59015" x2="21680" y2="58663"/>
                            <a14:backgroundMark x1="21576" y1="60164" x2="21611" y2="59657"/>
                            <a14:backgroundMark x1="21387" y1="54591" x2="21368" y2="54707"/>
                            <a14:backgroundMark x1="22412" y1="48158" x2="22340" y2="48610"/>
                            <a14:backgroundMark x1="23657" y1="61977" x2="26116" y2="62074"/>
                            <a14:backgroundMark x1="19183" y1="61801" x2="22979" y2="61950"/>
                            <a14:backgroundMark x1="20513" y1="61528" x2="18803" y2="62483"/>
                            <a14:backgroundMark x1="19479" y1="53070" x2="19524" y2="52725"/>
                            <a14:backgroundMark x1="19299" y1="54434" x2="19479" y2="53070"/>
                            <a14:backgroundMark x1="19209" y1="55116" x2="19299" y2="54434"/>
                            <a14:backgroundMark x1="19112" y1="55858" x2="19209" y2="55116"/>
                            <a14:backgroundMark x1="18935" y1="57203" x2="18976" y2="56889"/>
                            <a14:backgroundMark x1="18796" y1="58254" x2="18853" y2="57820"/>
                            <a14:backgroundMark x1="18742" y1="58663" x2="18796" y2="58254"/>
                            <a14:backgroundMark x1="18545" y1="60164" x2="18742" y2="58663"/>
                            <a14:backgroundMark x1="18419" y1="61119" x2="18545" y2="60164"/>
                            <a14:backgroundMark x1="18329" y1="61801" x2="18419" y2="61119"/>
                            <a14:backgroundMark x1="16666" y1="50341" x2="14720" y2="49250"/>
                            <a14:backgroundMark x1="17749" y1="50948" x2="16666" y2="50341"/>
                            <a14:backgroundMark x1="23783" y1="43247" x2="24881" y2="42701"/>
                            <a14:backgroundMark x1="23234" y1="43520" x2="23783" y2="43247"/>
                            <a14:backgroundMark x1="22685" y1="43793" x2="23234" y2="43520"/>
                            <a14:backgroundMark x1="19943" y1="45157" x2="22685" y2="43793"/>
                            <a14:backgroundMark x1="19241" y1="45506" x2="19943" y2="45157"/>
                            <a14:backgroundMark x1="27342" y1="50477" x2="28205" y2="53206"/>
                            <a14:backgroundMark x1="27213" y1="50068" x2="27342" y2="50477"/>
                            <a14:backgroundMark x1="26306" y1="47203" x2="27213" y2="50068"/>
                            <a14:backgroundMark x1="25788" y1="45566" x2="26306" y2="47203"/>
                            <a14:backgroundMark x1="25227" y1="43793" x2="25788" y2="45566"/>
                            <a14:backgroundMark x1="25141" y1="43520" x2="25227" y2="43793"/>
                            <a14:backgroundMark x1="25054" y1="43247" x2="25141" y2="43520"/>
                            <a14:backgroundMark x1="24881" y1="42701" x2="25054" y2="43247"/>
                            <a14:backgroundMark x1="25468" y1="58679" x2="23362" y2="62892"/>
                            <a14:backgroundMark x1="28205" y1="53206" x2="27779" y2="54058"/>
                            <a14:backgroundMark x1="17205" y1="54297" x2="16619" y2="53479"/>
                            <a14:backgroundMark x1="17792" y1="55116" x2="17401" y2="54570"/>
                            <a14:backgroundMark x1="19062" y1="56889" x2="17792" y2="55116"/>
                            <a14:backgroundMark x1="22818" y1="62132" x2="21683" y2="60548"/>
                            <a14:backgroundMark x1="16733" y1="53070" x2="16809" y2="52797"/>
                            <a14:backgroundMark x1="16619" y1="53479" x2="16733" y2="53070"/>
                            <a14:backgroundMark x1="22982" y1="41883" x2="20513" y2="41610"/>
                            <a14:backgroundMark x1="22602" y1="41337" x2="22602" y2="40518"/>
                            <a14:backgroundMark x1="23932" y1="56480" x2="24122" y2="56753"/>
                            <a14:backgroundMark x1="23731" y1="56191" x2="23932" y2="56480"/>
                            <a14:backgroundMark x1="22792" y1="54843" x2="23407" y2="55726"/>
                            <a14:backgroundMark x1="59354" y1="31514" x2="59924" y2="31514"/>
                            <a14:backgroundMark x1="60209" y1="32469" x2="59544" y2="31378"/>
                            <a14:backgroundMark x1="19468" y1="56480" x2="24881" y2="51705"/>
                            <a14:backgroundMark x1="24881" y1="51705" x2="16429" y2="49523"/>
                            <a14:backgroundMark x1="16429" y1="49523" x2="23647" y2="51296"/>
                            <a14:backgroundMark x1="23647" y1="51296" x2="23362" y2="48568"/>
                            <a14:backgroundMark x1="26116" y1="46930" x2="21652" y2="40518"/>
                            <a14:backgroundMark x1="21652" y1="40518" x2="13770" y2="45430"/>
                            <a14:backgroundMark x1="13770" y1="45430" x2="17284" y2="59618"/>
                            <a14:backgroundMark x1="17284" y1="59618" x2="26211" y2="60437"/>
                            <a14:backgroundMark x1="26211" y1="60437" x2="25926" y2="46521"/>
                            <a14:backgroundMark x1="25926" y1="46521" x2="23932" y2="43793"/>
                            <a14:backgroundMark x1="25261" y1="53888" x2="28775" y2="58527"/>
                            <a14:backgroundMark x1="28205" y1="57572" x2="18708" y2="57981"/>
                            <a14:backgroundMark x1="24027" y1="55798" x2="16239" y2="55935"/>
                            <a14:backgroundMark x1="16239" y1="55935" x2="16239" y2="56344"/>
                            <a14:backgroundMark x1="21937" y1="60846" x2="19373" y2="43929"/>
                            <a14:backgroundMark x1="19373" y1="43929" x2="24122" y2="44748"/>
                            <a14:backgroundMark x1="27066" y1="48158" x2="18139" y2="47476"/>
                            <a14:backgroundMark x1="18139" y1="47476" x2="18044" y2="47749"/>
                            <a14:backgroundMark x1="21178" y1="47476" x2="27255" y2="52115"/>
                            <a14:backgroundMark x1="27255" y1="52115" x2="27635" y2="52797"/>
                          </a14:backgroundRemoval>
                        </a14:imgEffect>
                      </a14:imgLayer>
                    </a14:imgProps>
                  </a:ext>
                </a:extLst>
              </a:blip>
              <a:stretch>
                <a:fillRect/>
              </a:stretch>
            </p:blipFill>
            <p:spPr>
              <a:xfrm>
                <a:off x="3021056" y="1193399"/>
                <a:ext cx="8024555" cy="5585944"/>
              </a:xfrm>
              <a:prstGeom prst="rect">
                <a:avLst/>
              </a:prstGeom>
            </p:spPr>
          </p:pic>
          <p:sp>
            <p:nvSpPr>
              <p:cNvPr id="4" name="Elipse 3">
                <a:extLst>
                  <a:ext uri="{FF2B5EF4-FFF2-40B4-BE49-F238E27FC236}">
                    <a16:creationId xmlns:a16="http://schemas.microsoft.com/office/drawing/2014/main" id="{202B9E12-FF6A-98AE-AB1A-450D1F6314DE}"/>
                  </a:ext>
                </a:extLst>
              </p:cNvPr>
              <p:cNvSpPr>
                <a:spLocks noChangeAspect="1"/>
              </p:cNvSpPr>
              <p:nvPr/>
            </p:nvSpPr>
            <p:spPr>
              <a:xfrm>
                <a:off x="4490085" y="370332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Elipse 5">
                <a:extLst>
                  <a:ext uri="{FF2B5EF4-FFF2-40B4-BE49-F238E27FC236}">
                    <a16:creationId xmlns:a16="http://schemas.microsoft.com/office/drawing/2014/main" id="{5C3D418A-CBCB-F753-D253-B903D96ACE38}"/>
                  </a:ext>
                </a:extLst>
              </p:cNvPr>
              <p:cNvSpPr>
                <a:spLocks noChangeAspect="1"/>
              </p:cNvSpPr>
              <p:nvPr/>
            </p:nvSpPr>
            <p:spPr>
              <a:xfrm>
                <a:off x="4621840" y="382905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Elipse 6">
                <a:extLst>
                  <a:ext uri="{FF2B5EF4-FFF2-40B4-BE49-F238E27FC236}">
                    <a16:creationId xmlns:a16="http://schemas.microsoft.com/office/drawing/2014/main" id="{E2D32DC4-8304-78D0-456F-E9209DBC218C}"/>
                  </a:ext>
                </a:extLst>
              </p:cNvPr>
              <p:cNvSpPr>
                <a:spLocks noChangeAspect="1"/>
              </p:cNvSpPr>
              <p:nvPr/>
            </p:nvSpPr>
            <p:spPr>
              <a:xfrm>
                <a:off x="4757944" y="379476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CC1AA9AB-4689-8982-6F51-3CD9FD7B3900}"/>
                  </a:ext>
                </a:extLst>
              </p:cNvPr>
              <p:cNvSpPr>
                <a:spLocks noChangeAspect="1"/>
              </p:cNvSpPr>
              <p:nvPr/>
            </p:nvSpPr>
            <p:spPr>
              <a:xfrm>
                <a:off x="4757726" y="365760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a:extLst>
                  <a:ext uri="{FF2B5EF4-FFF2-40B4-BE49-F238E27FC236}">
                    <a16:creationId xmlns:a16="http://schemas.microsoft.com/office/drawing/2014/main" id="{6EC577D8-2FDE-11A2-0440-118FDA211857}"/>
                  </a:ext>
                </a:extLst>
              </p:cNvPr>
              <p:cNvSpPr>
                <a:spLocks noChangeAspect="1"/>
              </p:cNvSpPr>
              <p:nvPr/>
            </p:nvSpPr>
            <p:spPr>
              <a:xfrm>
                <a:off x="4602480" y="356616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Elipse 10">
                <a:extLst>
                  <a:ext uri="{FF2B5EF4-FFF2-40B4-BE49-F238E27FC236}">
                    <a16:creationId xmlns:a16="http://schemas.microsoft.com/office/drawing/2014/main" id="{6E6D5105-EB7C-76BE-5F75-5C47ECC02B48}"/>
                  </a:ext>
                </a:extLst>
              </p:cNvPr>
              <p:cNvSpPr>
                <a:spLocks noChangeAspect="1"/>
              </p:cNvSpPr>
              <p:nvPr/>
            </p:nvSpPr>
            <p:spPr>
              <a:xfrm>
                <a:off x="4737735" y="345567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Elipse 11">
                <a:extLst>
                  <a:ext uri="{FF2B5EF4-FFF2-40B4-BE49-F238E27FC236}">
                    <a16:creationId xmlns:a16="http://schemas.microsoft.com/office/drawing/2014/main" id="{9FA0550B-2D3A-E8E6-44B1-B2C2FCF17C3A}"/>
                  </a:ext>
                </a:extLst>
              </p:cNvPr>
              <p:cNvSpPr>
                <a:spLocks noChangeAspect="1"/>
              </p:cNvSpPr>
              <p:nvPr/>
            </p:nvSpPr>
            <p:spPr>
              <a:xfrm>
                <a:off x="4900077" y="359049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Elipse 12">
                <a:extLst>
                  <a:ext uri="{FF2B5EF4-FFF2-40B4-BE49-F238E27FC236}">
                    <a16:creationId xmlns:a16="http://schemas.microsoft.com/office/drawing/2014/main" id="{0B0E718D-6069-4CD0-A368-56EBC18E8D53}"/>
                  </a:ext>
                </a:extLst>
              </p:cNvPr>
              <p:cNvSpPr>
                <a:spLocks noChangeAspect="1"/>
              </p:cNvSpPr>
              <p:nvPr/>
            </p:nvSpPr>
            <p:spPr>
              <a:xfrm>
                <a:off x="4900077" y="370332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Elipse 13">
                <a:extLst>
                  <a:ext uri="{FF2B5EF4-FFF2-40B4-BE49-F238E27FC236}">
                    <a16:creationId xmlns:a16="http://schemas.microsoft.com/office/drawing/2014/main" id="{95545191-CEDF-8611-CA42-3C9E4386DB22}"/>
                  </a:ext>
                </a:extLst>
              </p:cNvPr>
              <p:cNvSpPr>
                <a:spLocks noChangeAspect="1"/>
              </p:cNvSpPr>
              <p:nvPr/>
            </p:nvSpPr>
            <p:spPr>
              <a:xfrm>
                <a:off x="5025803" y="3794760"/>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Elipse 14">
                <a:extLst>
                  <a:ext uri="{FF2B5EF4-FFF2-40B4-BE49-F238E27FC236}">
                    <a16:creationId xmlns:a16="http://schemas.microsoft.com/office/drawing/2014/main" id="{E4BCD75D-5887-041B-C5A5-8FFDF6460EF7}"/>
                  </a:ext>
                </a:extLst>
              </p:cNvPr>
              <p:cNvSpPr>
                <a:spLocks noChangeAspect="1"/>
              </p:cNvSpPr>
              <p:nvPr/>
            </p:nvSpPr>
            <p:spPr>
              <a:xfrm>
                <a:off x="4830306" y="395622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Elipse 15">
                <a:extLst>
                  <a:ext uri="{FF2B5EF4-FFF2-40B4-BE49-F238E27FC236}">
                    <a16:creationId xmlns:a16="http://schemas.microsoft.com/office/drawing/2014/main" id="{EFD4E3A1-CA77-6C91-9DFE-79ED23063469}"/>
                  </a:ext>
                </a:extLst>
              </p:cNvPr>
              <p:cNvSpPr>
                <a:spLocks noChangeAspect="1"/>
              </p:cNvSpPr>
              <p:nvPr/>
            </p:nvSpPr>
            <p:spPr>
              <a:xfrm>
                <a:off x="4975489" y="391050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Elipse 16">
                <a:extLst>
                  <a:ext uri="{FF2B5EF4-FFF2-40B4-BE49-F238E27FC236}">
                    <a16:creationId xmlns:a16="http://schemas.microsoft.com/office/drawing/2014/main" id="{F06990CE-B719-D87A-0774-9ED323147ACD}"/>
                  </a:ext>
                </a:extLst>
              </p:cNvPr>
              <p:cNvSpPr>
                <a:spLocks noChangeAspect="1"/>
              </p:cNvSpPr>
              <p:nvPr/>
            </p:nvSpPr>
            <p:spPr>
              <a:xfrm>
                <a:off x="5137669" y="395622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Elipse 17">
                <a:extLst>
                  <a:ext uri="{FF2B5EF4-FFF2-40B4-BE49-F238E27FC236}">
                    <a16:creationId xmlns:a16="http://schemas.microsoft.com/office/drawing/2014/main" id="{4FBD3D35-BFD0-2E84-E6CE-432F25ABDC9D}"/>
                  </a:ext>
                </a:extLst>
              </p:cNvPr>
              <p:cNvSpPr>
                <a:spLocks noChangeAspect="1"/>
              </p:cNvSpPr>
              <p:nvPr/>
            </p:nvSpPr>
            <p:spPr>
              <a:xfrm>
                <a:off x="5021774" y="410859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Elipse 18">
                <a:extLst>
                  <a:ext uri="{FF2B5EF4-FFF2-40B4-BE49-F238E27FC236}">
                    <a16:creationId xmlns:a16="http://schemas.microsoft.com/office/drawing/2014/main" id="{EF1E034E-EA90-F9E9-987D-6A49B04B5D66}"/>
                  </a:ext>
                </a:extLst>
              </p:cNvPr>
              <p:cNvSpPr>
                <a:spLocks noChangeAspect="1"/>
              </p:cNvSpPr>
              <p:nvPr/>
            </p:nvSpPr>
            <p:spPr>
              <a:xfrm>
                <a:off x="5183954" y="4108595"/>
                <a:ext cx="92571" cy="91440"/>
              </a:xfrm>
              <a:prstGeom prst="ellipse">
                <a:avLst/>
              </a:prstGeom>
              <a:solidFill>
                <a:srgbClr val="C82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2" name="Elipse 21">
                <a:extLst>
                  <a:ext uri="{FF2B5EF4-FFF2-40B4-BE49-F238E27FC236}">
                    <a16:creationId xmlns:a16="http://schemas.microsoft.com/office/drawing/2014/main" id="{10897AE3-CCDB-66CE-EB64-386F299D30DD}"/>
                  </a:ext>
                </a:extLst>
              </p:cNvPr>
              <p:cNvSpPr>
                <a:spLocks noChangeAspect="1"/>
              </p:cNvSpPr>
              <p:nvPr/>
            </p:nvSpPr>
            <p:spPr>
              <a:xfrm>
                <a:off x="4183862" y="4103340"/>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3" name="Elipse 22">
                <a:extLst>
                  <a:ext uri="{FF2B5EF4-FFF2-40B4-BE49-F238E27FC236}">
                    <a16:creationId xmlns:a16="http://schemas.microsoft.com/office/drawing/2014/main" id="{37C82CA7-1100-D6FA-D527-9AB8E3DD8D8E}"/>
                  </a:ext>
                </a:extLst>
              </p:cNvPr>
              <p:cNvSpPr>
                <a:spLocks noChangeAspect="1"/>
              </p:cNvSpPr>
              <p:nvPr/>
            </p:nvSpPr>
            <p:spPr>
              <a:xfrm>
                <a:off x="4324951" y="4191292"/>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5" name="Elipse 24">
                <a:extLst>
                  <a:ext uri="{FF2B5EF4-FFF2-40B4-BE49-F238E27FC236}">
                    <a16:creationId xmlns:a16="http://schemas.microsoft.com/office/drawing/2014/main" id="{EB7E1930-B4EA-770F-DD94-F8DDC1B27E84}"/>
                  </a:ext>
                </a:extLst>
              </p:cNvPr>
              <p:cNvSpPr>
                <a:spLocks noChangeAspect="1"/>
              </p:cNvSpPr>
              <p:nvPr/>
            </p:nvSpPr>
            <p:spPr>
              <a:xfrm>
                <a:off x="4469862" y="4026818"/>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Elipse 25">
                <a:extLst>
                  <a:ext uri="{FF2B5EF4-FFF2-40B4-BE49-F238E27FC236}">
                    <a16:creationId xmlns:a16="http://schemas.microsoft.com/office/drawing/2014/main" id="{E4D7A4A9-A09B-A19C-6C57-4B4630CB97AF}"/>
                  </a:ext>
                </a:extLst>
              </p:cNvPr>
              <p:cNvSpPr>
                <a:spLocks noChangeAspect="1"/>
              </p:cNvSpPr>
              <p:nvPr/>
            </p:nvSpPr>
            <p:spPr>
              <a:xfrm>
                <a:off x="4330337" y="4035590"/>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Elipse 27">
                <a:extLst>
                  <a:ext uri="{FF2B5EF4-FFF2-40B4-BE49-F238E27FC236}">
                    <a16:creationId xmlns:a16="http://schemas.microsoft.com/office/drawing/2014/main" id="{78DA4A6F-3B57-4DD5-4F1F-2C9942B96C64}"/>
                  </a:ext>
                </a:extLst>
              </p:cNvPr>
              <p:cNvSpPr>
                <a:spLocks noChangeAspect="1"/>
              </p:cNvSpPr>
              <p:nvPr/>
            </p:nvSpPr>
            <p:spPr>
              <a:xfrm>
                <a:off x="4176656" y="3947560"/>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Elipse 28">
                <a:extLst>
                  <a:ext uri="{FF2B5EF4-FFF2-40B4-BE49-F238E27FC236}">
                    <a16:creationId xmlns:a16="http://schemas.microsoft.com/office/drawing/2014/main" id="{8C0CA1B0-4DBB-E34A-4C1F-95922FD5504A}"/>
                  </a:ext>
                </a:extLst>
              </p:cNvPr>
              <p:cNvSpPr>
                <a:spLocks noChangeAspect="1"/>
              </p:cNvSpPr>
              <p:nvPr/>
            </p:nvSpPr>
            <p:spPr>
              <a:xfrm>
                <a:off x="4608183" y="4108595"/>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Elipse 30">
                <a:extLst>
                  <a:ext uri="{FF2B5EF4-FFF2-40B4-BE49-F238E27FC236}">
                    <a16:creationId xmlns:a16="http://schemas.microsoft.com/office/drawing/2014/main" id="{0A70BA1E-C259-C32C-B1E5-D5B8FDEB149F}"/>
                  </a:ext>
                </a:extLst>
              </p:cNvPr>
              <p:cNvSpPr>
                <a:spLocks noChangeAspect="1"/>
              </p:cNvSpPr>
              <p:nvPr/>
            </p:nvSpPr>
            <p:spPr>
              <a:xfrm>
                <a:off x="4478824" y="4191292"/>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2" name="Elipse 31">
                <a:extLst>
                  <a:ext uri="{FF2B5EF4-FFF2-40B4-BE49-F238E27FC236}">
                    <a16:creationId xmlns:a16="http://schemas.microsoft.com/office/drawing/2014/main" id="{37575F66-2B2F-96E6-DC11-E1BEC0B06D60}"/>
                  </a:ext>
                </a:extLst>
              </p:cNvPr>
              <p:cNvSpPr>
                <a:spLocks noChangeAspect="1"/>
              </p:cNvSpPr>
              <p:nvPr/>
            </p:nvSpPr>
            <p:spPr>
              <a:xfrm>
                <a:off x="4371236" y="4391425"/>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3" name="Elipse 32">
                <a:extLst>
                  <a:ext uri="{FF2B5EF4-FFF2-40B4-BE49-F238E27FC236}">
                    <a16:creationId xmlns:a16="http://schemas.microsoft.com/office/drawing/2014/main" id="{62FBE873-69E8-640D-8376-2269D20A79F9}"/>
                  </a:ext>
                </a:extLst>
              </p:cNvPr>
              <p:cNvSpPr>
                <a:spLocks noChangeAspect="1"/>
              </p:cNvSpPr>
              <p:nvPr/>
            </p:nvSpPr>
            <p:spPr>
              <a:xfrm>
                <a:off x="4232380" y="4262792"/>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4" name="Elipse 33">
                <a:extLst>
                  <a:ext uri="{FF2B5EF4-FFF2-40B4-BE49-F238E27FC236}">
                    <a16:creationId xmlns:a16="http://schemas.microsoft.com/office/drawing/2014/main" id="{AB00BC52-6B39-8262-2F2A-A0EF4CD5E5A3}"/>
                  </a:ext>
                </a:extLst>
              </p:cNvPr>
              <p:cNvSpPr>
                <a:spLocks noChangeAspect="1"/>
              </p:cNvSpPr>
              <p:nvPr/>
            </p:nvSpPr>
            <p:spPr>
              <a:xfrm>
                <a:off x="4546524" y="4304596"/>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5" name="Elipse 34">
                <a:extLst>
                  <a:ext uri="{FF2B5EF4-FFF2-40B4-BE49-F238E27FC236}">
                    <a16:creationId xmlns:a16="http://schemas.microsoft.com/office/drawing/2014/main" id="{E108E774-AD46-B1EF-7B83-DB5DA0515829}"/>
                  </a:ext>
                </a:extLst>
              </p:cNvPr>
              <p:cNvSpPr>
                <a:spLocks noChangeAspect="1"/>
              </p:cNvSpPr>
              <p:nvPr/>
            </p:nvSpPr>
            <p:spPr>
              <a:xfrm>
                <a:off x="4603986" y="4409157"/>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6" name="Elipse 35">
                <a:extLst>
                  <a:ext uri="{FF2B5EF4-FFF2-40B4-BE49-F238E27FC236}">
                    <a16:creationId xmlns:a16="http://schemas.microsoft.com/office/drawing/2014/main" id="{B9B7232A-316E-8AB6-D699-9F5C8E73277E}"/>
                  </a:ext>
                </a:extLst>
              </p:cNvPr>
              <p:cNvSpPr>
                <a:spLocks noChangeAspect="1"/>
              </p:cNvSpPr>
              <p:nvPr/>
            </p:nvSpPr>
            <p:spPr>
              <a:xfrm>
                <a:off x="4397514" y="4555899"/>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7" name="Elipse 36">
                <a:extLst>
                  <a:ext uri="{FF2B5EF4-FFF2-40B4-BE49-F238E27FC236}">
                    <a16:creationId xmlns:a16="http://schemas.microsoft.com/office/drawing/2014/main" id="{4F5EF7FA-8F2B-9A01-D4ED-8616AA6DA315}"/>
                  </a:ext>
                </a:extLst>
              </p:cNvPr>
              <p:cNvSpPr>
                <a:spLocks noChangeAspect="1"/>
              </p:cNvSpPr>
              <p:nvPr/>
            </p:nvSpPr>
            <p:spPr>
              <a:xfrm>
                <a:off x="4546460" y="4521766"/>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Elipse 37">
                <a:extLst>
                  <a:ext uri="{FF2B5EF4-FFF2-40B4-BE49-F238E27FC236}">
                    <a16:creationId xmlns:a16="http://schemas.microsoft.com/office/drawing/2014/main" id="{A0F79692-2AD2-42AB-346C-7038D6A532D7}"/>
                  </a:ext>
                </a:extLst>
              </p:cNvPr>
              <p:cNvSpPr>
                <a:spLocks noChangeAspect="1"/>
              </p:cNvSpPr>
              <p:nvPr/>
            </p:nvSpPr>
            <p:spPr>
              <a:xfrm>
                <a:off x="4743288" y="4195443"/>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9" name="Elipse 38">
                <a:extLst>
                  <a:ext uri="{FF2B5EF4-FFF2-40B4-BE49-F238E27FC236}">
                    <a16:creationId xmlns:a16="http://schemas.microsoft.com/office/drawing/2014/main" id="{4BA58336-9B2D-E97B-5F1E-7FDBEBDFAF7F}"/>
                  </a:ext>
                </a:extLst>
              </p:cNvPr>
              <p:cNvSpPr>
                <a:spLocks noChangeAspect="1"/>
              </p:cNvSpPr>
              <p:nvPr/>
            </p:nvSpPr>
            <p:spPr>
              <a:xfrm>
                <a:off x="4700051" y="4312432"/>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0" name="Elipse 39">
                <a:extLst>
                  <a:ext uri="{FF2B5EF4-FFF2-40B4-BE49-F238E27FC236}">
                    <a16:creationId xmlns:a16="http://schemas.microsoft.com/office/drawing/2014/main" id="{6FF38AAB-D987-E596-5C80-C23ECB1F6B5A}"/>
                  </a:ext>
                </a:extLst>
              </p:cNvPr>
              <p:cNvSpPr>
                <a:spLocks noChangeAspect="1"/>
              </p:cNvSpPr>
              <p:nvPr/>
            </p:nvSpPr>
            <p:spPr>
              <a:xfrm>
                <a:off x="4876591" y="4565337"/>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1" name="Elipse 40">
                <a:extLst>
                  <a:ext uri="{FF2B5EF4-FFF2-40B4-BE49-F238E27FC236}">
                    <a16:creationId xmlns:a16="http://schemas.microsoft.com/office/drawing/2014/main" id="{810B4F1D-C691-4E6A-1AC9-0B2E1FFACD17}"/>
                  </a:ext>
                </a:extLst>
              </p:cNvPr>
              <p:cNvSpPr>
                <a:spLocks noChangeAspect="1"/>
              </p:cNvSpPr>
              <p:nvPr/>
            </p:nvSpPr>
            <p:spPr>
              <a:xfrm>
                <a:off x="4784020" y="4429421"/>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2" name="Elipse 41">
                <a:extLst>
                  <a:ext uri="{FF2B5EF4-FFF2-40B4-BE49-F238E27FC236}">
                    <a16:creationId xmlns:a16="http://schemas.microsoft.com/office/drawing/2014/main" id="{D90624EB-EC5D-08B9-696C-184DF94F73BD}"/>
                  </a:ext>
                </a:extLst>
              </p:cNvPr>
              <p:cNvSpPr>
                <a:spLocks noChangeAspect="1"/>
              </p:cNvSpPr>
              <p:nvPr/>
            </p:nvSpPr>
            <p:spPr>
              <a:xfrm>
                <a:off x="4850502" y="4312432"/>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3" name="Elipse 42">
                <a:extLst>
                  <a:ext uri="{FF2B5EF4-FFF2-40B4-BE49-F238E27FC236}">
                    <a16:creationId xmlns:a16="http://schemas.microsoft.com/office/drawing/2014/main" id="{62E6831E-8C42-E7CF-0872-FC5EBAB2E5AE}"/>
                  </a:ext>
                </a:extLst>
              </p:cNvPr>
              <p:cNvSpPr>
                <a:spLocks noChangeAspect="1"/>
              </p:cNvSpPr>
              <p:nvPr/>
            </p:nvSpPr>
            <p:spPr>
              <a:xfrm>
                <a:off x="4939340" y="4421756"/>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5" name="Elipse 54">
                <a:extLst>
                  <a:ext uri="{FF2B5EF4-FFF2-40B4-BE49-F238E27FC236}">
                    <a16:creationId xmlns:a16="http://schemas.microsoft.com/office/drawing/2014/main" id="{FDE790CE-DA7F-4B23-F21F-1C6EF634A7F5}"/>
                  </a:ext>
                </a:extLst>
              </p:cNvPr>
              <p:cNvSpPr>
                <a:spLocks noChangeAspect="1"/>
              </p:cNvSpPr>
              <p:nvPr/>
            </p:nvSpPr>
            <p:spPr>
              <a:xfrm>
                <a:off x="4703267" y="4567486"/>
                <a:ext cx="92571" cy="91440"/>
              </a:xfrm>
              <a:prstGeom prst="ellipse">
                <a:avLst/>
              </a:prstGeom>
              <a:solidFill>
                <a:srgbClr val="0088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63" name="Conector recto 62">
                <a:extLst>
                  <a:ext uri="{FF2B5EF4-FFF2-40B4-BE49-F238E27FC236}">
                    <a16:creationId xmlns:a16="http://schemas.microsoft.com/office/drawing/2014/main" id="{69AAC609-DCAB-ED8B-77D0-01691734BF83}"/>
                  </a:ext>
                </a:extLst>
              </p:cNvPr>
              <p:cNvCxnSpPr/>
              <p:nvPr/>
            </p:nvCxnSpPr>
            <p:spPr>
              <a:xfrm>
                <a:off x="4167664" y="3645874"/>
                <a:ext cx="1157344" cy="8525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CuadroTexto 67">
              <a:extLst>
                <a:ext uri="{FF2B5EF4-FFF2-40B4-BE49-F238E27FC236}">
                  <a16:creationId xmlns:a16="http://schemas.microsoft.com/office/drawing/2014/main" id="{26E3759A-B39C-8D3C-9867-79BABCACAD60}"/>
                </a:ext>
              </a:extLst>
            </p:cNvPr>
            <p:cNvSpPr txBox="1">
              <a:spLocks/>
            </p:cNvSpPr>
            <p:nvPr/>
          </p:nvSpPr>
          <p:spPr>
            <a:xfrm>
              <a:off x="8269548" y="1366386"/>
              <a:ext cx="2514197" cy="295892"/>
            </a:xfrm>
            <a:prstGeom prst="rect">
              <a:avLst/>
            </a:prstGeom>
            <a:noFill/>
          </p:spPr>
          <p:txBody>
            <a:bodyPr wrap="square">
              <a:spAutoFit/>
            </a:bodyPr>
            <a:lstStyle/>
            <a:p>
              <a:r>
                <a:rPr lang="es-MX" sz="1200" b="1" dirty="0">
                  <a:solidFill>
                    <a:schemeClr val="tx1"/>
                  </a:solidFill>
                  <a:latin typeface="Montserrat Light" panose="00000400000000000000" pitchFamily="2" charset="0"/>
                </a:rPr>
                <a:t>Área de corte propuesta</a:t>
              </a:r>
              <a:endParaRPr lang="es-MX" sz="1200" b="1" dirty="0">
                <a:solidFill>
                  <a:schemeClr val="tx1"/>
                </a:solidFill>
              </a:endParaRPr>
            </a:p>
          </p:txBody>
        </p:sp>
        <p:sp>
          <p:nvSpPr>
            <p:cNvPr id="69" name="CuadroTexto 68">
              <a:extLst>
                <a:ext uri="{FF2B5EF4-FFF2-40B4-BE49-F238E27FC236}">
                  <a16:creationId xmlns:a16="http://schemas.microsoft.com/office/drawing/2014/main" id="{C4292844-C0E8-9F57-63C5-7E5819712CDD}"/>
                </a:ext>
              </a:extLst>
            </p:cNvPr>
            <p:cNvSpPr txBox="1">
              <a:spLocks/>
            </p:cNvSpPr>
            <p:nvPr/>
          </p:nvSpPr>
          <p:spPr>
            <a:xfrm>
              <a:off x="9702096" y="2841731"/>
              <a:ext cx="1257100" cy="493154"/>
            </a:xfrm>
            <a:prstGeom prst="rect">
              <a:avLst/>
            </a:prstGeom>
            <a:noFill/>
          </p:spPr>
          <p:txBody>
            <a:bodyPr wrap="square">
              <a:spAutoFit/>
            </a:bodyPr>
            <a:lstStyle/>
            <a:p>
              <a:r>
                <a:rPr lang="es-MX" sz="1200" b="1" dirty="0">
                  <a:solidFill>
                    <a:schemeClr val="tx1"/>
                  </a:solidFill>
                  <a:latin typeface="Montserrat Light" panose="00000400000000000000" pitchFamily="2" charset="0"/>
                </a:rPr>
                <a:t>Grafos pre y post cirugía</a:t>
              </a:r>
              <a:endParaRPr lang="es-MX" sz="1200" b="1" dirty="0">
                <a:solidFill>
                  <a:schemeClr val="tx1"/>
                </a:solidFill>
              </a:endParaRPr>
            </a:p>
          </p:txBody>
        </p:sp>
        <p:sp>
          <p:nvSpPr>
            <p:cNvPr id="70" name="CuadroTexto 69">
              <a:extLst>
                <a:ext uri="{FF2B5EF4-FFF2-40B4-BE49-F238E27FC236}">
                  <a16:creationId xmlns:a16="http://schemas.microsoft.com/office/drawing/2014/main" id="{0B8373F6-9ECD-566D-3DAB-BD772AFFBF92}"/>
                </a:ext>
              </a:extLst>
            </p:cNvPr>
            <p:cNvSpPr txBox="1">
              <a:spLocks/>
            </p:cNvSpPr>
            <p:nvPr/>
          </p:nvSpPr>
          <p:spPr>
            <a:xfrm>
              <a:off x="8249458" y="6010647"/>
              <a:ext cx="2944075" cy="493154"/>
            </a:xfrm>
            <a:prstGeom prst="rect">
              <a:avLst/>
            </a:prstGeom>
            <a:noFill/>
          </p:spPr>
          <p:txBody>
            <a:bodyPr wrap="square">
              <a:spAutoFit/>
            </a:bodyPr>
            <a:lstStyle/>
            <a:p>
              <a:r>
                <a:rPr lang="es-MX" sz="1200" b="1" dirty="0">
                  <a:solidFill>
                    <a:schemeClr val="tx1"/>
                  </a:solidFill>
                  <a:latin typeface="Montserrat Light" panose="00000400000000000000" pitchFamily="2" charset="0"/>
                </a:rPr>
                <a:t>Comparación estadística de diferentes parámetros de red</a:t>
              </a:r>
              <a:endParaRPr lang="es-MX" sz="1200" b="1" dirty="0">
                <a:solidFill>
                  <a:schemeClr val="tx1"/>
                </a:solidFill>
              </a:endParaRPr>
            </a:p>
          </p:txBody>
        </p:sp>
        <p:sp>
          <p:nvSpPr>
            <p:cNvPr id="71" name="CuadroTexto 70">
              <a:extLst>
                <a:ext uri="{FF2B5EF4-FFF2-40B4-BE49-F238E27FC236}">
                  <a16:creationId xmlns:a16="http://schemas.microsoft.com/office/drawing/2014/main" id="{448EBBE6-1D5C-A43F-9148-F6F0E886E720}"/>
                </a:ext>
              </a:extLst>
            </p:cNvPr>
            <p:cNvSpPr txBox="1">
              <a:spLocks/>
            </p:cNvSpPr>
            <p:nvPr/>
          </p:nvSpPr>
          <p:spPr>
            <a:xfrm>
              <a:off x="3136861" y="3539553"/>
              <a:ext cx="1405449" cy="295892"/>
            </a:xfrm>
            <a:prstGeom prst="rect">
              <a:avLst/>
            </a:prstGeom>
            <a:noFill/>
          </p:spPr>
          <p:txBody>
            <a:bodyPr wrap="square">
              <a:spAutoFit/>
            </a:bodyPr>
            <a:lstStyle/>
            <a:p>
              <a:r>
                <a:rPr lang="es-MX" sz="1200" b="1" dirty="0">
                  <a:solidFill>
                    <a:schemeClr val="tx1"/>
                  </a:solidFill>
                  <a:latin typeface="Montserrat Light" panose="00000400000000000000" pitchFamily="2" charset="0"/>
                </a:rPr>
                <a:t>Clasificación</a:t>
              </a:r>
              <a:endParaRPr lang="es-MX" sz="1200" b="1" dirty="0">
                <a:solidFill>
                  <a:schemeClr val="tx1"/>
                </a:solidFill>
              </a:endParaRPr>
            </a:p>
          </p:txBody>
        </p:sp>
        <p:sp>
          <p:nvSpPr>
            <p:cNvPr id="72" name="CuadroTexto 71">
              <a:extLst>
                <a:ext uri="{FF2B5EF4-FFF2-40B4-BE49-F238E27FC236}">
                  <a16:creationId xmlns:a16="http://schemas.microsoft.com/office/drawing/2014/main" id="{D3B843E5-64AA-515B-3B85-A82894B3D1ED}"/>
                </a:ext>
              </a:extLst>
            </p:cNvPr>
            <p:cNvSpPr txBox="1">
              <a:spLocks/>
            </p:cNvSpPr>
            <p:nvPr/>
          </p:nvSpPr>
          <p:spPr>
            <a:xfrm>
              <a:off x="4400575" y="2193920"/>
              <a:ext cx="1257100" cy="295892"/>
            </a:xfrm>
            <a:prstGeom prst="rect">
              <a:avLst/>
            </a:prstGeom>
            <a:noFill/>
          </p:spPr>
          <p:txBody>
            <a:bodyPr wrap="square">
              <a:spAutoFit/>
            </a:bodyPr>
            <a:lstStyle/>
            <a:p>
              <a:r>
                <a:rPr lang="es-MX" sz="1200" b="1" dirty="0">
                  <a:solidFill>
                    <a:srgbClr val="164F86"/>
                  </a:solidFill>
                  <a:latin typeface="Montserrat Light" panose="00000400000000000000" pitchFamily="2" charset="0"/>
                </a:rPr>
                <a:t>Predicción </a:t>
              </a:r>
              <a:endParaRPr lang="es-MX" sz="1200" b="1" dirty="0">
                <a:solidFill>
                  <a:srgbClr val="164F86"/>
                </a:solidFill>
              </a:endParaRPr>
            </a:p>
          </p:txBody>
        </p:sp>
        <p:sp>
          <p:nvSpPr>
            <p:cNvPr id="73" name="CuadroTexto 72">
              <a:extLst>
                <a:ext uri="{FF2B5EF4-FFF2-40B4-BE49-F238E27FC236}">
                  <a16:creationId xmlns:a16="http://schemas.microsoft.com/office/drawing/2014/main" id="{FAB548CF-241E-6C46-9923-E4ADA114EC2E}"/>
                </a:ext>
              </a:extLst>
            </p:cNvPr>
            <p:cNvSpPr txBox="1">
              <a:spLocks/>
            </p:cNvSpPr>
            <p:nvPr/>
          </p:nvSpPr>
          <p:spPr>
            <a:xfrm>
              <a:off x="5479531" y="3293645"/>
              <a:ext cx="1257100" cy="493154"/>
            </a:xfrm>
            <a:prstGeom prst="rect">
              <a:avLst/>
            </a:prstGeom>
            <a:noFill/>
          </p:spPr>
          <p:txBody>
            <a:bodyPr wrap="square">
              <a:spAutoFit/>
            </a:bodyPr>
            <a:lstStyle/>
            <a:p>
              <a:pPr algn="ctr"/>
              <a:r>
                <a:rPr lang="es-MX" sz="1200" b="1" dirty="0">
                  <a:solidFill>
                    <a:srgbClr val="C82506"/>
                  </a:solidFill>
                  <a:latin typeface="Montserrat Light" panose="00000400000000000000" pitchFamily="2" charset="0"/>
                </a:rPr>
                <a:t>No libre de Convulsión </a:t>
              </a:r>
              <a:endParaRPr lang="es-MX" sz="1200" b="1" dirty="0">
                <a:solidFill>
                  <a:srgbClr val="C82506"/>
                </a:solidFill>
              </a:endParaRPr>
            </a:p>
          </p:txBody>
        </p:sp>
        <p:sp>
          <p:nvSpPr>
            <p:cNvPr id="74" name="CuadroTexto 73">
              <a:extLst>
                <a:ext uri="{FF2B5EF4-FFF2-40B4-BE49-F238E27FC236}">
                  <a16:creationId xmlns:a16="http://schemas.microsoft.com/office/drawing/2014/main" id="{03CE6126-8EBA-F8E8-BE1F-D0C14D14C15B}"/>
                </a:ext>
              </a:extLst>
            </p:cNvPr>
            <p:cNvSpPr txBox="1">
              <a:spLocks/>
            </p:cNvSpPr>
            <p:nvPr/>
          </p:nvSpPr>
          <p:spPr>
            <a:xfrm>
              <a:off x="3740476" y="4324462"/>
              <a:ext cx="1257100" cy="493154"/>
            </a:xfrm>
            <a:prstGeom prst="rect">
              <a:avLst/>
            </a:prstGeom>
            <a:noFill/>
          </p:spPr>
          <p:txBody>
            <a:bodyPr wrap="square">
              <a:spAutoFit/>
            </a:bodyPr>
            <a:lstStyle/>
            <a:p>
              <a:pPr algn="ctr"/>
              <a:r>
                <a:rPr lang="es-MX" sz="1200" b="1" dirty="0">
                  <a:solidFill>
                    <a:srgbClr val="00882B"/>
                  </a:solidFill>
                  <a:latin typeface="Montserrat Light" panose="00000400000000000000" pitchFamily="2" charset="0"/>
                </a:rPr>
                <a:t>Libre de convulsión</a:t>
              </a:r>
              <a:endParaRPr lang="es-MX" sz="1200" b="1" dirty="0">
                <a:solidFill>
                  <a:srgbClr val="00882B"/>
                </a:solidFill>
              </a:endParaRPr>
            </a:p>
          </p:txBody>
        </p:sp>
      </p:grpSp>
      <p:sp>
        <p:nvSpPr>
          <p:cNvPr id="76" name="CuadroTexto 75">
            <a:extLst>
              <a:ext uri="{FF2B5EF4-FFF2-40B4-BE49-F238E27FC236}">
                <a16:creationId xmlns:a16="http://schemas.microsoft.com/office/drawing/2014/main" id="{3A2DC22C-4894-5A35-33F8-7D70E96B0D1C}"/>
              </a:ext>
            </a:extLst>
          </p:cNvPr>
          <p:cNvSpPr txBox="1"/>
          <p:nvPr/>
        </p:nvSpPr>
        <p:spPr>
          <a:xfrm>
            <a:off x="607107" y="5991936"/>
            <a:ext cx="2265842" cy="338554"/>
          </a:xfrm>
          <a:prstGeom prst="rect">
            <a:avLst/>
          </a:prstGeom>
          <a:noFill/>
        </p:spPr>
        <p:txBody>
          <a:bodyPr wrap="square">
            <a:spAutoFit/>
          </a:bodyPr>
          <a:lstStyle/>
          <a:p>
            <a:r>
              <a:rPr lang="en-US" sz="800" dirty="0">
                <a:solidFill>
                  <a:srgbClr val="C00000"/>
                </a:solidFill>
                <a:latin typeface="Montserrat Light" panose="00000400000000000000" pitchFamily="2" charset="0"/>
              </a:rPr>
              <a:t>M. Chavez (2023) Centro Universitario de </a:t>
            </a:r>
            <a:r>
              <a:rPr lang="en-US" sz="800" dirty="0" err="1">
                <a:solidFill>
                  <a:srgbClr val="C00000"/>
                </a:solidFill>
                <a:latin typeface="Montserrat Light" panose="00000400000000000000" pitchFamily="2" charset="0"/>
              </a:rPr>
              <a:t>los</a:t>
            </a:r>
            <a:r>
              <a:rPr lang="en-US" sz="800" dirty="0">
                <a:solidFill>
                  <a:srgbClr val="C00000"/>
                </a:solidFill>
                <a:latin typeface="Montserrat Light" panose="00000400000000000000" pitchFamily="2" charset="0"/>
              </a:rPr>
              <a:t> Lagos, Universidad de Guadalajara</a:t>
            </a:r>
          </a:p>
        </p:txBody>
      </p:sp>
      <p:grpSp>
        <p:nvGrpSpPr>
          <p:cNvPr id="82" name="Grupo 81">
            <a:extLst>
              <a:ext uri="{FF2B5EF4-FFF2-40B4-BE49-F238E27FC236}">
                <a16:creationId xmlns:a16="http://schemas.microsoft.com/office/drawing/2014/main" id="{7804DFA2-49AA-7484-565F-F4D832E6B427}"/>
              </a:ext>
            </a:extLst>
          </p:cNvPr>
          <p:cNvGrpSpPr/>
          <p:nvPr/>
        </p:nvGrpSpPr>
        <p:grpSpPr>
          <a:xfrm>
            <a:off x="7909081" y="4078333"/>
            <a:ext cx="3919510" cy="1872487"/>
            <a:chOff x="7850728" y="4227807"/>
            <a:chExt cx="3919510" cy="1872487"/>
          </a:xfrm>
        </p:grpSpPr>
        <p:pic>
          <p:nvPicPr>
            <p:cNvPr id="78" name="Imagen 77">
              <a:extLst>
                <a:ext uri="{FF2B5EF4-FFF2-40B4-BE49-F238E27FC236}">
                  <a16:creationId xmlns:a16="http://schemas.microsoft.com/office/drawing/2014/main" id="{07A3638E-ECF8-DB44-250A-67C48F1EAD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89773" l="8654" r="98197">
                          <a14:foregroundMark x1="9014" y1="42330" x2="8894" y2="51420"/>
                          <a14:foregroundMark x1="31731" y1="23011" x2="29207" y2="25284"/>
                          <a14:foregroundMark x1="33654" y1="23580" x2="35216" y2="21023"/>
                          <a14:foregroundMark x1="75361" y1="32102" x2="81250" y2="45455"/>
                          <a14:foregroundMark x1="92308" y1="48864" x2="94952" y2="61364"/>
                          <a14:foregroundMark x1="97716" y1="58523" x2="98197" y2="58523"/>
                          <a14:foregroundMark x1="31490" y1="55682" x2="30168" y2="69886"/>
                          <a14:foregroundMark x1="14183" y1="44886" x2="15144" y2="56534"/>
                          <a14:foregroundMark x1="19111" y1="34943" x2="11538" y2="40341"/>
                          <a14:foregroundMark x1="11538" y1="40341" x2="11178" y2="43466"/>
                          <a14:foregroundMark x1="20313" y1="42614" x2="14423" y2="66193"/>
                          <a14:foregroundMark x1="14423" y1="66193" x2="12620" y2="68466"/>
                          <a14:foregroundMark x1="22837" y1="38636" x2="22837" y2="38636"/>
                          <a14:foregroundMark x1="23317" y1="44034" x2="23317" y2="39489"/>
                          <a14:foregroundMark x1="34736" y1="21591" x2="36899" y2="16761"/>
                        </a14:backgroundRemoval>
                      </a14:imgEffect>
                    </a14:imgLayer>
                  </a14:imgProps>
                </a:ext>
              </a:extLst>
            </a:blip>
            <a:stretch>
              <a:fillRect/>
            </a:stretch>
          </p:blipFill>
          <p:spPr>
            <a:xfrm>
              <a:off x="7850728" y="4282147"/>
              <a:ext cx="3919510" cy="1658254"/>
            </a:xfrm>
            <a:prstGeom prst="rect">
              <a:avLst/>
            </a:prstGeom>
          </p:spPr>
        </p:pic>
        <p:sp>
          <p:nvSpPr>
            <p:cNvPr id="79" name="CuadroTexto 78">
              <a:extLst>
                <a:ext uri="{FF2B5EF4-FFF2-40B4-BE49-F238E27FC236}">
                  <a16:creationId xmlns:a16="http://schemas.microsoft.com/office/drawing/2014/main" id="{76BA374B-4D80-FAE4-3082-8298293A3395}"/>
                </a:ext>
              </a:extLst>
            </p:cNvPr>
            <p:cNvSpPr txBox="1">
              <a:spLocks/>
            </p:cNvSpPr>
            <p:nvPr/>
          </p:nvSpPr>
          <p:spPr>
            <a:xfrm>
              <a:off x="7968209" y="4227807"/>
              <a:ext cx="1443904" cy="307777"/>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Red Original</a:t>
              </a:r>
              <a:endParaRPr lang="es-MX" b="1" dirty="0">
                <a:solidFill>
                  <a:srgbClr val="C82506"/>
                </a:solidFill>
              </a:endParaRPr>
            </a:p>
          </p:txBody>
        </p:sp>
        <p:sp>
          <p:nvSpPr>
            <p:cNvPr id="80" name="CuadroTexto 79">
              <a:extLst>
                <a:ext uri="{FF2B5EF4-FFF2-40B4-BE49-F238E27FC236}">
                  <a16:creationId xmlns:a16="http://schemas.microsoft.com/office/drawing/2014/main" id="{F610895F-D8C9-5533-097E-504AA3A74CAD}"/>
                </a:ext>
              </a:extLst>
            </p:cNvPr>
            <p:cNvSpPr txBox="1">
              <a:spLocks/>
            </p:cNvSpPr>
            <p:nvPr/>
          </p:nvSpPr>
          <p:spPr>
            <a:xfrm>
              <a:off x="10291491" y="5577074"/>
              <a:ext cx="1321337" cy="523220"/>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Espacio de </a:t>
              </a:r>
              <a:r>
                <a:rPr lang="es-MX" b="1" i="1" dirty="0" err="1">
                  <a:solidFill>
                    <a:srgbClr val="C82506"/>
                  </a:solidFill>
                  <a:latin typeface="Montserrat Light" panose="00000400000000000000" pitchFamily="2" charset="0"/>
                </a:rPr>
                <a:t>Embedding</a:t>
              </a:r>
              <a:endParaRPr lang="es-MX" b="1" i="1" dirty="0">
                <a:solidFill>
                  <a:srgbClr val="C82506"/>
                </a:solidFill>
              </a:endParaRPr>
            </a:p>
          </p:txBody>
        </p:sp>
        <p:sp>
          <p:nvSpPr>
            <p:cNvPr id="81" name="Rectángulo 80">
              <a:extLst>
                <a:ext uri="{FF2B5EF4-FFF2-40B4-BE49-F238E27FC236}">
                  <a16:creationId xmlns:a16="http://schemas.microsoft.com/office/drawing/2014/main" id="{8459A17E-8B61-A353-9BBE-C43AF6C2619D}"/>
                </a:ext>
              </a:extLst>
            </p:cNvPr>
            <p:cNvSpPr/>
            <p:nvPr/>
          </p:nvSpPr>
          <p:spPr>
            <a:xfrm>
              <a:off x="10343334" y="5052060"/>
              <a:ext cx="915215" cy="156210"/>
            </a:xfrm>
            <a:prstGeom prst="rect">
              <a:avLst/>
            </a:prstGeom>
            <a:solidFill>
              <a:srgbClr val="A9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0" name="Flecha: cheurón 9">
            <a:extLst>
              <a:ext uri="{FF2B5EF4-FFF2-40B4-BE49-F238E27FC236}">
                <a16:creationId xmlns:a16="http://schemas.microsoft.com/office/drawing/2014/main" id="{DB0F74BA-784D-879F-8AE4-C4AACD47919D}"/>
              </a:ext>
            </a:extLst>
          </p:cNvPr>
          <p:cNvSpPr/>
          <p:nvPr/>
        </p:nvSpPr>
        <p:spPr>
          <a:xfrm>
            <a:off x="2527642" y="20809"/>
            <a:ext cx="9664358"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84" name="CuadroTexto 83">
                <a:extLst>
                  <a:ext uri="{FF2B5EF4-FFF2-40B4-BE49-F238E27FC236}">
                    <a16:creationId xmlns:a16="http://schemas.microsoft.com/office/drawing/2014/main" id="{93600B94-AEA1-FBEC-0F14-ADEED5E2C721}"/>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4  </m:t>
                      </m:r>
                    </m:oMath>
                  </m:oMathPara>
                </a14:m>
                <a:endParaRPr lang="es-MX" dirty="0"/>
              </a:p>
            </p:txBody>
          </p:sp>
        </mc:Choice>
        <mc:Fallback xmlns="">
          <p:sp>
            <p:nvSpPr>
              <p:cNvPr id="84" name="CuadroTexto 83">
                <a:extLst>
                  <a:ext uri="{FF2B5EF4-FFF2-40B4-BE49-F238E27FC236}">
                    <a16:creationId xmlns:a16="http://schemas.microsoft.com/office/drawing/2014/main" id="{93600B94-AEA1-FBEC-0F14-ADEED5E2C721}"/>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2303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D6AA6ADE-6D57-1FDB-723B-025F9808FF03}"/>
              </a:ext>
            </a:extLst>
          </p:cNvPr>
          <p:cNvPicPr>
            <a:picLocks noChangeAspect="1"/>
          </p:cNvPicPr>
          <p:nvPr/>
        </p:nvPicPr>
        <p:blipFill>
          <a:blip r:embed="rId3"/>
          <a:stretch>
            <a:fillRect/>
          </a:stretch>
        </p:blipFill>
        <p:spPr>
          <a:xfrm>
            <a:off x="1102600" y="1131800"/>
            <a:ext cx="2287083" cy="1992400"/>
          </a:xfrm>
          <a:prstGeom prst="rect">
            <a:avLst/>
          </a:prstGeom>
        </p:spPr>
      </p:pic>
      <p:pic>
        <p:nvPicPr>
          <p:cNvPr id="33" name="Imagen 32">
            <a:extLst>
              <a:ext uri="{FF2B5EF4-FFF2-40B4-BE49-F238E27FC236}">
                <a16:creationId xmlns:a16="http://schemas.microsoft.com/office/drawing/2014/main" id="{2D2DF2C1-2C54-C16F-77A6-AEFE3FD12500}"/>
              </a:ext>
            </a:extLst>
          </p:cNvPr>
          <p:cNvPicPr>
            <a:picLocks noChangeAspect="1"/>
          </p:cNvPicPr>
          <p:nvPr/>
        </p:nvPicPr>
        <p:blipFill>
          <a:blip r:embed="rId3"/>
          <a:stretch>
            <a:fillRect/>
          </a:stretch>
        </p:blipFill>
        <p:spPr>
          <a:xfrm>
            <a:off x="1255000" y="1284200"/>
            <a:ext cx="2287083" cy="1992400"/>
          </a:xfrm>
          <a:prstGeom prst="rect">
            <a:avLst/>
          </a:prstGeom>
        </p:spPr>
      </p:pic>
      <p:pic>
        <p:nvPicPr>
          <p:cNvPr id="38" name="Imagen 37">
            <a:extLst>
              <a:ext uri="{FF2B5EF4-FFF2-40B4-BE49-F238E27FC236}">
                <a16:creationId xmlns:a16="http://schemas.microsoft.com/office/drawing/2014/main" id="{790F5B87-528D-10B8-EFC2-B36324D4C9C1}"/>
              </a:ext>
            </a:extLst>
          </p:cNvPr>
          <p:cNvPicPr>
            <a:picLocks noChangeAspect="1"/>
          </p:cNvPicPr>
          <p:nvPr/>
        </p:nvPicPr>
        <p:blipFill>
          <a:blip r:embed="rId3"/>
          <a:stretch>
            <a:fillRect/>
          </a:stretch>
        </p:blipFill>
        <p:spPr>
          <a:xfrm>
            <a:off x="1407400" y="1436600"/>
            <a:ext cx="2287083" cy="1992400"/>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3"/>
          <a:stretch>
            <a:fillRect/>
          </a:stretch>
        </p:blipFill>
        <p:spPr>
          <a:xfrm>
            <a:off x="839819" y="792074"/>
            <a:ext cx="3467418" cy="3020654"/>
          </a:xfrm>
          <a:prstGeom prst="rect">
            <a:avLst/>
          </a:prstGeom>
        </p:spPr>
      </p:pic>
      <p:pic>
        <p:nvPicPr>
          <p:cNvPr id="3" name="Imagen 2">
            <a:extLst>
              <a:ext uri="{FF2B5EF4-FFF2-40B4-BE49-F238E27FC236}">
                <a16:creationId xmlns:a16="http://schemas.microsoft.com/office/drawing/2014/main" id="{1E364B8D-FC99-EB94-2996-AD7FF924CB75}"/>
              </a:ext>
            </a:extLst>
          </p:cNvPr>
          <p:cNvPicPr>
            <a:picLocks noChangeAspect="1"/>
          </p:cNvPicPr>
          <p:nvPr/>
        </p:nvPicPr>
        <p:blipFill rotWithShape="1">
          <a:blip r:embed="rId4"/>
          <a:srcRect t="48499"/>
          <a:stretch/>
        </p:blipFill>
        <p:spPr>
          <a:xfrm>
            <a:off x="305914" y="4304854"/>
            <a:ext cx="4424108" cy="2275586"/>
          </a:xfrm>
          <a:prstGeom prst="rect">
            <a:avLst/>
          </a:prstGeom>
        </p:spPr>
      </p:pic>
      <p:sp>
        <p:nvSpPr>
          <p:cNvPr id="9" name="CuadroTexto 8">
            <a:extLst>
              <a:ext uri="{FF2B5EF4-FFF2-40B4-BE49-F238E27FC236}">
                <a16:creationId xmlns:a16="http://schemas.microsoft.com/office/drawing/2014/main" id="{1DDED540-3AAB-82C7-9AF4-742186EF047C}"/>
              </a:ext>
            </a:extLst>
          </p:cNvPr>
          <p:cNvSpPr txBox="1"/>
          <p:nvPr/>
        </p:nvSpPr>
        <p:spPr>
          <a:xfrm>
            <a:off x="822100" y="4051529"/>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pic>
        <p:nvPicPr>
          <p:cNvPr id="18" name="Imagen 17">
            <a:extLst>
              <a:ext uri="{FF2B5EF4-FFF2-40B4-BE49-F238E27FC236}">
                <a16:creationId xmlns:a16="http://schemas.microsoft.com/office/drawing/2014/main" id="{CF9EC151-F351-250B-84A9-9EB0EEA853C0}"/>
              </a:ext>
            </a:extLst>
          </p:cNvPr>
          <p:cNvPicPr>
            <a:picLocks noChangeAspect="1"/>
          </p:cNvPicPr>
          <p:nvPr/>
        </p:nvPicPr>
        <p:blipFill>
          <a:blip r:embed="rId5"/>
          <a:stretch>
            <a:fillRect/>
          </a:stretch>
        </p:blipFill>
        <p:spPr>
          <a:xfrm>
            <a:off x="5235231" y="1237062"/>
            <a:ext cx="6668438" cy="4283491"/>
          </a:xfrm>
          <a:prstGeom prst="rect">
            <a:avLst/>
          </a:prstGeom>
        </p:spPr>
      </p:pic>
      <p:sp>
        <p:nvSpPr>
          <p:cNvPr id="8" name="Flecha: cheurón 7">
            <a:extLst>
              <a:ext uri="{FF2B5EF4-FFF2-40B4-BE49-F238E27FC236}">
                <a16:creationId xmlns:a16="http://schemas.microsoft.com/office/drawing/2014/main" id="{F11A7BE8-3BE1-C4C2-A1FF-01F91FEC3AA1}"/>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0" name="Flecha: cheurón 9">
            <a:extLst>
              <a:ext uri="{FF2B5EF4-FFF2-40B4-BE49-F238E27FC236}">
                <a16:creationId xmlns:a16="http://schemas.microsoft.com/office/drawing/2014/main" id="{CA6AA470-FD46-A7F7-F578-98876C28AD05}"/>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Flecha: cheurón 10">
            <a:extLst>
              <a:ext uri="{FF2B5EF4-FFF2-40B4-BE49-F238E27FC236}">
                <a16:creationId xmlns:a16="http://schemas.microsoft.com/office/drawing/2014/main" id="{2B7E10F4-8388-BB1D-309F-AA1B96A3D68E}"/>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Flecha: cheurón 11">
            <a:extLst>
              <a:ext uri="{FF2B5EF4-FFF2-40B4-BE49-F238E27FC236}">
                <a16:creationId xmlns:a16="http://schemas.microsoft.com/office/drawing/2014/main" id="{4454A6A8-DBF1-98BC-A21D-321775EE3215}"/>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114D4868-1923-7D73-2B3F-001F2602399A}"/>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5" name="CuadroTexto 14">
            <a:extLst>
              <a:ext uri="{FF2B5EF4-FFF2-40B4-BE49-F238E27FC236}">
                <a16:creationId xmlns:a16="http://schemas.microsoft.com/office/drawing/2014/main" id="{F97BA799-5F6A-EED9-D393-284A5598688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6" name="CuadroTexto 15">
            <a:extLst>
              <a:ext uri="{FF2B5EF4-FFF2-40B4-BE49-F238E27FC236}">
                <a16:creationId xmlns:a16="http://schemas.microsoft.com/office/drawing/2014/main" id="{B62ED6C5-1C6F-FD74-34EA-191AA94C57D4}"/>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17" name="CuadroTexto 16">
            <a:extLst>
              <a:ext uri="{FF2B5EF4-FFF2-40B4-BE49-F238E27FC236}">
                <a16:creationId xmlns:a16="http://schemas.microsoft.com/office/drawing/2014/main" id="{235B5564-FFFD-BBAC-8DFC-F026C1EA5BA9}"/>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19" name="CuadroTexto 18">
            <a:extLst>
              <a:ext uri="{FF2B5EF4-FFF2-40B4-BE49-F238E27FC236}">
                <a16:creationId xmlns:a16="http://schemas.microsoft.com/office/drawing/2014/main" id="{C0F20362-84AE-0461-01D8-D5DD4C20380D}"/>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34" name="CuadroTexto 33">
            <a:extLst>
              <a:ext uri="{FF2B5EF4-FFF2-40B4-BE49-F238E27FC236}">
                <a16:creationId xmlns:a16="http://schemas.microsoft.com/office/drawing/2014/main" id="{A4C2E08D-7D75-DAB5-7E3C-0ABD16192B6C}"/>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35" name="Flecha: cheurón 34">
            <a:extLst>
              <a:ext uri="{FF2B5EF4-FFF2-40B4-BE49-F238E27FC236}">
                <a16:creationId xmlns:a16="http://schemas.microsoft.com/office/drawing/2014/main" id="{D33901FF-4992-756A-A7FA-F2C0F3404E64}"/>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6" name="Flecha: cheurón 35">
            <a:extLst>
              <a:ext uri="{FF2B5EF4-FFF2-40B4-BE49-F238E27FC236}">
                <a16:creationId xmlns:a16="http://schemas.microsoft.com/office/drawing/2014/main" id="{ACBE5B85-B220-7C52-262B-5508B9C020B8}"/>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2747655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52C4FC44-F28D-E2FB-FDE1-5563556DEE06}"/>
              </a:ext>
            </a:extLst>
          </p:cNvPr>
          <p:cNvGrpSpPr/>
          <p:nvPr/>
        </p:nvGrpSpPr>
        <p:grpSpPr>
          <a:xfrm>
            <a:off x="325325" y="1050988"/>
            <a:ext cx="11541350" cy="5619460"/>
            <a:chOff x="304799" y="1799305"/>
            <a:chExt cx="2399073" cy="698090"/>
          </a:xfrm>
          <a:solidFill>
            <a:srgbClr val="003E1F"/>
          </a:solidFill>
        </p:grpSpPr>
        <p:sp>
          <p:nvSpPr>
            <p:cNvPr id="8" name="Flecha: cheurón 7">
              <a:extLst>
                <a:ext uri="{FF2B5EF4-FFF2-40B4-BE49-F238E27FC236}">
                  <a16:creationId xmlns:a16="http://schemas.microsoft.com/office/drawing/2014/main" id="{0997D011-1D8E-D91A-EB09-9F5074F8EF59}"/>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83440"/>
              <a:ext cx="2399072" cy="13955"/>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7953499" y="1135166"/>
            <a:ext cx="1774872"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Nodes</a:t>
            </a:r>
            <a:endParaRPr lang="es-MX" sz="3200" dirty="0">
              <a:solidFill>
                <a:schemeClr val="bg1"/>
              </a:solidFill>
            </a:endParaRPr>
          </a:p>
        </p:txBody>
      </p:sp>
      <p:pic>
        <p:nvPicPr>
          <p:cNvPr id="81" name="Imagen 80">
            <a:extLst>
              <a:ext uri="{FF2B5EF4-FFF2-40B4-BE49-F238E27FC236}">
                <a16:creationId xmlns:a16="http://schemas.microsoft.com/office/drawing/2014/main" id="{AE7CA4AC-B2FE-A5C4-D7CF-9ECC2CA04736}"/>
              </a:ext>
            </a:extLst>
          </p:cNvPr>
          <p:cNvPicPr>
            <a:picLocks noChangeAspect="1"/>
          </p:cNvPicPr>
          <p:nvPr/>
        </p:nvPicPr>
        <p:blipFill rotWithShape="1">
          <a:blip r:embed="rId3"/>
          <a:srcRect l="-127" t="5305" r="127" b="-5305"/>
          <a:stretch/>
        </p:blipFill>
        <p:spPr>
          <a:xfrm>
            <a:off x="6246953" y="1844000"/>
            <a:ext cx="5187964" cy="4611522"/>
          </a:xfrm>
          <a:prstGeom prst="rect">
            <a:avLst/>
          </a:prstGeom>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8ECDD7D9-A107-BB02-3DC8-DD98FB774A56}"/>
                  </a:ext>
                </a:extLst>
              </p:cNvPr>
              <p:cNvSpPr txBox="1"/>
              <p:nvPr/>
            </p:nvSpPr>
            <p:spPr>
              <a:xfrm>
                <a:off x="2683034" y="2275370"/>
                <a:ext cx="930448" cy="42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600" b="0" i="1" smtClean="0">
                          <a:solidFill>
                            <a:schemeClr val="bg1"/>
                          </a:solidFill>
                          <a:latin typeface="Cambria Math" panose="02040503050406030204" pitchFamily="18" charset="0"/>
                        </a:rPr>
                        <m:t>𝑍</m:t>
                      </m:r>
                      <m:r>
                        <a:rPr lang="es-MX" sz="1600" b="0" i="1" smtClean="0">
                          <a:solidFill>
                            <a:schemeClr val="bg1"/>
                          </a:solidFill>
                          <a:latin typeface="Cambria Math" panose="02040503050406030204" pitchFamily="18" charset="0"/>
                        </a:rPr>
                        <m:t>=</m:t>
                      </m:r>
                      <m:f>
                        <m:fPr>
                          <m:ctrlPr>
                            <a:rPr lang="es-MX" sz="1600" b="0" i="1" smtClean="0">
                              <a:solidFill>
                                <a:schemeClr val="bg1"/>
                              </a:solidFill>
                              <a:latin typeface="Cambria Math" panose="02040503050406030204" pitchFamily="18" charset="0"/>
                            </a:rPr>
                          </m:ctrlPr>
                        </m:fPr>
                        <m:num>
                          <m:r>
                            <a:rPr lang="es-MX" sz="1600" b="0" i="1" smtClean="0">
                              <a:solidFill>
                                <a:schemeClr val="bg1"/>
                              </a:solidFill>
                              <a:latin typeface="Cambria Math" panose="02040503050406030204" pitchFamily="18" charset="0"/>
                            </a:rPr>
                            <m:t>𝑥</m:t>
                          </m:r>
                          <m:r>
                            <a:rPr lang="es-MX" sz="1600" b="0" i="1" smtClean="0">
                              <a:solidFill>
                                <a:schemeClr val="bg1"/>
                              </a:solidFill>
                              <a:latin typeface="Cambria Math" panose="02040503050406030204" pitchFamily="18" charset="0"/>
                            </a:rPr>
                            <m:t>−</m:t>
                          </m:r>
                          <m:r>
                            <a:rPr lang="es-MX" sz="1600" b="0" i="1" smtClean="0">
                              <a:solidFill>
                                <a:schemeClr val="bg1"/>
                              </a:solidFill>
                              <a:latin typeface="Cambria Math" panose="02040503050406030204" pitchFamily="18" charset="0"/>
                            </a:rPr>
                            <m:t>𝜇</m:t>
                          </m:r>
                        </m:num>
                        <m:den>
                          <m:r>
                            <a:rPr lang="es-MX" sz="1600" b="0" i="1" smtClean="0">
                              <a:solidFill>
                                <a:schemeClr val="bg1"/>
                              </a:solidFill>
                              <a:latin typeface="Cambria Math" panose="02040503050406030204" pitchFamily="18" charset="0"/>
                            </a:rPr>
                            <m:t>𝜎</m:t>
                          </m:r>
                        </m:den>
                      </m:f>
                    </m:oMath>
                  </m:oMathPara>
                </a14:m>
                <a:endParaRPr lang="es-MX" sz="1600" dirty="0">
                  <a:solidFill>
                    <a:schemeClr val="bg1"/>
                  </a:solidFill>
                </a:endParaRPr>
              </a:p>
            </p:txBody>
          </p:sp>
        </mc:Choice>
        <mc:Fallback xmlns="">
          <p:sp>
            <p:nvSpPr>
              <p:cNvPr id="2" name="CuadroTexto 1">
                <a:extLst>
                  <a:ext uri="{FF2B5EF4-FFF2-40B4-BE49-F238E27FC236}">
                    <a16:creationId xmlns:a16="http://schemas.microsoft.com/office/drawing/2014/main" id="{8ECDD7D9-A107-BB02-3DC8-DD98FB774A56}"/>
                  </a:ext>
                </a:extLst>
              </p:cNvPr>
              <p:cNvSpPr txBox="1">
                <a:spLocks noRot="1" noChangeAspect="1" noMove="1" noResize="1" noEditPoints="1" noAdjustHandles="1" noChangeArrowheads="1" noChangeShapeType="1" noTextEdit="1"/>
              </p:cNvSpPr>
              <p:nvPr/>
            </p:nvSpPr>
            <p:spPr>
              <a:xfrm>
                <a:off x="2683034" y="2275370"/>
                <a:ext cx="930448" cy="421719"/>
              </a:xfrm>
              <a:prstGeom prst="rect">
                <a:avLst/>
              </a:prstGeom>
              <a:blipFill>
                <a:blip r:embed="rId5"/>
                <a:stretch>
                  <a:fillRect l="-3922" t="-1449" r="-3268" b="-11594"/>
                </a:stretch>
              </a:blipFill>
            </p:spPr>
            <p:txBody>
              <a:bodyPr/>
              <a:lstStyle/>
              <a:p>
                <a:r>
                  <a:rPr lang="es-MX">
                    <a:noFill/>
                  </a:rPr>
                  <a:t> </a:t>
                </a:r>
              </a:p>
            </p:txBody>
          </p:sp>
        </mc:Fallback>
      </mc:AlternateContent>
      <p:sp>
        <p:nvSpPr>
          <p:cNvPr id="19" name="CuadroTexto 18">
            <a:extLst>
              <a:ext uri="{FF2B5EF4-FFF2-40B4-BE49-F238E27FC236}">
                <a16:creationId xmlns:a16="http://schemas.microsoft.com/office/drawing/2014/main" id="{57E77210-282C-FEB9-79A9-673FE52F4179}"/>
              </a:ext>
            </a:extLst>
          </p:cNvPr>
          <p:cNvSpPr txBox="1"/>
          <p:nvPr/>
        </p:nvSpPr>
        <p:spPr>
          <a:xfrm>
            <a:off x="1252979" y="1812271"/>
            <a:ext cx="4027108"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Measurements</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normalized</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by</a:t>
            </a:r>
            <a:r>
              <a:rPr lang="es-MX" sz="1600" b="1" dirty="0">
                <a:solidFill>
                  <a:schemeClr val="bg1"/>
                </a:solidFill>
                <a:latin typeface="Montserrat Light" panose="00000400000000000000" pitchFamily="2" charset="0"/>
              </a:rPr>
              <a:t> z scores</a:t>
            </a:r>
            <a:endParaRPr lang="es-MX" sz="1600" dirty="0">
              <a:solidFill>
                <a:schemeClr val="bg1"/>
              </a:solidFill>
            </a:endParaRPr>
          </a:p>
        </p:txBody>
      </p:sp>
      <p:pic>
        <p:nvPicPr>
          <p:cNvPr id="13" name="Imagen 12" descr="Diagrama&#10;&#10;Descripción generada automáticamente">
            <a:extLst>
              <a:ext uri="{FF2B5EF4-FFF2-40B4-BE49-F238E27FC236}">
                <a16:creationId xmlns:a16="http://schemas.microsoft.com/office/drawing/2014/main" id="{9AD976E5-EF4A-83A8-0E98-3C8ABBEC706E}"/>
              </a:ext>
            </a:extLst>
          </p:cNvPr>
          <p:cNvPicPr>
            <a:picLocks noChangeAspect="1"/>
          </p:cNvPicPr>
          <p:nvPr/>
        </p:nvPicPr>
        <p:blipFill>
          <a:blip r:embed="rId6"/>
          <a:stretch>
            <a:fillRect/>
          </a:stretch>
        </p:blipFill>
        <p:spPr>
          <a:xfrm>
            <a:off x="1044197" y="2821634"/>
            <a:ext cx="4770998" cy="3314587"/>
          </a:xfrm>
          <a:prstGeom prst="rect">
            <a:avLst/>
          </a:prstGeom>
        </p:spPr>
      </p:pic>
      <p:sp>
        <p:nvSpPr>
          <p:cNvPr id="12" name="Flecha: cheurón 11">
            <a:extLst>
              <a:ext uri="{FF2B5EF4-FFF2-40B4-BE49-F238E27FC236}">
                <a16:creationId xmlns:a16="http://schemas.microsoft.com/office/drawing/2014/main" id="{690ADC1F-4BB1-8B1E-0223-5D654DC50E46}"/>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F8849FC8-DE54-E1B4-393B-7FB74EE07ACD}"/>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7" name="Flecha: cheurón 16">
            <a:extLst>
              <a:ext uri="{FF2B5EF4-FFF2-40B4-BE49-F238E27FC236}">
                <a16:creationId xmlns:a16="http://schemas.microsoft.com/office/drawing/2014/main" id="{304D49BF-9E6B-C982-9765-0E1F2882091A}"/>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8" name="Flecha: cheurón 17">
            <a:extLst>
              <a:ext uri="{FF2B5EF4-FFF2-40B4-BE49-F238E27FC236}">
                <a16:creationId xmlns:a16="http://schemas.microsoft.com/office/drawing/2014/main" id="{70F91FD1-6B96-AA56-4806-B676C88BAA1D}"/>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6" name="Flecha: cheurón 25">
            <a:extLst>
              <a:ext uri="{FF2B5EF4-FFF2-40B4-BE49-F238E27FC236}">
                <a16:creationId xmlns:a16="http://schemas.microsoft.com/office/drawing/2014/main" id="{1D577048-C4F1-14AC-AD8C-E1DE0F7B362E}"/>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7" name="CuadroTexto 26">
            <a:extLst>
              <a:ext uri="{FF2B5EF4-FFF2-40B4-BE49-F238E27FC236}">
                <a16:creationId xmlns:a16="http://schemas.microsoft.com/office/drawing/2014/main" id="{65AEE572-EF85-4447-B425-4F521C77120A}"/>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28" name="CuadroTexto 27">
            <a:extLst>
              <a:ext uri="{FF2B5EF4-FFF2-40B4-BE49-F238E27FC236}">
                <a16:creationId xmlns:a16="http://schemas.microsoft.com/office/drawing/2014/main" id="{EAE9587E-450D-3EFA-0749-0AE68AC1D417}"/>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29" name="CuadroTexto 28">
            <a:extLst>
              <a:ext uri="{FF2B5EF4-FFF2-40B4-BE49-F238E27FC236}">
                <a16:creationId xmlns:a16="http://schemas.microsoft.com/office/drawing/2014/main" id="{DBA23CE4-CA09-BF5B-7B7E-AD61317FFE1D}"/>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30" name="CuadroTexto 29">
            <a:extLst>
              <a:ext uri="{FF2B5EF4-FFF2-40B4-BE49-F238E27FC236}">
                <a16:creationId xmlns:a16="http://schemas.microsoft.com/office/drawing/2014/main" id="{E01CF831-6854-0CC1-0B27-E072F542EBD4}"/>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31" name="CuadroTexto 30">
            <a:extLst>
              <a:ext uri="{FF2B5EF4-FFF2-40B4-BE49-F238E27FC236}">
                <a16:creationId xmlns:a16="http://schemas.microsoft.com/office/drawing/2014/main" id="{FF4485D8-70AA-A961-D85B-9C597B9285FC}"/>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33" name="Flecha: cheurón 32">
            <a:extLst>
              <a:ext uri="{FF2B5EF4-FFF2-40B4-BE49-F238E27FC236}">
                <a16:creationId xmlns:a16="http://schemas.microsoft.com/office/drawing/2014/main" id="{ABE291FE-D428-9154-9771-9990F8E97227}"/>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4" name="Flecha: cheurón 33">
            <a:extLst>
              <a:ext uri="{FF2B5EF4-FFF2-40B4-BE49-F238E27FC236}">
                <a16:creationId xmlns:a16="http://schemas.microsoft.com/office/drawing/2014/main" id="{1B75BA61-A7C7-E33B-E979-3C164899127A}"/>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137242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2E77E0-FFAB-A6D4-2D2D-C8349964AA9E}"/>
              </a:ext>
            </a:extLst>
          </p:cNvPr>
          <p:cNvPicPr>
            <a:picLocks noChangeAspect="1"/>
          </p:cNvPicPr>
          <p:nvPr/>
        </p:nvPicPr>
        <p:blipFill rotWithShape="1">
          <a:blip r:embed="rId3"/>
          <a:srcRect r="49923"/>
          <a:stretch/>
        </p:blipFill>
        <p:spPr>
          <a:xfrm>
            <a:off x="375467" y="921526"/>
            <a:ext cx="11441066" cy="5762475"/>
          </a:xfrm>
          <a:prstGeom prst="rect">
            <a:avLst/>
          </a:prstGeom>
        </p:spPr>
      </p:pic>
      <p:sp>
        <p:nvSpPr>
          <p:cNvPr id="11" name="Flecha: cheurón 10">
            <a:extLst>
              <a:ext uri="{FF2B5EF4-FFF2-40B4-BE49-F238E27FC236}">
                <a16:creationId xmlns:a16="http://schemas.microsoft.com/office/drawing/2014/main" id="{E153ED3F-7C8E-AFEC-055B-CA9EF8AA78C6}"/>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Flecha: cheurón 11">
            <a:extLst>
              <a:ext uri="{FF2B5EF4-FFF2-40B4-BE49-F238E27FC236}">
                <a16:creationId xmlns:a16="http://schemas.microsoft.com/office/drawing/2014/main" id="{3F2799F5-37D3-388A-D1AB-E17273AE9B2C}"/>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3" name="Flecha: cheurón 12">
            <a:extLst>
              <a:ext uri="{FF2B5EF4-FFF2-40B4-BE49-F238E27FC236}">
                <a16:creationId xmlns:a16="http://schemas.microsoft.com/office/drawing/2014/main" id="{9DD96D13-59FA-9DD7-9EB3-C93ACCE08942}"/>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4716D6E9-3585-D36B-ADC6-28F598D7A532}"/>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7" name="Flecha: cheurón 16">
            <a:extLst>
              <a:ext uri="{FF2B5EF4-FFF2-40B4-BE49-F238E27FC236}">
                <a16:creationId xmlns:a16="http://schemas.microsoft.com/office/drawing/2014/main" id="{1464C2D4-2788-11AF-8E59-2AE77F6F0481}"/>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8" name="CuadroTexto 17">
            <a:extLst>
              <a:ext uri="{FF2B5EF4-FFF2-40B4-BE49-F238E27FC236}">
                <a16:creationId xmlns:a16="http://schemas.microsoft.com/office/drawing/2014/main" id="{89894E62-1BD5-5702-8405-5B44DBF550A0}"/>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9" name="CuadroTexto 18">
            <a:extLst>
              <a:ext uri="{FF2B5EF4-FFF2-40B4-BE49-F238E27FC236}">
                <a16:creationId xmlns:a16="http://schemas.microsoft.com/office/drawing/2014/main" id="{1E542B12-8EDC-4391-FE4B-47D287CA76DD}"/>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26" name="CuadroTexto 25">
            <a:extLst>
              <a:ext uri="{FF2B5EF4-FFF2-40B4-BE49-F238E27FC236}">
                <a16:creationId xmlns:a16="http://schemas.microsoft.com/office/drawing/2014/main" id="{B965F2DC-190D-95D6-5F08-B5778FC56358}"/>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7" name="CuadroTexto 26">
            <a:extLst>
              <a:ext uri="{FF2B5EF4-FFF2-40B4-BE49-F238E27FC236}">
                <a16:creationId xmlns:a16="http://schemas.microsoft.com/office/drawing/2014/main" id="{F4A22733-870D-F039-AA43-4CC51C640350}"/>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28" name="CuadroTexto 27">
            <a:extLst>
              <a:ext uri="{FF2B5EF4-FFF2-40B4-BE49-F238E27FC236}">
                <a16:creationId xmlns:a16="http://schemas.microsoft.com/office/drawing/2014/main" id="{AFCBB66A-AE78-2C01-F5F3-B97ADA0DCF70}"/>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29" name="Flecha: cheurón 28">
            <a:extLst>
              <a:ext uri="{FF2B5EF4-FFF2-40B4-BE49-F238E27FC236}">
                <a16:creationId xmlns:a16="http://schemas.microsoft.com/office/drawing/2014/main" id="{F7BC6898-2254-BBF7-856C-40E045A3DDFB}"/>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0" name="Flecha: cheurón 29">
            <a:extLst>
              <a:ext uri="{FF2B5EF4-FFF2-40B4-BE49-F238E27FC236}">
                <a16:creationId xmlns:a16="http://schemas.microsoft.com/office/drawing/2014/main" id="{12DB12C2-973B-D6D2-1832-90EDA2878BCF}"/>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543518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AF745800-1494-FE56-3EA6-189826148698}"/>
              </a:ext>
            </a:extLst>
          </p:cNvPr>
          <p:cNvPicPr>
            <a:picLocks noChangeAspect="1"/>
          </p:cNvPicPr>
          <p:nvPr/>
        </p:nvPicPr>
        <p:blipFill rotWithShape="1">
          <a:blip r:embed="rId3"/>
          <a:srcRect l="49923"/>
          <a:stretch/>
        </p:blipFill>
        <p:spPr>
          <a:xfrm>
            <a:off x="39859" y="815917"/>
            <a:ext cx="11840042" cy="5963426"/>
          </a:xfrm>
          <a:prstGeom prst="rect">
            <a:avLst/>
          </a:prstGeom>
        </p:spPr>
      </p:pic>
      <p:sp>
        <p:nvSpPr>
          <p:cNvPr id="2" name="Flecha: cheurón 1">
            <a:extLst>
              <a:ext uri="{FF2B5EF4-FFF2-40B4-BE49-F238E27FC236}">
                <a16:creationId xmlns:a16="http://schemas.microsoft.com/office/drawing/2014/main" id="{03633C56-74A8-6E2E-A4CE-FF9001D80CE2}"/>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Flecha: cheurón 10">
            <a:extLst>
              <a:ext uri="{FF2B5EF4-FFF2-40B4-BE49-F238E27FC236}">
                <a16:creationId xmlns:a16="http://schemas.microsoft.com/office/drawing/2014/main" id="{3A47355F-0180-6BC7-411E-643877754CDF}"/>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Flecha: cheurón 11">
            <a:extLst>
              <a:ext uri="{FF2B5EF4-FFF2-40B4-BE49-F238E27FC236}">
                <a16:creationId xmlns:a16="http://schemas.microsoft.com/office/drawing/2014/main" id="{DD6AFB4C-841B-94CE-84A9-8DF4C8FADE46}"/>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3" name="Flecha: cheurón 12">
            <a:extLst>
              <a:ext uri="{FF2B5EF4-FFF2-40B4-BE49-F238E27FC236}">
                <a16:creationId xmlns:a16="http://schemas.microsoft.com/office/drawing/2014/main" id="{C0DE9F64-21D1-EF84-4CEA-B60866EA2B9C}"/>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CFFD0211-8509-7C6A-E634-18DED64E31E2}"/>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7" name="CuadroTexto 16">
            <a:extLst>
              <a:ext uri="{FF2B5EF4-FFF2-40B4-BE49-F238E27FC236}">
                <a16:creationId xmlns:a16="http://schemas.microsoft.com/office/drawing/2014/main" id="{D6F7BBE2-CA89-C777-DFB5-117548D6B77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8" name="CuadroTexto 17">
            <a:extLst>
              <a:ext uri="{FF2B5EF4-FFF2-40B4-BE49-F238E27FC236}">
                <a16:creationId xmlns:a16="http://schemas.microsoft.com/office/drawing/2014/main" id="{D1EB63A1-3FF7-3CB4-E31E-E133744A7816}"/>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26" name="CuadroTexto 25">
            <a:extLst>
              <a:ext uri="{FF2B5EF4-FFF2-40B4-BE49-F238E27FC236}">
                <a16:creationId xmlns:a16="http://schemas.microsoft.com/office/drawing/2014/main" id="{09E6D02E-2120-46DE-F476-43204D91D9CB}"/>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7" name="CuadroTexto 26">
            <a:extLst>
              <a:ext uri="{FF2B5EF4-FFF2-40B4-BE49-F238E27FC236}">
                <a16:creationId xmlns:a16="http://schemas.microsoft.com/office/drawing/2014/main" id="{ECAE55CE-DF5A-C34A-FBDD-4C00E6015616}"/>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28" name="CuadroTexto 27">
            <a:extLst>
              <a:ext uri="{FF2B5EF4-FFF2-40B4-BE49-F238E27FC236}">
                <a16:creationId xmlns:a16="http://schemas.microsoft.com/office/drawing/2014/main" id="{B9AFFA41-1674-C04F-D162-05EAA162BDC6}"/>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29" name="Flecha: cheurón 28">
            <a:extLst>
              <a:ext uri="{FF2B5EF4-FFF2-40B4-BE49-F238E27FC236}">
                <a16:creationId xmlns:a16="http://schemas.microsoft.com/office/drawing/2014/main" id="{02CCF2D5-9E3A-6895-BE6C-0AD5BF80EAAF}"/>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0" name="Flecha: cheurón 29">
            <a:extLst>
              <a:ext uri="{FF2B5EF4-FFF2-40B4-BE49-F238E27FC236}">
                <a16:creationId xmlns:a16="http://schemas.microsoft.com/office/drawing/2014/main" id="{7D2D21D5-3116-70C1-4E11-4B6CE03E3C18}"/>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961327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8E58106-01FC-6779-B945-1BFBFB1D4F2F}"/>
              </a:ext>
            </a:extLst>
          </p:cNvPr>
          <p:cNvGrpSpPr/>
          <p:nvPr/>
        </p:nvGrpSpPr>
        <p:grpSpPr>
          <a:xfrm>
            <a:off x="7786106" y="1080414"/>
            <a:ext cx="4093086" cy="5376429"/>
            <a:chOff x="304799" y="1799305"/>
            <a:chExt cx="2399073" cy="698090"/>
          </a:xfrm>
          <a:solidFill>
            <a:srgbClr val="003E1F"/>
          </a:solidFill>
        </p:grpSpPr>
        <p:sp>
          <p:nvSpPr>
            <p:cNvPr id="18" name="Flecha: cheurón 17">
              <a:extLst>
                <a:ext uri="{FF2B5EF4-FFF2-40B4-BE49-F238E27FC236}">
                  <a16:creationId xmlns:a16="http://schemas.microsoft.com/office/drawing/2014/main" id="{A91A6B1E-7C0D-26F2-9DCC-0BE0B586E3F7}"/>
                </a:ext>
              </a:extLst>
            </p:cNvPr>
            <p:cNvSpPr/>
            <p:nvPr/>
          </p:nvSpPr>
          <p:spPr>
            <a:xfrm>
              <a:off x="304800" y="1799305"/>
              <a:ext cx="2399072" cy="698090"/>
            </a:xfrm>
            <a:prstGeom prst="chevron">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6" name="Rectángulo 9">
              <a:extLst>
                <a:ext uri="{FF2B5EF4-FFF2-40B4-BE49-F238E27FC236}">
                  <a16:creationId xmlns:a16="http://schemas.microsoft.com/office/drawing/2014/main" id="{72EE7060-39E6-B8A6-6D24-1389456D30EA}"/>
                </a:ext>
              </a:extLst>
            </p:cNvPr>
            <p:cNvSpPr/>
            <p:nvPr/>
          </p:nvSpPr>
          <p:spPr>
            <a:xfrm>
              <a:off x="304799" y="2477352"/>
              <a:ext cx="2399072" cy="2004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3" name="CuadroTexto 2">
            <a:extLst>
              <a:ext uri="{FF2B5EF4-FFF2-40B4-BE49-F238E27FC236}">
                <a16:creationId xmlns:a16="http://schemas.microsoft.com/office/drawing/2014/main" id="{7FD527F9-07F2-F0E4-545B-3C6AB8B42E1F}"/>
              </a:ext>
            </a:extLst>
          </p:cNvPr>
          <p:cNvSpPr txBox="1"/>
          <p:nvPr/>
        </p:nvSpPr>
        <p:spPr>
          <a:xfrm>
            <a:off x="8490856" y="2302559"/>
            <a:ext cx="2549090"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Impacto</a:t>
            </a:r>
            <a:endParaRPr lang="es-MX" sz="3200" dirty="0">
              <a:solidFill>
                <a:schemeClr val="bg1"/>
              </a:solidFill>
            </a:endParaRPr>
          </a:p>
        </p:txBody>
      </p:sp>
      <p:sp>
        <p:nvSpPr>
          <p:cNvPr id="4" name="CuadroTexto 3">
            <a:extLst>
              <a:ext uri="{FF2B5EF4-FFF2-40B4-BE49-F238E27FC236}">
                <a16:creationId xmlns:a16="http://schemas.microsoft.com/office/drawing/2014/main" id="{C988D20A-BC49-AA1E-6109-2BB68CEEF3A0}"/>
              </a:ext>
            </a:extLst>
          </p:cNvPr>
          <p:cNvSpPr txBox="1"/>
          <p:nvPr/>
        </p:nvSpPr>
        <p:spPr>
          <a:xfrm>
            <a:off x="8015259" y="2772010"/>
            <a:ext cx="3500285" cy="2308324"/>
          </a:xfrm>
          <a:prstGeom prst="rect">
            <a:avLst/>
          </a:prstGeom>
          <a:noFill/>
        </p:spPr>
        <p:txBody>
          <a:bodyPr wrap="square">
            <a:spAutoFit/>
          </a:bodyPr>
          <a:lstStyle/>
          <a:p>
            <a:pPr algn="just"/>
            <a:r>
              <a:rPr lang="es-MX" sz="1600" dirty="0">
                <a:solidFill>
                  <a:schemeClr val="bg1"/>
                </a:solidFill>
                <a:latin typeface="Montserrat Light" panose="00000400000000000000" pitchFamily="2" charset="0"/>
              </a:rPr>
              <a:t>Se trata de información de interés para el personal clínico. Podemos volver al cerebro y señalar la región de interés donde está ocurriendo algo. También podemos correlacionar si nuestro nodo se corresponde con el centro del evento convulsivo.</a:t>
            </a:r>
          </a:p>
        </p:txBody>
      </p:sp>
      <p:pic>
        <p:nvPicPr>
          <p:cNvPr id="11" name="Imagen 10">
            <a:extLst>
              <a:ext uri="{FF2B5EF4-FFF2-40B4-BE49-F238E27FC236}">
                <a16:creationId xmlns:a16="http://schemas.microsoft.com/office/drawing/2014/main" id="{68651A44-40CA-A33C-2C0D-7C2A9E188BBE}"/>
              </a:ext>
            </a:extLst>
          </p:cNvPr>
          <p:cNvPicPr>
            <a:picLocks noChangeAspect="1"/>
          </p:cNvPicPr>
          <p:nvPr/>
        </p:nvPicPr>
        <p:blipFill rotWithShape="1">
          <a:blip r:embed="rId3"/>
          <a:srcRect t="3933"/>
          <a:stretch/>
        </p:blipFill>
        <p:spPr>
          <a:xfrm>
            <a:off x="312809" y="1002890"/>
            <a:ext cx="7186935" cy="5776453"/>
          </a:xfrm>
          <a:prstGeom prst="rect">
            <a:avLst/>
          </a:prstGeom>
        </p:spPr>
      </p:pic>
      <p:pic>
        <p:nvPicPr>
          <p:cNvPr id="17" name="Imagen 16">
            <a:extLst>
              <a:ext uri="{FF2B5EF4-FFF2-40B4-BE49-F238E27FC236}">
                <a16:creationId xmlns:a16="http://schemas.microsoft.com/office/drawing/2014/main" id="{835BD4CA-4BCA-7AD1-EB8A-79A90F1AD23B}"/>
              </a:ext>
            </a:extLst>
          </p:cNvPr>
          <p:cNvPicPr>
            <a:picLocks noChangeAspect="1"/>
          </p:cNvPicPr>
          <p:nvPr/>
        </p:nvPicPr>
        <p:blipFill rotWithShape="1">
          <a:blip r:embed="rId4"/>
          <a:srcRect l="1937" t="6620" r="693" b="1118"/>
          <a:stretch/>
        </p:blipFill>
        <p:spPr>
          <a:xfrm>
            <a:off x="2836158" y="2140470"/>
            <a:ext cx="4405895" cy="2779399"/>
          </a:xfrm>
          <a:prstGeom prst="rect">
            <a:avLst/>
          </a:prstGeom>
        </p:spPr>
      </p:pic>
      <p:sp>
        <p:nvSpPr>
          <p:cNvPr id="31" name="CuadroTexto 30">
            <a:extLst>
              <a:ext uri="{FF2B5EF4-FFF2-40B4-BE49-F238E27FC236}">
                <a16:creationId xmlns:a16="http://schemas.microsoft.com/office/drawing/2014/main" id="{D5268449-82E2-8123-8B91-942C6F2746B4}"/>
              </a:ext>
            </a:extLst>
          </p:cNvPr>
          <p:cNvSpPr txBox="1"/>
          <p:nvPr/>
        </p:nvSpPr>
        <p:spPr>
          <a:xfrm>
            <a:off x="3149040" y="1661652"/>
            <a:ext cx="4093013" cy="430887"/>
          </a:xfrm>
          <a:prstGeom prst="rect">
            <a:avLst/>
          </a:prstGeom>
          <a:noFill/>
        </p:spPr>
        <p:txBody>
          <a:bodyPr wrap="square">
            <a:spAutoFit/>
          </a:bodyPr>
          <a:lstStyle/>
          <a:p>
            <a:r>
              <a:rPr lang="en-US" sz="1050" b="0" i="0" u="none" strike="noStrike" baseline="0" dirty="0">
                <a:latin typeface="Montserrat Light" panose="00000400000000000000" pitchFamily="2" charset="0"/>
              </a:rPr>
              <a:t>Results of Martin </a:t>
            </a:r>
            <a:r>
              <a:rPr lang="en-US" sz="1050" b="0" i="0" u="none" strike="noStrike" baseline="0" dirty="0" err="1">
                <a:latin typeface="Montserrat Light" panose="00000400000000000000" pitchFamily="2" charset="0"/>
              </a:rPr>
              <a:t>Guillemaud</a:t>
            </a:r>
            <a:r>
              <a:rPr lang="en-US" sz="1050" dirty="0">
                <a:latin typeface="Montserrat Light" panose="00000400000000000000" pitchFamily="2" charset="0"/>
              </a:rPr>
              <a:t> et al</a:t>
            </a:r>
            <a:r>
              <a:rPr lang="en-US" sz="1050" b="0" i="0" u="none" strike="noStrike" baseline="0" dirty="0">
                <a:latin typeface="Montserrat Light" panose="00000400000000000000" pitchFamily="2" charset="0"/>
              </a:rPr>
              <a:t>. Epileptic seizure forecasting with </a:t>
            </a:r>
            <a:r>
              <a:rPr lang="en-US" sz="1050" b="1" i="0" u="none" strike="noStrike" baseline="0" dirty="0">
                <a:latin typeface="Montserrat Light" panose="00000400000000000000" pitchFamily="2" charset="0"/>
              </a:rPr>
              <a:t>hyperbolic embedding </a:t>
            </a:r>
            <a:r>
              <a:rPr lang="en-US" sz="1050" b="0" i="0" u="none" strike="noStrike" baseline="0" dirty="0">
                <a:latin typeface="Montserrat Light" panose="00000400000000000000" pitchFamily="2" charset="0"/>
              </a:rPr>
              <a:t>of brain networks</a:t>
            </a:r>
            <a:endParaRPr lang="es-MX" sz="1050" dirty="0"/>
          </a:p>
        </p:txBody>
      </p:sp>
      <p:sp>
        <p:nvSpPr>
          <p:cNvPr id="13" name="Flecha: cheurón 12">
            <a:extLst>
              <a:ext uri="{FF2B5EF4-FFF2-40B4-BE49-F238E27FC236}">
                <a16:creationId xmlns:a16="http://schemas.microsoft.com/office/drawing/2014/main" id="{C7D85E09-3EDC-B1C1-886D-A9D8EA3670D1}"/>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0D959454-061A-BB80-F812-539B29A22F75}"/>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9" name="Flecha: cheurón 18">
            <a:extLst>
              <a:ext uri="{FF2B5EF4-FFF2-40B4-BE49-F238E27FC236}">
                <a16:creationId xmlns:a16="http://schemas.microsoft.com/office/drawing/2014/main" id="{2A7F9113-1BC3-76FC-7D9E-DDF896730D4A}"/>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3" name="Flecha: cheurón 32">
            <a:extLst>
              <a:ext uri="{FF2B5EF4-FFF2-40B4-BE49-F238E27FC236}">
                <a16:creationId xmlns:a16="http://schemas.microsoft.com/office/drawing/2014/main" id="{4823844F-398F-CF3D-C808-BAE41DC81C47}"/>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4" name="Flecha: cheurón 33">
            <a:extLst>
              <a:ext uri="{FF2B5EF4-FFF2-40B4-BE49-F238E27FC236}">
                <a16:creationId xmlns:a16="http://schemas.microsoft.com/office/drawing/2014/main" id="{6F48455F-EFB0-FD65-83B3-51464C909F26}"/>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5" name="CuadroTexto 34">
            <a:extLst>
              <a:ext uri="{FF2B5EF4-FFF2-40B4-BE49-F238E27FC236}">
                <a16:creationId xmlns:a16="http://schemas.microsoft.com/office/drawing/2014/main" id="{DBC7D5FE-48BD-A68C-D848-9771B9571607}"/>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36" name="CuadroTexto 35">
            <a:extLst>
              <a:ext uri="{FF2B5EF4-FFF2-40B4-BE49-F238E27FC236}">
                <a16:creationId xmlns:a16="http://schemas.microsoft.com/office/drawing/2014/main" id="{3D81A29E-16F2-60CF-3B70-E395D8445798}"/>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37" name="CuadroTexto 36">
            <a:extLst>
              <a:ext uri="{FF2B5EF4-FFF2-40B4-BE49-F238E27FC236}">
                <a16:creationId xmlns:a16="http://schemas.microsoft.com/office/drawing/2014/main" id="{C5FDABF7-078C-161B-819B-877DE8A7D7AC}"/>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38" name="CuadroTexto 37">
            <a:extLst>
              <a:ext uri="{FF2B5EF4-FFF2-40B4-BE49-F238E27FC236}">
                <a16:creationId xmlns:a16="http://schemas.microsoft.com/office/drawing/2014/main" id="{3653C4A0-A53A-77CF-A16B-B90B04384602}"/>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39" name="CuadroTexto 38">
            <a:extLst>
              <a:ext uri="{FF2B5EF4-FFF2-40B4-BE49-F238E27FC236}">
                <a16:creationId xmlns:a16="http://schemas.microsoft.com/office/drawing/2014/main" id="{39DF8A0E-39AC-98AD-CBB6-AC809B7884F9}"/>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40" name="Flecha: cheurón 39">
            <a:extLst>
              <a:ext uri="{FF2B5EF4-FFF2-40B4-BE49-F238E27FC236}">
                <a16:creationId xmlns:a16="http://schemas.microsoft.com/office/drawing/2014/main" id="{380D5268-CC79-D5D3-343E-E9DEDBBC479A}"/>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1" name="Flecha: cheurón 40">
            <a:extLst>
              <a:ext uri="{FF2B5EF4-FFF2-40B4-BE49-F238E27FC236}">
                <a16:creationId xmlns:a16="http://schemas.microsoft.com/office/drawing/2014/main" id="{3D0E98E4-3262-AC8E-6A37-A987BBB45E43}"/>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217374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descr="Gráfico, Gráfico de barras&#10;&#10;Descripción generada automáticamente">
            <a:extLst>
              <a:ext uri="{FF2B5EF4-FFF2-40B4-BE49-F238E27FC236}">
                <a16:creationId xmlns:a16="http://schemas.microsoft.com/office/drawing/2014/main" id="{D280D902-65E1-4719-DBBF-DFF3E073D124}"/>
              </a:ext>
            </a:extLst>
          </p:cNvPr>
          <p:cNvPicPr>
            <a:picLocks noChangeAspect="1"/>
          </p:cNvPicPr>
          <p:nvPr/>
        </p:nvPicPr>
        <p:blipFill>
          <a:blip r:embed="rId3"/>
          <a:stretch>
            <a:fillRect/>
          </a:stretch>
        </p:blipFill>
        <p:spPr>
          <a:xfrm>
            <a:off x="216185" y="1813317"/>
            <a:ext cx="6049341" cy="4537005"/>
          </a:xfrm>
          <a:prstGeom prst="rect">
            <a:avLst/>
          </a:prstGeom>
        </p:spPr>
      </p:pic>
      <p:pic>
        <p:nvPicPr>
          <p:cNvPr id="37" name="Imagen 36" descr="Gráfico, Gráfico de barras&#10;&#10;Descripción generada automáticamente">
            <a:extLst>
              <a:ext uri="{FF2B5EF4-FFF2-40B4-BE49-F238E27FC236}">
                <a16:creationId xmlns:a16="http://schemas.microsoft.com/office/drawing/2014/main" id="{037B3A3D-8E27-6A4D-5EA2-1E3E19705B5E}"/>
              </a:ext>
            </a:extLst>
          </p:cNvPr>
          <p:cNvPicPr>
            <a:picLocks noChangeAspect="1"/>
          </p:cNvPicPr>
          <p:nvPr/>
        </p:nvPicPr>
        <p:blipFill>
          <a:blip r:embed="rId4"/>
          <a:stretch>
            <a:fillRect/>
          </a:stretch>
        </p:blipFill>
        <p:spPr>
          <a:xfrm>
            <a:off x="5721516" y="1813317"/>
            <a:ext cx="6049341" cy="4537005"/>
          </a:xfrm>
          <a:prstGeom prst="rect">
            <a:avLst/>
          </a:prstGeom>
        </p:spPr>
      </p:pic>
      <p:pic>
        <p:nvPicPr>
          <p:cNvPr id="38" name="Imagen 37" descr="Icono&#10;&#10;Descripción generada automáticamente con confianza media">
            <a:extLst>
              <a:ext uri="{FF2B5EF4-FFF2-40B4-BE49-F238E27FC236}">
                <a16:creationId xmlns:a16="http://schemas.microsoft.com/office/drawing/2014/main" id="{215EFA54-1CF9-7764-5441-380141CC3C7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2825678" y="1237062"/>
            <a:ext cx="645160" cy="645160"/>
          </a:xfrm>
          <a:prstGeom prst="rect">
            <a:avLst/>
          </a:prstGeom>
        </p:spPr>
      </p:pic>
      <p:pic>
        <p:nvPicPr>
          <p:cNvPr id="39" name="Imagen 38" descr="Icono&#10;&#10;Descripción generada automáticamente con confianza media">
            <a:extLst>
              <a:ext uri="{FF2B5EF4-FFF2-40B4-BE49-F238E27FC236}">
                <a16:creationId xmlns:a16="http://schemas.microsoft.com/office/drawing/2014/main" id="{FE60FE01-61CE-0948-9D3D-6CAE473AC313}"/>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8423606" y="1336124"/>
            <a:ext cx="645160" cy="645160"/>
          </a:xfrm>
          <a:prstGeom prst="rect">
            <a:avLst/>
          </a:prstGeom>
        </p:spPr>
      </p:pic>
      <p:sp>
        <p:nvSpPr>
          <p:cNvPr id="2" name="Flecha: cheurón 1">
            <a:extLst>
              <a:ext uri="{FF2B5EF4-FFF2-40B4-BE49-F238E27FC236}">
                <a16:creationId xmlns:a16="http://schemas.microsoft.com/office/drawing/2014/main" id="{EF3AC79D-EDA4-FE28-112C-EF4EE136D076}"/>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1" name="Flecha: cheurón 10">
            <a:extLst>
              <a:ext uri="{FF2B5EF4-FFF2-40B4-BE49-F238E27FC236}">
                <a16:creationId xmlns:a16="http://schemas.microsoft.com/office/drawing/2014/main" id="{D9F7C38F-A4BD-D242-0299-53B288E03916}"/>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2" name="Flecha: cheurón 11">
            <a:extLst>
              <a:ext uri="{FF2B5EF4-FFF2-40B4-BE49-F238E27FC236}">
                <a16:creationId xmlns:a16="http://schemas.microsoft.com/office/drawing/2014/main" id="{E8B7E9EF-7DD0-AF8A-02E9-6B7097F2835D}"/>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3" name="Flecha: cheurón 12">
            <a:extLst>
              <a:ext uri="{FF2B5EF4-FFF2-40B4-BE49-F238E27FC236}">
                <a16:creationId xmlns:a16="http://schemas.microsoft.com/office/drawing/2014/main" id="{310EDA2D-B843-3502-8A21-E68B77FFE76E}"/>
              </a:ext>
            </a:extLst>
          </p:cNvPr>
          <p:cNvSpPr/>
          <p:nvPr/>
        </p:nvSpPr>
        <p:spPr>
          <a:xfrm>
            <a:off x="7265286"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4" name="Flecha: cheurón 13">
            <a:extLst>
              <a:ext uri="{FF2B5EF4-FFF2-40B4-BE49-F238E27FC236}">
                <a16:creationId xmlns:a16="http://schemas.microsoft.com/office/drawing/2014/main" id="{90FAFD97-E2A4-923A-27A5-3B362579EE1B}"/>
              </a:ext>
            </a:extLst>
          </p:cNvPr>
          <p:cNvSpPr/>
          <p:nvPr/>
        </p:nvSpPr>
        <p:spPr>
          <a:xfrm>
            <a:off x="9584209"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17" name="CuadroTexto 16">
            <a:extLst>
              <a:ext uri="{FF2B5EF4-FFF2-40B4-BE49-F238E27FC236}">
                <a16:creationId xmlns:a16="http://schemas.microsoft.com/office/drawing/2014/main" id="{FA44145D-4988-A6E2-FA72-03521476E2A4}"/>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18" name="CuadroTexto 17">
            <a:extLst>
              <a:ext uri="{FF2B5EF4-FFF2-40B4-BE49-F238E27FC236}">
                <a16:creationId xmlns:a16="http://schemas.microsoft.com/office/drawing/2014/main" id="{AF6532C5-FD9B-108D-44DF-E36E84CED9C8}"/>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Objetivos</a:t>
            </a:r>
            <a:endParaRPr lang="es-MX" sz="1600" dirty="0">
              <a:solidFill>
                <a:schemeClr val="bg1"/>
              </a:solidFill>
            </a:endParaRPr>
          </a:p>
        </p:txBody>
      </p:sp>
      <p:sp>
        <p:nvSpPr>
          <p:cNvPr id="19" name="CuadroTexto 18">
            <a:extLst>
              <a:ext uri="{FF2B5EF4-FFF2-40B4-BE49-F238E27FC236}">
                <a16:creationId xmlns:a16="http://schemas.microsoft.com/office/drawing/2014/main" id="{EB960A43-8872-2EC8-F4ED-4EF3491BB40C}"/>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6" name="CuadroTexto 25">
            <a:extLst>
              <a:ext uri="{FF2B5EF4-FFF2-40B4-BE49-F238E27FC236}">
                <a16:creationId xmlns:a16="http://schemas.microsoft.com/office/drawing/2014/main" id="{A4D4A82A-DC2F-F792-945F-F3B938FA7DC1}"/>
              </a:ext>
            </a:extLst>
          </p:cNvPr>
          <p:cNvSpPr txBox="1"/>
          <p:nvPr/>
        </p:nvSpPr>
        <p:spPr>
          <a:xfrm>
            <a:off x="7577386"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Metodología</a:t>
            </a:r>
            <a:endParaRPr lang="es-MX" sz="1600" dirty="0">
              <a:solidFill>
                <a:schemeClr val="bg1"/>
              </a:solidFill>
            </a:endParaRPr>
          </a:p>
        </p:txBody>
      </p:sp>
      <p:sp>
        <p:nvSpPr>
          <p:cNvPr id="27" name="CuadroTexto 26">
            <a:extLst>
              <a:ext uri="{FF2B5EF4-FFF2-40B4-BE49-F238E27FC236}">
                <a16:creationId xmlns:a16="http://schemas.microsoft.com/office/drawing/2014/main" id="{0BD56CDE-ECC5-CA42-96E8-F13B4C2448F9}"/>
              </a:ext>
            </a:extLst>
          </p:cNvPr>
          <p:cNvSpPr txBox="1"/>
          <p:nvPr/>
        </p:nvSpPr>
        <p:spPr>
          <a:xfrm>
            <a:off x="989630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Recursos</a:t>
            </a:r>
            <a:endParaRPr lang="es-MX" sz="1600" dirty="0">
              <a:solidFill>
                <a:schemeClr val="bg1"/>
              </a:solidFill>
            </a:endParaRPr>
          </a:p>
        </p:txBody>
      </p:sp>
      <p:sp>
        <p:nvSpPr>
          <p:cNvPr id="28" name="Flecha: cheurón 27">
            <a:extLst>
              <a:ext uri="{FF2B5EF4-FFF2-40B4-BE49-F238E27FC236}">
                <a16:creationId xmlns:a16="http://schemas.microsoft.com/office/drawing/2014/main" id="{6A2F9B44-5742-8FFE-1BFA-72AB423858BB}"/>
              </a:ext>
            </a:extLst>
          </p:cNvPr>
          <p:cNvSpPr/>
          <p:nvPr/>
        </p:nvSpPr>
        <p:spPr>
          <a:xfrm>
            <a:off x="11903131" y="20809"/>
            <a:ext cx="28886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9" name="Flecha: cheurón 28">
            <a:extLst>
              <a:ext uri="{FF2B5EF4-FFF2-40B4-BE49-F238E27FC236}">
                <a16:creationId xmlns:a16="http://schemas.microsoft.com/office/drawing/2014/main" id="{13A86105-EE08-6B3F-4776-C5ECD2E42AAE}"/>
              </a:ext>
            </a:extLst>
          </p:cNvPr>
          <p:cNvSpPr/>
          <p:nvPr/>
        </p:nvSpPr>
        <p:spPr>
          <a:xfrm>
            <a:off x="58077" y="9939"/>
            <a:ext cx="11925204"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78708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0433-D4E1-7CB0-6FC8-4A88C3AAD897}"/>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8563EF59-FC67-70C5-CAFF-FF273B108265}"/>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67519E5E-6BAD-4D59-460F-C9DC06826797}"/>
              </a:ext>
            </a:extLst>
          </p:cNvPr>
          <p:cNvSpPr/>
          <p:nvPr/>
        </p:nvSpPr>
        <p:spPr>
          <a:xfrm>
            <a:off x="423677" y="2423213"/>
            <a:ext cx="6921757" cy="2635583"/>
          </a:xfrm>
          <a:prstGeom prst="chevron">
            <a:avLst>
              <a:gd name="adj" fmla="val 0"/>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B8002336-2CDF-5ECB-13F6-FCB93AC1A677}"/>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A34659D6-0B47-88BB-8125-C8ABB761263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EA984287-D5BE-FB81-B85F-964F9C7E70D6}"/>
              </a:ext>
            </a:extLst>
          </p:cNvPr>
          <p:cNvSpPr txBox="1"/>
          <p:nvPr/>
        </p:nvSpPr>
        <p:spPr>
          <a:xfrm>
            <a:off x="363041" y="2609586"/>
            <a:ext cx="2471494"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Objetivo</a:t>
            </a:r>
            <a:endParaRPr lang="es-MX" sz="3200" dirty="0">
              <a:solidFill>
                <a:schemeClr val="bg1"/>
              </a:solidFill>
            </a:endParaRPr>
          </a:p>
        </p:txBody>
      </p:sp>
      <p:sp>
        <p:nvSpPr>
          <p:cNvPr id="46" name="CuadroTexto 45">
            <a:extLst>
              <a:ext uri="{FF2B5EF4-FFF2-40B4-BE49-F238E27FC236}">
                <a16:creationId xmlns:a16="http://schemas.microsoft.com/office/drawing/2014/main" id="{E52C65EE-3417-299F-E494-1EA0F1417D64}"/>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10" name="Flecha: cheurón 9">
            <a:extLst>
              <a:ext uri="{FF2B5EF4-FFF2-40B4-BE49-F238E27FC236}">
                <a16:creationId xmlns:a16="http://schemas.microsoft.com/office/drawing/2014/main" id="{20AE063F-0F65-94E5-0914-B4DAB28F1AAF}"/>
              </a:ext>
            </a:extLst>
          </p:cNvPr>
          <p:cNvSpPr/>
          <p:nvPr/>
        </p:nvSpPr>
        <p:spPr>
          <a:xfrm>
            <a:off x="4840356" y="20809"/>
            <a:ext cx="7351643"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Flecha: cheurón 1">
            <a:extLst>
              <a:ext uri="{FF2B5EF4-FFF2-40B4-BE49-F238E27FC236}">
                <a16:creationId xmlns:a16="http://schemas.microsoft.com/office/drawing/2014/main" id="{204B0665-7524-9CD4-60C9-080122FEED4F}"/>
              </a:ext>
            </a:extLst>
          </p:cNvPr>
          <p:cNvSpPr/>
          <p:nvPr/>
        </p:nvSpPr>
        <p:spPr>
          <a:xfrm>
            <a:off x="58077" y="9939"/>
            <a:ext cx="2755517"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 name="CuadroTexto 2">
            <a:extLst>
              <a:ext uri="{FF2B5EF4-FFF2-40B4-BE49-F238E27FC236}">
                <a16:creationId xmlns:a16="http://schemas.microsoft.com/office/drawing/2014/main" id="{19EB9D11-FE73-7060-2DD9-09DA513EB822}"/>
              </a:ext>
            </a:extLst>
          </p:cNvPr>
          <p:cNvSpPr txBox="1"/>
          <p:nvPr/>
        </p:nvSpPr>
        <p:spPr>
          <a:xfrm>
            <a:off x="628048" y="3352123"/>
            <a:ext cx="6405285" cy="1477328"/>
          </a:xfrm>
          <a:prstGeom prst="rect">
            <a:avLst/>
          </a:prstGeom>
          <a:noFill/>
        </p:spPr>
        <p:txBody>
          <a:bodyPr wrap="square">
            <a:spAutoFit/>
          </a:bodyPr>
          <a:lstStyle/>
          <a:p>
            <a:pPr algn="just"/>
            <a:r>
              <a:rPr lang="es-MX" sz="1800" b="1" dirty="0">
                <a:solidFill>
                  <a:schemeClr val="bg1"/>
                </a:solidFill>
                <a:latin typeface="Montserrat Light" panose="00000400000000000000" pitchFamily="2" charset="0"/>
              </a:rPr>
              <a:t>Evaluar si las representaciones, o </a:t>
            </a:r>
            <a:r>
              <a:rPr lang="es-MX" sz="1800" b="1" i="1" dirty="0" err="1">
                <a:solidFill>
                  <a:schemeClr val="bg1"/>
                </a:solidFill>
                <a:latin typeface="Montserrat Light" panose="00000400000000000000" pitchFamily="2" charset="0"/>
              </a:rPr>
              <a:t>embeddings</a:t>
            </a:r>
            <a:r>
              <a:rPr lang="es-MX" sz="1800" b="1" dirty="0">
                <a:solidFill>
                  <a:schemeClr val="bg1"/>
                </a:solidFill>
                <a:latin typeface="Montserrat Light" panose="00000400000000000000" pitchFamily="2" charset="0"/>
              </a:rPr>
              <a:t>, de redes cerebrales en espacios euclidianos tienen el potencial de identificar patrones de conectividad cerebral correspondientes a los días con crisis, y si pueden utilizarse como biomarcadores del riesgo de crisis</a:t>
            </a:r>
          </a:p>
        </p:txBody>
      </p:sp>
      <p:sp>
        <p:nvSpPr>
          <p:cNvPr id="6" name="CuadroTexto 5">
            <a:extLst>
              <a:ext uri="{FF2B5EF4-FFF2-40B4-BE49-F238E27FC236}">
                <a16:creationId xmlns:a16="http://schemas.microsoft.com/office/drawing/2014/main" id="{B8985C19-65E9-81BF-CB8E-AB65330DCA51}"/>
              </a:ext>
            </a:extLst>
          </p:cNvPr>
          <p:cNvSpPr txBox="1"/>
          <p:nvPr/>
        </p:nvSpPr>
        <p:spPr>
          <a:xfrm>
            <a:off x="8197454" y="2351782"/>
            <a:ext cx="3385074" cy="1077218"/>
          </a:xfrm>
          <a:prstGeom prst="rect">
            <a:avLst/>
          </a:prstGeom>
          <a:noFill/>
        </p:spPr>
        <p:txBody>
          <a:bodyPr wrap="square">
            <a:spAutoFit/>
          </a:bodyPr>
          <a:lstStyle/>
          <a:p>
            <a:pPr algn="ctr"/>
            <a:r>
              <a:rPr lang="es-MX" sz="3200" b="1" dirty="0">
                <a:solidFill>
                  <a:srgbClr val="C82506"/>
                </a:solidFill>
                <a:latin typeface="Montserrat Light" panose="00000400000000000000" pitchFamily="2" charset="0"/>
              </a:rPr>
              <a:t>Necesidad de predicción</a:t>
            </a:r>
            <a:endParaRPr lang="es-MX" sz="3200" dirty="0">
              <a:solidFill>
                <a:srgbClr val="C82506"/>
              </a:solidFill>
            </a:endParaRPr>
          </a:p>
        </p:txBody>
      </p:sp>
      <p:grpSp>
        <p:nvGrpSpPr>
          <p:cNvPr id="8" name="Grupo 7">
            <a:extLst>
              <a:ext uri="{FF2B5EF4-FFF2-40B4-BE49-F238E27FC236}">
                <a16:creationId xmlns:a16="http://schemas.microsoft.com/office/drawing/2014/main" id="{D1545669-E50D-828E-65E3-EE61DCEB5012}"/>
              </a:ext>
            </a:extLst>
          </p:cNvPr>
          <p:cNvGrpSpPr/>
          <p:nvPr/>
        </p:nvGrpSpPr>
        <p:grpSpPr>
          <a:xfrm>
            <a:off x="7909081" y="4078333"/>
            <a:ext cx="3919510" cy="1872487"/>
            <a:chOff x="7850728" y="4227807"/>
            <a:chExt cx="3919510" cy="1872487"/>
          </a:xfrm>
        </p:grpSpPr>
        <p:pic>
          <p:nvPicPr>
            <p:cNvPr id="9" name="Imagen 8">
              <a:extLst>
                <a:ext uri="{FF2B5EF4-FFF2-40B4-BE49-F238E27FC236}">
                  <a16:creationId xmlns:a16="http://schemas.microsoft.com/office/drawing/2014/main" id="{DD125E05-3B17-9F89-41C3-BE4EBBE9E3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75" b="89773" l="8654" r="98197">
                          <a14:foregroundMark x1="9014" y1="42330" x2="8894" y2="51420"/>
                          <a14:foregroundMark x1="31731" y1="23011" x2="29207" y2="25284"/>
                          <a14:foregroundMark x1="33654" y1="23580" x2="35216" y2="21023"/>
                          <a14:foregroundMark x1="75361" y1="32102" x2="81250" y2="45455"/>
                          <a14:foregroundMark x1="92308" y1="48864" x2="94952" y2="61364"/>
                          <a14:foregroundMark x1="97716" y1="58523" x2="98197" y2="58523"/>
                          <a14:foregroundMark x1="31490" y1="55682" x2="30168" y2="69886"/>
                          <a14:foregroundMark x1="14183" y1="44886" x2="15144" y2="56534"/>
                          <a14:foregroundMark x1="19111" y1="34943" x2="11538" y2="40341"/>
                          <a14:foregroundMark x1="11538" y1="40341" x2="11178" y2="43466"/>
                          <a14:foregroundMark x1="20313" y1="42614" x2="14423" y2="66193"/>
                          <a14:foregroundMark x1="14423" y1="66193" x2="12620" y2="68466"/>
                          <a14:foregroundMark x1="22837" y1="38636" x2="22837" y2="38636"/>
                          <a14:foregroundMark x1="23317" y1="44034" x2="23317" y2="39489"/>
                          <a14:foregroundMark x1="34736" y1="21591" x2="36899" y2="16761"/>
                        </a14:backgroundRemoval>
                      </a14:imgEffect>
                    </a14:imgLayer>
                  </a14:imgProps>
                </a:ext>
              </a:extLst>
            </a:blip>
            <a:stretch>
              <a:fillRect/>
            </a:stretch>
          </p:blipFill>
          <p:spPr>
            <a:xfrm>
              <a:off x="7850728" y="4282147"/>
              <a:ext cx="3919510" cy="1658254"/>
            </a:xfrm>
            <a:prstGeom prst="rect">
              <a:avLst/>
            </a:prstGeom>
          </p:spPr>
        </p:pic>
        <p:sp>
          <p:nvSpPr>
            <p:cNvPr id="11" name="CuadroTexto 10">
              <a:extLst>
                <a:ext uri="{FF2B5EF4-FFF2-40B4-BE49-F238E27FC236}">
                  <a16:creationId xmlns:a16="http://schemas.microsoft.com/office/drawing/2014/main" id="{8B68297E-F33D-E26B-D081-08100B02BEFB}"/>
                </a:ext>
              </a:extLst>
            </p:cNvPr>
            <p:cNvSpPr txBox="1">
              <a:spLocks/>
            </p:cNvSpPr>
            <p:nvPr/>
          </p:nvSpPr>
          <p:spPr>
            <a:xfrm>
              <a:off x="7968209" y="4227807"/>
              <a:ext cx="1443904" cy="307777"/>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Red Original</a:t>
              </a:r>
              <a:endParaRPr lang="es-MX" b="1" dirty="0">
                <a:solidFill>
                  <a:srgbClr val="C82506"/>
                </a:solidFill>
              </a:endParaRPr>
            </a:p>
          </p:txBody>
        </p:sp>
        <p:sp>
          <p:nvSpPr>
            <p:cNvPr id="12" name="CuadroTexto 11">
              <a:extLst>
                <a:ext uri="{FF2B5EF4-FFF2-40B4-BE49-F238E27FC236}">
                  <a16:creationId xmlns:a16="http://schemas.microsoft.com/office/drawing/2014/main" id="{C2CDB072-FE81-775B-ADA3-4BCC33E70583}"/>
                </a:ext>
              </a:extLst>
            </p:cNvPr>
            <p:cNvSpPr txBox="1">
              <a:spLocks/>
            </p:cNvSpPr>
            <p:nvPr/>
          </p:nvSpPr>
          <p:spPr>
            <a:xfrm>
              <a:off x="10291491" y="5577074"/>
              <a:ext cx="1321337" cy="523220"/>
            </a:xfrm>
            <a:prstGeom prst="rect">
              <a:avLst/>
            </a:prstGeom>
            <a:noFill/>
          </p:spPr>
          <p:txBody>
            <a:bodyPr wrap="square">
              <a:spAutoFit/>
            </a:bodyPr>
            <a:lstStyle/>
            <a:p>
              <a:pPr algn="ctr"/>
              <a:r>
                <a:rPr lang="es-MX" b="1" dirty="0">
                  <a:solidFill>
                    <a:srgbClr val="C82506"/>
                  </a:solidFill>
                  <a:latin typeface="Montserrat Light" panose="00000400000000000000" pitchFamily="2" charset="0"/>
                </a:rPr>
                <a:t>Espacio de </a:t>
              </a:r>
              <a:r>
                <a:rPr lang="es-MX" b="1" i="1" dirty="0" err="1">
                  <a:solidFill>
                    <a:srgbClr val="C82506"/>
                  </a:solidFill>
                  <a:latin typeface="Montserrat Light" panose="00000400000000000000" pitchFamily="2" charset="0"/>
                </a:rPr>
                <a:t>Embedding</a:t>
              </a:r>
              <a:endParaRPr lang="es-MX" b="1" i="1" dirty="0">
                <a:solidFill>
                  <a:srgbClr val="C82506"/>
                </a:solidFill>
              </a:endParaRPr>
            </a:p>
          </p:txBody>
        </p:sp>
        <p:sp>
          <p:nvSpPr>
            <p:cNvPr id="13" name="Rectángulo 12">
              <a:extLst>
                <a:ext uri="{FF2B5EF4-FFF2-40B4-BE49-F238E27FC236}">
                  <a16:creationId xmlns:a16="http://schemas.microsoft.com/office/drawing/2014/main" id="{C89300E7-789F-8642-6BE1-DF54DADF3638}"/>
                </a:ext>
              </a:extLst>
            </p:cNvPr>
            <p:cNvSpPr/>
            <p:nvPr/>
          </p:nvSpPr>
          <p:spPr>
            <a:xfrm>
              <a:off x="10343334" y="5052060"/>
              <a:ext cx="915215" cy="156210"/>
            </a:xfrm>
            <a:prstGeom prst="rect">
              <a:avLst/>
            </a:prstGeom>
            <a:solidFill>
              <a:srgbClr val="A9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CF0B1F89-4206-1C22-D2AC-433D099F8448}"/>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m:t>
                      </m:r>
                      <m:r>
                        <a:rPr lang="es-MX" b="0" i="1" smtClean="0">
                          <a:latin typeface="Cambria Math" panose="02040503050406030204" pitchFamily="18" charset="0"/>
                        </a:rPr>
                        <m:t>5</m:t>
                      </m:r>
                      <m:r>
                        <a:rPr lang="es-MX" b="0" i="1" smtClean="0">
                          <a:latin typeface="Cambria Math" panose="02040503050406030204" pitchFamily="18" charset="0"/>
                        </a:rPr>
                        <m:t>  </m:t>
                      </m:r>
                    </m:oMath>
                  </m:oMathPara>
                </a14:m>
                <a:endParaRPr lang="es-MX" dirty="0"/>
              </a:p>
            </p:txBody>
          </p:sp>
        </mc:Choice>
        <mc:Fallback xmlns="">
          <p:sp>
            <p:nvSpPr>
              <p:cNvPr id="37" name="CuadroTexto 36">
                <a:extLst>
                  <a:ext uri="{FF2B5EF4-FFF2-40B4-BE49-F238E27FC236}">
                    <a16:creationId xmlns:a16="http://schemas.microsoft.com/office/drawing/2014/main" id="{CF0B1F89-4206-1C22-D2AC-433D099F8448}"/>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6428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39B0E-AF4B-2E26-756E-51CC1B1F3D4D}"/>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B787290A-B5B2-37A7-D577-79E59D6183E7}"/>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40642448-A920-4EAC-F3BC-9ACA098840D6}"/>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DB193F70-7A3E-A7B4-3734-F03B02CC0C81}"/>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CD78CF89-0097-B2F3-5D12-7D892FBB87DD}"/>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AD41FE3F-500D-2ED3-7EE1-723A1051F6CA}"/>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46" name="CuadroTexto 45">
            <a:extLst>
              <a:ext uri="{FF2B5EF4-FFF2-40B4-BE49-F238E27FC236}">
                <a16:creationId xmlns:a16="http://schemas.microsoft.com/office/drawing/2014/main" id="{EC8895EC-5B70-567D-7820-19C538BE142D}"/>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10" name="Flecha: cheurón 9">
            <a:extLst>
              <a:ext uri="{FF2B5EF4-FFF2-40B4-BE49-F238E27FC236}">
                <a16:creationId xmlns:a16="http://schemas.microsoft.com/office/drawing/2014/main" id="{DAB73CC4-87BC-957C-50BA-89B52B182EDB}"/>
              </a:ext>
            </a:extLst>
          </p:cNvPr>
          <p:cNvSpPr/>
          <p:nvPr/>
        </p:nvSpPr>
        <p:spPr>
          <a:xfrm>
            <a:off x="7165490" y="20809"/>
            <a:ext cx="502650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descr="Icono&#10;&#10;Descripción generada automáticamente con confianza media">
            <a:extLst>
              <a:ext uri="{FF2B5EF4-FFF2-40B4-BE49-F238E27FC236}">
                <a16:creationId xmlns:a16="http://schemas.microsoft.com/office/drawing/2014/main" id="{F579B41C-D34E-EC03-C6E6-1AAB5B8674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1798732"/>
            <a:ext cx="645160" cy="645160"/>
          </a:xfrm>
          <a:prstGeom prst="rect">
            <a:avLst/>
          </a:prstGeom>
        </p:spPr>
      </p:pic>
      <p:pic>
        <p:nvPicPr>
          <p:cNvPr id="4" name="Imagen 3" descr="Icono&#10;&#10;Descripción generada automáticamente con confianza media">
            <a:extLst>
              <a:ext uri="{FF2B5EF4-FFF2-40B4-BE49-F238E27FC236}">
                <a16:creationId xmlns:a16="http://schemas.microsoft.com/office/drawing/2014/main" id="{8FA701F3-9BEA-E57A-8AF7-0300DAE669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2530494"/>
            <a:ext cx="645160" cy="645160"/>
          </a:xfrm>
          <a:prstGeom prst="rect">
            <a:avLst/>
          </a:prstGeom>
        </p:spPr>
      </p:pic>
      <p:pic>
        <p:nvPicPr>
          <p:cNvPr id="6" name="Imagen 5" descr="Icono&#10;&#10;Descripción generada automáticamente con confianza media">
            <a:extLst>
              <a:ext uri="{FF2B5EF4-FFF2-40B4-BE49-F238E27FC236}">
                <a16:creationId xmlns:a16="http://schemas.microsoft.com/office/drawing/2014/main" id="{850E9BA2-13E6-9921-A1A7-113DAA80E3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273981"/>
            <a:ext cx="645160" cy="645160"/>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C898677E-403A-8890-65CF-482DA39FC2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981402"/>
            <a:ext cx="645160" cy="645160"/>
          </a:xfrm>
          <a:prstGeom prst="rect">
            <a:avLst/>
          </a:prstGeom>
        </p:spPr>
      </p:pic>
      <p:sp>
        <p:nvSpPr>
          <p:cNvPr id="8" name="Rectángulo 7">
            <a:extLst>
              <a:ext uri="{FF2B5EF4-FFF2-40B4-BE49-F238E27FC236}">
                <a16:creationId xmlns:a16="http://schemas.microsoft.com/office/drawing/2014/main" id="{19D7B612-542E-EEF3-65CB-D1E3348E3016}"/>
              </a:ext>
            </a:extLst>
          </p:cNvPr>
          <p:cNvSpPr/>
          <p:nvPr/>
        </p:nvSpPr>
        <p:spPr>
          <a:xfrm>
            <a:off x="1735924" y="3916340"/>
            <a:ext cx="5081091" cy="2102477"/>
          </a:xfrm>
          <a:prstGeom prst="rect">
            <a:avLst/>
          </a:prstGeom>
          <a:noFill/>
          <a:ln w="38100">
            <a:solidFill>
              <a:srgbClr val="BA2D0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ABD351F1-10AA-61F9-C0F9-215429E0E365}"/>
              </a:ext>
            </a:extLst>
          </p:cNvPr>
          <p:cNvSpPr>
            <a:spLocks noChangeAspect="1"/>
          </p:cNvSpPr>
          <p:nvPr/>
        </p:nvSpPr>
        <p:spPr>
          <a:xfrm>
            <a:off x="2971977"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Elipse 10">
            <a:extLst>
              <a:ext uri="{FF2B5EF4-FFF2-40B4-BE49-F238E27FC236}">
                <a16:creationId xmlns:a16="http://schemas.microsoft.com/office/drawing/2014/main" id="{9C18FCEC-017E-325A-BD8A-D7A933D6B85D}"/>
              </a:ext>
            </a:extLst>
          </p:cNvPr>
          <p:cNvSpPr>
            <a:spLocks noChangeAspect="1"/>
          </p:cNvSpPr>
          <p:nvPr/>
        </p:nvSpPr>
        <p:spPr>
          <a:xfrm>
            <a:off x="3455292"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67BC4181-51B6-E0B5-28F9-64D2774C8377}"/>
              </a:ext>
            </a:extLst>
          </p:cNvPr>
          <p:cNvSpPr>
            <a:spLocks noChangeAspect="1"/>
          </p:cNvSpPr>
          <p:nvPr/>
        </p:nvSpPr>
        <p:spPr>
          <a:xfrm>
            <a:off x="3938607" y="418575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5F5DC49D-B939-45A9-DDC0-33E8CDC25B1E}"/>
              </a:ext>
            </a:extLst>
          </p:cNvPr>
          <p:cNvSpPr>
            <a:spLocks noChangeAspect="1"/>
          </p:cNvSpPr>
          <p:nvPr/>
        </p:nvSpPr>
        <p:spPr>
          <a:xfrm>
            <a:off x="4421922"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FB36245D-FDD6-0175-6006-65C6ACFB72B5}"/>
              </a:ext>
            </a:extLst>
          </p:cNvPr>
          <p:cNvSpPr>
            <a:spLocks noChangeAspect="1"/>
          </p:cNvSpPr>
          <p:nvPr/>
        </p:nvSpPr>
        <p:spPr>
          <a:xfrm>
            <a:off x="4905237"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B42D6AC4-07AD-339A-AB01-E77160EB9B83}"/>
              </a:ext>
            </a:extLst>
          </p:cNvPr>
          <p:cNvSpPr>
            <a:spLocks noChangeAspect="1"/>
          </p:cNvSpPr>
          <p:nvPr/>
        </p:nvSpPr>
        <p:spPr>
          <a:xfrm>
            <a:off x="5388552"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E5D465A3-D945-2849-5385-FFBDF7CD426D}"/>
              </a:ext>
            </a:extLst>
          </p:cNvPr>
          <p:cNvSpPr>
            <a:spLocks noChangeAspect="1"/>
          </p:cNvSpPr>
          <p:nvPr/>
        </p:nvSpPr>
        <p:spPr>
          <a:xfrm>
            <a:off x="5871868"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2AB6523F-B1E6-BA9A-C3F0-50D59BBA3335}"/>
                  </a:ext>
                </a:extLst>
              </p:cNvPr>
              <p:cNvSpPr txBox="1"/>
              <p:nvPr/>
            </p:nvSpPr>
            <p:spPr>
              <a:xfrm>
                <a:off x="2998521"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1</m:t>
                      </m:r>
                    </m:oMath>
                  </m:oMathPara>
                </a14:m>
                <a:endParaRPr lang="es-MX" dirty="0">
                  <a:solidFill>
                    <a:srgbClr val="BA2D0B"/>
                  </a:solidFill>
                </a:endParaRPr>
              </a:p>
            </p:txBody>
          </p:sp>
        </mc:Choice>
        <mc:Fallback xmlns="">
          <p:sp>
            <p:nvSpPr>
              <p:cNvPr id="18" name="CuadroTexto 17">
                <a:extLst>
                  <a:ext uri="{FF2B5EF4-FFF2-40B4-BE49-F238E27FC236}">
                    <a16:creationId xmlns:a16="http://schemas.microsoft.com/office/drawing/2014/main" id="{2AB6523F-B1E6-BA9A-C3F0-50D59BBA3335}"/>
                  </a:ext>
                </a:extLst>
              </p:cNvPr>
              <p:cNvSpPr txBox="1">
                <a:spLocks noRot="1" noChangeAspect="1" noMove="1" noResize="1" noEditPoints="1" noAdjustHandles="1" noChangeArrowheads="1" noChangeShapeType="1" noTextEdit="1"/>
              </p:cNvSpPr>
              <p:nvPr/>
            </p:nvSpPr>
            <p:spPr>
              <a:xfrm>
                <a:off x="2998521" y="4454716"/>
                <a:ext cx="149079" cy="215444"/>
              </a:xfrm>
              <a:prstGeom prst="rect">
                <a:avLst/>
              </a:prstGeom>
              <a:blipFill>
                <a:blip r:embed="rId4"/>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B3155FF7-4E8A-2DA6-52A4-F489B7B4C69F}"/>
                  </a:ext>
                </a:extLst>
              </p:cNvPr>
              <p:cNvSpPr txBox="1"/>
              <p:nvPr/>
            </p:nvSpPr>
            <p:spPr>
              <a:xfrm>
                <a:off x="3494774"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2</m:t>
                      </m:r>
                    </m:oMath>
                  </m:oMathPara>
                </a14:m>
                <a:endParaRPr lang="es-MX" dirty="0">
                  <a:solidFill>
                    <a:srgbClr val="BA2D0B"/>
                  </a:solidFill>
                </a:endParaRPr>
              </a:p>
            </p:txBody>
          </p:sp>
        </mc:Choice>
        <mc:Fallback xmlns="">
          <p:sp>
            <p:nvSpPr>
              <p:cNvPr id="19" name="CuadroTexto 18">
                <a:extLst>
                  <a:ext uri="{FF2B5EF4-FFF2-40B4-BE49-F238E27FC236}">
                    <a16:creationId xmlns:a16="http://schemas.microsoft.com/office/drawing/2014/main" id="{B3155FF7-4E8A-2DA6-52A4-F489B7B4C69F}"/>
                  </a:ext>
                </a:extLst>
              </p:cNvPr>
              <p:cNvSpPr txBox="1">
                <a:spLocks noRot="1" noChangeAspect="1" noMove="1" noResize="1" noEditPoints="1" noAdjustHandles="1" noChangeArrowheads="1" noChangeShapeType="1" noTextEdit="1"/>
              </p:cNvSpPr>
              <p:nvPr/>
            </p:nvSpPr>
            <p:spPr>
              <a:xfrm>
                <a:off x="3494774" y="4454716"/>
                <a:ext cx="149079" cy="215444"/>
              </a:xfrm>
              <a:prstGeom prst="rect">
                <a:avLst/>
              </a:prstGeom>
              <a:blipFill>
                <a:blip r:embed="rId5"/>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5D3C1374-0239-ED1B-D7B3-364301FD9DBE}"/>
                  </a:ext>
                </a:extLst>
              </p:cNvPr>
              <p:cNvSpPr txBox="1"/>
              <p:nvPr/>
            </p:nvSpPr>
            <p:spPr>
              <a:xfrm>
                <a:off x="3987954" y="4453244"/>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3</m:t>
                      </m:r>
                    </m:oMath>
                  </m:oMathPara>
                </a14:m>
                <a:endParaRPr lang="es-MX" dirty="0">
                  <a:solidFill>
                    <a:srgbClr val="BA2D0B"/>
                  </a:solidFill>
                </a:endParaRPr>
              </a:p>
            </p:txBody>
          </p:sp>
        </mc:Choice>
        <mc:Fallback xmlns="">
          <p:sp>
            <p:nvSpPr>
              <p:cNvPr id="20" name="CuadroTexto 19">
                <a:extLst>
                  <a:ext uri="{FF2B5EF4-FFF2-40B4-BE49-F238E27FC236}">
                    <a16:creationId xmlns:a16="http://schemas.microsoft.com/office/drawing/2014/main" id="{5D3C1374-0239-ED1B-D7B3-364301FD9DBE}"/>
                  </a:ext>
                </a:extLst>
              </p:cNvPr>
              <p:cNvSpPr txBox="1">
                <a:spLocks noRot="1" noChangeAspect="1" noMove="1" noResize="1" noEditPoints="1" noAdjustHandles="1" noChangeArrowheads="1" noChangeShapeType="1" noTextEdit="1"/>
              </p:cNvSpPr>
              <p:nvPr/>
            </p:nvSpPr>
            <p:spPr>
              <a:xfrm>
                <a:off x="3987954" y="4453244"/>
                <a:ext cx="149079" cy="215444"/>
              </a:xfrm>
              <a:prstGeom prst="rect">
                <a:avLst/>
              </a:prstGeom>
              <a:blipFill>
                <a:blip r:embed="rId6"/>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E5A02D37-686B-16E9-1EFF-F49CE524C4EF}"/>
                  </a:ext>
                </a:extLst>
              </p:cNvPr>
              <p:cNvSpPr txBox="1"/>
              <p:nvPr/>
            </p:nvSpPr>
            <p:spPr>
              <a:xfrm>
                <a:off x="5147678" y="4428197"/>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m:t>
                      </m:r>
                    </m:oMath>
                  </m:oMathPara>
                </a14:m>
                <a:endParaRPr lang="es-MX" dirty="0">
                  <a:solidFill>
                    <a:srgbClr val="BA2D0B"/>
                  </a:solidFill>
                </a:endParaRPr>
              </a:p>
            </p:txBody>
          </p:sp>
        </mc:Choice>
        <mc:Fallback xmlns="">
          <p:sp>
            <p:nvSpPr>
              <p:cNvPr id="22" name="CuadroTexto 21">
                <a:extLst>
                  <a:ext uri="{FF2B5EF4-FFF2-40B4-BE49-F238E27FC236}">
                    <a16:creationId xmlns:a16="http://schemas.microsoft.com/office/drawing/2014/main" id="{E5A02D37-686B-16E9-1EFF-F49CE524C4EF}"/>
                  </a:ext>
                </a:extLst>
              </p:cNvPr>
              <p:cNvSpPr txBox="1">
                <a:spLocks noRot="1" noChangeAspect="1" noMove="1" noResize="1" noEditPoints="1" noAdjustHandles="1" noChangeArrowheads="1" noChangeShapeType="1" noTextEdit="1"/>
              </p:cNvSpPr>
              <p:nvPr/>
            </p:nvSpPr>
            <p:spPr>
              <a:xfrm>
                <a:off x="5147678" y="4428197"/>
                <a:ext cx="184346" cy="215444"/>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0FDB834D-F998-E03F-B3CB-66F49B1D7408}"/>
                  </a:ext>
                </a:extLst>
              </p:cNvPr>
              <p:cNvSpPr txBox="1"/>
              <p:nvPr/>
            </p:nvSpPr>
            <p:spPr>
              <a:xfrm>
                <a:off x="5894074" y="4453243"/>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𝑚</m:t>
                      </m:r>
                    </m:oMath>
                  </m:oMathPara>
                </a14:m>
                <a:endParaRPr lang="es-MX" dirty="0">
                  <a:solidFill>
                    <a:srgbClr val="BA2D0B"/>
                  </a:solidFill>
                </a:endParaRPr>
              </a:p>
            </p:txBody>
          </p:sp>
        </mc:Choice>
        <mc:Fallback xmlns="">
          <p:sp>
            <p:nvSpPr>
              <p:cNvPr id="23" name="CuadroTexto 22">
                <a:extLst>
                  <a:ext uri="{FF2B5EF4-FFF2-40B4-BE49-F238E27FC236}">
                    <a16:creationId xmlns:a16="http://schemas.microsoft.com/office/drawing/2014/main" id="{0FDB834D-F998-E03F-B3CB-66F49B1D7408}"/>
                  </a:ext>
                </a:extLst>
              </p:cNvPr>
              <p:cNvSpPr txBox="1">
                <a:spLocks noRot="1" noChangeAspect="1" noMove="1" noResize="1" noEditPoints="1" noAdjustHandles="1" noChangeArrowheads="1" noChangeShapeType="1" noTextEdit="1"/>
              </p:cNvSpPr>
              <p:nvPr/>
            </p:nvSpPr>
            <p:spPr>
              <a:xfrm>
                <a:off x="5894074" y="4453243"/>
                <a:ext cx="203454" cy="215444"/>
              </a:xfrm>
              <a:prstGeom prst="rect">
                <a:avLst/>
              </a:prstGeom>
              <a:blipFill>
                <a:blip r:embed="rId8"/>
                <a:stretch>
                  <a:fillRect l="-12121" r="-606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6104B1A0-7536-A808-828D-A5ABE3100403}"/>
                  </a:ext>
                </a:extLst>
              </p:cNvPr>
              <p:cNvSpPr txBox="1"/>
              <p:nvPr/>
            </p:nvSpPr>
            <p:spPr>
              <a:xfrm>
                <a:off x="4462745" y="4466492"/>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4</m:t>
                      </m:r>
                    </m:oMath>
                  </m:oMathPara>
                </a14:m>
                <a:endParaRPr lang="es-MX" dirty="0">
                  <a:solidFill>
                    <a:srgbClr val="BA2D0B"/>
                  </a:solidFill>
                </a:endParaRPr>
              </a:p>
            </p:txBody>
          </p:sp>
        </mc:Choice>
        <mc:Fallback xmlns="">
          <p:sp>
            <p:nvSpPr>
              <p:cNvPr id="25" name="CuadroTexto 24">
                <a:extLst>
                  <a:ext uri="{FF2B5EF4-FFF2-40B4-BE49-F238E27FC236}">
                    <a16:creationId xmlns:a16="http://schemas.microsoft.com/office/drawing/2014/main" id="{6104B1A0-7536-A808-828D-A5ABE3100403}"/>
                  </a:ext>
                </a:extLst>
              </p:cNvPr>
              <p:cNvSpPr txBox="1">
                <a:spLocks noRot="1" noChangeAspect="1" noMove="1" noResize="1" noEditPoints="1" noAdjustHandles="1" noChangeArrowheads="1" noChangeShapeType="1" noTextEdit="1"/>
              </p:cNvSpPr>
              <p:nvPr/>
            </p:nvSpPr>
            <p:spPr>
              <a:xfrm>
                <a:off x="4462745" y="4466492"/>
                <a:ext cx="149079" cy="215444"/>
              </a:xfrm>
              <a:prstGeom prst="rect">
                <a:avLst/>
              </a:prstGeom>
              <a:blipFill>
                <a:blip r:embed="rId9"/>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CC3899B1-C593-97FA-C3D1-933F7F67D5FD}"/>
                  </a:ext>
                </a:extLst>
              </p:cNvPr>
              <p:cNvSpPr txBox="1"/>
              <p:nvPr/>
            </p:nvSpPr>
            <p:spPr>
              <a:xfrm>
                <a:off x="1962386" y="5697253"/>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8" name="CuadroTexto 27">
                <a:extLst>
                  <a:ext uri="{FF2B5EF4-FFF2-40B4-BE49-F238E27FC236}">
                    <a16:creationId xmlns:a16="http://schemas.microsoft.com/office/drawing/2014/main" id="{CC3899B1-C593-97FA-C3D1-933F7F67D5FD}"/>
                  </a:ext>
                </a:extLst>
              </p:cNvPr>
              <p:cNvSpPr txBox="1">
                <a:spLocks noRot="1" noChangeAspect="1" noMove="1" noResize="1" noEditPoints="1" noAdjustHandles="1" noChangeArrowheads="1" noChangeShapeType="1" noTextEdit="1"/>
              </p:cNvSpPr>
              <p:nvPr/>
            </p:nvSpPr>
            <p:spPr>
              <a:xfrm>
                <a:off x="1962386" y="5697253"/>
                <a:ext cx="412036" cy="215444"/>
              </a:xfrm>
              <a:prstGeom prst="rect">
                <a:avLst/>
              </a:prstGeom>
              <a:blipFill>
                <a:blip r:embed="rId10"/>
                <a:stretch>
                  <a:fillRect l="-8824" r="-14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80F56EE4-FD32-6AEA-1939-B53B4C3EF732}"/>
                  </a:ext>
                </a:extLst>
              </p:cNvPr>
              <p:cNvSpPr txBox="1"/>
              <p:nvPr/>
            </p:nvSpPr>
            <p:spPr>
              <a:xfrm>
                <a:off x="4864095" y="5736971"/>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𝟏𝟎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9" name="CuadroTexto 28">
                <a:extLst>
                  <a:ext uri="{FF2B5EF4-FFF2-40B4-BE49-F238E27FC236}">
                    <a16:creationId xmlns:a16="http://schemas.microsoft.com/office/drawing/2014/main" id="{80F56EE4-FD32-6AEA-1939-B53B4C3EF732}"/>
                  </a:ext>
                </a:extLst>
              </p:cNvPr>
              <p:cNvSpPr txBox="1">
                <a:spLocks noRot="1" noChangeAspect="1" noMove="1" noResize="1" noEditPoints="1" noAdjustHandles="1" noChangeArrowheads="1" noChangeShapeType="1" noTextEdit="1"/>
              </p:cNvSpPr>
              <p:nvPr/>
            </p:nvSpPr>
            <p:spPr>
              <a:xfrm>
                <a:off x="4864095" y="5736971"/>
                <a:ext cx="522002" cy="215444"/>
              </a:xfrm>
              <a:prstGeom prst="rect">
                <a:avLst/>
              </a:prstGeom>
              <a:blipFill>
                <a:blip r:embed="rId11"/>
                <a:stretch>
                  <a:fillRect l="-6977" r="-1163" b="-20000"/>
                </a:stretch>
              </a:blipFill>
            </p:spPr>
            <p:txBody>
              <a:bodyPr/>
              <a:lstStyle/>
              <a:p>
                <a:r>
                  <a:rPr lang="es-MX">
                    <a:noFill/>
                  </a:rPr>
                  <a:t> </a:t>
                </a:r>
              </a:p>
            </p:txBody>
          </p:sp>
        </mc:Fallback>
      </mc:AlternateContent>
      <p:cxnSp>
        <p:nvCxnSpPr>
          <p:cNvPr id="31" name="Conector: curvado 30">
            <a:extLst>
              <a:ext uri="{FF2B5EF4-FFF2-40B4-BE49-F238E27FC236}">
                <a16:creationId xmlns:a16="http://schemas.microsoft.com/office/drawing/2014/main" id="{DE53168B-D38C-5320-C2F2-57A223714F69}"/>
              </a:ext>
            </a:extLst>
          </p:cNvPr>
          <p:cNvCxnSpPr>
            <a:cxnSpLocks/>
            <a:stCxn id="25" idx="2"/>
            <a:endCxn id="53" idx="0"/>
          </p:cNvCxnSpPr>
          <p:nvPr/>
        </p:nvCxnSpPr>
        <p:spPr>
          <a:xfrm rot="5400000">
            <a:off x="3866166" y="4410343"/>
            <a:ext cx="399526" cy="942712"/>
          </a:xfrm>
          <a:prstGeom prst="curvedConnector3">
            <a:avLst>
              <a:gd name="adj1" fmla="val 50000"/>
            </a:avLst>
          </a:prstGeom>
          <a:ln w="38100">
            <a:solidFill>
              <a:srgbClr val="BA2D0B"/>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2B011F7D-167E-5E4A-108D-7B20613D9493}"/>
              </a:ext>
            </a:extLst>
          </p:cNvPr>
          <p:cNvSpPr txBox="1"/>
          <p:nvPr/>
        </p:nvSpPr>
        <p:spPr>
          <a:xfrm>
            <a:off x="5858978" y="5066237"/>
            <a:ext cx="976549"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Interictal</a:t>
            </a:r>
            <a:endParaRPr lang="es-MX" b="1" dirty="0">
              <a:solidFill>
                <a:srgbClr val="BA2D0B"/>
              </a:solidFill>
              <a:latin typeface="Montserrat Light" panose="00000400000000000000" pitchFamily="2" charset="0"/>
            </a:endParaRPr>
          </a:p>
        </p:txBody>
      </p:sp>
      <p:sp>
        <p:nvSpPr>
          <p:cNvPr id="33" name="CuadroTexto 32">
            <a:extLst>
              <a:ext uri="{FF2B5EF4-FFF2-40B4-BE49-F238E27FC236}">
                <a16:creationId xmlns:a16="http://schemas.microsoft.com/office/drawing/2014/main" id="{98A49C8F-B0A4-7899-E76F-70D2358C86A2}"/>
              </a:ext>
            </a:extLst>
          </p:cNvPr>
          <p:cNvSpPr txBox="1"/>
          <p:nvPr/>
        </p:nvSpPr>
        <p:spPr>
          <a:xfrm>
            <a:off x="5858978" y="5501247"/>
            <a:ext cx="859531"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Preictal</a:t>
            </a:r>
            <a:endParaRPr lang="es-MX" b="1" dirty="0">
              <a:solidFill>
                <a:srgbClr val="BA2D0B"/>
              </a:solidFill>
              <a:latin typeface="Montserrat Light" panose="00000400000000000000" pitchFamily="2" charset="0"/>
            </a:endParaRPr>
          </a:p>
        </p:txBody>
      </p:sp>
      <p:sp>
        <p:nvSpPr>
          <p:cNvPr id="34" name="Abrir llave 33">
            <a:extLst>
              <a:ext uri="{FF2B5EF4-FFF2-40B4-BE49-F238E27FC236}">
                <a16:creationId xmlns:a16="http://schemas.microsoft.com/office/drawing/2014/main" id="{1DE877BB-88EF-1336-94B5-D47FB8DD92B9}"/>
              </a:ext>
            </a:extLst>
          </p:cNvPr>
          <p:cNvSpPr/>
          <p:nvPr/>
        </p:nvSpPr>
        <p:spPr>
          <a:xfrm>
            <a:off x="5415310" y="5041090"/>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5" name="Elipse 34">
            <a:extLst>
              <a:ext uri="{FF2B5EF4-FFF2-40B4-BE49-F238E27FC236}">
                <a16:creationId xmlns:a16="http://schemas.microsoft.com/office/drawing/2014/main" id="{0BC92031-FED6-52AD-5987-0847382EF162}"/>
              </a:ext>
            </a:extLst>
          </p:cNvPr>
          <p:cNvSpPr>
            <a:spLocks noChangeAspect="1"/>
          </p:cNvSpPr>
          <p:nvPr/>
        </p:nvSpPr>
        <p:spPr>
          <a:xfrm>
            <a:off x="5651633" y="5143279"/>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a:extLst>
              <a:ext uri="{FF2B5EF4-FFF2-40B4-BE49-F238E27FC236}">
                <a16:creationId xmlns:a16="http://schemas.microsoft.com/office/drawing/2014/main" id="{387DF0B5-7557-7FC4-20CB-74B7807048AA}"/>
              </a:ext>
            </a:extLst>
          </p:cNvPr>
          <p:cNvSpPr>
            <a:spLocks noChangeAspect="1"/>
          </p:cNvSpPr>
          <p:nvPr/>
        </p:nvSpPr>
        <p:spPr>
          <a:xfrm>
            <a:off x="5651633" y="551337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597A7E03-A9F7-D3D4-31FC-A5B93BB39FD4}"/>
              </a:ext>
            </a:extLst>
          </p:cNvPr>
          <p:cNvSpPr/>
          <p:nvPr/>
        </p:nvSpPr>
        <p:spPr>
          <a:xfrm>
            <a:off x="1911021"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esquinas redondeadas 37">
            <a:extLst>
              <a:ext uri="{FF2B5EF4-FFF2-40B4-BE49-F238E27FC236}">
                <a16:creationId xmlns:a16="http://schemas.microsoft.com/office/drawing/2014/main" id="{A21D7617-AA54-BB74-6D7B-87E4A2CCCFF1}"/>
              </a:ext>
            </a:extLst>
          </p:cNvPr>
          <p:cNvSpPr/>
          <p:nvPr/>
        </p:nvSpPr>
        <p:spPr>
          <a:xfrm>
            <a:off x="2245027"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0525321-5149-3D35-0437-E6A199252E6E}"/>
              </a:ext>
            </a:extLst>
          </p:cNvPr>
          <p:cNvSpPr/>
          <p:nvPr/>
        </p:nvSpPr>
        <p:spPr>
          <a:xfrm>
            <a:off x="2579033"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FB433476-C64E-47F5-F19B-7F6ADB657571}"/>
              </a:ext>
            </a:extLst>
          </p:cNvPr>
          <p:cNvSpPr/>
          <p:nvPr/>
        </p:nvSpPr>
        <p:spPr>
          <a:xfrm>
            <a:off x="2913039"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ectángulo: esquinas redondeadas 40">
            <a:extLst>
              <a:ext uri="{FF2B5EF4-FFF2-40B4-BE49-F238E27FC236}">
                <a16:creationId xmlns:a16="http://schemas.microsoft.com/office/drawing/2014/main" id="{632C5871-EEDA-9083-E1F4-A204DDB5C090}"/>
              </a:ext>
            </a:extLst>
          </p:cNvPr>
          <p:cNvSpPr/>
          <p:nvPr/>
        </p:nvSpPr>
        <p:spPr>
          <a:xfrm>
            <a:off x="3247045"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ectángulo: esquinas redondeadas 41">
            <a:extLst>
              <a:ext uri="{FF2B5EF4-FFF2-40B4-BE49-F238E27FC236}">
                <a16:creationId xmlns:a16="http://schemas.microsoft.com/office/drawing/2014/main" id="{62042E46-738A-24CE-1042-B8FFD300EFEB}"/>
              </a:ext>
            </a:extLst>
          </p:cNvPr>
          <p:cNvSpPr/>
          <p:nvPr/>
        </p:nvSpPr>
        <p:spPr>
          <a:xfrm>
            <a:off x="3581051"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7EFF9DAA-992A-3E2E-5820-D3EDFB2967D7}"/>
              </a:ext>
            </a:extLst>
          </p:cNvPr>
          <p:cNvSpPr/>
          <p:nvPr/>
        </p:nvSpPr>
        <p:spPr>
          <a:xfrm>
            <a:off x="3915057"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Rectángulo: esquinas redondeadas 48">
            <a:extLst>
              <a:ext uri="{FF2B5EF4-FFF2-40B4-BE49-F238E27FC236}">
                <a16:creationId xmlns:a16="http://schemas.microsoft.com/office/drawing/2014/main" id="{317C5FFD-CE17-3B4A-1CB2-231448DBBAD6}"/>
              </a:ext>
            </a:extLst>
          </p:cNvPr>
          <p:cNvSpPr/>
          <p:nvPr/>
        </p:nvSpPr>
        <p:spPr>
          <a:xfrm>
            <a:off x="4249063"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Rectángulo: esquinas redondeadas 49">
            <a:extLst>
              <a:ext uri="{FF2B5EF4-FFF2-40B4-BE49-F238E27FC236}">
                <a16:creationId xmlns:a16="http://schemas.microsoft.com/office/drawing/2014/main" id="{8644A3E0-2E48-8765-CC0B-19C3F769648D}"/>
              </a:ext>
            </a:extLst>
          </p:cNvPr>
          <p:cNvSpPr/>
          <p:nvPr/>
        </p:nvSpPr>
        <p:spPr>
          <a:xfrm>
            <a:off x="4583069" y="5477314"/>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Rectángulo: esquinas redondeadas 50">
            <a:extLst>
              <a:ext uri="{FF2B5EF4-FFF2-40B4-BE49-F238E27FC236}">
                <a16:creationId xmlns:a16="http://schemas.microsoft.com/office/drawing/2014/main" id="{8A7A32AF-D72A-2552-9D28-97D7638B2141}"/>
              </a:ext>
            </a:extLst>
          </p:cNvPr>
          <p:cNvSpPr/>
          <p:nvPr/>
        </p:nvSpPr>
        <p:spPr>
          <a:xfrm>
            <a:off x="4917079" y="5469962"/>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CuadroTexto 52">
            <a:extLst>
              <a:ext uri="{FF2B5EF4-FFF2-40B4-BE49-F238E27FC236}">
                <a16:creationId xmlns:a16="http://schemas.microsoft.com/office/drawing/2014/main" id="{39508A87-DD04-0728-84F5-995D08C8F0A1}"/>
              </a:ext>
            </a:extLst>
          </p:cNvPr>
          <p:cNvSpPr txBox="1"/>
          <p:nvPr/>
        </p:nvSpPr>
        <p:spPr>
          <a:xfrm>
            <a:off x="1973776" y="5081462"/>
            <a:ext cx="3241593" cy="307777"/>
          </a:xfrm>
          <a:prstGeom prst="rect">
            <a:avLst/>
          </a:prstGeom>
          <a:noFill/>
        </p:spPr>
        <p:txBody>
          <a:bodyPr wrap="none" rtlCol="0">
            <a:spAutoFit/>
          </a:bodyPr>
          <a:lstStyle/>
          <a:p>
            <a:r>
              <a:rPr lang="es-MX" b="1" dirty="0">
                <a:solidFill>
                  <a:srgbClr val="BA2D0B"/>
                </a:solidFill>
                <a:latin typeface="Montserrat Light" panose="00000400000000000000" pitchFamily="2" charset="0"/>
              </a:rPr>
              <a:t>Tiempo de toma de datos por </a:t>
            </a:r>
            <a:r>
              <a:rPr lang="es-MX" b="1" dirty="0" err="1">
                <a:solidFill>
                  <a:srgbClr val="BA2D0B"/>
                </a:solidFill>
                <a:latin typeface="Montserrat Light" panose="00000400000000000000" pitchFamily="2" charset="0"/>
              </a:rPr>
              <a:t>iEEG</a:t>
            </a:r>
            <a:endParaRPr lang="es-MX" b="1" dirty="0">
              <a:solidFill>
                <a:srgbClr val="BA2D0B"/>
              </a:solidFill>
              <a:latin typeface="Montserrat Light" panose="00000400000000000000" pitchFamily="2" charset="0"/>
            </a:endParaRPr>
          </a:p>
        </p:txBody>
      </p:sp>
      <p:sp>
        <p:nvSpPr>
          <p:cNvPr id="56" name="CuadroTexto 55">
            <a:extLst>
              <a:ext uri="{FF2B5EF4-FFF2-40B4-BE49-F238E27FC236}">
                <a16:creationId xmlns:a16="http://schemas.microsoft.com/office/drawing/2014/main" id="{C543769F-856B-6223-6FC2-E16D0032D1B0}"/>
              </a:ext>
            </a:extLst>
          </p:cNvPr>
          <p:cNvSpPr txBox="1"/>
          <p:nvPr/>
        </p:nvSpPr>
        <p:spPr>
          <a:xfrm>
            <a:off x="2448038" y="4153788"/>
            <a:ext cx="463588" cy="307777"/>
          </a:xfrm>
          <a:prstGeom prst="rect">
            <a:avLst/>
          </a:prstGeom>
          <a:noFill/>
        </p:spPr>
        <p:txBody>
          <a:bodyPr wrap="none" rtlCol="0">
            <a:spAutoFit/>
          </a:bodyPr>
          <a:lstStyle/>
          <a:p>
            <a:r>
              <a:rPr lang="es-MX" dirty="0">
                <a:solidFill>
                  <a:srgbClr val="BA2D0B"/>
                </a:solidFill>
              </a:rPr>
              <a:t>Día</a:t>
            </a:r>
          </a:p>
        </p:txBody>
      </p:sp>
      <p:sp>
        <p:nvSpPr>
          <p:cNvPr id="57" name="CuadroTexto 56">
            <a:extLst>
              <a:ext uri="{FF2B5EF4-FFF2-40B4-BE49-F238E27FC236}">
                <a16:creationId xmlns:a16="http://schemas.microsoft.com/office/drawing/2014/main" id="{6FDCBC97-1A96-5540-2BD2-A44616E2A374}"/>
              </a:ext>
            </a:extLst>
          </p:cNvPr>
          <p:cNvSpPr txBox="1"/>
          <p:nvPr/>
        </p:nvSpPr>
        <p:spPr>
          <a:xfrm rot="16200000">
            <a:off x="676443" y="2652713"/>
            <a:ext cx="1518364" cy="369332"/>
          </a:xfrm>
          <a:prstGeom prst="rect">
            <a:avLst/>
          </a:prstGeom>
          <a:noFill/>
        </p:spPr>
        <p:txBody>
          <a:bodyPr wrap="none" rtlCol="0">
            <a:spAutoFit/>
          </a:bodyPr>
          <a:lstStyle/>
          <a:p>
            <a:r>
              <a:rPr lang="es-MX" sz="1800" dirty="0">
                <a:solidFill>
                  <a:srgbClr val="BA2D0B"/>
                </a:solidFill>
              </a:rPr>
              <a:t>10 Pacientes</a:t>
            </a:r>
          </a:p>
        </p:txBody>
      </p:sp>
      <p:pic>
        <p:nvPicPr>
          <p:cNvPr id="58" name="Imagen 57" descr="Un conjunto de letras negras en un fondo negro&#10;&#10;Descripción generada automáticamente con confianza media">
            <a:extLst>
              <a:ext uri="{FF2B5EF4-FFF2-40B4-BE49-F238E27FC236}">
                <a16:creationId xmlns:a16="http://schemas.microsoft.com/office/drawing/2014/main" id="{E9DE5BB5-0332-F4CB-1F6E-DAD4FCBE168B}"/>
              </a:ext>
            </a:extLst>
          </p:cNvPr>
          <p:cNvPicPr>
            <a:picLocks noChangeAspect="1"/>
          </p:cNvPicPr>
          <p:nvPr/>
        </p:nvPicPr>
        <p:blipFill>
          <a:blip r:embed="rId12"/>
          <a:stretch>
            <a:fillRect/>
          </a:stretch>
        </p:blipFill>
        <p:spPr>
          <a:xfrm>
            <a:off x="2998521" y="1545741"/>
            <a:ext cx="3540674" cy="199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CuadroTexto 58">
            <a:extLst>
              <a:ext uri="{FF2B5EF4-FFF2-40B4-BE49-F238E27FC236}">
                <a16:creationId xmlns:a16="http://schemas.microsoft.com/office/drawing/2014/main" id="{C5E28CA8-637D-4AA2-CA2C-4EE97CD1FCE8}"/>
              </a:ext>
            </a:extLst>
          </p:cNvPr>
          <p:cNvSpPr txBox="1"/>
          <p:nvPr/>
        </p:nvSpPr>
        <p:spPr>
          <a:xfrm>
            <a:off x="2971977" y="3591543"/>
            <a:ext cx="3567218" cy="215444"/>
          </a:xfrm>
          <a:prstGeom prst="rect">
            <a:avLst/>
          </a:prstGeom>
          <a:noFill/>
        </p:spPr>
        <p:txBody>
          <a:bodyPr wrap="square">
            <a:spAutoFit/>
          </a:bodyPr>
          <a:lstStyle/>
          <a:p>
            <a:r>
              <a:rPr lang="en-US" sz="800" dirty="0" err="1">
                <a:solidFill>
                  <a:srgbClr val="C00000"/>
                </a:solidFill>
                <a:latin typeface="Montserrat Light" panose="00000400000000000000" pitchFamily="2" charset="0"/>
              </a:rPr>
              <a:t>Medición</a:t>
            </a:r>
            <a:r>
              <a:rPr lang="en-US" sz="800" dirty="0">
                <a:solidFill>
                  <a:srgbClr val="C00000"/>
                </a:solidFill>
                <a:latin typeface="Montserrat Light" panose="00000400000000000000" pitchFamily="2" charset="0"/>
              </a:rPr>
              <a:t> de </a:t>
            </a:r>
            <a:r>
              <a:rPr lang="en-US" sz="800" dirty="0" err="1">
                <a:solidFill>
                  <a:srgbClr val="C00000"/>
                </a:solidFill>
                <a:latin typeface="Montserrat Light" panose="00000400000000000000" pitchFamily="2" charset="0"/>
              </a:rPr>
              <a:t>señales</a:t>
            </a:r>
            <a:r>
              <a:rPr lang="en-US" sz="800" dirty="0">
                <a:solidFill>
                  <a:srgbClr val="C00000"/>
                </a:solidFill>
                <a:latin typeface="Montserrat Light" panose="00000400000000000000" pitchFamily="2" charset="0"/>
              </a:rPr>
              <a:t> </a:t>
            </a:r>
            <a:r>
              <a:rPr lang="en-US" sz="800" dirty="0" err="1">
                <a:solidFill>
                  <a:srgbClr val="C00000"/>
                </a:solidFill>
                <a:latin typeface="Montserrat Light" panose="00000400000000000000" pitchFamily="2" charset="0"/>
              </a:rPr>
              <a:t>iEEG</a:t>
            </a:r>
            <a:endParaRPr lang="es-MX" sz="800" dirty="0">
              <a:solidFill>
                <a:srgbClr val="C00000"/>
              </a:solidFill>
              <a:latin typeface="Montserrat Light" panose="00000400000000000000" pitchFamily="2" charset="0"/>
            </a:endParaRPr>
          </a:p>
        </p:txBody>
      </p:sp>
      <p:sp>
        <p:nvSpPr>
          <p:cNvPr id="62" name="CuadroTexto 61">
            <a:extLst>
              <a:ext uri="{FF2B5EF4-FFF2-40B4-BE49-F238E27FC236}">
                <a16:creationId xmlns:a16="http://schemas.microsoft.com/office/drawing/2014/main" id="{778D21E6-D5FB-AD0B-9B3F-86832C2D7904}"/>
              </a:ext>
            </a:extLst>
          </p:cNvPr>
          <p:cNvSpPr txBox="1"/>
          <p:nvPr/>
        </p:nvSpPr>
        <p:spPr>
          <a:xfrm>
            <a:off x="7047867" y="1546347"/>
            <a:ext cx="5197514" cy="707886"/>
          </a:xfrm>
          <a:prstGeom prst="rect">
            <a:avLst/>
          </a:prstGeom>
          <a:noFill/>
        </p:spPr>
        <p:txBody>
          <a:bodyPr wrap="square">
            <a:spAutoFit/>
          </a:bodyPr>
          <a:lstStyle/>
          <a:p>
            <a:pPr algn="ctr"/>
            <a:r>
              <a:rPr lang="es-MX" sz="2000" b="1" dirty="0">
                <a:solidFill>
                  <a:srgbClr val="C00000"/>
                </a:solidFill>
                <a:latin typeface="Montserrat Light" panose="00000400000000000000" pitchFamily="2" charset="0"/>
              </a:rPr>
              <a:t>Encefalografía Intracraneal</a:t>
            </a:r>
          </a:p>
          <a:p>
            <a:pPr algn="ctr"/>
            <a:r>
              <a:rPr lang="es-MX" sz="2000" b="1" dirty="0">
                <a:solidFill>
                  <a:srgbClr val="C00000"/>
                </a:solidFill>
                <a:latin typeface="Montserrat Light" panose="00000400000000000000" pitchFamily="2" charset="0"/>
              </a:rPr>
              <a:t>(</a:t>
            </a:r>
            <a:r>
              <a:rPr lang="es-MX" sz="2000" b="1" dirty="0" err="1">
                <a:solidFill>
                  <a:srgbClr val="C00000"/>
                </a:solidFill>
                <a:latin typeface="Montserrat Light" panose="00000400000000000000" pitchFamily="2" charset="0"/>
              </a:rPr>
              <a:t>iEEG</a:t>
            </a:r>
            <a:r>
              <a:rPr lang="es-MX" sz="2000" b="1" dirty="0">
                <a:solidFill>
                  <a:srgbClr val="C00000"/>
                </a:solidFill>
                <a:latin typeface="Montserrat Light" panose="00000400000000000000" pitchFamily="2" charset="0"/>
              </a:rPr>
              <a:t>)</a:t>
            </a:r>
            <a:endParaRPr lang="es-MX" sz="2000" dirty="0">
              <a:solidFill>
                <a:srgbClr val="C00000"/>
              </a:solidFill>
            </a:endParaRPr>
          </a:p>
        </p:txBody>
      </p:sp>
      <p:pic>
        <p:nvPicPr>
          <p:cNvPr id="64" name="Imagen 63" descr="Imagen que contiene interior, foto, edificio, perro&#10;&#10;Descripción generada automáticamente">
            <a:extLst>
              <a:ext uri="{FF2B5EF4-FFF2-40B4-BE49-F238E27FC236}">
                <a16:creationId xmlns:a16="http://schemas.microsoft.com/office/drawing/2014/main" id="{8461FE5C-2679-0BAF-B965-43A633C07C12}"/>
              </a:ext>
            </a:extLst>
          </p:cNvPr>
          <p:cNvPicPr>
            <a:picLocks noChangeAspect="1"/>
          </p:cNvPicPr>
          <p:nvPr/>
        </p:nvPicPr>
        <p:blipFill>
          <a:blip r:embed="rId13"/>
          <a:stretch>
            <a:fillRect/>
          </a:stretch>
        </p:blipFill>
        <p:spPr>
          <a:xfrm flipH="1">
            <a:off x="8352207" y="2362232"/>
            <a:ext cx="2588834" cy="2215957"/>
          </a:xfrm>
          <a:prstGeom prst="rect">
            <a:avLst/>
          </a:prstGeom>
        </p:spPr>
      </p:pic>
      <p:pic>
        <p:nvPicPr>
          <p:cNvPr id="17" name="Imagen 16" descr="Imagen que contiene señal, dibujo, reloj&#10;&#10;Descripción generada automáticamente">
            <a:extLst>
              <a:ext uri="{FF2B5EF4-FFF2-40B4-BE49-F238E27FC236}">
                <a16:creationId xmlns:a16="http://schemas.microsoft.com/office/drawing/2014/main" id="{FF1406DF-3266-00C2-0E42-A6400B6A6F90}"/>
              </a:ext>
            </a:extLst>
          </p:cNvPr>
          <p:cNvPicPr>
            <a:picLocks noChangeAspect="1"/>
          </p:cNvPicPr>
          <p:nvPr/>
        </p:nvPicPr>
        <p:blipFill>
          <a:blip r:embed="rId14"/>
          <a:stretch>
            <a:fillRect/>
          </a:stretch>
        </p:blipFill>
        <p:spPr>
          <a:xfrm>
            <a:off x="4832057" y="6126117"/>
            <a:ext cx="1984958" cy="413019"/>
          </a:xfrm>
          <a:prstGeom prst="rect">
            <a:avLst/>
          </a:prstGeom>
        </p:spPr>
      </p:pic>
      <p:sp>
        <p:nvSpPr>
          <p:cNvPr id="2" name="Flecha: cheurón 1">
            <a:extLst>
              <a:ext uri="{FF2B5EF4-FFF2-40B4-BE49-F238E27FC236}">
                <a16:creationId xmlns:a16="http://schemas.microsoft.com/office/drawing/2014/main" id="{426AA481-5CB5-5CAD-1547-9D6D623F85CD}"/>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71" name="CuadroTexto 70">
                <a:extLst>
                  <a:ext uri="{FF2B5EF4-FFF2-40B4-BE49-F238E27FC236}">
                    <a16:creationId xmlns:a16="http://schemas.microsoft.com/office/drawing/2014/main" id="{D7C53F09-450C-1720-4647-1084835683A2}"/>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6  </m:t>
                      </m:r>
                    </m:oMath>
                  </m:oMathPara>
                </a14:m>
                <a:endParaRPr lang="es-MX" dirty="0"/>
              </a:p>
            </p:txBody>
          </p:sp>
        </mc:Choice>
        <mc:Fallback xmlns="">
          <p:sp>
            <p:nvSpPr>
              <p:cNvPr id="71" name="CuadroTexto 70">
                <a:extLst>
                  <a:ext uri="{FF2B5EF4-FFF2-40B4-BE49-F238E27FC236}">
                    <a16:creationId xmlns:a16="http://schemas.microsoft.com/office/drawing/2014/main" id="{D7C53F09-450C-1720-4647-1084835683A2}"/>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1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558812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A891-33EF-0618-2EC6-B592E45D51E1}"/>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B50C5318-4060-E181-0E05-92359FAD9FDD}"/>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8B5FE9BB-A370-0006-56D4-B42EB0A38988}"/>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621743C9-2F0B-9B5E-E79D-6F7A196B799E}"/>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BF051A6C-BEDE-F300-2F6F-006C595B3875}"/>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B89AADE5-153A-63F9-0DCD-42E408224AA6}"/>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46" name="CuadroTexto 45">
            <a:extLst>
              <a:ext uri="{FF2B5EF4-FFF2-40B4-BE49-F238E27FC236}">
                <a16:creationId xmlns:a16="http://schemas.microsoft.com/office/drawing/2014/main" id="{5FBF5AEA-41E3-C724-0A8F-B24ED84DD861}"/>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pic>
        <p:nvPicPr>
          <p:cNvPr id="3" name="Imagen 2" descr="Icono&#10;&#10;Descripción generada automáticamente con confianza media">
            <a:extLst>
              <a:ext uri="{FF2B5EF4-FFF2-40B4-BE49-F238E27FC236}">
                <a16:creationId xmlns:a16="http://schemas.microsoft.com/office/drawing/2014/main" id="{E5D420FD-9AB9-E500-04B6-1E3DAD0822E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1798732"/>
            <a:ext cx="645160" cy="645160"/>
          </a:xfrm>
          <a:prstGeom prst="rect">
            <a:avLst/>
          </a:prstGeom>
        </p:spPr>
      </p:pic>
      <p:pic>
        <p:nvPicPr>
          <p:cNvPr id="4" name="Imagen 3" descr="Icono&#10;&#10;Descripción generada automáticamente con confianza media">
            <a:extLst>
              <a:ext uri="{FF2B5EF4-FFF2-40B4-BE49-F238E27FC236}">
                <a16:creationId xmlns:a16="http://schemas.microsoft.com/office/drawing/2014/main" id="{D76A4DEC-22DA-34E3-E047-47C6572585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2530494"/>
            <a:ext cx="645160" cy="645160"/>
          </a:xfrm>
          <a:prstGeom prst="rect">
            <a:avLst/>
          </a:prstGeom>
        </p:spPr>
      </p:pic>
      <p:pic>
        <p:nvPicPr>
          <p:cNvPr id="6" name="Imagen 5" descr="Icono&#10;&#10;Descripción generada automáticamente con confianza media">
            <a:extLst>
              <a:ext uri="{FF2B5EF4-FFF2-40B4-BE49-F238E27FC236}">
                <a16:creationId xmlns:a16="http://schemas.microsoft.com/office/drawing/2014/main" id="{D80AC78E-7DE2-1E19-EFB7-E310A5537B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273981"/>
            <a:ext cx="645160" cy="645160"/>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622AF68E-02FC-45B3-D1F0-B1676DD510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981402"/>
            <a:ext cx="645160" cy="645160"/>
          </a:xfrm>
          <a:prstGeom prst="rect">
            <a:avLst/>
          </a:prstGeom>
        </p:spPr>
      </p:pic>
      <p:sp>
        <p:nvSpPr>
          <p:cNvPr id="8" name="Rectángulo 7">
            <a:extLst>
              <a:ext uri="{FF2B5EF4-FFF2-40B4-BE49-F238E27FC236}">
                <a16:creationId xmlns:a16="http://schemas.microsoft.com/office/drawing/2014/main" id="{BE235F1D-01C4-745D-6518-C585FC0C9667}"/>
              </a:ext>
            </a:extLst>
          </p:cNvPr>
          <p:cNvSpPr/>
          <p:nvPr/>
        </p:nvSpPr>
        <p:spPr>
          <a:xfrm>
            <a:off x="1735924" y="3916340"/>
            <a:ext cx="5081091" cy="2102477"/>
          </a:xfrm>
          <a:prstGeom prst="rect">
            <a:avLst/>
          </a:prstGeom>
          <a:noFill/>
          <a:ln w="38100">
            <a:solidFill>
              <a:srgbClr val="BA2D0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D3335371-1F86-770C-7EAD-DE74F7893568}"/>
              </a:ext>
            </a:extLst>
          </p:cNvPr>
          <p:cNvSpPr>
            <a:spLocks noChangeAspect="1"/>
          </p:cNvSpPr>
          <p:nvPr/>
        </p:nvSpPr>
        <p:spPr>
          <a:xfrm>
            <a:off x="2971977"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Elipse 10">
            <a:extLst>
              <a:ext uri="{FF2B5EF4-FFF2-40B4-BE49-F238E27FC236}">
                <a16:creationId xmlns:a16="http://schemas.microsoft.com/office/drawing/2014/main" id="{2FAF2A25-8EE9-86AD-D8A2-8816BCEDBE39}"/>
              </a:ext>
            </a:extLst>
          </p:cNvPr>
          <p:cNvSpPr>
            <a:spLocks noChangeAspect="1"/>
          </p:cNvSpPr>
          <p:nvPr/>
        </p:nvSpPr>
        <p:spPr>
          <a:xfrm>
            <a:off x="3455292"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23F6D97A-E2D6-6A02-212E-8AC92621967D}"/>
              </a:ext>
            </a:extLst>
          </p:cNvPr>
          <p:cNvSpPr>
            <a:spLocks noChangeAspect="1"/>
          </p:cNvSpPr>
          <p:nvPr/>
        </p:nvSpPr>
        <p:spPr>
          <a:xfrm>
            <a:off x="3938607" y="418575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70DC9832-DF3C-2586-D074-ED3B8BA6FE41}"/>
              </a:ext>
            </a:extLst>
          </p:cNvPr>
          <p:cNvSpPr>
            <a:spLocks noChangeAspect="1"/>
          </p:cNvSpPr>
          <p:nvPr/>
        </p:nvSpPr>
        <p:spPr>
          <a:xfrm>
            <a:off x="4421922"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45EB1680-9C26-1A77-75A8-7D36C8159661}"/>
              </a:ext>
            </a:extLst>
          </p:cNvPr>
          <p:cNvSpPr>
            <a:spLocks noChangeAspect="1"/>
          </p:cNvSpPr>
          <p:nvPr/>
        </p:nvSpPr>
        <p:spPr>
          <a:xfrm>
            <a:off x="4905237"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E68E066F-1B2B-D667-3B25-92C74926FDF9}"/>
              </a:ext>
            </a:extLst>
          </p:cNvPr>
          <p:cNvSpPr>
            <a:spLocks noChangeAspect="1"/>
          </p:cNvSpPr>
          <p:nvPr/>
        </p:nvSpPr>
        <p:spPr>
          <a:xfrm>
            <a:off x="5388552"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8768BB4A-B583-F7DF-62B7-BA45FBF001A5}"/>
              </a:ext>
            </a:extLst>
          </p:cNvPr>
          <p:cNvSpPr>
            <a:spLocks noChangeAspect="1"/>
          </p:cNvSpPr>
          <p:nvPr/>
        </p:nvSpPr>
        <p:spPr>
          <a:xfrm>
            <a:off x="5871868" y="4185756"/>
            <a:ext cx="242441" cy="242441"/>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a16="http://schemas.microsoft.com/office/drawing/2014/main" id="{4E3E1A8C-53FB-2C29-AD77-102CC912BE7E}"/>
              </a:ext>
            </a:extLst>
          </p:cNvPr>
          <p:cNvSpPr txBox="1"/>
          <p:nvPr/>
        </p:nvSpPr>
        <p:spPr>
          <a:xfrm>
            <a:off x="2448038" y="4153788"/>
            <a:ext cx="463588" cy="307777"/>
          </a:xfrm>
          <a:prstGeom prst="rect">
            <a:avLst/>
          </a:prstGeom>
          <a:noFill/>
        </p:spPr>
        <p:txBody>
          <a:bodyPr wrap="none" rtlCol="0">
            <a:spAutoFit/>
          </a:bodyPr>
          <a:lstStyle/>
          <a:p>
            <a:r>
              <a:rPr lang="es-MX" dirty="0">
                <a:solidFill>
                  <a:srgbClr val="BA2D0B"/>
                </a:solidFill>
              </a:rPr>
              <a:t>Día</a:t>
            </a: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B0544FAC-6DCA-EF14-0283-A544E9B6B0A7}"/>
                  </a:ext>
                </a:extLst>
              </p:cNvPr>
              <p:cNvSpPr txBox="1"/>
              <p:nvPr/>
            </p:nvSpPr>
            <p:spPr>
              <a:xfrm>
                <a:off x="2998521"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1</m:t>
                      </m:r>
                    </m:oMath>
                  </m:oMathPara>
                </a14:m>
                <a:endParaRPr lang="es-MX" dirty="0">
                  <a:solidFill>
                    <a:srgbClr val="BA2D0B"/>
                  </a:solidFill>
                </a:endParaRPr>
              </a:p>
            </p:txBody>
          </p:sp>
        </mc:Choice>
        <mc:Fallback xmlns="">
          <p:sp>
            <p:nvSpPr>
              <p:cNvPr id="18" name="CuadroTexto 17">
                <a:extLst>
                  <a:ext uri="{FF2B5EF4-FFF2-40B4-BE49-F238E27FC236}">
                    <a16:creationId xmlns:a16="http://schemas.microsoft.com/office/drawing/2014/main" id="{B0544FAC-6DCA-EF14-0283-A544E9B6B0A7}"/>
                  </a:ext>
                </a:extLst>
              </p:cNvPr>
              <p:cNvSpPr txBox="1">
                <a:spLocks noRot="1" noChangeAspect="1" noMove="1" noResize="1" noEditPoints="1" noAdjustHandles="1" noChangeArrowheads="1" noChangeShapeType="1" noTextEdit="1"/>
              </p:cNvSpPr>
              <p:nvPr/>
            </p:nvSpPr>
            <p:spPr>
              <a:xfrm>
                <a:off x="2998521" y="4454716"/>
                <a:ext cx="149079" cy="215444"/>
              </a:xfrm>
              <a:prstGeom prst="rect">
                <a:avLst/>
              </a:prstGeom>
              <a:blipFill>
                <a:blip r:embed="rId4"/>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48C34186-651B-3913-A386-D64F186ABC0B}"/>
                  </a:ext>
                </a:extLst>
              </p:cNvPr>
              <p:cNvSpPr txBox="1"/>
              <p:nvPr/>
            </p:nvSpPr>
            <p:spPr>
              <a:xfrm>
                <a:off x="3494774"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2</m:t>
                      </m:r>
                    </m:oMath>
                  </m:oMathPara>
                </a14:m>
                <a:endParaRPr lang="es-MX" dirty="0">
                  <a:solidFill>
                    <a:srgbClr val="BA2D0B"/>
                  </a:solidFill>
                </a:endParaRPr>
              </a:p>
            </p:txBody>
          </p:sp>
        </mc:Choice>
        <mc:Fallback xmlns="">
          <p:sp>
            <p:nvSpPr>
              <p:cNvPr id="19" name="CuadroTexto 18">
                <a:extLst>
                  <a:ext uri="{FF2B5EF4-FFF2-40B4-BE49-F238E27FC236}">
                    <a16:creationId xmlns:a16="http://schemas.microsoft.com/office/drawing/2014/main" id="{48C34186-651B-3913-A386-D64F186ABC0B}"/>
                  </a:ext>
                </a:extLst>
              </p:cNvPr>
              <p:cNvSpPr txBox="1">
                <a:spLocks noRot="1" noChangeAspect="1" noMove="1" noResize="1" noEditPoints="1" noAdjustHandles="1" noChangeArrowheads="1" noChangeShapeType="1" noTextEdit="1"/>
              </p:cNvSpPr>
              <p:nvPr/>
            </p:nvSpPr>
            <p:spPr>
              <a:xfrm>
                <a:off x="3494774" y="4454716"/>
                <a:ext cx="149079" cy="215444"/>
              </a:xfrm>
              <a:prstGeom prst="rect">
                <a:avLst/>
              </a:prstGeom>
              <a:blipFill>
                <a:blip r:embed="rId5"/>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A8AB6DE0-C652-57EF-E127-77F86C1F2B7D}"/>
                  </a:ext>
                </a:extLst>
              </p:cNvPr>
              <p:cNvSpPr txBox="1"/>
              <p:nvPr/>
            </p:nvSpPr>
            <p:spPr>
              <a:xfrm>
                <a:off x="3987954" y="4453244"/>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3</m:t>
                      </m:r>
                    </m:oMath>
                  </m:oMathPara>
                </a14:m>
                <a:endParaRPr lang="es-MX" dirty="0">
                  <a:solidFill>
                    <a:srgbClr val="BA2D0B"/>
                  </a:solidFill>
                </a:endParaRPr>
              </a:p>
            </p:txBody>
          </p:sp>
        </mc:Choice>
        <mc:Fallback xmlns="">
          <p:sp>
            <p:nvSpPr>
              <p:cNvPr id="20" name="CuadroTexto 19">
                <a:extLst>
                  <a:ext uri="{FF2B5EF4-FFF2-40B4-BE49-F238E27FC236}">
                    <a16:creationId xmlns:a16="http://schemas.microsoft.com/office/drawing/2014/main" id="{A8AB6DE0-C652-57EF-E127-77F86C1F2B7D}"/>
                  </a:ext>
                </a:extLst>
              </p:cNvPr>
              <p:cNvSpPr txBox="1">
                <a:spLocks noRot="1" noChangeAspect="1" noMove="1" noResize="1" noEditPoints="1" noAdjustHandles="1" noChangeArrowheads="1" noChangeShapeType="1" noTextEdit="1"/>
              </p:cNvSpPr>
              <p:nvPr/>
            </p:nvSpPr>
            <p:spPr>
              <a:xfrm>
                <a:off x="3987954" y="4453244"/>
                <a:ext cx="149079" cy="215444"/>
              </a:xfrm>
              <a:prstGeom prst="rect">
                <a:avLst/>
              </a:prstGeom>
              <a:blipFill>
                <a:blip r:embed="rId6"/>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075D1695-DBF0-95CC-C16F-925C158D71C6}"/>
                  </a:ext>
                </a:extLst>
              </p:cNvPr>
              <p:cNvSpPr txBox="1"/>
              <p:nvPr/>
            </p:nvSpPr>
            <p:spPr>
              <a:xfrm>
                <a:off x="5147678" y="4428197"/>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m:t>
                      </m:r>
                    </m:oMath>
                  </m:oMathPara>
                </a14:m>
                <a:endParaRPr lang="es-MX" dirty="0">
                  <a:solidFill>
                    <a:srgbClr val="BA2D0B"/>
                  </a:solidFill>
                </a:endParaRPr>
              </a:p>
            </p:txBody>
          </p:sp>
        </mc:Choice>
        <mc:Fallback xmlns="">
          <p:sp>
            <p:nvSpPr>
              <p:cNvPr id="22" name="CuadroTexto 21">
                <a:extLst>
                  <a:ext uri="{FF2B5EF4-FFF2-40B4-BE49-F238E27FC236}">
                    <a16:creationId xmlns:a16="http://schemas.microsoft.com/office/drawing/2014/main" id="{075D1695-DBF0-95CC-C16F-925C158D71C6}"/>
                  </a:ext>
                </a:extLst>
              </p:cNvPr>
              <p:cNvSpPr txBox="1">
                <a:spLocks noRot="1" noChangeAspect="1" noMove="1" noResize="1" noEditPoints="1" noAdjustHandles="1" noChangeArrowheads="1" noChangeShapeType="1" noTextEdit="1"/>
              </p:cNvSpPr>
              <p:nvPr/>
            </p:nvSpPr>
            <p:spPr>
              <a:xfrm>
                <a:off x="5147678" y="4428197"/>
                <a:ext cx="184346" cy="215444"/>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CE05FCDE-0FF8-7D77-5C28-FC62915B80BE}"/>
                  </a:ext>
                </a:extLst>
              </p:cNvPr>
              <p:cNvSpPr txBox="1"/>
              <p:nvPr/>
            </p:nvSpPr>
            <p:spPr>
              <a:xfrm>
                <a:off x="5894074" y="4453243"/>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𝑚</m:t>
                      </m:r>
                    </m:oMath>
                  </m:oMathPara>
                </a14:m>
                <a:endParaRPr lang="es-MX" dirty="0">
                  <a:solidFill>
                    <a:srgbClr val="BA2D0B"/>
                  </a:solidFill>
                </a:endParaRPr>
              </a:p>
            </p:txBody>
          </p:sp>
        </mc:Choice>
        <mc:Fallback xmlns="">
          <p:sp>
            <p:nvSpPr>
              <p:cNvPr id="23" name="CuadroTexto 22">
                <a:extLst>
                  <a:ext uri="{FF2B5EF4-FFF2-40B4-BE49-F238E27FC236}">
                    <a16:creationId xmlns:a16="http://schemas.microsoft.com/office/drawing/2014/main" id="{CE05FCDE-0FF8-7D77-5C28-FC62915B80BE}"/>
                  </a:ext>
                </a:extLst>
              </p:cNvPr>
              <p:cNvSpPr txBox="1">
                <a:spLocks noRot="1" noChangeAspect="1" noMove="1" noResize="1" noEditPoints="1" noAdjustHandles="1" noChangeArrowheads="1" noChangeShapeType="1" noTextEdit="1"/>
              </p:cNvSpPr>
              <p:nvPr/>
            </p:nvSpPr>
            <p:spPr>
              <a:xfrm>
                <a:off x="5894074" y="4453243"/>
                <a:ext cx="203454" cy="215444"/>
              </a:xfrm>
              <a:prstGeom prst="rect">
                <a:avLst/>
              </a:prstGeom>
              <a:blipFill>
                <a:blip r:embed="rId8"/>
                <a:stretch>
                  <a:fillRect l="-12121" r="-606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1E6F9693-3AEC-49CC-C12E-69068549C978}"/>
                  </a:ext>
                </a:extLst>
              </p:cNvPr>
              <p:cNvSpPr txBox="1"/>
              <p:nvPr/>
            </p:nvSpPr>
            <p:spPr>
              <a:xfrm>
                <a:off x="4462745" y="4466492"/>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4</m:t>
                      </m:r>
                    </m:oMath>
                  </m:oMathPara>
                </a14:m>
                <a:endParaRPr lang="es-MX" dirty="0">
                  <a:solidFill>
                    <a:srgbClr val="BA2D0B"/>
                  </a:solidFill>
                </a:endParaRPr>
              </a:p>
            </p:txBody>
          </p:sp>
        </mc:Choice>
        <mc:Fallback xmlns="">
          <p:sp>
            <p:nvSpPr>
              <p:cNvPr id="25" name="CuadroTexto 24">
                <a:extLst>
                  <a:ext uri="{FF2B5EF4-FFF2-40B4-BE49-F238E27FC236}">
                    <a16:creationId xmlns:a16="http://schemas.microsoft.com/office/drawing/2014/main" id="{1E6F9693-3AEC-49CC-C12E-69068549C978}"/>
                  </a:ext>
                </a:extLst>
              </p:cNvPr>
              <p:cNvSpPr txBox="1">
                <a:spLocks noRot="1" noChangeAspect="1" noMove="1" noResize="1" noEditPoints="1" noAdjustHandles="1" noChangeArrowheads="1" noChangeShapeType="1" noTextEdit="1"/>
              </p:cNvSpPr>
              <p:nvPr/>
            </p:nvSpPr>
            <p:spPr>
              <a:xfrm>
                <a:off x="4462745" y="4466492"/>
                <a:ext cx="149079" cy="215444"/>
              </a:xfrm>
              <a:prstGeom prst="rect">
                <a:avLst/>
              </a:prstGeom>
              <a:blipFill>
                <a:blip r:embed="rId9"/>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D956961B-C2C5-047D-C570-8B8CCB55A463}"/>
                  </a:ext>
                </a:extLst>
              </p:cNvPr>
              <p:cNvSpPr txBox="1"/>
              <p:nvPr/>
            </p:nvSpPr>
            <p:spPr>
              <a:xfrm>
                <a:off x="1962386" y="5697253"/>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8" name="CuadroTexto 27">
                <a:extLst>
                  <a:ext uri="{FF2B5EF4-FFF2-40B4-BE49-F238E27FC236}">
                    <a16:creationId xmlns:a16="http://schemas.microsoft.com/office/drawing/2014/main" id="{D956961B-C2C5-047D-C570-8B8CCB55A463}"/>
                  </a:ext>
                </a:extLst>
              </p:cNvPr>
              <p:cNvSpPr txBox="1">
                <a:spLocks noRot="1" noChangeAspect="1" noMove="1" noResize="1" noEditPoints="1" noAdjustHandles="1" noChangeArrowheads="1" noChangeShapeType="1" noTextEdit="1"/>
              </p:cNvSpPr>
              <p:nvPr/>
            </p:nvSpPr>
            <p:spPr>
              <a:xfrm>
                <a:off x="1962386" y="5697253"/>
                <a:ext cx="412036" cy="215444"/>
              </a:xfrm>
              <a:prstGeom prst="rect">
                <a:avLst/>
              </a:prstGeom>
              <a:blipFill>
                <a:blip r:embed="rId10"/>
                <a:stretch>
                  <a:fillRect l="-8824" r="-14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3A8E9978-703F-3CF5-82B4-A0A920DD79DF}"/>
                  </a:ext>
                </a:extLst>
              </p:cNvPr>
              <p:cNvSpPr txBox="1"/>
              <p:nvPr/>
            </p:nvSpPr>
            <p:spPr>
              <a:xfrm>
                <a:off x="4864095" y="5736971"/>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rgbClr val="BA2D0B"/>
                              </a:solidFill>
                              <a:latin typeface="Cambria Math" panose="02040503050406030204" pitchFamily="18" charset="0"/>
                            </a:rPr>
                          </m:ctrlPr>
                        </m:sSubPr>
                        <m:e>
                          <m:r>
                            <a:rPr lang="es-MX" b="1" i="1" smtClean="0">
                              <a:solidFill>
                                <a:srgbClr val="BA2D0B"/>
                              </a:solidFill>
                              <a:latin typeface="Cambria Math" panose="02040503050406030204" pitchFamily="18" charset="0"/>
                            </a:rPr>
                            <m:t>𝟏𝟎</m:t>
                          </m:r>
                        </m:e>
                        <m:sub>
                          <m:r>
                            <a:rPr lang="es-MX" b="1" i="1" smtClean="0">
                              <a:solidFill>
                                <a:srgbClr val="BA2D0B"/>
                              </a:solidFill>
                              <a:latin typeface="Cambria Math" panose="02040503050406030204" pitchFamily="18" charset="0"/>
                            </a:rPr>
                            <m:t>𝒎𝒊𝒏</m:t>
                          </m:r>
                        </m:sub>
                      </m:sSub>
                    </m:oMath>
                  </m:oMathPara>
                </a14:m>
                <a:endParaRPr lang="es-MX" b="1" dirty="0">
                  <a:solidFill>
                    <a:srgbClr val="BA2D0B"/>
                  </a:solidFill>
                  <a:latin typeface="Montserrat Light" panose="00000400000000000000" pitchFamily="2" charset="0"/>
                </a:endParaRPr>
              </a:p>
            </p:txBody>
          </p:sp>
        </mc:Choice>
        <mc:Fallback xmlns="">
          <p:sp>
            <p:nvSpPr>
              <p:cNvPr id="29" name="CuadroTexto 28">
                <a:extLst>
                  <a:ext uri="{FF2B5EF4-FFF2-40B4-BE49-F238E27FC236}">
                    <a16:creationId xmlns:a16="http://schemas.microsoft.com/office/drawing/2014/main" id="{3A8E9978-703F-3CF5-82B4-A0A920DD79DF}"/>
                  </a:ext>
                </a:extLst>
              </p:cNvPr>
              <p:cNvSpPr txBox="1">
                <a:spLocks noRot="1" noChangeAspect="1" noMove="1" noResize="1" noEditPoints="1" noAdjustHandles="1" noChangeArrowheads="1" noChangeShapeType="1" noTextEdit="1"/>
              </p:cNvSpPr>
              <p:nvPr/>
            </p:nvSpPr>
            <p:spPr>
              <a:xfrm>
                <a:off x="4864095" y="5736971"/>
                <a:ext cx="522002" cy="215444"/>
              </a:xfrm>
              <a:prstGeom prst="rect">
                <a:avLst/>
              </a:prstGeom>
              <a:blipFill>
                <a:blip r:embed="rId11"/>
                <a:stretch>
                  <a:fillRect l="-6977" r="-1163" b="-20000"/>
                </a:stretch>
              </a:blipFill>
            </p:spPr>
            <p:txBody>
              <a:bodyPr/>
              <a:lstStyle/>
              <a:p>
                <a:r>
                  <a:rPr lang="es-MX">
                    <a:noFill/>
                  </a:rPr>
                  <a:t> </a:t>
                </a:r>
              </a:p>
            </p:txBody>
          </p:sp>
        </mc:Fallback>
      </mc:AlternateContent>
      <p:cxnSp>
        <p:nvCxnSpPr>
          <p:cNvPr id="31" name="Conector: curvado 30">
            <a:extLst>
              <a:ext uri="{FF2B5EF4-FFF2-40B4-BE49-F238E27FC236}">
                <a16:creationId xmlns:a16="http://schemas.microsoft.com/office/drawing/2014/main" id="{3D54AB23-B7B5-2673-63BA-A74ECDD25A01}"/>
              </a:ext>
            </a:extLst>
          </p:cNvPr>
          <p:cNvCxnSpPr>
            <a:cxnSpLocks/>
            <a:stCxn id="25" idx="2"/>
            <a:endCxn id="79" idx="0"/>
          </p:cNvCxnSpPr>
          <p:nvPr/>
        </p:nvCxnSpPr>
        <p:spPr>
          <a:xfrm rot="5400000">
            <a:off x="3866166" y="4410343"/>
            <a:ext cx="399526" cy="942712"/>
          </a:xfrm>
          <a:prstGeom prst="curvedConnector3">
            <a:avLst>
              <a:gd name="adj1" fmla="val 50000"/>
            </a:avLst>
          </a:prstGeom>
          <a:ln w="38100">
            <a:solidFill>
              <a:srgbClr val="BA2D0B"/>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5BA3D2B4-3036-C2E6-FFA6-17E4B86AEA9E}"/>
              </a:ext>
            </a:extLst>
          </p:cNvPr>
          <p:cNvSpPr txBox="1"/>
          <p:nvPr/>
        </p:nvSpPr>
        <p:spPr>
          <a:xfrm>
            <a:off x="5858978" y="5066237"/>
            <a:ext cx="976549"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Interictal</a:t>
            </a:r>
            <a:endParaRPr lang="es-MX" b="1" dirty="0">
              <a:solidFill>
                <a:srgbClr val="BA2D0B"/>
              </a:solidFill>
              <a:latin typeface="Montserrat Light" panose="00000400000000000000" pitchFamily="2" charset="0"/>
            </a:endParaRPr>
          </a:p>
        </p:txBody>
      </p:sp>
      <p:sp>
        <p:nvSpPr>
          <p:cNvPr id="33" name="CuadroTexto 32">
            <a:extLst>
              <a:ext uri="{FF2B5EF4-FFF2-40B4-BE49-F238E27FC236}">
                <a16:creationId xmlns:a16="http://schemas.microsoft.com/office/drawing/2014/main" id="{1BD70E98-AD77-CB69-24B7-921E58704A78}"/>
              </a:ext>
            </a:extLst>
          </p:cNvPr>
          <p:cNvSpPr txBox="1"/>
          <p:nvPr/>
        </p:nvSpPr>
        <p:spPr>
          <a:xfrm>
            <a:off x="5858978" y="5501247"/>
            <a:ext cx="859531" cy="307777"/>
          </a:xfrm>
          <a:prstGeom prst="rect">
            <a:avLst/>
          </a:prstGeom>
          <a:noFill/>
        </p:spPr>
        <p:txBody>
          <a:bodyPr wrap="none" rtlCol="0">
            <a:spAutoFit/>
          </a:bodyPr>
          <a:lstStyle/>
          <a:p>
            <a:r>
              <a:rPr lang="es-MX" b="1" dirty="0" err="1">
                <a:solidFill>
                  <a:srgbClr val="BA2D0B"/>
                </a:solidFill>
                <a:latin typeface="Montserrat Light" panose="00000400000000000000" pitchFamily="2" charset="0"/>
              </a:rPr>
              <a:t>Preictal</a:t>
            </a:r>
            <a:endParaRPr lang="es-MX" b="1" dirty="0">
              <a:solidFill>
                <a:srgbClr val="BA2D0B"/>
              </a:solidFill>
              <a:latin typeface="Montserrat Light" panose="00000400000000000000" pitchFamily="2" charset="0"/>
            </a:endParaRPr>
          </a:p>
        </p:txBody>
      </p:sp>
      <p:sp>
        <p:nvSpPr>
          <p:cNvPr id="34" name="Abrir llave 33">
            <a:extLst>
              <a:ext uri="{FF2B5EF4-FFF2-40B4-BE49-F238E27FC236}">
                <a16:creationId xmlns:a16="http://schemas.microsoft.com/office/drawing/2014/main" id="{695B1F6F-ED3E-0769-174E-96C0EF73C4AF}"/>
              </a:ext>
            </a:extLst>
          </p:cNvPr>
          <p:cNvSpPr/>
          <p:nvPr/>
        </p:nvSpPr>
        <p:spPr>
          <a:xfrm>
            <a:off x="5415310" y="5041090"/>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5" name="Elipse 34">
            <a:extLst>
              <a:ext uri="{FF2B5EF4-FFF2-40B4-BE49-F238E27FC236}">
                <a16:creationId xmlns:a16="http://schemas.microsoft.com/office/drawing/2014/main" id="{E7D29085-5D8A-E883-3BD1-39F8CABF7555}"/>
              </a:ext>
            </a:extLst>
          </p:cNvPr>
          <p:cNvSpPr>
            <a:spLocks noChangeAspect="1"/>
          </p:cNvSpPr>
          <p:nvPr/>
        </p:nvSpPr>
        <p:spPr>
          <a:xfrm>
            <a:off x="5651633" y="5143279"/>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a:extLst>
              <a:ext uri="{FF2B5EF4-FFF2-40B4-BE49-F238E27FC236}">
                <a16:creationId xmlns:a16="http://schemas.microsoft.com/office/drawing/2014/main" id="{11D6C7C6-7C26-8940-0987-0D1AB90D71A9}"/>
              </a:ext>
            </a:extLst>
          </p:cNvPr>
          <p:cNvSpPr>
            <a:spLocks noChangeAspect="1"/>
          </p:cNvSpPr>
          <p:nvPr/>
        </p:nvSpPr>
        <p:spPr>
          <a:xfrm>
            <a:off x="5651633" y="551337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77F9C35C-D0D5-EC66-760D-6052EACEBB6E}"/>
              </a:ext>
            </a:extLst>
          </p:cNvPr>
          <p:cNvSpPr/>
          <p:nvPr/>
        </p:nvSpPr>
        <p:spPr>
          <a:xfrm>
            <a:off x="7282021" y="2116251"/>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9C3E38C-3396-4716-5E13-B245CA853BED}"/>
              </a:ext>
            </a:extLst>
          </p:cNvPr>
          <p:cNvSpPr/>
          <p:nvPr/>
        </p:nvSpPr>
        <p:spPr>
          <a:xfrm>
            <a:off x="7592762" y="2528743"/>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Rectángulo: esquinas redondeadas 53">
            <a:extLst>
              <a:ext uri="{FF2B5EF4-FFF2-40B4-BE49-F238E27FC236}">
                <a16:creationId xmlns:a16="http://schemas.microsoft.com/office/drawing/2014/main" id="{123692AD-F7E4-DBF3-BA10-CC74CD56B9B5}"/>
              </a:ext>
            </a:extLst>
          </p:cNvPr>
          <p:cNvSpPr/>
          <p:nvPr/>
        </p:nvSpPr>
        <p:spPr>
          <a:xfrm>
            <a:off x="7903503" y="2941235"/>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408ADE85-2EE1-3EF1-0DBE-567D08D798BD}"/>
              </a:ext>
            </a:extLst>
          </p:cNvPr>
          <p:cNvSpPr/>
          <p:nvPr/>
        </p:nvSpPr>
        <p:spPr>
          <a:xfrm>
            <a:off x="8214244" y="3353727"/>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Rectángulo: esquinas redondeadas 55">
            <a:extLst>
              <a:ext uri="{FF2B5EF4-FFF2-40B4-BE49-F238E27FC236}">
                <a16:creationId xmlns:a16="http://schemas.microsoft.com/office/drawing/2014/main" id="{C658EA98-62AE-DEEE-0FEC-88916CF4FEE0}"/>
              </a:ext>
            </a:extLst>
          </p:cNvPr>
          <p:cNvSpPr/>
          <p:nvPr/>
        </p:nvSpPr>
        <p:spPr>
          <a:xfrm>
            <a:off x="8524985" y="3766219"/>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7" name="Rectángulo: esquinas redondeadas 56">
            <a:extLst>
              <a:ext uri="{FF2B5EF4-FFF2-40B4-BE49-F238E27FC236}">
                <a16:creationId xmlns:a16="http://schemas.microsoft.com/office/drawing/2014/main" id="{306A774F-CA76-4ED3-70A1-70714D92E562}"/>
              </a:ext>
            </a:extLst>
          </p:cNvPr>
          <p:cNvSpPr/>
          <p:nvPr/>
        </p:nvSpPr>
        <p:spPr>
          <a:xfrm>
            <a:off x="8835726" y="4178711"/>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EE05C25D-F6EC-D924-3782-A4FDB4F27658}"/>
              </a:ext>
            </a:extLst>
          </p:cNvPr>
          <p:cNvSpPr/>
          <p:nvPr/>
        </p:nvSpPr>
        <p:spPr>
          <a:xfrm>
            <a:off x="9146467" y="4591203"/>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884F5C99-6FD3-E514-BCF8-0CCFDD521196}"/>
              </a:ext>
            </a:extLst>
          </p:cNvPr>
          <p:cNvSpPr/>
          <p:nvPr/>
        </p:nvSpPr>
        <p:spPr>
          <a:xfrm>
            <a:off x="9457208" y="5003695"/>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817A3F0E-C72F-AFDA-2320-F00428437AD3}"/>
              </a:ext>
            </a:extLst>
          </p:cNvPr>
          <p:cNvSpPr/>
          <p:nvPr/>
        </p:nvSpPr>
        <p:spPr>
          <a:xfrm>
            <a:off x="9767949" y="5416187"/>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1" name="Rectángulo: esquinas redondeadas 60">
            <a:extLst>
              <a:ext uri="{FF2B5EF4-FFF2-40B4-BE49-F238E27FC236}">
                <a16:creationId xmlns:a16="http://schemas.microsoft.com/office/drawing/2014/main" id="{3018A89F-AFBE-7694-E442-A47063F51079}"/>
              </a:ext>
            </a:extLst>
          </p:cNvPr>
          <p:cNvSpPr/>
          <p:nvPr/>
        </p:nvSpPr>
        <p:spPr>
          <a:xfrm>
            <a:off x="10005452" y="5828681"/>
            <a:ext cx="307421" cy="200607"/>
          </a:xfrm>
          <a:prstGeom prst="roundRect">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2" name="CuadroTexto 61">
                <a:extLst>
                  <a:ext uri="{FF2B5EF4-FFF2-40B4-BE49-F238E27FC236}">
                    <a16:creationId xmlns:a16="http://schemas.microsoft.com/office/drawing/2014/main" id="{D79E2569-1342-8FA3-C4EB-034812AA8F88}"/>
                  </a:ext>
                </a:extLst>
              </p:cNvPr>
              <p:cNvSpPr txBox="1"/>
              <p:nvPr/>
            </p:nvSpPr>
            <p:spPr>
              <a:xfrm>
                <a:off x="6987707" y="2095648"/>
                <a:ext cx="20730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rgbClr val="BA2D0B"/>
                              </a:solidFill>
                              <a:latin typeface="Cambria Math" panose="02040503050406030204" pitchFamily="18" charset="0"/>
                            </a:rPr>
                          </m:ctrlPr>
                        </m:sSubPr>
                        <m:e>
                          <m:r>
                            <a:rPr lang="es-MX" b="0" i="1" smtClean="0">
                              <a:solidFill>
                                <a:srgbClr val="BA2D0B"/>
                              </a:solidFill>
                              <a:latin typeface="Cambria Math" panose="02040503050406030204" pitchFamily="18" charset="0"/>
                            </a:rPr>
                            <m:t>𝑠</m:t>
                          </m:r>
                        </m:e>
                        <m:sub>
                          <m:r>
                            <a:rPr lang="es-MX" b="0" i="1" smtClean="0">
                              <a:solidFill>
                                <a:srgbClr val="BA2D0B"/>
                              </a:solidFill>
                              <a:latin typeface="Cambria Math" panose="02040503050406030204" pitchFamily="18" charset="0"/>
                            </a:rPr>
                            <m:t>1</m:t>
                          </m:r>
                        </m:sub>
                      </m:sSub>
                    </m:oMath>
                  </m:oMathPara>
                </a14:m>
                <a:endParaRPr lang="es-MX" dirty="0">
                  <a:solidFill>
                    <a:srgbClr val="BA2D0B"/>
                  </a:solidFill>
                </a:endParaRPr>
              </a:p>
            </p:txBody>
          </p:sp>
        </mc:Choice>
        <mc:Fallback xmlns="">
          <p:sp>
            <p:nvSpPr>
              <p:cNvPr id="62" name="CuadroTexto 61">
                <a:extLst>
                  <a:ext uri="{FF2B5EF4-FFF2-40B4-BE49-F238E27FC236}">
                    <a16:creationId xmlns:a16="http://schemas.microsoft.com/office/drawing/2014/main" id="{D79E2569-1342-8FA3-C4EB-034812AA8F88}"/>
                  </a:ext>
                </a:extLst>
              </p:cNvPr>
              <p:cNvSpPr txBox="1">
                <a:spLocks noRot="1" noChangeAspect="1" noMove="1" noResize="1" noEditPoints="1" noAdjustHandles="1" noChangeArrowheads="1" noChangeShapeType="1" noTextEdit="1"/>
              </p:cNvSpPr>
              <p:nvPr/>
            </p:nvSpPr>
            <p:spPr>
              <a:xfrm>
                <a:off x="6987707" y="2095648"/>
                <a:ext cx="207300" cy="215444"/>
              </a:xfrm>
              <a:prstGeom prst="rect">
                <a:avLst/>
              </a:prstGeom>
              <a:blipFill>
                <a:blip r:embed="rId12"/>
                <a:stretch>
                  <a:fillRect l="-8824" r="-294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3" name="CuadroTexto 62">
                <a:extLst>
                  <a:ext uri="{FF2B5EF4-FFF2-40B4-BE49-F238E27FC236}">
                    <a16:creationId xmlns:a16="http://schemas.microsoft.com/office/drawing/2014/main" id="{02301E7B-F5C1-4DB0-74AE-65052CCEAB95}"/>
                  </a:ext>
                </a:extLst>
              </p:cNvPr>
              <p:cNvSpPr txBox="1"/>
              <p:nvPr/>
            </p:nvSpPr>
            <p:spPr>
              <a:xfrm>
                <a:off x="7337627" y="2508140"/>
                <a:ext cx="21146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rgbClr val="BA2D0B"/>
                              </a:solidFill>
                              <a:latin typeface="Cambria Math" panose="02040503050406030204" pitchFamily="18" charset="0"/>
                            </a:rPr>
                          </m:ctrlPr>
                        </m:sSubPr>
                        <m:e>
                          <m:r>
                            <a:rPr lang="es-MX" b="0" i="1" smtClean="0">
                              <a:solidFill>
                                <a:srgbClr val="BA2D0B"/>
                              </a:solidFill>
                              <a:latin typeface="Cambria Math" panose="02040503050406030204" pitchFamily="18" charset="0"/>
                            </a:rPr>
                            <m:t>𝑠</m:t>
                          </m:r>
                        </m:e>
                        <m:sub>
                          <m:r>
                            <a:rPr lang="es-MX" b="0" i="1" smtClean="0">
                              <a:solidFill>
                                <a:srgbClr val="BA2D0B"/>
                              </a:solidFill>
                              <a:latin typeface="Cambria Math" panose="02040503050406030204" pitchFamily="18" charset="0"/>
                            </a:rPr>
                            <m:t>2</m:t>
                          </m:r>
                        </m:sub>
                      </m:sSub>
                    </m:oMath>
                  </m:oMathPara>
                </a14:m>
                <a:endParaRPr lang="es-MX" dirty="0">
                  <a:solidFill>
                    <a:srgbClr val="BA2D0B"/>
                  </a:solidFill>
                </a:endParaRPr>
              </a:p>
            </p:txBody>
          </p:sp>
        </mc:Choice>
        <mc:Fallback xmlns="">
          <p:sp>
            <p:nvSpPr>
              <p:cNvPr id="63" name="CuadroTexto 62">
                <a:extLst>
                  <a:ext uri="{FF2B5EF4-FFF2-40B4-BE49-F238E27FC236}">
                    <a16:creationId xmlns:a16="http://schemas.microsoft.com/office/drawing/2014/main" id="{02301E7B-F5C1-4DB0-74AE-65052CCEAB95}"/>
                  </a:ext>
                </a:extLst>
              </p:cNvPr>
              <p:cNvSpPr txBox="1">
                <a:spLocks noRot="1" noChangeAspect="1" noMove="1" noResize="1" noEditPoints="1" noAdjustHandles="1" noChangeArrowheads="1" noChangeShapeType="1" noTextEdit="1"/>
              </p:cNvSpPr>
              <p:nvPr/>
            </p:nvSpPr>
            <p:spPr>
              <a:xfrm>
                <a:off x="7337627" y="2508140"/>
                <a:ext cx="211468" cy="215444"/>
              </a:xfrm>
              <a:prstGeom prst="rect">
                <a:avLst/>
              </a:prstGeom>
              <a:blipFill>
                <a:blip r:embed="rId13"/>
                <a:stretch>
                  <a:fillRect l="-11765" r="-2941" b="-1388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4" name="CuadroTexto 63">
                <a:extLst>
                  <a:ext uri="{FF2B5EF4-FFF2-40B4-BE49-F238E27FC236}">
                    <a16:creationId xmlns:a16="http://schemas.microsoft.com/office/drawing/2014/main" id="{D8F71A2B-A7FA-369C-2DC6-C643C46892E7}"/>
                  </a:ext>
                </a:extLst>
              </p:cNvPr>
              <p:cNvSpPr txBox="1"/>
              <p:nvPr/>
            </p:nvSpPr>
            <p:spPr>
              <a:xfrm>
                <a:off x="7621154" y="2868892"/>
                <a:ext cx="21146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rgbClr val="BA2D0B"/>
                              </a:solidFill>
                              <a:latin typeface="Cambria Math" panose="02040503050406030204" pitchFamily="18" charset="0"/>
                            </a:rPr>
                          </m:ctrlPr>
                        </m:sSubPr>
                        <m:e>
                          <m:r>
                            <a:rPr lang="es-MX" b="0" i="1" smtClean="0">
                              <a:solidFill>
                                <a:srgbClr val="BA2D0B"/>
                              </a:solidFill>
                              <a:latin typeface="Cambria Math" panose="02040503050406030204" pitchFamily="18" charset="0"/>
                            </a:rPr>
                            <m:t>𝑠</m:t>
                          </m:r>
                        </m:e>
                        <m:sub>
                          <m:r>
                            <a:rPr lang="es-MX" b="0" i="1" smtClean="0">
                              <a:solidFill>
                                <a:srgbClr val="BA2D0B"/>
                              </a:solidFill>
                              <a:latin typeface="Cambria Math" panose="02040503050406030204" pitchFamily="18" charset="0"/>
                            </a:rPr>
                            <m:t>3</m:t>
                          </m:r>
                        </m:sub>
                      </m:sSub>
                    </m:oMath>
                  </m:oMathPara>
                </a14:m>
                <a:endParaRPr lang="es-MX" dirty="0">
                  <a:solidFill>
                    <a:srgbClr val="BA2D0B"/>
                  </a:solidFill>
                </a:endParaRPr>
              </a:p>
            </p:txBody>
          </p:sp>
        </mc:Choice>
        <mc:Fallback xmlns="">
          <p:sp>
            <p:nvSpPr>
              <p:cNvPr id="64" name="CuadroTexto 63">
                <a:extLst>
                  <a:ext uri="{FF2B5EF4-FFF2-40B4-BE49-F238E27FC236}">
                    <a16:creationId xmlns:a16="http://schemas.microsoft.com/office/drawing/2014/main" id="{D8F71A2B-A7FA-369C-2DC6-C643C46892E7}"/>
                  </a:ext>
                </a:extLst>
              </p:cNvPr>
              <p:cNvSpPr txBox="1">
                <a:spLocks noRot="1" noChangeAspect="1" noMove="1" noResize="1" noEditPoints="1" noAdjustHandles="1" noChangeArrowheads="1" noChangeShapeType="1" noTextEdit="1"/>
              </p:cNvSpPr>
              <p:nvPr/>
            </p:nvSpPr>
            <p:spPr>
              <a:xfrm>
                <a:off x="7621154" y="2868892"/>
                <a:ext cx="211468" cy="215444"/>
              </a:xfrm>
              <a:prstGeom prst="rect">
                <a:avLst/>
              </a:prstGeom>
              <a:blipFill>
                <a:blip r:embed="rId14"/>
                <a:stretch>
                  <a:fillRect l="-85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5" name="CuadroTexto 64">
                <a:extLst>
                  <a:ext uri="{FF2B5EF4-FFF2-40B4-BE49-F238E27FC236}">
                    <a16:creationId xmlns:a16="http://schemas.microsoft.com/office/drawing/2014/main" id="{373DDCF3-9988-9E9E-A38F-A471DEC743C2}"/>
                  </a:ext>
                </a:extLst>
              </p:cNvPr>
              <p:cNvSpPr txBox="1"/>
              <p:nvPr/>
            </p:nvSpPr>
            <p:spPr>
              <a:xfrm>
                <a:off x="7971074" y="3281384"/>
                <a:ext cx="20794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rgbClr val="BA2D0B"/>
                              </a:solidFill>
                              <a:latin typeface="Cambria Math" panose="02040503050406030204" pitchFamily="18" charset="0"/>
                            </a:rPr>
                          </m:ctrlPr>
                        </m:sSubPr>
                        <m:e>
                          <m:r>
                            <a:rPr lang="es-MX" b="0" i="1" smtClean="0">
                              <a:solidFill>
                                <a:srgbClr val="BA2D0B"/>
                              </a:solidFill>
                              <a:latin typeface="Cambria Math" panose="02040503050406030204" pitchFamily="18" charset="0"/>
                            </a:rPr>
                            <m:t>𝑠</m:t>
                          </m:r>
                        </m:e>
                        <m:sub>
                          <m:r>
                            <a:rPr lang="es-MX" b="0" i="1" smtClean="0">
                              <a:solidFill>
                                <a:srgbClr val="BA2D0B"/>
                              </a:solidFill>
                              <a:latin typeface="Cambria Math" panose="02040503050406030204" pitchFamily="18" charset="0"/>
                            </a:rPr>
                            <m:t>4</m:t>
                          </m:r>
                        </m:sub>
                      </m:sSub>
                    </m:oMath>
                  </m:oMathPara>
                </a14:m>
                <a:endParaRPr lang="es-MX" dirty="0">
                  <a:solidFill>
                    <a:srgbClr val="BA2D0B"/>
                  </a:solidFill>
                </a:endParaRPr>
              </a:p>
            </p:txBody>
          </p:sp>
        </mc:Choice>
        <mc:Fallback xmlns="">
          <p:sp>
            <p:nvSpPr>
              <p:cNvPr id="65" name="CuadroTexto 64">
                <a:extLst>
                  <a:ext uri="{FF2B5EF4-FFF2-40B4-BE49-F238E27FC236}">
                    <a16:creationId xmlns:a16="http://schemas.microsoft.com/office/drawing/2014/main" id="{373DDCF3-9988-9E9E-A38F-A471DEC743C2}"/>
                  </a:ext>
                </a:extLst>
              </p:cNvPr>
              <p:cNvSpPr txBox="1">
                <a:spLocks noRot="1" noChangeAspect="1" noMove="1" noResize="1" noEditPoints="1" noAdjustHandles="1" noChangeArrowheads="1" noChangeShapeType="1" noTextEdit="1"/>
              </p:cNvSpPr>
              <p:nvPr/>
            </p:nvSpPr>
            <p:spPr>
              <a:xfrm>
                <a:off x="7971074" y="3281384"/>
                <a:ext cx="207941" cy="215444"/>
              </a:xfrm>
              <a:prstGeom prst="rect">
                <a:avLst/>
              </a:prstGeom>
              <a:blipFill>
                <a:blip r:embed="rId15"/>
                <a:stretch>
                  <a:fillRect l="-11765" r="-2941" b="-1388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23F2416-13A0-4574-9CCD-C0547B9F9EBD}"/>
                  </a:ext>
                </a:extLst>
              </p:cNvPr>
              <p:cNvSpPr txBox="1"/>
              <p:nvPr/>
            </p:nvSpPr>
            <p:spPr>
              <a:xfrm>
                <a:off x="8771149" y="4511565"/>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rgbClr val="BA2D0B"/>
                          </a:solidFill>
                          <a:latin typeface="Cambria Math" panose="02040503050406030204" pitchFamily="18" charset="0"/>
                        </a:rPr>
                        <m:t>…</m:t>
                      </m:r>
                    </m:oMath>
                  </m:oMathPara>
                </a14:m>
                <a:endParaRPr lang="es-MX" dirty="0">
                  <a:solidFill>
                    <a:srgbClr val="BA2D0B"/>
                  </a:solidFill>
                </a:endParaRPr>
              </a:p>
            </p:txBody>
          </p:sp>
        </mc:Choice>
        <mc:Fallback xmlns="">
          <p:sp>
            <p:nvSpPr>
              <p:cNvPr id="66" name="CuadroTexto 65">
                <a:extLst>
                  <a:ext uri="{FF2B5EF4-FFF2-40B4-BE49-F238E27FC236}">
                    <a16:creationId xmlns:a16="http://schemas.microsoft.com/office/drawing/2014/main" id="{E23F2416-13A0-4574-9CCD-C0547B9F9EBD}"/>
                  </a:ext>
                </a:extLst>
              </p:cNvPr>
              <p:cNvSpPr txBox="1">
                <a:spLocks noRot="1" noChangeAspect="1" noMove="1" noResize="1" noEditPoints="1" noAdjustHandles="1" noChangeArrowheads="1" noChangeShapeType="1" noTextEdit="1"/>
              </p:cNvSpPr>
              <p:nvPr/>
            </p:nvSpPr>
            <p:spPr>
              <a:xfrm>
                <a:off x="8771149" y="4511565"/>
                <a:ext cx="184346" cy="215444"/>
              </a:xfrm>
              <a:prstGeom prst="rect">
                <a:avLst/>
              </a:prstGeom>
              <a:blipFill>
                <a:blip r:embed="rId1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7" name="CuadroTexto 66">
                <a:extLst>
                  <a:ext uri="{FF2B5EF4-FFF2-40B4-BE49-F238E27FC236}">
                    <a16:creationId xmlns:a16="http://schemas.microsoft.com/office/drawing/2014/main" id="{59B66ACF-B5A4-305E-2E31-989E4D17201F}"/>
                  </a:ext>
                </a:extLst>
              </p:cNvPr>
              <p:cNvSpPr txBox="1"/>
              <p:nvPr/>
            </p:nvSpPr>
            <p:spPr>
              <a:xfrm>
                <a:off x="9710738" y="5797114"/>
                <a:ext cx="21980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rgbClr val="BA2D0B"/>
                              </a:solidFill>
                              <a:latin typeface="Cambria Math" panose="02040503050406030204" pitchFamily="18" charset="0"/>
                            </a:rPr>
                          </m:ctrlPr>
                        </m:sSubPr>
                        <m:e>
                          <m:r>
                            <a:rPr lang="es-MX" b="0" i="1" smtClean="0">
                              <a:solidFill>
                                <a:srgbClr val="BA2D0B"/>
                              </a:solidFill>
                              <a:latin typeface="Cambria Math" panose="02040503050406030204" pitchFamily="18" charset="0"/>
                            </a:rPr>
                            <m:t>𝑠</m:t>
                          </m:r>
                        </m:e>
                        <m:sub>
                          <m:r>
                            <a:rPr lang="es-MX" b="0" i="1" smtClean="0">
                              <a:solidFill>
                                <a:srgbClr val="BA2D0B"/>
                              </a:solidFill>
                              <a:latin typeface="Cambria Math" panose="02040503050406030204" pitchFamily="18" charset="0"/>
                            </a:rPr>
                            <m:t>𝑛</m:t>
                          </m:r>
                        </m:sub>
                      </m:sSub>
                    </m:oMath>
                  </m:oMathPara>
                </a14:m>
                <a:endParaRPr lang="es-MX" dirty="0">
                  <a:solidFill>
                    <a:srgbClr val="BA2D0B"/>
                  </a:solidFill>
                </a:endParaRPr>
              </a:p>
            </p:txBody>
          </p:sp>
        </mc:Choice>
        <mc:Fallback xmlns="">
          <p:sp>
            <p:nvSpPr>
              <p:cNvPr id="67" name="CuadroTexto 66">
                <a:extLst>
                  <a:ext uri="{FF2B5EF4-FFF2-40B4-BE49-F238E27FC236}">
                    <a16:creationId xmlns:a16="http://schemas.microsoft.com/office/drawing/2014/main" id="{59B66ACF-B5A4-305E-2E31-989E4D17201F}"/>
                  </a:ext>
                </a:extLst>
              </p:cNvPr>
              <p:cNvSpPr txBox="1">
                <a:spLocks noRot="1" noChangeAspect="1" noMove="1" noResize="1" noEditPoints="1" noAdjustHandles="1" noChangeArrowheads="1" noChangeShapeType="1" noTextEdit="1"/>
              </p:cNvSpPr>
              <p:nvPr/>
            </p:nvSpPr>
            <p:spPr>
              <a:xfrm>
                <a:off x="9710738" y="5797114"/>
                <a:ext cx="219804" cy="215444"/>
              </a:xfrm>
              <a:prstGeom prst="rect">
                <a:avLst/>
              </a:prstGeom>
              <a:blipFill>
                <a:blip r:embed="rId17"/>
                <a:stretch>
                  <a:fillRect l="-11111" b="-11429"/>
                </a:stretch>
              </a:blipFill>
            </p:spPr>
            <p:txBody>
              <a:bodyPr/>
              <a:lstStyle/>
              <a:p>
                <a:r>
                  <a:rPr lang="es-MX">
                    <a:noFill/>
                  </a:rPr>
                  <a:t> </a:t>
                </a:r>
              </a:p>
            </p:txBody>
          </p:sp>
        </mc:Fallback>
      </mc:AlternateContent>
      <p:pic>
        <p:nvPicPr>
          <p:cNvPr id="68" name="Imagen 67">
            <a:extLst>
              <a:ext uri="{FF2B5EF4-FFF2-40B4-BE49-F238E27FC236}">
                <a16:creationId xmlns:a16="http://schemas.microsoft.com/office/drawing/2014/main" id="{6BD04B33-E922-3B25-EF76-E6F2AE81ED51}"/>
              </a:ext>
            </a:extLst>
          </p:cNvPr>
          <p:cNvPicPr>
            <a:picLocks noChangeAspect="1"/>
          </p:cNvPicPr>
          <p:nvPr/>
        </p:nvPicPr>
        <p:blipFill>
          <a:blip r:embed="rId18"/>
          <a:stretch>
            <a:fillRect/>
          </a:stretch>
        </p:blipFill>
        <p:spPr>
          <a:xfrm>
            <a:off x="7774804" y="1466164"/>
            <a:ext cx="941036" cy="977728"/>
          </a:xfrm>
          <a:prstGeom prst="rect">
            <a:avLst/>
          </a:prstGeom>
        </p:spPr>
      </p:pic>
      <p:pic>
        <p:nvPicPr>
          <p:cNvPr id="69" name="Imagen 68">
            <a:extLst>
              <a:ext uri="{FF2B5EF4-FFF2-40B4-BE49-F238E27FC236}">
                <a16:creationId xmlns:a16="http://schemas.microsoft.com/office/drawing/2014/main" id="{023CA533-B4F6-584B-4997-BE6C6B4D88A9}"/>
              </a:ext>
            </a:extLst>
          </p:cNvPr>
          <p:cNvPicPr>
            <a:picLocks noChangeAspect="1"/>
          </p:cNvPicPr>
          <p:nvPr/>
        </p:nvPicPr>
        <p:blipFill rotWithShape="1">
          <a:blip r:embed="rId18"/>
          <a:srcRect t="5850"/>
          <a:stretch/>
        </p:blipFill>
        <p:spPr>
          <a:xfrm>
            <a:off x="8202111" y="1823656"/>
            <a:ext cx="941036" cy="920528"/>
          </a:xfrm>
          <a:prstGeom prst="rect">
            <a:avLst/>
          </a:prstGeom>
        </p:spPr>
      </p:pic>
      <p:pic>
        <p:nvPicPr>
          <p:cNvPr id="70" name="Imagen 69">
            <a:extLst>
              <a:ext uri="{FF2B5EF4-FFF2-40B4-BE49-F238E27FC236}">
                <a16:creationId xmlns:a16="http://schemas.microsoft.com/office/drawing/2014/main" id="{36F92926-7744-A668-B6E4-88DB78495E09}"/>
              </a:ext>
            </a:extLst>
          </p:cNvPr>
          <p:cNvPicPr>
            <a:picLocks noChangeAspect="1"/>
          </p:cNvPicPr>
          <p:nvPr/>
        </p:nvPicPr>
        <p:blipFill rotWithShape="1">
          <a:blip r:embed="rId18"/>
          <a:srcRect t="5850"/>
          <a:stretch/>
        </p:blipFill>
        <p:spPr>
          <a:xfrm>
            <a:off x="8477653" y="2245198"/>
            <a:ext cx="941036" cy="920528"/>
          </a:xfrm>
          <a:prstGeom prst="rect">
            <a:avLst/>
          </a:prstGeom>
        </p:spPr>
      </p:pic>
      <p:pic>
        <p:nvPicPr>
          <p:cNvPr id="71" name="Imagen 70">
            <a:extLst>
              <a:ext uri="{FF2B5EF4-FFF2-40B4-BE49-F238E27FC236}">
                <a16:creationId xmlns:a16="http://schemas.microsoft.com/office/drawing/2014/main" id="{024C772A-FE3F-227A-E2EA-3577D9CD10C8}"/>
              </a:ext>
            </a:extLst>
          </p:cNvPr>
          <p:cNvPicPr>
            <a:picLocks noChangeAspect="1"/>
          </p:cNvPicPr>
          <p:nvPr/>
        </p:nvPicPr>
        <p:blipFill rotWithShape="1">
          <a:blip r:embed="rId18"/>
          <a:srcRect t="5850"/>
          <a:stretch/>
        </p:blipFill>
        <p:spPr>
          <a:xfrm>
            <a:off x="8744370" y="2663943"/>
            <a:ext cx="941036" cy="920528"/>
          </a:xfrm>
          <a:prstGeom prst="rect">
            <a:avLst/>
          </a:prstGeom>
        </p:spPr>
      </p:pic>
      <p:pic>
        <p:nvPicPr>
          <p:cNvPr id="72" name="Imagen 71">
            <a:extLst>
              <a:ext uri="{FF2B5EF4-FFF2-40B4-BE49-F238E27FC236}">
                <a16:creationId xmlns:a16="http://schemas.microsoft.com/office/drawing/2014/main" id="{3C1FA05A-EBDA-B7DF-B223-9298407F5930}"/>
              </a:ext>
            </a:extLst>
          </p:cNvPr>
          <p:cNvPicPr>
            <a:picLocks noChangeAspect="1"/>
          </p:cNvPicPr>
          <p:nvPr/>
        </p:nvPicPr>
        <p:blipFill rotWithShape="1">
          <a:blip r:embed="rId18"/>
          <a:srcRect t="5850"/>
          <a:stretch/>
        </p:blipFill>
        <p:spPr>
          <a:xfrm>
            <a:off x="9103161" y="3064650"/>
            <a:ext cx="941036" cy="920528"/>
          </a:xfrm>
          <a:prstGeom prst="rect">
            <a:avLst/>
          </a:prstGeom>
        </p:spPr>
      </p:pic>
      <p:pic>
        <p:nvPicPr>
          <p:cNvPr id="73" name="Imagen 72">
            <a:extLst>
              <a:ext uri="{FF2B5EF4-FFF2-40B4-BE49-F238E27FC236}">
                <a16:creationId xmlns:a16="http://schemas.microsoft.com/office/drawing/2014/main" id="{7095DA56-6E24-2DEF-EEE3-91564A1E59B2}"/>
              </a:ext>
            </a:extLst>
          </p:cNvPr>
          <p:cNvPicPr>
            <a:picLocks noChangeAspect="1"/>
          </p:cNvPicPr>
          <p:nvPr/>
        </p:nvPicPr>
        <p:blipFill rotWithShape="1">
          <a:blip r:embed="rId18"/>
          <a:srcRect t="5850"/>
          <a:stretch/>
        </p:blipFill>
        <p:spPr>
          <a:xfrm>
            <a:off x="9393443" y="3414552"/>
            <a:ext cx="941036" cy="920528"/>
          </a:xfrm>
          <a:prstGeom prst="rect">
            <a:avLst/>
          </a:prstGeom>
        </p:spPr>
      </p:pic>
      <p:pic>
        <p:nvPicPr>
          <p:cNvPr id="74" name="Imagen 73">
            <a:extLst>
              <a:ext uri="{FF2B5EF4-FFF2-40B4-BE49-F238E27FC236}">
                <a16:creationId xmlns:a16="http://schemas.microsoft.com/office/drawing/2014/main" id="{C8C85EDC-9CA9-E815-18E4-456E7154F0F7}"/>
              </a:ext>
            </a:extLst>
          </p:cNvPr>
          <p:cNvPicPr>
            <a:picLocks noChangeAspect="1"/>
          </p:cNvPicPr>
          <p:nvPr/>
        </p:nvPicPr>
        <p:blipFill rotWithShape="1">
          <a:blip r:embed="rId18"/>
          <a:srcRect t="5850"/>
          <a:stretch/>
        </p:blipFill>
        <p:spPr>
          <a:xfrm>
            <a:off x="9697777" y="3850509"/>
            <a:ext cx="941036" cy="920528"/>
          </a:xfrm>
          <a:prstGeom prst="rect">
            <a:avLst/>
          </a:prstGeom>
        </p:spPr>
      </p:pic>
      <p:pic>
        <p:nvPicPr>
          <p:cNvPr id="75" name="Imagen 74">
            <a:extLst>
              <a:ext uri="{FF2B5EF4-FFF2-40B4-BE49-F238E27FC236}">
                <a16:creationId xmlns:a16="http://schemas.microsoft.com/office/drawing/2014/main" id="{15025F23-9A45-BCE6-B3A0-B37B13098345}"/>
              </a:ext>
            </a:extLst>
          </p:cNvPr>
          <p:cNvPicPr>
            <a:picLocks noChangeAspect="1"/>
          </p:cNvPicPr>
          <p:nvPr/>
        </p:nvPicPr>
        <p:blipFill rotWithShape="1">
          <a:blip r:embed="rId18"/>
          <a:srcRect t="5850"/>
          <a:stretch/>
        </p:blipFill>
        <p:spPr>
          <a:xfrm>
            <a:off x="10036393" y="4261014"/>
            <a:ext cx="941036" cy="920528"/>
          </a:xfrm>
          <a:prstGeom prst="rect">
            <a:avLst/>
          </a:prstGeom>
        </p:spPr>
      </p:pic>
      <p:pic>
        <p:nvPicPr>
          <p:cNvPr id="76" name="Imagen 75">
            <a:extLst>
              <a:ext uri="{FF2B5EF4-FFF2-40B4-BE49-F238E27FC236}">
                <a16:creationId xmlns:a16="http://schemas.microsoft.com/office/drawing/2014/main" id="{28169149-1512-098E-596F-A642D8B8DF4B}"/>
              </a:ext>
            </a:extLst>
          </p:cNvPr>
          <p:cNvPicPr>
            <a:picLocks noChangeAspect="1"/>
          </p:cNvPicPr>
          <p:nvPr/>
        </p:nvPicPr>
        <p:blipFill rotWithShape="1">
          <a:blip r:embed="rId18"/>
          <a:srcRect t="5850"/>
          <a:stretch/>
        </p:blipFill>
        <p:spPr>
          <a:xfrm>
            <a:off x="10319259" y="4721278"/>
            <a:ext cx="941036" cy="920528"/>
          </a:xfrm>
          <a:prstGeom prst="rect">
            <a:avLst/>
          </a:prstGeom>
        </p:spPr>
      </p:pic>
      <p:pic>
        <p:nvPicPr>
          <p:cNvPr id="77" name="Imagen 76">
            <a:extLst>
              <a:ext uri="{FF2B5EF4-FFF2-40B4-BE49-F238E27FC236}">
                <a16:creationId xmlns:a16="http://schemas.microsoft.com/office/drawing/2014/main" id="{58BE0CDF-3198-A6F6-00D9-9290E36A5424}"/>
              </a:ext>
            </a:extLst>
          </p:cNvPr>
          <p:cNvPicPr>
            <a:picLocks noChangeAspect="1"/>
          </p:cNvPicPr>
          <p:nvPr/>
        </p:nvPicPr>
        <p:blipFill>
          <a:blip r:embed="rId19"/>
          <a:stretch>
            <a:fillRect/>
          </a:stretch>
        </p:blipFill>
        <p:spPr>
          <a:xfrm>
            <a:off x="10623292" y="5145854"/>
            <a:ext cx="936642" cy="973163"/>
          </a:xfrm>
          <a:prstGeom prst="rect">
            <a:avLst/>
          </a:prstGeom>
        </p:spPr>
      </p:pic>
      <p:sp>
        <p:nvSpPr>
          <p:cNvPr id="79" name="CuadroTexto 78">
            <a:extLst>
              <a:ext uri="{FF2B5EF4-FFF2-40B4-BE49-F238E27FC236}">
                <a16:creationId xmlns:a16="http://schemas.microsoft.com/office/drawing/2014/main" id="{59A3F93F-1F80-1931-32A4-75255D43CA42}"/>
              </a:ext>
            </a:extLst>
          </p:cNvPr>
          <p:cNvSpPr txBox="1"/>
          <p:nvPr/>
        </p:nvSpPr>
        <p:spPr>
          <a:xfrm>
            <a:off x="1973776" y="5081462"/>
            <a:ext cx="3241593" cy="307777"/>
          </a:xfrm>
          <a:prstGeom prst="rect">
            <a:avLst/>
          </a:prstGeom>
          <a:noFill/>
        </p:spPr>
        <p:txBody>
          <a:bodyPr wrap="none" rtlCol="0">
            <a:spAutoFit/>
          </a:bodyPr>
          <a:lstStyle/>
          <a:p>
            <a:r>
              <a:rPr lang="es-MX" b="1" dirty="0">
                <a:solidFill>
                  <a:srgbClr val="BA2D0B"/>
                </a:solidFill>
                <a:latin typeface="Montserrat Light" panose="00000400000000000000" pitchFamily="2" charset="0"/>
              </a:rPr>
              <a:t>Tiempo de toma de datos por </a:t>
            </a:r>
            <a:r>
              <a:rPr lang="es-MX" b="1" dirty="0" err="1">
                <a:solidFill>
                  <a:srgbClr val="BA2D0B"/>
                </a:solidFill>
                <a:latin typeface="Montserrat Light" panose="00000400000000000000" pitchFamily="2" charset="0"/>
              </a:rPr>
              <a:t>iEEG</a:t>
            </a:r>
            <a:endParaRPr lang="es-MX" b="1" dirty="0">
              <a:solidFill>
                <a:srgbClr val="BA2D0B"/>
              </a:solidFill>
              <a:latin typeface="Montserrat Light" panose="00000400000000000000" pitchFamily="2" charset="0"/>
            </a:endParaRPr>
          </a:p>
        </p:txBody>
      </p:sp>
      <p:pic>
        <p:nvPicPr>
          <p:cNvPr id="83" name="Imagen 82" descr="Un conjunto de letras negras en un fondo negro&#10;&#10;Descripción generada automáticamente con confianza media">
            <a:extLst>
              <a:ext uri="{FF2B5EF4-FFF2-40B4-BE49-F238E27FC236}">
                <a16:creationId xmlns:a16="http://schemas.microsoft.com/office/drawing/2014/main" id="{91EE68C0-4429-BC77-3C22-F632711DD584}"/>
              </a:ext>
            </a:extLst>
          </p:cNvPr>
          <p:cNvPicPr>
            <a:picLocks noChangeAspect="1"/>
          </p:cNvPicPr>
          <p:nvPr/>
        </p:nvPicPr>
        <p:blipFill>
          <a:blip r:embed="rId20"/>
          <a:stretch>
            <a:fillRect/>
          </a:stretch>
        </p:blipFill>
        <p:spPr>
          <a:xfrm>
            <a:off x="2998521" y="1545741"/>
            <a:ext cx="3540674" cy="199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4" name="CuadroTexto 83">
            <a:extLst>
              <a:ext uri="{FF2B5EF4-FFF2-40B4-BE49-F238E27FC236}">
                <a16:creationId xmlns:a16="http://schemas.microsoft.com/office/drawing/2014/main" id="{F416388C-1DE9-6544-BDAF-392B7AEF9462}"/>
              </a:ext>
            </a:extLst>
          </p:cNvPr>
          <p:cNvSpPr txBox="1"/>
          <p:nvPr/>
        </p:nvSpPr>
        <p:spPr>
          <a:xfrm>
            <a:off x="2971977" y="3591543"/>
            <a:ext cx="3567218" cy="215444"/>
          </a:xfrm>
          <a:prstGeom prst="rect">
            <a:avLst/>
          </a:prstGeom>
          <a:noFill/>
        </p:spPr>
        <p:txBody>
          <a:bodyPr wrap="square">
            <a:spAutoFit/>
          </a:bodyPr>
          <a:lstStyle/>
          <a:p>
            <a:r>
              <a:rPr lang="en-US" sz="800" dirty="0" err="1">
                <a:solidFill>
                  <a:srgbClr val="C00000"/>
                </a:solidFill>
                <a:latin typeface="Montserrat Light" panose="00000400000000000000" pitchFamily="2" charset="0"/>
              </a:rPr>
              <a:t>Medición</a:t>
            </a:r>
            <a:r>
              <a:rPr lang="en-US" sz="800" dirty="0">
                <a:solidFill>
                  <a:srgbClr val="C00000"/>
                </a:solidFill>
                <a:latin typeface="Montserrat Light" panose="00000400000000000000" pitchFamily="2" charset="0"/>
              </a:rPr>
              <a:t> de </a:t>
            </a:r>
            <a:r>
              <a:rPr lang="en-US" sz="800" dirty="0" err="1">
                <a:solidFill>
                  <a:srgbClr val="C00000"/>
                </a:solidFill>
                <a:latin typeface="Montserrat Light" panose="00000400000000000000" pitchFamily="2" charset="0"/>
              </a:rPr>
              <a:t>señales</a:t>
            </a:r>
            <a:r>
              <a:rPr lang="en-US" sz="800" dirty="0">
                <a:solidFill>
                  <a:srgbClr val="C00000"/>
                </a:solidFill>
                <a:latin typeface="Montserrat Light" panose="00000400000000000000" pitchFamily="2" charset="0"/>
              </a:rPr>
              <a:t> </a:t>
            </a:r>
            <a:r>
              <a:rPr lang="en-US" sz="800" dirty="0" err="1">
                <a:solidFill>
                  <a:srgbClr val="C00000"/>
                </a:solidFill>
                <a:latin typeface="Montserrat Light" panose="00000400000000000000" pitchFamily="2" charset="0"/>
              </a:rPr>
              <a:t>iEEG</a:t>
            </a:r>
            <a:endParaRPr lang="es-MX" sz="800" dirty="0">
              <a:solidFill>
                <a:srgbClr val="C00000"/>
              </a:solidFill>
              <a:latin typeface="Montserrat Light" panose="00000400000000000000" pitchFamily="2" charset="0"/>
            </a:endParaRPr>
          </a:p>
        </p:txBody>
      </p:sp>
      <p:sp>
        <p:nvSpPr>
          <p:cNvPr id="26" name="CuadroTexto 25">
            <a:extLst>
              <a:ext uri="{FF2B5EF4-FFF2-40B4-BE49-F238E27FC236}">
                <a16:creationId xmlns:a16="http://schemas.microsoft.com/office/drawing/2014/main" id="{11AC86CD-6DF9-831D-1B3A-B06480ACBA8B}"/>
              </a:ext>
            </a:extLst>
          </p:cNvPr>
          <p:cNvSpPr txBox="1"/>
          <p:nvPr/>
        </p:nvSpPr>
        <p:spPr>
          <a:xfrm>
            <a:off x="2306480" y="965162"/>
            <a:ext cx="5197514" cy="338554"/>
          </a:xfrm>
          <a:prstGeom prst="rect">
            <a:avLst/>
          </a:prstGeom>
          <a:noFill/>
        </p:spPr>
        <p:txBody>
          <a:bodyPr wrap="square">
            <a:spAutoFit/>
          </a:bodyPr>
          <a:lstStyle/>
          <a:p>
            <a:pPr algn="ctr"/>
            <a:r>
              <a:rPr lang="es-MX" sz="1600" b="1" dirty="0" err="1">
                <a:solidFill>
                  <a:srgbClr val="C00000"/>
                </a:solidFill>
                <a:latin typeface="Montserrat Light" panose="00000400000000000000" pitchFamily="2" charset="0"/>
              </a:rPr>
              <a:t>Phase</a:t>
            </a:r>
            <a:r>
              <a:rPr lang="es-MX" sz="1600" b="1" dirty="0">
                <a:solidFill>
                  <a:srgbClr val="C00000"/>
                </a:solidFill>
                <a:latin typeface="Montserrat Light" panose="00000400000000000000" pitchFamily="2" charset="0"/>
              </a:rPr>
              <a:t> </a:t>
            </a:r>
            <a:r>
              <a:rPr lang="es-MX" sz="1600" b="1" dirty="0" err="1">
                <a:solidFill>
                  <a:srgbClr val="C00000"/>
                </a:solidFill>
                <a:latin typeface="Montserrat Light" panose="00000400000000000000" pitchFamily="2" charset="0"/>
              </a:rPr>
              <a:t>Locking</a:t>
            </a:r>
            <a:r>
              <a:rPr lang="es-MX" sz="1600" b="1" dirty="0">
                <a:solidFill>
                  <a:srgbClr val="C00000"/>
                </a:solidFill>
                <a:latin typeface="Montserrat Light" panose="00000400000000000000" pitchFamily="2" charset="0"/>
              </a:rPr>
              <a:t> </a:t>
            </a:r>
            <a:r>
              <a:rPr lang="es-MX" sz="1600" b="1" dirty="0" err="1">
                <a:solidFill>
                  <a:srgbClr val="C00000"/>
                </a:solidFill>
                <a:latin typeface="Montserrat Light" panose="00000400000000000000" pitchFamily="2" charset="0"/>
              </a:rPr>
              <a:t>Value</a:t>
            </a:r>
            <a:r>
              <a:rPr lang="es-MX" sz="1600" b="1" dirty="0">
                <a:solidFill>
                  <a:srgbClr val="C00000"/>
                </a:solidFill>
                <a:latin typeface="Montserrat Light" panose="00000400000000000000" pitchFamily="2" charset="0"/>
              </a:rPr>
              <a:t> (PLV)</a:t>
            </a:r>
          </a:p>
        </p:txBody>
      </p:sp>
      <p:sp>
        <p:nvSpPr>
          <p:cNvPr id="38" name="Arco 37">
            <a:extLst>
              <a:ext uri="{FF2B5EF4-FFF2-40B4-BE49-F238E27FC236}">
                <a16:creationId xmlns:a16="http://schemas.microsoft.com/office/drawing/2014/main" id="{BADFF3B2-7E33-CE96-14B7-BC3F25C49C48}"/>
              </a:ext>
            </a:extLst>
          </p:cNvPr>
          <p:cNvSpPr/>
          <p:nvPr/>
        </p:nvSpPr>
        <p:spPr>
          <a:xfrm rot="13787200" flipV="1">
            <a:off x="5374707" y="684337"/>
            <a:ext cx="2280931" cy="3340239"/>
          </a:xfrm>
          <a:prstGeom prst="arc">
            <a:avLst>
              <a:gd name="adj1" fmla="val 15957967"/>
              <a:gd name="adj2" fmla="val 19377480"/>
            </a:avLst>
          </a:prstGeom>
          <a:no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 name="Flecha: cheurón 1">
            <a:extLst>
              <a:ext uri="{FF2B5EF4-FFF2-40B4-BE49-F238E27FC236}">
                <a16:creationId xmlns:a16="http://schemas.microsoft.com/office/drawing/2014/main" id="{544327AB-B1E7-E519-6730-9846D727CC66}"/>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86" name="CuadroTexto 85">
                <a:extLst>
                  <a:ext uri="{FF2B5EF4-FFF2-40B4-BE49-F238E27FC236}">
                    <a16:creationId xmlns:a16="http://schemas.microsoft.com/office/drawing/2014/main" id="{F7EB6F4B-ED09-BD00-8037-775A1AE42894}"/>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m:t>
                      </m:r>
                      <m:r>
                        <a:rPr lang="es-MX" b="0" i="1" smtClean="0">
                          <a:latin typeface="Cambria Math" panose="02040503050406030204" pitchFamily="18" charset="0"/>
                        </a:rPr>
                        <m:t>7</m:t>
                      </m:r>
                      <m:r>
                        <a:rPr lang="es-MX" b="0" i="1" smtClean="0">
                          <a:latin typeface="Cambria Math" panose="02040503050406030204" pitchFamily="18" charset="0"/>
                        </a:rPr>
                        <m:t>  </m:t>
                      </m:r>
                    </m:oMath>
                  </m:oMathPara>
                </a14:m>
                <a:endParaRPr lang="es-MX" dirty="0"/>
              </a:p>
            </p:txBody>
          </p:sp>
        </mc:Choice>
        <mc:Fallback xmlns="">
          <p:sp>
            <p:nvSpPr>
              <p:cNvPr id="86" name="CuadroTexto 85">
                <a:extLst>
                  <a:ext uri="{FF2B5EF4-FFF2-40B4-BE49-F238E27FC236}">
                    <a16:creationId xmlns:a16="http://schemas.microsoft.com/office/drawing/2014/main" id="{F7EB6F4B-ED09-BD00-8037-775A1AE42894}"/>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21"/>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4176421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A642-2DBA-98FA-6ED8-F91A142A1745}"/>
            </a:ext>
          </a:extLst>
        </p:cNvPr>
        <p:cNvGrpSpPr/>
        <p:nvPr/>
      </p:nvGrpSpPr>
      <p:grpSpPr>
        <a:xfrm>
          <a:off x="0" y="0"/>
          <a:ext cx="0" cy="0"/>
          <a:chOff x="0" y="0"/>
          <a:chExt cx="0" cy="0"/>
        </a:xfrm>
      </p:grpSpPr>
      <p:sp>
        <p:nvSpPr>
          <p:cNvPr id="5" name="Flecha: cheurón 4">
            <a:extLst>
              <a:ext uri="{FF2B5EF4-FFF2-40B4-BE49-F238E27FC236}">
                <a16:creationId xmlns:a16="http://schemas.microsoft.com/office/drawing/2014/main" id="{58F8D162-46C6-C80B-10F6-404647C26C6F}"/>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Flecha: cheurón 20">
            <a:extLst>
              <a:ext uri="{FF2B5EF4-FFF2-40B4-BE49-F238E27FC236}">
                <a16:creationId xmlns:a16="http://schemas.microsoft.com/office/drawing/2014/main" id="{49B8CC9E-A91A-4152-FBFB-5C7573C81915}"/>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4" name="Flecha: cheurón 23">
            <a:extLst>
              <a:ext uri="{FF2B5EF4-FFF2-40B4-BE49-F238E27FC236}">
                <a16:creationId xmlns:a16="http://schemas.microsoft.com/office/drawing/2014/main" id="{3A6DF7C3-E5A9-374A-EEFC-F25B410DC6FD}"/>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4" name="CuadroTexto 43">
            <a:extLst>
              <a:ext uri="{FF2B5EF4-FFF2-40B4-BE49-F238E27FC236}">
                <a16:creationId xmlns:a16="http://schemas.microsoft.com/office/drawing/2014/main" id="{01B8E85F-6D6A-6C8F-C1ED-E7A3F68CF203}"/>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45" name="CuadroTexto 44">
            <a:extLst>
              <a:ext uri="{FF2B5EF4-FFF2-40B4-BE49-F238E27FC236}">
                <a16:creationId xmlns:a16="http://schemas.microsoft.com/office/drawing/2014/main" id="{793F17FA-9A17-F59C-81AD-26050C03066B}"/>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46" name="CuadroTexto 45">
            <a:extLst>
              <a:ext uri="{FF2B5EF4-FFF2-40B4-BE49-F238E27FC236}">
                <a16:creationId xmlns:a16="http://schemas.microsoft.com/office/drawing/2014/main" id="{AB4708F8-8681-2ED6-12E8-D83314150F49}"/>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6" name="CuadroTexto 25">
            <a:extLst>
              <a:ext uri="{FF2B5EF4-FFF2-40B4-BE49-F238E27FC236}">
                <a16:creationId xmlns:a16="http://schemas.microsoft.com/office/drawing/2014/main" id="{E9E19145-3678-113F-E4D6-DF6F0438D2E4}"/>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7" name="CuadroTexto 36">
            <a:extLst>
              <a:ext uri="{FF2B5EF4-FFF2-40B4-BE49-F238E27FC236}">
                <a16:creationId xmlns:a16="http://schemas.microsoft.com/office/drawing/2014/main" id="{E068E51D-C9BA-EEF1-3F96-BA8316AD5669}"/>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pic>
        <p:nvPicPr>
          <p:cNvPr id="38" name="Imagen 37">
            <a:extLst>
              <a:ext uri="{FF2B5EF4-FFF2-40B4-BE49-F238E27FC236}">
                <a16:creationId xmlns:a16="http://schemas.microsoft.com/office/drawing/2014/main" id="{9002B5C9-3B29-3777-BE90-B700052D2EBF}"/>
              </a:ext>
            </a:extLst>
          </p:cNvPr>
          <p:cNvPicPr>
            <a:picLocks noChangeAspect="1"/>
          </p:cNvPicPr>
          <p:nvPr/>
        </p:nvPicPr>
        <p:blipFill>
          <a:blip r:embed="rId2"/>
          <a:stretch>
            <a:fillRect/>
          </a:stretch>
        </p:blipFill>
        <p:spPr>
          <a:xfrm>
            <a:off x="927031" y="3821992"/>
            <a:ext cx="2846368" cy="2957351"/>
          </a:xfrm>
          <a:prstGeom prst="rect">
            <a:avLst/>
          </a:prstGeom>
        </p:spPr>
      </p:pic>
      <p:pic>
        <p:nvPicPr>
          <p:cNvPr id="39" name="Imagen 38">
            <a:extLst>
              <a:ext uri="{FF2B5EF4-FFF2-40B4-BE49-F238E27FC236}">
                <a16:creationId xmlns:a16="http://schemas.microsoft.com/office/drawing/2014/main" id="{24EA93D7-F8BD-F35B-7537-359E6161782D}"/>
              </a:ext>
            </a:extLst>
          </p:cNvPr>
          <p:cNvPicPr>
            <a:picLocks noChangeAspect="1"/>
          </p:cNvPicPr>
          <p:nvPr/>
        </p:nvPicPr>
        <p:blipFill>
          <a:blip r:embed="rId3"/>
          <a:stretch>
            <a:fillRect/>
          </a:stretch>
        </p:blipFill>
        <p:spPr>
          <a:xfrm>
            <a:off x="927031" y="852578"/>
            <a:ext cx="2846367" cy="2957350"/>
          </a:xfrm>
          <a:prstGeom prst="rect">
            <a:avLst/>
          </a:prstGeom>
        </p:spPr>
      </p:pic>
      <p:sp>
        <p:nvSpPr>
          <p:cNvPr id="40" name="Elipse 39">
            <a:extLst>
              <a:ext uri="{FF2B5EF4-FFF2-40B4-BE49-F238E27FC236}">
                <a16:creationId xmlns:a16="http://schemas.microsoft.com/office/drawing/2014/main" id="{B4091130-E010-9D34-006E-8984B7ACFCDF}"/>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Elipse 40">
            <a:extLst>
              <a:ext uri="{FF2B5EF4-FFF2-40B4-BE49-F238E27FC236}">
                <a16:creationId xmlns:a16="http://schemas.microsoft.com/office/drawing/2014/main" id="{15B1949B-C9A3-A159-9532-88AF564BC54C}"/>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0840EDDE-6155-698D-87B4-EC3EBB69C9CA}"/>
              </a:ext>
            </a:extLst>
          </p:cNvPr>
          <p:cNvPicPr>
            <a:picLocks noChangeAspect="1"/>
          </p:cNvPicPr>
          <p:nvPr/>
        </p:nvPicPr>
        <p:blipFill>
          <a:blip r:embed="rId4"/>
          <a:stretch>
            <a:fillRect/>
          </a:stretch>
        </p:blipFill>
        <p:spPr>
          <a:xfrm>
            <a:off x="3999951" y="1499591"/>
            <a:ext cx="5352307" cy="4046669"/>
          </a:xfrm>
          <a:prstGeom prst="rect">
            <a:avLst/>
          </a:prstGeom>
        </p:spPr>
      </p:pic>
      <p:sp>
        <p:nvSpPr>
          <p:cNvPr id="43" name="CuadroTexto 42">
            <a:extLst>
              <a:ext uri="{FF2B5EF4-FFF2-40B4-BE49-F238E27FC236}">
                <a16:creationId xmlns:a16="http://schemas.microsoft.com/office/drawing/2014/main" id="{D3461E6F-6085-08FD-7C63-692FADCE280E}"/>
              </a:ext>
            </a:extLst>
          </p:cNvPr>
          <p:cNvSpPr txBox="1"/>
          <p:nvPr/>
        </p:nvSpPr>
        <p:spPr>
          <a:xfrm>
            <a:off x="5150741" y="1037926"/>
            <a:ext cx="3050726" cy="461665"/>
          </a:xfrm>
          <a:prstGeom prst="rect">
            <a:avLst/>
          </a:prstGeom>
          <a:noFill/>
        </p:spPr>
        <p:txBody>
          <a:bodyPr wrap="square">
            <a:spAutoFit/>
          </a:bodyPr>
          <a:lstStyle/>
          <a:p>
            <a:pPr algn="ctr"/>
            <a:r>
              <a:rPr lang="es-MX" sz="2400" b="1" dirty="0">
                <a:solidFill>
                  <a:srgbClr val="C00000"/>
                </a:solidFill>
                <a:latin typeface="Montserrat Light" panose="00000400000000000000" pitchFamily="2" charset="0"/>
              </a:rPr>
              <a:t>Creación de Grafos</a:t>
            </a:r>
            <a:endParaRPr lang="es-MX" sz="2400" dirty="0">
              <a:solidFill>
                <a:srgbClr val="C00000"/>
              </a:solidFill>
            </a:endParaRPr>
          </a:p>
        </p:txBody>
      </p:sp>
      <p:sp>
        <p:nvSpPr>
          <p:cNvPr id="51" name="CuadroTexto 50">
            <a:extLst>
              <a:ext uri="{FF2B5EF4-FFF2-40B4-BE49-F238E27FC236}">
                <a16:creationId xmlns:a16="http://schemas.microsoft.com/office/drawing/2014/main" id="{CC9E5CA0-50CB-861A-8597-B239693E86EA}"/>
              </a:ext>
            </a:extLst>
          </p:cNvPr>
          <p:cNvSpPr txBox="1"/>
          <p:nvPr/>
        </p:nvSpPr>
        <p:spPr>
          <a:xfrm>
            <a:off x="3999951" y="5233874"/>
            <a:ext cx="3802266" cy="338554"/>
          </a:xfrm>
          <a:prstGeom prst="rect">
            <a:avLst/>
          </a:prstGeom>
          <a:noFill/>
        </p:spPr>
        <p:txBody>
          <a:bodyPr wrap="square">
            <a:spAutoFit/>
          </a:bodyPr>
          <a:lstStyle/>
          <a:p>
            <a:r>
              <a:rPr lang="es-MX" sz="1600" b="1" dirty="0">
                <a:solidFill>
                  <a:srgbClr val="C00000"/>
                </a:solidFill>
                <a:latin typeface="Montserrat Light" panose="00000400000000000000" pitchFamily="2" charset="0"/>
              </a:rPr>
              <a:t>Red pesada no dirigida</a:t>
            </a:r>
            <a:endParaRPr lang="es-MX" sz="1600" dirty="0">
              <a:solidFill>
                <a:srgbClr val="C00000"/>
              </a:solidFill>
            </a:endParaRPr>
          </a:p>
        </p:txBody>
      </p:sp>
      <p:pic>
        <p:nvPicPr>
          <p:cNvPr id="3" name="Image 4" descr="Une image contenant très coloré&#10;&#10;Description générée automatiquement">
            <a:extLst>
              <a:ext uri="{FF2B5EF4-FFF2-40B4-BE49-F238E27FC236}">
                <a16:creationId xmlns:a16="http://schemas.microsoft.com/office/drawing/2014/main" id="{8324F22F-B06E-2565-EF80-9D6817DB0E46}"/>
              </a:ext>
            </a:extLst>
          </p:cNvPr>
          <p:cNvPicPr>
            <a:picLocks noChangeAspect="1"/>
          </p:cNvPicPr>
          <p:nvPr/>
        </p:nvPicPr>
        <p:blipFill>
          <a:blip r:embed="rId5" cstate="print">
            <a:extLst>
              <a:ext uri="{28A0092B-C50C-407E-A947-70E740481C1C}">
                <a14:useLocalDpi xmlns:a14="http://schemas.microsoft.com/office/drawing/2010/main" val="0"/>
              </a:ext>
            </a:extLst>
          </a:blip>
          <a:srcRect l="17863" t="5916" r="14529" b="10126"/>
          <a:stretch>
            <a:fillRect/>
          </a:stretch>
        </p:blipFill>
        <p:spPr bwMode="auto">
          <a:xfrm>
            <a:off x="8833041" y="4369741"/>
            <a:ext cx="2521280" cy="2379206"/>
          </a:xfrm>
          <a:prstGeom prst="rect">
            <a:avLst/>
          </a:prstGeom>
          <a:noFill/>
        </p:spPr>
      </p:pic>
      <p:sp>
        <p:nvSpPr>
          <p:cNvPr id="7" name="CuadroTexto 6">
            <a:extLst>
              <a:ext uri="{FF2B5EF4-FFF2-40B4-BE49-F238E27FC236}">
                <a16:creationId xmlns:a16="http://schemas.microsoft.com/office/drawing/2014/main" id="{68334073-B04F-B0D5-8554-C002C1E6A58C}"/>
              </a:ext>
            </a:extLst>
          </p:cNvPr>
          <p:cNvSpPr txBox="1"/>
          <p:nvPr/>
        </p:nvSpPr>
        <p:spPr>
          <a:xfrm>
            <a:off x="9431775" y="3862861"/>
            <a:ext cx="2239406" cy="584775"/>
          </a:xfrm>
          <a:prstGeom prst="rect">
            <a:avLst/>
          </a:prstGeom>
          <a:noFill/>
        </p:spPr>
        <p:txBody>
          <a:bodyPr wrap="square">
            <a:spAutoFit/>
          </a:bodyPr>
          <a:lstStyle/>
          <a:p>
            <a:pPr algn="r"/>
            <a:r>
              <a:rPr lang="es-MX" sz="800" dirty="0">
                <a:solidFill>
                  <a:srgbClr val="C00000"/>
                </a:solidFill>
                <a:latin typeface="Montserrat Light" panose="00000400000000000000" pitchFamily="2" charset="0"/>
              </a:rPr>
              <a:t>COUSYN, Louis, et al. </a:t>
            </a:r>
            <a:r>
              <a:rPr lang="es-MX" sz="800" dirty="0" err="1">
                <a:solidFill>
                  <a:srgbClr val="C00000"/>
                </a:solidFill>
                <a:latin typeface="Montserrat Light" panose="00000400000000000000" pitchFamily="2" charset="0"/>
              </a:rPr>
              <a:t>Daily</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resting‐state</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intracranial</a:t>
            </a:r>
            <a:r>
              <a:rPr lang="es-MX" sz="800" dirty="0">
                <a:solidFill>
                  <a:srgbClr val="C00000"/>
                </a:solidFill>
                <a:latin typeface="Montserrat Light" panose="00000400000000000000" pitchFamily="2" charset="0"/>
              </a:rPr>
              <a:t> EEG </a:t>
            </a:r>
            <a:r>
              <a:rPr lang="es-MX" sz="800" dirty="0" err="1">
                <a:solidFill>
                  <a:srgbClr val="C00000"/>
                </a:solidFill>
                <a:latin typeface="Montserrat Light" panose="00000400000000000000" pitchFamily="2" charset="0"/>
              </a:rPr>
              <a:t>connectivity</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for</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seizure</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risk</a:t>
            </a:r>
            <a:r>
              <a:rPr lang="es-MX" sz="800" dirty="0">
                <a:solidFill>
                  <a:srgbClr val="C00000"/>
                </a:solidFill>
                <a:latin typeface="Montserrat Light" panose="00000400000000000000" pitchFamily="2" charset="0"/>
              </a:rPr>
              <a:t> </a:t>
            </a:r>
            <a:r>
              <a:rPr lang="es-MX" sz="800" dirty="0" err="1">
                <a:solidFill>
                  <a:srgbClr val="C00000"/>
                </a:solidFill>
                <a:latin typeface="Montserrat Light" panose="00000400000000000000" pitchFamily="2" charset="0"/>
              </a:rPr>
              <a:t>forecasts</a:t>
            </a:r>
            <a:r>
              <a:rPr lang="es-MX" sz="800" dirty="0">
                <a:solidFill>
                  <a:srgbClr val="C00000"/>
                </a:solidFill>
                <a:latin typeface="Montserrat Light" panose="00000400000000000000" pitchFamily="2" charset="0"/>
              </a:rPr>
              <a:t>. Epilepsia, 2023, vol. 64, no 2, p. e23-e29.</a:t>
            </a:r>
          </a:p>
        </p:txBody>
      </p:sp>
      <p:sp>
        <p:nvSpPr>
          <p:cNvPr id="2" name="Flecha: cheurón 1">
            <a:extLst>
              <a:ext uri="{FF2B5EF4-FFF2-40B4-BE49-F238E27FC236}">
                <a16:creationId xmlns:a16="http://schemas.microsoft.com/office/drawing/2014/main" id="{78A13FC9-5CFE-38E5-79A9-606C896038F4}"/>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C9AB5C3F-80B5-355E-005D-39F5FD01A0B9}"/>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8  </m:t>
                      </m:r>
                    </m:oMath>
                  </m:oMathPara>
                </a14:m>
                <a:endParaRPr lang="es-MX" dirty="0"/>
              </a:p>
            </p:txBody>
          </p:sp>
        </mc:Choice>
        <mc:Fallback xmlns="">
          <p:sp>
            <p:nvSpPr>
              <p:cNvPr id="20" name="CuadroTexto 19">
                <a:extLst>
                  <a:ext uri="{FF2B5EF4-FFF2-40B4-BE49-F238E27FC236}">
                    <a16:creationId xmlns:a16="http://schemas.microsoft.com/office/drawing/2014/main" id="{C9AB5C3F-80B5-355E-005D-39F5FD01A0B9}"/>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947187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DBFA3B5D-EA97-DE9F-84C6-DE2ADE96080A}"/>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2" name="CuadroTexto 31">
            <a:extLst>
              <a:ext uri="{FF2B5EF4-FFF2-40B4-BE49-F238E27FC236}">
                <a16:creationId xmlns:a16="http://schemas.microsoft.com/office/drawing/2014/main" id="{610AC416-D131-245E-008E-FF5034585572}"/>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pic>
        <p:nvPicPr>
          <p:cNvPr id="3" name="Imagen 2">
            <a:extLst>
              <a:ext uri="{FF2B5EF4-FFF2-40B4-BE49-F238E27FC236}">
                <a16:creationId xmlns:a16="http://schemas.microsoft.com/office/drawing/2014/main" id="{A8D9081B-4EDC-B5B5-A566-0C22999C0111}"/>
              </a:ext>
            </a:extLst>
          </p:cNvPr>
          <p:cNvPicPr>
            <a:picLocks noChangeAspect="1"/>
          </p:cNvPicPr>
          <p:nvPr/>
        </p:nvPicPr>
        <p:blipFill>
          <a:blip r:embed="rId2"/>
          <a:stretch>
            <a:fillRect/>
          </a:stretch>
        </p:blipFill>
        <p:spPr>
          <a:xfrm>
            <a:off x="927031" y="3821992"/>
            <a:ext cx="2846368" cy="2957351"/>
          </a:xfrm>
          <a:prstGeom prst="rect">
            <a:avLst/>
          </a:prstGeom>
        </p:spPr>
      </p:pic>
      <p:pic>
        <p:nvPicPr>
          <p:cNvPr id="18" name="Imagen 17">
            <a:extLst>
              <a:ext uri="{FF2B5EF4-FFF2-40B4-BE49-F238E27FC236}">
                <a16:creationId xmlns:a16="http://schemas.microsoft.com/office/drawing/2014/main" id="{A29FA259-C816-A3DE-CE1B-46C777EF25D9}"/>
              </a:ext>
            </a:extLst>
          </p:cNvPr>
          <p:cNvPicPr>
            <a:picLocks noChangeAspect="1"/>
          </p:cNvPicPr>
          <p:nvPr/>
        </p:nvPicPr>
        <p:blipFill>
          <a:blip r:embed="rId3"/>
          <a:stretch>
            <a:fillRect/>
          </a:stretch>
        </p:blipFill>
        <p:spPr>
          <a:xfrm>
            <a:off x="927031" y="852578"/>
            <a:ext cx="2846367" cy="2957350"/>
          </a:xfrm>
          <a:prstGeom prst="rect">
            <a:avLst/>
          </a:prstGeom>
        </p:spPr>
      </p:pic>
      <p:sp>
        <p:nvSpPr>
          <p:cNvPr id="62" name="Elipse 61">
            <a:extLst>
              <a:ext uri="{FF2B5EF4-FFF2-40B4-BE49-F238E27FC236}">
                <a16:creationId xmlns:a16="http://schemas.microsoft.com/office/drawing/2014/main" id="{D1383F28-B829-75E7-1479-CB07104A6B46}"/>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Elipse 62">
            <a:extLst>
              <a:ext uri="{FF2B5EF4-FFF2-40B4-BE49-F238E27FC236}">
                <a16:creationId xmlns:a16="http://schemas.microsoft.com/office/drawing/2014/main" id="{4BEF35FA-8729-C99B-0926-C58F9FCE7BE2}"/>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E1777F25-9759-2490-1BC0-09B3543F0433}"/>
              </a:ext>
            </a:extLst>
          </p:cNvPr>
          <p:cNvPicPr>
            <a:picLocks noChangeAspect="1"/>
          </p:cNvPicPr>
          <p:nvPr/>
        </p:nvPicPr>
        <p:blipFill>
          <a:blip r:embed="rId4"/>
          <a:stretch>
            <a:fillRect/>
          </a:stretch>
        </p:blipFill>
        <p:spPr>
          <a:xfrm>
            <a:off x="3980101" y="1362701"/>
            <a:ext cx="3290879" cy="2488104"/>
          </a:xfrm>
          <a:prstGeom prst="rect">
            <a:avLst/>
          </a:prstGeom>
        </p:spPr>
      </p:pic>
      <p:pic>
        <p:nvPicPr>
          <p:cNvPr id="10" name="Imagen 9">
            <a:extLst>
              <a:ext uri="{FF2B5EF4-FFF2-40B4-BE49-F238E27FC236}">
                <a16:creationId xmlns:a16="http://schemas.microsoft.com/office/drawing/2014/main" id="{90BAE76C-77C2-C0E8-02EA-A4BA88B0A0A3}"/>
              </a:ext>
            </a:extLst>
          </p:cNvPr>
          <p:cNvPicPr>
            <a:picLocks noChangeAspect="1"/>
          </p:cNvPicPr>
          <p:nvPr/>
        </p:nvPicPr>
        <p:blipFill>
          <a:blip r:embed="rId5"/>
          <a:stretch>
            <a:fillRect/>
          </a:stretch>
        </p:blipFill>
        <p:spPr>
          <a:xfrm>
            <a:off x="7344803" y="2684206"/>
            <a:ext cx="4823645" cy="3646968"/>
          </a:xfrm>
          <a:prstGeom prst="rect">
            <a:avLst/>
          </a:prstGeom>
        </p:spPr>
      </p:pic>
      <p:sp>
        <p:nvSpPr>
          <p:cNvPr id="2" name="CuadroTexto 1">
            <a:extLst>
              <a:ext uri="{FF2B5EF4-FFF2-40B4-BE49-F238E27FC236}">
                <a16:creationId xmlns:a16="http://schemas.microsoft.com/office/drawing/2014/main" id="{2570447F-4ED7-266A-BF72-305C23E4A1C9}"/>
              </a:ext>
            </a:extLst>
          </p:cNvPr>
          <p:cNvSpPr txBox="1"/>
          <p:nvPr/>
        </p:nvSpPr>
        <p:spPr>
          <a:xfrm>
            <a:off x="4100177" y="1115671"/>
            <a:ext cx="3050726" cy="400110"/>
          </a:xfrm>
          <a:prstGeom prst="rect">
            <a:avLst/>
          </a:prstGeom>
          <a:noFill/>
        </p:spPr>
        <p:txBody>
          <a:bodyPr wrap="square">
            <a:spAutoFit/>
          </a:bodyPr>
          <a:lstStyle/>
          <a:p>
            <a:pPr algn="ctr"/>
            <a:r>
              <a:rPr lang="es-MX" sz="2000" b="1" dirty="0">
                <a:solidFill>
                  <a:srgbClr val="C00000"/>
                </a:solidFill>
                <a:latin typeface="Montserrat Light" panose="00000400000000000000" pitchFamily="2" charset="0"/>
              </a:rPr>
              <a:t>Creación de Grafos</a:t>
            </a:r>
            <a:endParaRPr lang="es-MX" sz="2000" dirty="0">
              <a:solidFill>
                <a:srgbClr val="C00000"/>
              </a:solidFill>
            </a:endParaRPr>
          </a:p>
        </p:txBody>
      </p:sp>
      <p:sp>
        <p:nvSpPr>
          <p:cNvPr id="4" name="CuadroTexto 3">
            <a:extLst>
              <a:ext uri="{FF2B5EF4-FFF2-40B4-BE49-F238E27FC236}">
                <a16:creationId xmlns:a16="http://schemas.microsoft.com/office/drawing/2014/main" id="{13539E93-344A-B154-EEE0-B98DD01EA9F0}"/>
              </a:ext>
            </a:extLst>
          </p:cNvPr>
          <p:cNvSpPr txBox="1"/>
          <p:nvPr/>
        </p:nvSpPr>
        <p:spPr>
          <a:xfrm>
            <a:off x="8370946" y="1990318"/>
            <a:ext cx="3050726" cy="707886"/>
          </a:xfrm>
          <a:prstGeom prst="rect">
            <a:avLst/>
          </a:prstGeom>
          <a:noFill/>
        </p:spPr>
        <p:txBody>
          <a:bodyPr wrap="square">
            <a:spAutoFit/>
          </a:bodyPr>
          <a:lstStyle/>
          <a:p>
            <a:pPr algn="ctr"/>
            <a:r>
              <a:rPr lang="es-MX" sz="2000" b="1" dirty="0">
                <a:solidFill>
                  <a:srgbClr val="C00000"/>
                </a:solidFill>
                <a:latin typeface="Montserrat Light" panose="00000400000000000000" pitchFamily="2" charset="0"/>
              </a:rPr>
              <a:t>Filtrado por </a:t>
            </a:r>
            <a:r>
              <a:rPr lang="es-MX" sz="2000" b="1" i="1" dirty="0">
                <a:solidFill>
                  <a:srgbClr val="C00000"/>
                </a:solidFill>
                <a:latin typeface="Montserrat Light" panose="00000400000000000000" pitchFamily="2" charset="0"/>
              </a:rPr>
              <a:t>Spanning </a:t>
            </a:r>
            <a:r>
              <a:rPr lang="es-MX" sz="2000" b="1" i="1" dirty="0" err="1">
                <a:solidFill>
                  <a:srgbClr val="C00000"/>
                </a:solidFill>
                <a:latin typeface="Montserrat Light" panose="00000400000000000000" pitchFamily="2" charset="0"/>
              </a:rPr>
              <a:t>tree</a:t>
            </a:r>
            <a:r>
              <a:rPr lang="es-MX" sz="2000" b="1" dirty="0">
                <a:solidFill>
                  <a:srgbClr val="C00000"/>
                </a:solidFill>
                <a:latin typeface="Montserrat Light" panose="00000400000000000000" pitchFamily="2" charset="0"/>
              </a:rPr>
              <a:t> con grado 3</a:t>
            </a:r>
            <a:endParaRPr lang="es-MX" sz="2000" dirty="0">
              <a:solidFill>
                <a:srgbClr val="C00000"/>
              </a:solidFill>
            </a:endParaRPr>
          </a:p>
        </p:txBody>
      </p:sp>
      <p:sp>
        <p:nvSpPr>
          <p:cNvPr id="5" name="Flecha: cheurón 4">
            <a:extLst>
              <a:ext uri="{FF2B5EF4-FFF2-40B4-BE49-F238E27FC236}">
                <a16:creationId xmlns:a16="http://schemas.microsoft.com/office/drawing/2014/main" id="{5B73B859-52D0-328A-33A5-97E16D9DA4AE}"/>
              </a:ext>
            </a:extLst>
          </p:cNvPr>
          <p:cNvSpPr/>
          <p:nvPr/>
        </p:nvSpPr>
        <p:spPr>
          <a:xfrm>
            <a:off x="308517"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Flecha: cheurón 5">
            <a:extLst>
              <a:ext uri="{FF2B5EF4-FFF2-40B4-BE49-F238E27FC236}">
                <a16:creationId xmlns:a16="http://schemas.microsoft.com/office/drawing/2014/main" id="{826FECC2-230B-8E41-AE02-D2500014EDA3}"/>
              </a:ext>
            </a:extLst>
          </p:cNvPr>
          <p:cNvSpPr/>
          <p:nvPr/>
        </p:nvSpPr>
        <p:spPr>
          <a:xfrm>
            <a:off x="2627440"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7" name="Flecha: cheurón 6">
            <a:extLst>
              <a:ext uri="{FF2B5EF4-FFF2-40B4-BE49-F238E27FC236}">
                <a16:creationId xmlns:a16="http://schemas.microsoft.com/office/drawing/2014/main" id="{6113C99A-86BC-A206-F1EB-77AF3E534906}"/>
              </a:ext>
            </a:extLst>
          </p:cNvPr>
          <p:cNvSpPr/>
          <p:nvPr/>
        </p:nvSpPr>
        <p:spPr>
          <a:xfrm>
            <a:off x="4946363" y="78657"/>
            <a:ext cx="2399072" cy="602062"/>
          </a:xfrm>
          <a:prstGeom prst="chevron">
            <a:avLst/>
          </a:prstGeom>
          <a:solidFill>
            <a:srgbClr val="003E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1" name="CuadroTexto 20">
            <a:extLst>
              <a:ext uri="{FF2B5EF4-FFF2-40B4-BE49-F238E27FC236}">
                <a16:creationId xmlns:a16="http://schemas.microsoft.com/office/drawing/2014/main" id="{08C24CBE-D3D8-A981-498D-A9AF16FD7632}"/>
              </a:ext>
            </a:extLst>
          </p:cNvPr>
          <p:cNvSpPr txBox="1"/>
          <p:nvPr/>
        </p:nvSpPr>
        <p:spPr>
          <a:xfrm>
            <a:off x="607107"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Problemática</a:t>
            </a:r>
            <a:endParaRPr lang="es-MX" sz="1600" dirty="0">
              <a:solidFill>
                <a:schemeClr val="bg1"/>
              </a:solidFill>
            </a:endParaRPr>
          </a:p>
        </p:txBody>
      </p:sp>
      <p:sp>
        <p:nvSpPr>
          <p:cNvPr id="22" name="CuadroTexto 21">
            <a:extLst>
              <a:ext uri="{FF2B5EF4-FFF2-40B4-BE49-F238E27FC236}">
                <a16:creationId xmlns:a16="http://schemas.microsoft.com/office/drawing/2014/main" id="{100034DB-91AA-2D30-CECE-662106FCEAAE}"/>
              </a:ext>
            </a:extLst>
          </p:cNvPr>
          <p:cNvSpPr txBox="1"/>
          <p:nvPr/>
        </p:nvSpPr>
        <p:spPr>
          <a:xfrm>
            <a:off x="2939539"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Objetivo</a:t>
            </a:r>
            <a:endParaRPr lang="es-MX" sz="1600" dirty="0">
              <a:solidFill>
                <a:schemeClr val="bg1"/>
              </a:solidFill>
            </a:endParaRPr>
          </a:p>
        </p:txBody>
      </p:sp>
      <p:sp>
        <p:nvSpPr>
          <p:cNvPr id="23" name="CuadroTexto 22">
            <a:extLst>
              <a:ext uri="{FF2B5EF4-FFF2-40B4-BE49-F238E27FC236}">
                <a16:creationId xmlns:a16="http://schemas.microsoft.com/office/drawing/2014/main" id="{E3846AAA-1EFB-871B-C55C-F3FF0EEE085A}"/>
              </a:ext>
            </a:extLst>
          </p:cNvPr>
          <p:cNvSpPr txBox="1"/>
          <p:nvPr/>
        </p:nvSpPr>
        <p:spPr>
          <a:xfrm>
            <a:off x="5258462"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Datos</a:t>
            </a:r>
            <a:endParaRPr lang="es-MX" sz="1600" dirty="0">
              <a:solidFill>
                <a:schemeClr val="bg1"/>
              </a:solidFill>
            </a:endParaRPr>
          </a:p>
        </p:txBody>
      </p:sp>
      <p:sp>
        <p:nvSpPr>
          <p:cNvPr id="26" name="Flecha: cheurón 25">
            <a:extLst>
              <a:ext uri="{FF2B5EF4-FFF2-40B4-BE49-F238E27FC236}">
                <a16:creationId xmlns:a16="http://schemas.microsoft.com/office/drawing/2014/main" id="{6BF3ABF8-5A64-248A-CDEB-206D1D2C1A20}"/>
              </a:ext>
            </a:extLst>
          </p:cNvPr>
          <p:cNvSpPr/>
          <p:nvPr/>
        </p:nvSpPr>
        <p:spPr>
          <a:xfrm>
            <a:off x="7165490" y="20809"/>
            <a:ext cx="502650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7" name="Flecha: cheurón 26">
            <a:extLst>
              <a:ext uri="{FF2B5EF4-FFF2-40B4-BE49-F238E27FC236}">
                <a16:creationId xmlns:a16="http://schemas.microsoft.com/office/drawing/2014/main" id="{B222EDC2-6705-8B59-7996-6A258795374B}"/>
              </a:ext>
            </a:extLst>
          </p:cNvPr>
          <p:cNvSpPr/>
          <p:nvPr/>
        </p:nvSpPr>
        <p:spPr>
          <a:xfrm>
            <a:off x="58077" y="9939"/>
            <a:ext cx="5068229" cy="717755"/>
          </a:xfrm>
          <a:prstGeom prst="chevron">
            <a:avLst/>
          </a:prstGeom>
          <a:solidFill>
            <a:srgbClr val="FBEDE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E7DC5F9E-2317-38EA-2B3A-D03B144F2950}"/>
                  </a:ext>
                </a:extLst>
              </p:cNvPr>
              <p:cNvSpPr txBox="1"/>
              <p:nvPr/>
            </p:nvSpPr>
            <p:spPr>
              <a:xfrm>
                <a:off x="11533290" y="6472907"/>
                <a:ext cx="3093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9  </m:t>
                      </m:r>
                    </m:oMath>
                  </m:oMathPara>
                </a14:m>
                <a:endParaRPr lang="es-MX" dirty="0"/>
              </a:p>
            </p:txBody>
          </p:sp>
        </mc:Choice>
        <mc:Fallback xmlns="">
          <p:sp>
            <p:nvSpPr>
              <p:cNvPr id="36" name="CuadroTexto 35">
                <a:extLst>
                  <a:ext uri="{FF2B5EF4-FFF2-40B4-BE49-F238E27FC236}">
                    <a16:creationId xmlns:a16="http://schemas.microsoft.com/office/drawing/2014/main" id="{E7DC5F9E-2317-38EA-2B3A-D03B144F2950}"/>
                  </a:ext>
                </a:extLst>
              </p:cNvPr>
              <p:cNvSpPr txBox="1">
                <a:spLocks noRot="1" noChangeAspect="1" noMove="1" noResize="1" noEditPoints="1" noAdjustHandles="1" noChangeArrowheads="1" noChangeShapeType="1" noTextEdit="1"/>
              </p:cNvSpPr>
              <p:nvPr/>
            </p:nvSpPr>
            <p:spPr>
              <a:xfrm>
                <a:off x="11533290" y="6472907"/>
                <a:ext cx="309379" cy="215444"/>
              </a:xfrm>
              <a:prstGeom prst="rect">
                <a:avLst/>
              </a:prstGeom>
              <a:blipFill>
                <a:blip r:embed="rId6"/>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699914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A-CoNGA physic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8333</TotalTime>
  <Words>2746</Words>
  <Application>Microsoft Office PowerPoint</Application>
  <PresentationFormat>Panorámica</PresentationFormat>
  <Paragraphs>414</Paragraphs>
  <Slides>45</Slides>
  <Notes>15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Montserrat</vt:lpstr>
      <vt:lpstr>Libre Franklin</vt:lpstr>
      <vt:lpstr>Montserrat Light</vt:lpstr>
      <vt:lpstr>Cambria Math</vt:lpstr>
      <vt:lpstr>Roboto</vt:lpstr>
      <vt:lpstr>Arial</vt:lpstr>
      <vt:lpstr>LA-CoNGA physics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Anatomical Connectivity Networks in Epilepsy Patients Embedded in Euclidean Space</dc:title>
  <cp:lastModifiedBy>STEVEN RICO</cp:lastModifiedBy>
  <cp:revision>286</cp:revision>
  <dcterms:modified xsi:type="dcterms:W3CDTF">2024-03-15T00:49:43Z</dcterms:modified>
</cp:coreProperties>
</file>