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Economica"/>
      <p:regular r:id="rId31"/>
      <p:bold r:id="rId32"/>
      <p:italic r:id="rId33"/>
      <p:boldItalic r:id="rId34"/>
    </p:embeddedFont>
    <p:embeddedFont>
      <p:font typeface="Open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conomica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Economica-italic.fntdata"/><Relationship Id="rId10" Type="http://schemas.openxmlformats.org/officeDocument/2006/relationships/slide" Target="slides/slide5.xml"/><Relationship Id="rId32" Type="http://schemas.openxmlformats.org/officeDocument/2006/relationships/font" Target="fonts/Economica-bold.fntdata"/><Relationship Id="rId13" Type="http://schemas.openxmlformats.org/officeDocument/2006/relationships/slide" Target="slides/slide8.xml"/><Relationship Id="rId35" Type="http://schemas.openxmlformats.org/officeDocument/2006/relationships/font" Target="fonts/OpenSans-regular.fntdata"/><Relationship Id="rId12" Type="http://schemas.openxmlformats.org/officeDocument/2006/relationships/slide" Target="slides/slide7.xml"/><Relationship Id="rId34" Type="http://schemas.openxmlformats.org/officeDocument/2006/relationships/font" Target="fonts/Economica-boldItalic.fntdata"/><Relationship Id="rId15" Type="http://schemas.openxmlformats.org/officeDocument/2006/relationships/slide" Target="slides/slide10.xml"/><Relationship Id="rId37" Type="http://schemas.openxmlformats.org/officeDocument/2006/relationships/font" Target="fonts/OpenSans-italic.fntdata"/><Relationship Id="rId14" Type="http://schemas.openxmlformats.org/officeDocument/2006/relationships/slide" Target="slides/slide9.xml"/><Relationship Id="rId36" Type="http://schemas.openxmlformats.org/officeDocument/2006/relationships/font" Target="fonts/Open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Open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e4a2a840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e4a2a840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e4a2a840c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0e4a2a840c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4ca6bff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4ca6bff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e4a2a840c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e4a2a840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e4a2a840c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0e4a2a840c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e4a2a840c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e4a2a840c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e4a2a840c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e4a2a840c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e4a2a840c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0e4a2a840c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e4a2a840c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0e4a2a840c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e4a2a840c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e4a2a840c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e4a2a840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e4a2a840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e4a2a840c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0e4a2a840c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e4a2a840c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0e4a2a840c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e4a2a840c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0e4a2a840c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d4ca6bff0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d4ca6bff0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0e4a2a840c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0e4a2a840c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d4d41557d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d4d41557d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e4a2a840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e4a2a840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e4a2a840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e4a2a840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e4a2a840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0e4a2a840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e4a2a840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e4a2a840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e4a2a840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0e4a2a840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e4a2a840c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e4a2a840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e4a2a840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0e4a2a840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image" Target="../media/image15.jp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Relationship Id="rId4" Type="http://schemas.openxmlformats.org/officeDocument/2006/relationships/image" Target="../media/image19.jpg"/><Relationship Id="rId5" Type="http://schemas.openxmlformats.org/officeDocument/2006/relationships/image" Target="../media/image27.jpg"/><Relationship Id="rId6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26.jpg"/><Relationship Id="rId5" Type="http://schemas.openxmlformats.org/officeDocument/2006/relationships/image" Target="../media/image20.jpg"/><Relationship Id="rId6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34.jp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2624525" y="718950"/>
            <a:ext cx="4739400" cy="236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Construcción</a:t>
            </a:r>
            <a:r>
              <a:rPr lang="es"/>
              <a:t> de un telescopio de muones para hacer muongrafia al </a:t>
            </a:r>
            <a:r>
              <a:rPr lang="es"/>
              <a:t>volcán</a:t>
            </a:r>
            <a:r>
              <a:rPr lang="es"/>
              <a:t> cerro mach</a:t>
            </a:r>
            <a:r>
              <a:rPr lang="es"/>
              <a:t>í</a:t>
            </a:r>
            <a:r>
              <a:rPr lang="es"/>
              <a:t>n  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2819250" y="3156025"/>
            <a:ext cx="3505500" cy="11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J. Perea-Perez, C. Sarmiento-Cano, D. Castillo-Morales, R. Martinez, J. Pisco-Guabave, J. Ruiz-Higuera, D. Sandoval-Galvis, D. Vasquez-Duran, J. Sanabria-Gomez, L. Nunez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3">
            <a:alphaModFix/>
          </a:blip>
          <a:srcRect b="6570" l="0" r="0" t="-6570"/>
          <a:stretch/>
        </p:blipFill>
        <p:spPr>
          <a:xfrm>
            <a:off x="96601" y="123810"/>
            <a:ext cx="1102648" cy="115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-480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Volcán</a:t>
            </a:r>
            <a:r>
              <a:rPr lang="es"/>
              <a:t> cerro mach</a:t>
            </a:r>
            <a:r>
              <a:rPr lang="es"/>
              <a:t>í</a:t>
            </a:r>
            <a:r>
              <a:rPr lang="es"/>
              <a:t>n </a:t>
            </a:r>
            <a:endParaRPr/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8283600" y="1225225"/>
            <a:ext cx="5487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925" y="667500"/>
            <a:ext cx="6281674" cy="417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8131100" y="1225225"/>
            <a:ext cx="7011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56" y="152400"/>
            <a:ext cx="363280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9762" y="152400"/>
            <a:ext cx="363280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255950" y="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MuTe2.0: Muon Telescope </a:t>
            </a:r>
            <a:endParaRPr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5001550" y="951350"/>
            <a:ext cx="3975300" cy="3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-Paralelepipedo de aproximadamente 1m x1.5mx2.5m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-Dos paneles de barras centelladoras.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-Una caja </a:t>
            </a:r>
            <a:r>
              <a:rPr lang="es"/>
              <a:t>térmica</a:t>
            </a:r>
            <a:r>
              <a:rPr lang="es"/>
              <a:t> con la </a:t>
            </a:r>
            <a:r>
              <a:rPr lang="es"/>
              <a:t>electrónica</a:t>
            </a:r>
            <a:r>
              <a:rPr lang="es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25" y="1117062"/>
            <a:ext cx="3975150" cy="298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MuTe2.0(panel centellador)</a:t>
            </a:r>
            <a:endParaRPr/>
          </a:p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5798625" y="1225225"/>
            <a:ext cx="31014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-Contiene dos planos de 15 barras centelladoras c/u.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-Cada panel tiene 225 </a:t>
            </a:r>
            <a:r>
              <a:rPr lang="es"/>
              <a:t>píxeles</a:t>
            </a:r>
            <a:r>
              <a:rPr lang="es"/>
              <a:t> c/u.</a:t>
            </a:r>
            <a:endParaRPr/>
          </a:p>
        </p:txBody>
      </p:sp>
      <p:sp>
        <p:nvSpPr>
          <p:cNvPr id="165" name="Google Shape;16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 b="12069" l="0" r="0" t="18447"/>
          <a:stretch/>
        </p:blipFill>
        <p:spPr>
          <a:xfrm>
            <a:off x="340006" y="1467825"/>
            <a:ext cx="5168845" cy="26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262900" y="8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MuTe2.0(Barras centelladoras)</a:t>
            </a:r>
            <a:endParaRPr/>
          </a:p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5984500" y="765225"/>
            <a:ext cx="2922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-Cada barra centelladora es de 60cm x 4cm x 1cm.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-Hilo de fibra </a:t>
            </a:r>
            <a:r>
              <a:rPr lang="es"/>
              <a:t>óptica</a:t>
            </a:r>
            <a:r>
              <a:rPr lang="es"/>
              <a:t> que transporta luz  verde.</a:t>
            </a:r>
            <a:endParaRPr/>
          </a:p>
        </p:txBody>
      </p:sp>
      <p:sp>
        <p:nvSpPr>
          <p:cNvPr id="173" name="Google Shape;17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50" y="1135675"/>
            <a:ext cx="5317275" cy="28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MuTe2.0(Acople fibra-SiPm)</a:t>
            </a:r>
            <a:endParaRPr/>
          </a:p>
        </p:txBody>
      </p:sp>
      <p:sp>
        <p:nvSpPr>
          <p:cNvPr id="180" name="Google Shape;18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 rotWithShape="1">
          <a:blip r:embed="rId3">
            <a:alphaModFix/>
          </a:blip>
          <a:srcRect b="18274" l="4944" r="5481" t="19268"/>
          <a:stretch/>
        </p:blipFill>
        <p:spPr>
          <a:xfrm>
            <a:off x="0" y="1147213"/>
            <a:ext cx="4890524" cy="255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4">
            <a:alphaModFix/>
          </a:blip>
          <a:srcRect b="0" l="2042" r="3849" t="0"/>
          <a:stretch/>
        </p:blipFill>
        <p:spPr>
          <a:xfrm>
            <a:off x="4353850" y="2799894"/>
            <a:ext cx="4253476" cy="219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 rotWithShape="1">
          <a:blip r:embed="rId5">
            <a:alphaModFix/>
          </a:blip>
          <a:srcRect b="23689" l="7902" r="22589" t="14036"/>
          <a:stretch/>
        </p:blipFill>
        <p:spPr>
          <a:xfrm>
            <a:off x="5898463" y="423774"/>
            <a:ext cx="1733004" cy="13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6">
            <a:alphaModFix/>
          </a:blip>
          <a:srcRect b="9428" l="6109" r="6117" t="0"/>
          <a:stretch/>
        </p:blipFill>
        <p:spPr>
          <a:xfrm>
            <a:off x="6135025" y="1573783"/>
            <a:ext cx="1330850" cy="1269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MuTe2.0(Acople Barra-PCB)</a:t>
            </a:r>
            <a:endParaRPr/>
          </a:p>
        </p:txBody>
      </p:sp>
      <p:sp>
        <p:nvSpPr>
          <p:cNvPr id="190" name="Google Shape;19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 rotWithShape="1">
          <a:blip r:embed="rId3">
            <a:alphaModFix/>
          </a:blip>
          <a:srcRect b="17035" l="0" r="30608" t="38531"/>
          <a:stretch/>
        </p:blipFill>
        <p:spPr>
          <a:xfrm>
            <a:off x="311700" y="1225225"/>
            <a:ext cx="2528074" cy="214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 rotWithShape="1">
          <a:blip r:embed="rId4">
            <a:alphaModFix/>
          </a:blip>
          <a:srcRect b="16172" l="25331" r="27991" t="37894"/>
          <a:stretch/>
        </p:blipFill>
        <p:spPr>
          <a:xfrm>
            <a:off x="3296600" y="1188863"/>
            <a:ext cx="1700548" cy="222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 rotWithShape="1">
          <a:blip r:embed="rId5">
            <a:alphaModFix/>
          </a:blip>
          <a:srcRect b="0" l="3966" r="0" t="6384"/>
          <a:stretch/>
        </p:blipFill>
        <p:spPr>
          <a:xfrm>
            <a:off x="5701050" y="1289350"/>
            <a:ext cx="2217375" cy="34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>
            <p:ph idx="1" type="body"/>
          </p:nvPr>
        </p:nvSpPr>
        <p:spPr>
          <a:xfrm>
            <a:off x="7064775" y="1050875"/>
            <a:ext cx="701100" cy="3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lang="es" sz="760"/>
              <a:t>HV BIAS</a:t>
            </a:r>
            <a:endParaRPr b="1" sz="760"/>
          </a:p>
        </p:txBody>
      </p:sp>
      <p:sp>
        <p:nvSpPr>
          <p:cNvPr id="195" name="Google Shape;195;p28"/>
          <p:cNvSpPr txBox="1"/>
          <p:nvPr>
            <p:ph idx="1" type="body"/>
          </p:nvPr>
        </p:nvSpPr>
        <p:spPr>
          <a:xfrm>
            <a:off x="7307800" y="3110275"/>
            <a:ext cx="701100" cy="3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lang="es" sz="760"/>
              <a:t>CÁTODO</a:t>
            </a:r>
            <a:endParaRPr b="1" sz="760"/>
          </a:p>
        </p:txBody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7432300" y="3876875"/>
            <a:ext cx="91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lang="es" sz="750"/>
              <a:t>ANADO(SEÑAL A RECOLECTAR)</a:t>
            </a:r>
            <a:endParaRPr b="1" sz="750"/>
          </a:p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 rot="-5400000">
            <a:off x="5290500" y="2713263"/>
            <a:ext cx="701100" cy="3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lang="es" sz="760"/>
              <a:t>GND</a:t>
            </a:r>
            <a:endParaRPr b="1" sz="760"/>
          </a:p>
        </p:txBody>
      </p:sp>
      <p:sp>
        <p:nvSpPr>
          <p:cNvPr id="198" name="Google Shape;198;p28"/>
          <p:cNvSpPr txBox="1"/>
          <p:nvPr>
            <p:ph idx="1" type="body"/>
          </p:nvPr>
        </p:nvSpPr>
        <p:spPr>
          <a:xfrm>
            <a:off x="311700" y="4161325"/>
            <a:ext cx="4572000" cy="5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SiPm de la serie s13360 de hamamatsu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MuTe2.0(DAQ)</a:t>
            </a:r>
            <a:endParaRPr/>
          </a:p>
        </p:txBody>
      </p:sp>
      <p:sp>
        <p:nvSpPr>
          <p:cNvPr id="204" name="Google Shape;20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 b="0" l="0" r="33616" t="0"/>
          <a:stretch/>
        </p:blipFill>
        <p:spPr>
          <a:xfrm>
            <a:off x="131425" y="715100"/>
            <a:ext cx="4322099" cy="292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 rotWithShape="1">
          <a:blip r:embed="rId4">
            <a:alphaModFix/>
          </a:blip>
          <a:srcRect b="24011" l="19234" r="21435" t="24094"/>
          <a:stretch/>
        </p:blipFill>
        <p:spPr>
          <a:xfrm>
            <a:off x="3972625" y="2655407"/>
            <a:ext cx="4792003" cy="2357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5">
            <a:alphaModFix/>
          </a:blip>
          <a:srcRect b="46785" l="0" r="7493" t="25338"/>
          <a:stretch/>
        </p:blipFill>
        <p:spPr>
          <a:xfrm>
            <a:off x="4532375" y="873125"/>
            <a:ext cx="2123501" cy="14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 rotWithShape="1">
          <a:blip r:embed="rId6">
            <a:alphaModFix/>
          </a:blip>
          <a:srcRect b="27858" l="0" r="10305" t="19178"/>
          <a:stretch/>
        </p:blipFill>
        <p:spPr>
          <a:xfrm>
            <a:off x="6871925" y="831300"/>
            <a:ext cx="1692674" cy="177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0" y="3972625"/>
            <a:ext cx="3791100" cy="9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-FERS A5202 de CAEN instruments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- MiniPC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269875" y="441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Caja </a:t>
            </a:r>
            <a:r>
              <a:rPr lang="es"/>
              <a:t>térmica</a:t>
            </a:r>
            <a:r>
              <a:rPr lang="es"/>
              <a:t> para el DAQ</a:t>
            </a:r>
            <a:endParaRPr/>
          </a:p>
        </p:txBody>
      </p:sp>
      <p:sp>
        <p:nvSpPr>
          <p:cNvPr id="215" name="Google Shape;21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16" name="Google Shape;216;p30"/>
          <p:cNvPicPr preferRelativeResize="0"/>
          <p:nvPr/>
        </p:nvPicPr>
        <p:blipFill rotWithShape="1">
          <a:blip r:embed="rId3">
            <a:alphaModFix/>
          </a:blip>
          <a:srcRect b="0" l="13109" r="31553" t="0"/>
          <a:stretch/>
        </p:blipFill>
        <p:spPr>
          <a:xfrm>
            <a:off x="76138" y="794900"/>
            <a:ext cx="2724036" cy="22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4">
            <a:alphaModFix/>
          </a:blip>
          <a:srcRect b="11000" l="11800" r="5445" t="6286"/>
          <a:stretch/>
        </p:blipFill>
        <p:spPr>
          <a:xfrm>
            <a:off x="76150" y="3075075"/>
            <a:ext cx="3093826" cy="19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 rotWithShape="1">
          <a:blip r:embed="rId5">
            <a:alphaModFix/>
          </a:blip>
          <a:srcRect b="0" l="0" r="0" t="10618"/>
          <a:stretch/>
        </p:blipFill>
        <p:spPr>
          <a:xfrm>
            <a:off x="2916700" y="1865100"/>
            <a:ext cx="1870675" cy="18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8325" y="1338575"/>
            <a:ext cx="4455675" cy="33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511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 de </a:t>
            </a:r>
            <a:r>
              <a:rPr lang="es"/>
              <a:t>alimentación</a:t>
            </a:r>
            <a:r>
              <a:rPr lang="es"/>
              <a:t> </a:t>
            </a:r>
            <a:r>
              <a:rPr lang="es"/>
              <a:t>eléctrica de respaldo</a:t>
            </a:r>
            <a:endParaRPr/>
          </a:p>
        </p:txBody>
      </p:sp>
      <p:sp>
        <p:nvSpPr>
          <p:cNvPr id="225" name="Google Shape;22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226" name="Google Shape;226;p31"/>
          <p:cNvGrpSpPr/>
          <p:nvPr/>
        </p:nvGrpSpPr>
        <p:grpSpPr>
          <a:xfrm>
            <a:off x="359370" y="882411"/>
            <a:ext cx="4225412" cy="3254026"/>
            <a:chOff x="3010425" y="304800"/>
            <a:chExt cx="6133564" cy="4838701"/>
          </a:xfrm>
        </p:grpSpPr>
        <p:pic>
          <p:nvPicPr>
            <p:cNvPr id="227" name="Google Shape;227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10425" y="304800"/>
              <a:ext cx="6133564" cy="483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31"/>
            <p:cNvPicPr preferRelativeResize="0"/>
            <p:nvPr/>
          </p:nvPicPr>
          <p:blipFill rotWithShape="1">
            <a:blip r:embed="rId4">
              <a:alphaModFix/>
            </a:blip>
            <a:srcRect b="43502" l="0" r="17369" t="0"/>
            <a:stretch/>
          </p:blipFill>
          <p:spPr>
            <a:xfrm>
              <a:off x="6263941" y="2882050"/>
              <a:ext cx="2490384" cy="22614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31"/>
          <p:cNvPicPr preferRelativeResize="0"/>
          <p:nvPr/>
        </p:nvPicPr>
        <p:blipFill rotWithShape="1">
          <a:blip r:embed="rId5">
            <a:alphaModFix/>
          </a:blip>
          <a:srcRect b="46816" l="14559" r="0" t="0"/>
          <a:stretch/>
        </p:blipFill>
        <p:spPr>
          <a:xfrm>
            <a:off x="4724213" y="1036075"/>
            <a:ext cx="3748239" cy="310034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/>
          <p:nvPr/>
        </p:nvSpPr>
        <p:spPr>
          <a:xfrm>
            <a:off x="645375" y="4420950"/>
            <a:ext cx="1266900" cy="495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Inversor DC/AC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1" name="Google Shape;231;p31"/>
          <p:cNvCxnSpPr>
            <a:endCxn id="230" idx="0"/>
          </p:cNvCxnSpPr>
          <p:nvPr/>
        </p:nvCxnSpPr>
        <p:spPr>
          <a:xfrm flipH="1">
            <a:off x="1278825" y="4058850"/>
            <a:ext cx="4800" cy="362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31"/>
          <p:cNvSpPr/>
          <p:nvPr/>
        </p:nvSpPr>
        <p:spPr>
          <a:xfrm>
            <a:off x="2493225" y="4420950"/>
            <a:ext cx="1266900" cy="495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DAQ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3" name="Google Shape;233;p31"/>
          <p:cNvCxnSpPr>
            <a:stCxn id="230" idx="3"/>
            <a:endCxn id="232" idx="1"/>
          </p:cNvCxnSpPr>
          <p:nvPr/>
        </p:nvCxnSpPr>
        <p:spPr>
          <a:xfrm>
            <a:off x="1912275" y="4668600"/>
            <a:ext cx="581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Contenido</a:t>
            </a:r>
            <a:endParaRPr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Muones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Muongrafia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Volcan cerro machin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MuTe 2.0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Estructura mecánica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Sistema de </a:t>
            </a:r>
            <a:r>
              <a:rPr lang="es"/>
              <a:t>adquisición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/>
              <a:t>Sistema de </a:t>
            </a:r>
            <a:r>
              <a:rPr lang="es"/>
              <a:t>gestión</a:t>
            </a:r>
            <a:r>
              <a:rPr lang="es"/>
              <a:t> de datos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 de </a:t>
            </a:r>
            <a:r>
              <a:rPr lang="es"/>
              <a:t>gestión</a:t>
            </a:r>
            <a:r>
              <a:rPr lang="es"/>
              <a:t> de datos</a:t>
            </a:r>
            <a:endParaRPr/>
          </a:p>
        </p:txBody>
      </p:sp>
      <p:sp>
        <p:nvSpPr>
          <p:cNvPr id="239" name="Google Shape;239;p32"/>
          <p:cNvSpPr txBox="1"/>
          <p:nvPr>
            <p:ph idx="1" type="body"/>
          </p:nvPr>
        </p:nvSpPr>
        <p:spPr>
          <a:xfrm>
            <a:off x="8371150" y="1225225"/>
            <a:ext cx="4611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41" name="Google Shape;2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00" y="1056501"/>
            <a:ext cx="7708625" cy="39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/>
        </p:nvSpPr>
        <p:spPr>
          <a:xfrm>
            <a:off x="8472458" y="44499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0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sz="1000">
              <a:solidFill>
                <a:srgbClr val="00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247" name="Google Shape;247;p33"/>
          <p:cNvGrpSpPr/>
          <p:nvPr/>
        </p:nvGrpSpPr>
        <p:grpSpPr>
          <a:xfrm>
            <a:off x="311700" y="1365863"/>
            <a:ext cx="1960500" cy="1202100"/>
            <a:chOff x="0" y="1369700"/>
            <a:chExt cx="1960500" cy="1202100"/>
          </a:xfrm>
        </p:grpSpPr>
        <p:sp>
          <p:nvSpPr>
            <p:cNvPr id="248" name="Google Shape;248;p33"/>
            <p:cNvSpPr/>
            <p:nvPr/>
          </p:nvSpPr>
          <p:spPr>
            <a:xfrm>
              <a:off x="0" y="1816100"/>
              <a:ext cx="1960500" cy="755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" name="Google Shape;249;p33"/>
            <p:cNvSpPr txBox="1"/>
            <p:nvPr/>
          </p:nvSpPr>
          <p:spPr>
            <a:xfrm>
              <a:off x="0" y="1369700"/>
              <a:ext cx="196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000">
                  <a:latin typeface="Open Sans"/>
                  <a:ea typeface="Open Sans"/>
                  <a:cs typeface="Open Sans"/>
                  <a:sym typeface="Open Sans"/>
                </a:rPr>
                <a:t>FERS Board</a:t>
              </a: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50" name="Google Shape;250;p33"/>
          <p:cNvGrpSpPr/>
          <p:nvPr/>
        </p:nvGrpSpPr>
        <p:grpSpPr>
          <a:xfrm>
            <a:off x="3461575" y="790125"/>
            <a:ext cx="2361300" cy="1777860"/>
            <a:chOff x="2603125" y="1134690"/>
            <a:chExt cx="2361300" cy="1660310"/>
          </a:xfrm>
        </p:grpSpPr>
        <p:sp>
          <p:nvSpPr>
            <p:cNvPr id="251" name="Google Shape;251;p33"/>
            <p:cNvSpPr/>
            <p:nvPr/>
          </p:nvSpPr>
          <p:spPr>
            <a:xfrm>
              <a:off x="2733300" y="2039300"/>
              <a:ext cx="1960500" cy="755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900">
                  <a:latin typeface="Open Sans"/>
                  <a:ea typeface="Open Sans"/>
                  <a:cs typeface="Open Sans"/>
                  <a:sym typeface="Open Sans"/>
                </a:rPr>
                <a:t>-Janus(caen)</a:t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900">
                  <a:latin typeface="Open Sans"/>
                  <a:ea typeface="Open Sans"/>
                  <a:cs typeface="Open Sans"/>
                  <a:sym typeface="Open Sans"/>
                </a:rPr>
                <a:t>-subir_datos.py</a:t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" name="Google Shape;252;p33"/>
            <p:cNvSpPr txBox="1"/>
            <p:nvPr/>
          </p:nvSpPr>
          <p:spPr>
            <a:xfrm>
              <a:off x="2603125" y="1134690"/>
              <a:ext cx="2361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Sistema de archivos local(</a:t>
              </a:r>
              <a:r>
                <a:rPr b="1" lang="es" sz="2000">
                  <a:latin typeface="Open Sans"/>
                  <a:ea typeface="Open Sans"/>
                  <a:cs typeface="Open Sans"/>
                  <a:sym typeface="Open Sans"/>
                </a:rPr>
                <a:t>mini pc</a:t>
              </a: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53" name="Google Shape;253;p33"/>
          <p:cNvSpPr txBox="1"/>
          <p:nvPr/>
        </p:nvSpPr>
        <p:spPr>
          <a:xfrm>
            <a:off x="2556675" y="1793075"/>
            <a:ext cx="7506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eth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4" name="Google Shape;254;p33"/>
          <p:cNvCxnSpPr>
            <a:stCxn id="248" idx="3"/>
            <a:endCxn id="251" idx="1"/>
          </p:cNvCxnSpPr>
          <p:nvPr/>
        </p:nvCxnSpPr>
        <p:spPr>
          <a:xfrm flipH="1" rot="10800000">
            <a:off x="2272200" y="2163413"/>
            <a:ext cx="1319700" cy="26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grpSp>
        <p:nvGrpSpPr>
          <p:cNvPr id="255" name="Google Shape;255;p33"/>
          <p:cNvGrpSpPr/>
          <p:nvPr/>
        </p:nvGrpSpPr>
        <p:grpSpPr>
          <a:xfrm>
            <a:off x="6617450" y="729388"/>
            <a:ext cx="2361300" cy="1838591"/>
            <a:chOff x="2603125" y="1090494"/>
            <a:chExt cx="2361300" cy="1717026"/>
          </a:xfrm>
        </p:grpSpPr>
        <p:sp>
          <p:nvSpPr>
            <p:cNvPr id="256" name="Google Shape;256;p33"/>
            <p:cNvSpPr/>
            <p:nvPr/>
          </p:nvSpPr>
          <p:spPr>
            <a:xfrm>
              <a:off x="2803525" y="2051820"/>
              <a:ext cx="2160900" cy="755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900">
                  <a:latin typeface="Open Sans"/>
                  <a:ea typeface="Open Sans"/>
                  <a:cs typeface="Open Sans"/>
                  <a:sym typeface="Open Sans"/>
                </a:rPr>
                <a:t>-BinToCsv.py</a:t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900">
                  <a:latin typeface="Open Sans"/>
                  <a:ea typeface="Open Sans"/>
                  <a:cs typeface="Open Sans"/>
                  <a:sym typeface="Open Sans"/>
                </a:rPr>
                <a:t>-</a:t>
              </a:r>
              <a:r>
                <a:rPr lang="es" sz="19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hacer ping </a:t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7" name="Google Shape;257;p33"/>
            <p:cNvSpPr txBox="1"/>
            <p:nvPr/>
          </p:nvSpPr>
          <p:spPr>
            <a:xfrm>
              <a:off x="2603125" y="1090494"/>
              <a:ext cx="2361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Sistema de archivos en la nube(obatala)</a:t>
              </a:r>
              <a:endParaRPr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258" name="Google Shape;258;p33"/>
          <p:cNvCxnSpPr>
            <a:stCxn id="251" idx="3"/>
            <a:endCxn id="256" idx="1"/>
          </p:cNvCxnSpPr>
          <p:nvPr/>
        </p:nvCxnSpPr>
        <p:spPr>
          <a:xfrm>
            <a:off x="5552250" y="2163383"/>
            <a:ext cx="12657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59" name="Google Shape;259;p33"/>
          <p:cNvSpPr txBox="1"/>
          <p:nvPr/>
        </p:nvSpPr>
        <p:spPr>
          <a:xfrm>
            <a:off x="5658100" y="1707500"/>
            <a:ext cx="10800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Internet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60" name="Google Shape;260;p33"/>
          <p:cNvGrpSpPr/>
          <p:nvPr/>
        </p:nvGrpSpPr>
        <p:grpSpPr>
          <a:xfrm>
            <a:off x="3716700" y="3104425"/>
            <a:ext cx="2561400" cy="1202100"/>
            <a:chOff x="-702775" y="1360413"/>
            <a:chExt cx="2561400" cy="1202100"/>
          </a:xfrm>
        </p:grpSpPr>
        <p:sp>
          <p:nvSpPr>
            <p:cNvPr id="261" name="Google Shape;261;p33"/>
            <p:cNvSpPr/>
            <p:nvPr/>
          </p:nvSpPr>
          <p:spPr>
            <a:xfrm>
              <a:off x="-702775" y="1806813"/>
              <a:ext cx="2561400" cy="755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9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-acceder_datos</a:t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2" name="Google Shape;262;p33"/>
            <p:cNvSpPr txBox="1"/>
            <p:nvPr/>
          </p:nvSpPr>
          <p:spPr>
            <a:xfrm>
              <a:off x="-702775" y="1360413"/>
              <a:ext cx="2561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Usuario </a:t>
              </a:r>
              <a:r>
                <a:rPr b="1" lang="es" sz="2000">
                  <a:latin typeface="Open Sans"/>
                  <a:ea typeface="Open Sans"/>
                  <a:cs typeface="Open Sans"/>
                  <a:sym typeface="Open Sans"/>
                </a:rPr>
                <a:t>B</a:t>
              </a: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263" name="Google Shape;263;p33"/>
          <p:cNvCxnSpPr>
            <a:endCxn id="256" idx="2"/>
          </p:cNvCxnSpPr>
          <p:nvPr/>
        </p:nvCxnSpPr>
        <p:spPr>
          <a:xfrm rot="10800000">
            <a:off x="7898300" y="2567979"/>
            <a:ext cx="18900" cy="13782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33"/>
          <p:cNvCxnSpPr>
            <a:endCxn id="261" idx="3"/>
          </p:cNvCxnSpPr>
          <p:nvPr/>
        </p:nvCxnSpPr>
        <p:spPr>
          <a:xfrm flipH="1">
            <a:off x="6278100" y="3928375"/>
            <a:ext cx="1647900" cy="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5" name="Google Shape;265;p33"/>
          <p:cNvCxnSpPr/>
          <p:nvPr/>
        </p:nvCxnSpPr>
        <p:spPr>
          <a:xfrm flipH="1" rot="10800000">
            <a:off x="2429750" y="2401900"/>
            <a:ext cx="1176900" cy="18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33"/>
          <p:cNvCxnSpPr/>
          <p:nvPr/>
        </p:nvCxnSpPr>
        <p:spPr>
          <a:xfrm flipH="1">
            <a:off x="2420450" y="2420500"/>
            <a:ext cx="9300" cy="1094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67" name="Google Shape;267;p33"/>
          <p:cNvGrpSpPr/>
          <p:nvPr/>
        </p:nvGrpSpPr>
        <p:grpSpPr>
          <a:xfrm>
            <a:off x="311700" y="3104425"/>
            <a:ext cx="2739300" cy="1314300"/>
            <a:chOff x="-702775" y="1360413"/>
            <a:chExt cx="2739300" cy="1314300"/>
          </a:xfrm>
        </p:grpSpPr>
        <p:sp>
          <p:nvSpPr>
            <p:cNvPr id="268" name="Google Shape;268;p33"/>
            <p:cNvSpPr/>
            <p:nvPr/>
          </p:nvSpPr>
          <p:spPr>
            <a:xfrm>
              <a:off x="-702775" y="1806813"/>
              <a:ext cx="2739300" cy="8679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9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-</a:t>
              </a:r>
              <a:r>
                <a:rPr lang="es" sz="1900">
                  <a:latin typeface="Open Sans"/>
                  <a:ea typeface="Open Sans"/>
                  <a:cs typeface="Open Sans"/>
                  <a:sym typeface="Open Sans"/>
                </a:rPr>
                <a:t>controlar Janus</a:t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900">
                  <a:latin typeface="Open Sans"/>
                  <a:ea typeface="Open Sans"/>
                  <a:cs typeface="Open Sans"/>
                  <a:sym typeface="Open Sans"/>
                </a:rPr>
                <a:t>-controlar subir_datos</a:t>
              </a:r>
              <a:endParaRPr sz="19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" name="Google Shape;269;p33"/>
            <p:cNvSpPr txBox="1"/>
            <p:nvPr/>
          </p:nvSpPr>
          <p:spPr>
            <a:xfrm>
              <a:off x="-702775" y="1360413"/>
              <a:ext cx="2561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Usuario </a:t>
              </a:r>
              <a:r>
                <a:rPr b="1" lang="es" sz="2000">
                  <a:latin typeface="Open Sans"/>
                  <a:ea typeface="Open Sans"/>
                  <a:cs typeface="Open Sans"/>
                  <a:sym typeface="Open Sans"/>
                </a:rPr>
                <a:t>A</a:t>
              </a:r>
              <a:r>
                <a:rPr b="1" lang="e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70" name="Google Shape;270;p33"/>
          <p:cNvSpPr txBox="1"/>
          <p:nvPr/>
        </p:nvSpPr>
        <p:spPr>
          <a:xfrm>
            <a:off x="6682225" y="3531625"/>
            <a:ext cx="10800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Internet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2478200" y="2358475"/>
            <a:ext cx="10800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Internet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33"/>
          <p:cNvSpPr txBox="1"/>
          <p:nvPr>
            <p:ph type="title"/>
          </p:nvPr>
        </p:nvSpPr>
        <p:spPr>
          <a:xfrm>
            <a:off x="311700" y="603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 de gestión de datos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>
            <p:ph type="title"/>
          </p:nvPr>
        </p:nvSpPr>
        <p:spPr>
          <a:xfrm>
            <a:off x="311700" y="441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 de gestión de datos(subir datos)</a:t>
            </a:r>
            <a:endParaRPr/>
          </a:p>
        </p:txBody>
      </p:sp>
      <p:sp>
        <p:nvSpPr>
          <p:cNvPr id="278" name="Google Shape;27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79" name="Google Shape;279;p34"/>
          <p:cNvSpPr txBox="1"/>
          <p:nvPr/>
        </p:nvSpPr>
        <p:spPr>
          <a:xfrm>
            <a:off x="439075" y="1106750"/>
            <a:ext cx="32478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0:revisar folder /entrada.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1:comprimir pareja bin-info en un tar.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2:subir archivo tar.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975" y="699950"/>
            <a:ext cx="4887484" cy="396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/>
          <p:nvPr>
            <p:ph type="title"/>
          </p:nvPr>
        </p:nvSpPr>
        <p:spPr>
          <a:xfrm>
            <a:off x="311700" y="441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 de gestión de datos(traducir datos)</a:t>
            </a:r>
            <a:endParaRPr/>
          </a:p>
        </p:txBody>
      </p:sp>
      <p:sp>
        <p:nvSpPr>
          <p:cNvPr id="286" name="Google Shape;28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87" name="Google Shape;287;p35"/>
          <p:cNvSpPr txBox="1"/>
          <p:nvPr/>
        </p:nvSpPr>
        <p:spPr>
          <a:xfrm>
            <a:off x="250899" y="904669"/>
            <a:ext cx="2545500" cy="3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0:revisar folder /entrada.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1:descomprimir tar.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2:mv sobre archivos bin-info.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3:./BinToCsv --bfile Runxx.dat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4: generar mute_csv en /salida.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5:comprimir archivos.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6:borrar caen_csv.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-1:mv a folder /problematic. 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213" y="843300"/>
            <a:ext cx="5585411" cy="37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6"/>
          <p:cNvSpPr txBox="1"/>
          <p:nvPr>
            <p:ph idx="1" type="body"/>
          </p:nvPr>
        </p:nvSpPr>
        <p:spPr>
          <a:xfrm>
            <a:off x="7143750" y="1228225"/>
            <a:ext cx="19584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Foto reciente del </a:t>
            </a:r>
            <a:r>
              <a:rPr lang="es"/>
              <a:t>instrumento</a:t>
            </a:r>
            <a:endParaRPr/>
          </a:p>
        </p:txBody>
      </p:sp>
      <p:sp>
        <p:nvSpPr>
          <p:cNvPr id="295" name="Google Shape;29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96" name="Google Shape;296;p36"/>
          <p:cNvPicPr preferRelativeResize="0"/>
          <p:nvPr/>
        </p:nvPicPr>
        <p:blipFill rotWithShape="1">
          <a:blip r:embed="rId3">
            <a:alphaModFix/>
          </a:blip>
          <a:srcRect b="9737" l="24081" r="0" t="17487"/>
          <a:stretch/>
        </p:blipFill>
        <p:spPr>
          <a:xfrm>
            <a:off x="311694" y="66988"/>
            <a:ext cx="6795256" cy="488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100"/>
              <a:t>¡GRACIAS!</a:t>
            </a:r>
            <a:endParaRPr b="1" sz="6100"/>
          </a:p>
        </p:txBody>
      </p:sp>
      <p:sp>
        <p:nvSpPr>
          <p:cNvPr id="302" name="Google Shape;30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Rayos </a:t>
            </a:r>
            <a:r>
              <a:rPr lang="es"/>
              <a:t>cósmicos</a:t>
            </a:r>
            <a:r>
              <a:rPr lang="es"/>
              <a:t> 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5289875" y="1371600"/>
            <a:ext cx="33264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25" y="782250"/>
            <a:ext cx="4135200" cy="41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175" y="2290350"/>
            <a:ext cx="4444975" cy="118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1068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Lluvias </a:t>
            </a:r>
            <a:r>
              <a:rPr lang="es"/>
              <a:t>aéreas</a:t>
            </a:r>
            <a:r>
              <a:rPr lang="es"/>
              <a:t> extensas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7784950" y="1225225"/>
            <a:ext cx="1047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25" y="912050"/>
            <a:ext cx="6284049" cy="39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Muongrafia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8098575" y="1225225"/>
            <a:ext cx="7338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06" y="1370450"/>
            <a:ext cx="7093482" cy="32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Casos de uso exitosos de muongrafia 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446050" y="4321100"/>
            <a:ext cx="3819300" cy="5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H. Tanaka et al. Japanese volcanoes visualized with muography (2019) </a:t>
            </a:r>
            <a:endParaRPr/>
          </a:p>
        </p:txBody>
      </p:sp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b="1409" l="0" r="0" t="0"/>
          <a:stretch/>
        </p:blipFill>
        <p:spPr>
          <a:xfrm>
            <a:off x="268178" y="1147224"/>
            <a:ext cx="3997175" cy="30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4653150" y="4180775"/>
            <a:ext cx="4149300" cy="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Morishima, K., Kuno, M., Nishio, A. </a:t>
            </a:r>
            <a:r>
              <a:rPr i="1" lang="es" sz="1100"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Discovery of a big void in Khufu’s Pyramid by observation of cosmic-ray muons. </a:t>
            </a:r>
            <a:r>
              <a:rPr i="1" lang="es" sz="1100"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552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, 386–390 (2017). https://doi.org/10.1038/nature24647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b="2279" l="0" r="31101" t="-2280"/>
          <a:stretch/>
        </p:blipFill>
        <p:spPr>
          <a:xfrm>
            <a:off x="4653149" y="1147225"/>
            <a:ext cx="3980400" cy="279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Muongrafia (Aplicaciones)</a:t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7959175" y="1225225"/>
            <a:ext cx="8730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26" y="760376"/>
            <a:ext cx="7387451" cy="41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Muongrafia (Aplicaciones)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7959175" y="1225225"/>
            <a:ext cx="8730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26" y="760376"/>
            <a:ext cx="7387451" cy="417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/>
          <p:nvPr/>
        </p:nvSpPr>
        <p:spPr>
          <a:xfrm>
            <a:off x="780575" y="1986300"/>
            <a:ext cx="829500" cy="487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11700" y="-1599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Volcán cerro machín </a:t>
            </a:r>
            <a:r>
              <a:rPr lang="es"/>
              <a:t> </a:t>
            </a:r>
            <a:endParaRPr/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6802250" y="4312200"/>
            <a:ext cx="16188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700" y="92675"/>
            <a:ext cx="3571001" cy="46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51" y="671350"/>
            <a:ext cx="5130400" cy="385145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/>
          <p:nvPr/>
        </p:nvSpPr>
        <p:spPr>
          <a:xfrm>
            <a:off x="6411950" y="2413950"/>
            <a:ext cx="170400" cy="1578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