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6" r:id="rId7"/>
    <p:sldId id="268" r:id="rId8"/>
    <p:sldId id="265" r:id="rId9"/>
    <p:sldId id="259" r:id="rId10"/>
    <p:sldId id="26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A7761-6C8F-0C6A-E3DE-595F428874F4}" v="125" dt="2024-09-15T21:16:10.830"/>
    <p1510:client id="{ACE486F5-11BD-7D89-FC3C-11D1FA688D2E}" v="2" dt="2024-09-15T19:21:35.416"/>
    <p1510:client id="{CA0876E4-5AB5-E8D7-F9C5-3F00DDC59972}" v="50" dt="2024-09-16T23:13:26.524"/>
    <p1510:client id="{D03B6A3A-9CCC-57D9-336E-C7C5E51608AC}" v="10" dt="2024-09-16T21:10:41.942"/>
    <p1510:client id="{DFAF2B77-03EE-7F18-E8E1-A5FFB4A06811}" v="584" dt="2024-09-15T04:52:52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552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914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18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849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734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01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49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312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451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167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7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A2A2-CD44-483C-9418-567D31AC124F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2F0A-0CA8-4E2C-9CE3-7303C83A541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55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edici.unlp.edu.ar/handle/10915/16603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icarus.2018.06.022" TargetMode="External"/><Relationship Id="rId5" Type="http://schemas.openxmlformats.org/officeDocument/2006/relationships/hyperlink" Target="https://doi.org/10.3390/rs12172694" TargetMode="External"/><Relationship Id="rId4" Type="http://schemas.openxmlformats.org/officeDocument/2006/relationships/hyperlink" Target="https://repositorio.unal.edu.co/handle/unal/868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s-CO" sz="4500">
                <a:solidFill>
                  <a:schemeClr val="bg1"/>
                </a:solidFill>
                <a:latin typeface="Times New Roman"/>
                <a:cs typeface="Times New Roman"/>
              </a:rPr>
              <a:t>GeoastronomIA :Explorando los cráteres lunares a través de redes neuronales</a:t>
            </a:r>
          </a:p>
        </p:txBody>
      </p:sp>
    </p:spTree>
    <p:extLst>
      <p:ext uri="{BB962C8B-B14F-4D97-AF65-F5344CB8AC3E}">
        <p14:creationId xmlns:p14="http://schemas.microsoft.com/office/powerpoint/2010/main" val="66472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8352A-3B55-2D2F-14B9-14145FBD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900">
                <a:solidFill>
                  <a:schemeClr val="bg1"/>
                </a:solidFill>
                <a:latin typeface="Times New Roman"/>
                <a:cs typeface="Times New Roman"/>
              </a:rPr>
              <a:t>GeoastronomIA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 descr="A qr code on a rectangular sign&#10;&#10;Description automatically generated">
            <a:extLst>
              <a:ext uri="{FF2B5EF4-FFF2-40B4-BE49-F238E27FC236}">
                <a16:creationId xmlns:a16="http://schemas.microsoft.com/office/drawing/2014/main" id="{56425BAB-9A7E-B623-930E-1680108AC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4" y="1819875"/>
            <a:ext cx="2598738" cy="321825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 descr="A blurry image of a black eye&#10;&#10;Description automatically generated">
            <a:extLst>
              <a:ext uri="{FF2B5EF4-FFF2-40B4-BE49-F238E27FC236}">
                <a16:creationId xmlns:a16="http://schemas.microsoft.com/office/drawing/2014/main" id="{F8406BF9-109E-3E88-AC1F-85C6400F0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944" y="2119310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9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1515" y="4445951"/>
            <a:ext cx="7066805" cy="2411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>
                <a:solidFill>
                  <a:schemeClr val="bg1"/>
                </a:solidFill>
                <a:latin typeface="Times New Roman"/>
                <a:cs typeface="Times New Roman"/>
              </a:rPr>
              <a:t>Evolución</a:t>
            </a:r>
            <a:r>
              <a:rPr lang="en-US" sz="5600" dirty="0">
                <a:solidFill>
                  <a:schemeClr val="bg1"/>
                </a:solidFill>
                <a:latin typeface="Times New Roman"/>
                <a:cs typeface="Times New Roman"/>
              </a:rPr>
              <a:t> de la </a:t>
            </a:r>
            <a:r>
              <a:rPr lang="en-US" sz="5600" dirty="0" err="1">
                <a:solidFill>
                  <a:schemeClr val="bg1"/>
                </a:solidFill>
                <a:latin typeface="Times New Roman"/>
                <a:cs typeface="Times New Roman"/>
              </a:rPr>
              <a:t>Interfaz</a:t>
            </a:r>
            <a:endParaRPr lang="en-US" sz="5600" kern="1200" dirty="0" err="1">
              <a:solidFill>
                <a:schemeClr val="bg1"/>
              </a:solidFill>
              <a:latin typeface="Times New Roman"/>
              <a:ea typeface="Calibri Light"/>
              <a:cs typeface="Times New Roman"/>
            </a:endParaRPr>
          </a:p>
        </p:txBody>
      </p:sp>
      <p:pic>
        <p:nvPicPr>
          <p:cNvPr id="8" name="Imagen 4" descr="A screenshot of a computer&#10;&#10;Description automatically generated">
            <a:extLst>
              <a:ext uri="{FF2B5EF4-FFF2-40B4-BE49-F238E27FC236}">
                <a16:creationId xmlns:a16="http://schemas.microsoft.com/office/drawing/2014/main" id="{1303E95B-CFDB-7F64-9611-C57F5EE0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0" y="625520"/>
            <a:ext cx="2003272" cy="4458078"/>
          </a:xfrm>
          <a:prstGeom prst="rect">
            <a:avLst/>
          </a:prstGeom>
        </p:spPr>
      </p:pic>
      <p:grpSp>
        <p:nvGrpSpPr>
          <p:cNvPr id="22" name="Grupo 7">
            <a:extLst>
              <a:ext uri="{FF2B5EF4-FFF2-40B4-BE49-F238E27FC236}">
                <a16:creationId xmlns:a16="http://schemas.microsoft.com/office/drawing/2014/main" id="{9EB51207-4E73-512E-8AFF-CF6E8E081C3B}"/>
              </a:ext>
            </a:extLst>
          </p:cNvPr>
          <p:cNvGrpSpPr/>
          <p:nvPr/>
        </p:nvGrpSpPr>
        <p:grpSpPr>
          <a:xfrm>
            <a:off x="6100231" y="1043707"/>
            <a:ext cx="4684854" cy="4043017"/>
            <a:chOff x="4666964" y="1443383"/>
            <a:chExt cx="6965401" cy="6099980"/>
          </a:xfrm>
        </p:grpSpPr>
        <p:pic>
          <p:nvPicPr>
            <p:cNvPr id="20" name="Imagen 5">
              <a:extLst>
                <a:ext uri="{FF2B5EF4-FFF2-40B4-BE49-F238E27FC236}">
                  <a16:creationId xmlns:a16="http://schemas.microsoft.com/office/drawing/2014/main" id="{3A012059-D4A7-B714-094D-613432F00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6964" y="1443383"/>
              <a:ext cx="6965401" cy="3079059"/>
            </a:xfrm>
            <a:prstGeom prst="rect">
              <a:avLst/>
            </a:prstGeom>
          </p:spPr>
        </p:pic>
        <p:pic>
          <p:nvPicPr>
            <p:cNvPr id="21" name="Imagen 6">
              <a:extLst>
                <a:ext uri="{FF2B5EF4-FFF2-40B4-BE49-F238E27FC236}">
                  <a16:creationId xmlns:a16="http://schemas.microsoft.com/office/drawing/2014/main" id="{5F779D7A-2267-F029-9461-3F4819EC6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6964" y="4453953"/>
              <a:ext cx="6965401" cy="3089410"/>
            </a:xfrm>
            <a:prstGeom prst="rect">
              <a:avLst/>
            </a:prstGeom>
          </p:spPr>
        </p:pic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30F5609-1383-95DE-69E4-F0F96F68BB70}"/>
              </a:ext>
            </a:extLst>
          </p:cNvPr>
          <p:cNvSpPr/>
          <p:nvPr/>
        </p:nvSpPr>
        <p:spPr>
          <a:xfrm>
            <a:off x="3458655" y="2410578"/>
            <a:ext cx="1949424" cy="100615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002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6" y="1742394"/>
            <a:ext cx="4136754" cy="3256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sz="5400" dirty="0">
                <a:latin typeface="Times New Roman"/>
                <a:cs typeface="Times New Roman"/>
              </a:rPr>
              <a:t>Evolución de la Interfaz</a:t>
            </a:r>
            <a:endParaRPr lang="en-US" sz="5400">
              <a:ea typeface="Calibri Light"/>
              <a:cs typeface="Calibri Light"/>
            </a:endParaRPr>
          </a:p>
        </p:txBody>
      </p:sp>
      <p:sp>
        <p:nvSpPr>
          <p:cNvPr id="4" name="AutoShape 2" descr="Interfaz de usuario gráfica, Aplicación, Sitio web&#10;&#10;Descripción generada automáticamente"/>
          <p:cNvSpPr>
            <a:spLocks noChangeAspect="1" noChangeArrowheads="1"/>
          </p:cNvSpPr>
          <p:nvPr/>
        </p:nvSpPr>
        <p:spPr bwMode="auto">
          <a:xfrm>
            <a:off x="2706542" y="4275137"/>
            <a:ext cx="1820857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5487023C-F251-2416-025E-571AC6AD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69" y="149525"/>
            <a:ext cx="4885049" cy="642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8352A-3B55-2D2F-14B9-14145FBD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343" y="-1358361"/>
            <a:ext cx="3749615" cy="30859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/>
                <a:cs typeface="Times New Roman"/>
              </a:rPr>
              <a:t>Jornadas de </a:t>
            </a:r>
            <a:r>
              <a:rPr lang="en-US" sz="5400" dirty="0" err="1">
                <a:solidFill>
                  <a:schemeClr val="bg1"/>
                </a:solidFill>
                <a:latin typeface="Times New Roman"/>
                <a:cs typeface="Times New Roman"/>
              </a:rPr>
              <a:t>Observación</a:t>
            </a:r>
            <a:endParaRPr lang="en-US" sz="6600" dirty="0" err="1">
              <a:latin typeface="Times New Roman"/>
              <a:cs typeface="Times New Roma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7B4C568-4130-7500-5A92-231E264A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38" y="1207400"/>
            <a:ext cx="2694317" cy="4982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CO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14 de marzo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C94949F-E697-BE56-38A3-B9CFB675AFD4}"/>
              </a:ext>
            </a:extLst>
          </p:cNvPr>
          <p:cNvSpPr txBox="1">
            <a:spLocks/>
          </p:cNvSpPr>
          <p:nvPr/>
        </p:nvSpPr>
        <p:spPr>
          <a:xfrm>
            <a:off x="9128185" y="1201648"/>
            <a:ext cx="2694317" cy="526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>
                <a:solidFill>
                  <a:srgbClr val="FFFFFF"/>
                </a:solidFill>
                <a:latin typeface="Times New Roman"/>
                <a:cs typeface="Times New Roman"/>
              </a:rPr>
              <a:t>21 de marzo</a:t>
            </a:r>
            <a:endParaRPr lang="es-CO" dirty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8" name="Picture 17" descr="A close up of the moon&#10;&#10;Description automatically generated">
            <a:extLst>
              <a:ext uri="{FF2B5EF4-FFF2-40B4-BE49-F238E27FC236}">
                <a16:creationId xmlns:a16="http://schemas.microsoft.com/office/drawing/2014/main" id="{60CE900E-12CF-BA9B-B162-B4D5CA32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186" r="621" b="11888"/>
          <a:stretch/>
        </p:blipFill>
        <p:spPr>
          <a:xfrm>
            <a:off x="251694" y="1956921"/>
            <a:ext cx="2904049" cy="3902573"/>
          </a:xfrm>
          <a:prstGeom prst="rect">
            <a:avLst/>
          </a:prstGeom>
        </p:spPr>
      </p:pic>
      <p:pic>
        <p:nvPicPr>
          <p:cNvPr id="27" name="Picture 26" descr="A group of people looking at a telescope&#10;&#10;Description automatically generated">
            <a:extLst>
              <a:ext uri="{FF2B5EF4-FFF2-40B4-BE49-F238E27FC236}">
                <a16:creationId xmlns:a16="http://schemas.microsoft.com/office/drawing/2014/main" id="{A618E4BE-0FA7-542E-FB3A-58AA7885F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309" y="1946695"/>
            <a:ext cx="2913572" cy="3913517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04ECEDF-5039-FD83-A802-ABCD9FEAF78D}"/>
              </a:ext>
            </a:extLst>
          </p:cNvPr>
          <p:cNvSpPr txBox="1">
            <a:spLocks/>
          </p:cNvSpPr>
          <p:nvPr/>
        </p:nvSpPr>
        <p:spPr>
          <a:xfrm>
            <a:off x="4613695" y="1963649"/>
            <a:ext cx="2694317" cy="498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12 de marzo</a:t>
            </a:r>
          </a:p>
        </p:txBody>
      </p:sp>
      <p:pic>
        <p:nvPicPr>
          <p:cNvPr id="5" name="Picture 4" descr="A cartoon of a child looking through a telescope&#10;&#10;Description automatically generated">
            <a:extLst>
              <a:ext uri="{FF2B5EF4-FFF2-40B4-BE49-F238E27FC236}">
                <a16:creationId xmlns:a16="http://schemas.microsoft.com/office/drawing/2014/main" id="{94FC639B-E103-58A6-F6EE-83BF3730A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966" y="2862381"/>
            <a:ext cx="3188897" cy="30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1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9175" y="1354819"/>
            <a:ext cx="5240881" cy="2411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Times New Roman"/>
                <a:cs typeface="Times New Roman"/>
              </a:rPr>
              <a:t>Próxima Jornada de observación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0" y="4146832"/>
            <a:ext cx="349726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Times New Roman"/>
                <a:cs typeface="Times New Roman"/>
              </a:rPr>
              <a:t>17 de septiembre</a:t>
            </a: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DFEA6D95-4415-441B-18B3-3A661C3D2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62" y="2806089"/>
            <a:ext cx="5490055" cy="6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799" y="1843035"/>
            <a:ext cx="4352414" cy="3155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sz="5400" dirty="0">
                <a:latin typeface="Times New Roman"/>
                <a:cs typeface="Times New Roman"/>
              </a:rPr>
              <a:t>Trabajos Relacionados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E3F17C-A7A5-1403-4BC8-B1A11AFC1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854" y="973957"/>
            <a:ext cx="6427996" cy="470027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Nieto, L. A., Díaz, R. F., &amp; Segura, E. C. (2021). Una red neuronal para la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búsqueda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exoplanetas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utilizando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el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método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velocidad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</a:rPr>
              <a:t> radial. 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ea typeface="Calibri"/>
                <a:cs typeface="Times New Roman"/>
                <a:hlinkClick r:id="rId3"/>
              </a:rPr>
              <a:t>http://sedici.unlp.edu.ar/handle/10915/166033</a:t>
            </a:r>
            <a:endParaRPr lang="en-US" sz="2000" dirty="0">
              <a:solidFill>
                <a:schemeClr val="tx1">
                  <a:alpha val="80000"/>
                </a:schemeClr>
              </a:solidFill>
              <a:latin typeface="Times New Roman"/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Forero, J. (2024).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Exploración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características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geológicas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de la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superficie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lunar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Encélado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(Saturno)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utilizando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técnicas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aprendizaje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automático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para la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clasificación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imágenes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satelitales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  <a:hlinkClick r:id="rId4"/>
              </a:rPr>
              <a:t>https://repositorio.unal.edu.co/handle/unal/86800</a:t>
            </a:r>
            <a:endParaRPr lang="en-US" sz="2000" dirty="0">
              <a:solidFill>
                <a:schemeClr val="tx1">
                  <a:alpha val="8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Wang, S., Fan, Z., Li, Z., Zhang, H., &amp; Wei, C. (2020). An Effective Lunar Crater Recognition Algorithm Based on Convolutional Neural Network. Remote Sensing, 12(17), 2694. 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  <a:hlinkClick r:id="rId5"/>
              </a:rPr>
              <a:t>https://doi.org/10.3390/rs12172694</a:t>
            </a:r>
            <a:endParaRPr lang="en-US" sz="2000" dirty="0">
              <a:solidFill>
                <a:schemeClr val="tx1">
                  <a:alpha val="80000"/>
                </a:schemeClr>
              </a:solidFill>
              <a:latin typeface="Times New Roman"/>
              <a:cs typeface="Times New Roman"/>
            </a:endParaRPr>
          </a:p>
          <a:p>
            <a:br>
              <a:rPr lang="en-US" sz="2000">
                <a:solidFill>
                  <a:schemeClr val="tx1">
                    <a:alpha val="80000"/>
                  </a:schemeClr>
                </a:solidFill>
                <a:latin typeface="Times New Roman"/>
              </a:rPr>
            </a:b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Silburt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, A., Ali-Dib, M., Zhu, C., Jackson, A., Valencia, D., Kissin, Y., Tamayo, D., &amp; Menou, K. (2019). Lunar crater identification via deep learning. Icarus, 317, 27-38. 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  <a:hlinkClick r:id="rId6"/>
              </a:rPr>
              <a:t>https://doi.org/10.1016/j.icarus.2018.06.022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 </a:t>
            </a:r>
            <a:br>
              <a:rPr lang="en-US" sz="2000">
                <a:solidFill>
                  <a:schemeClr val="tx1">
                    <a:alpha val="80000"/>
                  </a:schemeClr>
                </a:solidFill>
              </a:rPr>
            </a:br>
            <a:endParaRPr lang="en-US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AutoShape 2" descr="Interfaz de usuario gráfica, Aplicación, Sitio web&#10;&#10;Descripción generada automáticamente"/>
          <p:cNvSpPr>
            <a:spLocks noChangeAspect="1" noChangeArrowheads="1"/>
          </p:cNvSpPr>
          <p:nvPr/>
        </p:nvSpPr>
        <p:spPr bwMode="auto">
          <a:xfrm>
            <a:off x="2706542" y="4275137"/>
            <a:ext cx="1820857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3596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20d009-ada6-474d-b07d-39f655576a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25D2C519DD1D4DA34AAED1785D796F" ma:contentTypeVersion="13" ma:contentTypeDescription="Create a new document." ma:contentTypeScope="" ma:versionID="4073af7722f84a9cb82e1dbafb1bf80e">
  <xsd:schema xmlns:xsd="http://www.w3.org/2001/XMLSchema" xmlns:xs="http://www.w3.org/2001/XMLSchema" xmlns:p="http://schemas.microsoft.com/office/2006/metadata/properties" xmlns:ns3="c320d009-ada6-474d-b07d-39f655576ae2" xmlns:ns4="2ce8862f-b26e-420f-86a9-0ab85720ed03" targetNamespace="http://schemas.microsoft.com/office/2006/metadata/properties" ma:root="true" ma:fieldsID="41bc13062d1199557859756e5999a290" ns3:_="" ns4:_="">
    <xsd:import namespace="c320d009-ada6-474d-b07d-39f655576ae2"/>
    <xsd:import namespace="2ce8862f-b26e-420f-86a9-0ab85720ed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0d009-ada6-474d-b07d-39f655576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8862f-b26e-420f-86a9-0ab85720e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3AE6C-FB6D-42BF-AE7F-6AF556D70660}">
  <ds:schemaRefs>
    <ds:schemaRef ds:uri="http://schemas.microsoft.com/office/2006/metadata/properties"/>
    <ds:schemaRef ds:uri="2ce8862f-b26e-420f-86a9-0ab85720ed03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320d009-ada6-474d-b07d-39f655576a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415982-C49B-4C9F-B149-CE67AA8BF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20d009-ada6-474d-b07d-39f655576ae2"/>
    <ds:schemaRef ds:uri="2ce8862f-b26e-420f-86a9-0ab85720e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097E0A-0E4F-4DB3-AE39-4855648B23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GeoastronomIA :Explorando los cráteres lunares a través de redes neuronales</vt:lpstr>
      <vt:lpstr>GeoastronomIA</vt:lpstr>
      <vt:lpstr>Evolución de la Interfaz</vt:lpstr>
      <vt:lpstr>Evolución de la Interfaz</vt:lpstr>
      <vt:lpstr>Jornadas de Observación</vt:lpstr>
      <vt:lpstr>Próxima Jornada de observación</vt:lpstr>
      <vt:lpstr>Trabajos Relacionados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GeoastronomIA :Explorando los cráteres lunares a través de redes neuronales</dc:title>
  <dc:creator>Laura Juliana</dc:creator>
  <cp:lastModifiedBy>LAURA CRISTANCHO</cp:lastModifiedBy>
  <cp:revision>298</cp:revision>
  <dcterms:created xsi:type="dcterms:W3CDTF">2024-09-11T03:10:26Z</dcterms:created>
  <dcterms:modified xsi:type="dcterms:W3CDTF">2024-09-16T23:13:33Z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0x010100BA25D2C519DD1D4DA34AAED1785D796F</vt:lpwstr>
  </property>
</Properties>
</file>