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65" r:id="rId4"/>
    <p:sldId id="258" r:id="rId5"/>
    <p:sldId id="257" r:id="rId6"/>
    <p:sldId id="261" r:id="rId7"/>
    <p:sldId id="266"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5033" autoAdjust="0"/>
  </p:normalViewPr>
  <p:slideViewPr>
    <p:cSldViewPr snapToGrid="0">
      <p:cViewPr>
        <p:scale>
          <a:sx n="75" d="100"/>
          <a:sy n="75" d="100"/>
        </p:scale>
        <p:origin x="1056"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EF8F81-C596-4B69-B62C-F218BE7C9D52}"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315055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245726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340291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9747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306081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9BEF8F81-C596-4B69-B62C-F218BE7C9D52}"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348523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9BEF8F81-C596-4B69-B62C-F218BE7C9D52}"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146447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EF8F81-C596-4B69-B62C-F218BE7C9D52}"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17079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EF8F81-C596-4B69-B62C-F218BE7C9D52}"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19852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EF8F81-C596-4B69-B62C-F218BE7C9D52}"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290406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EF8F81-C596-4B69-B62C-F218BE7C9D52}"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356560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66981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EF8F81-C596-4B69-B62C-F218BE7C9D52}"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197156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EF8F81-C596-4B69-B62C-F218BE7C9D52}"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185461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F8F81-C596-4B69-B62C-F218BE7C9D52}"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21526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94851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EF8F81-C596-4B69-B62C-F218BE7C9D52}"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FE076-29F4-4C2E-BDB2-328B82770457}" type="slidenum">
              <a:rPr lang="en-US" smtClean="0"/>
              <a:t>‹Nº›</a:t>
            </a:fld>
            <a:endParaRPr lang="en-US"/>
          </a:p>
        </p:txBody>
      </p:sp>
    </p:spTree>
    <p:extLst>
      <p:ext uri="{BB962C8B-B14F-4D97-AF65-F5344CB8AC3E}">
        <p14:creationId xmlns:p14="http://schemas.microsoft.com/office/powerpoint/2010/main" val="280007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BEF8F81-C596-4B69-B62C-F218BE7C9D52}" type="datetimeFigureOut">
              <a:rPr lang="en-US" smtClean="0"/>
              <a:t>9/7/2024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79FE076-29F4-4C2E-BDB2-328B82770457}" type="slidenum">
              <a:rPr lang="en-US" smtClean="0"/>
              <a:t>‹Nº›</a:t>
            </a:fld>
            <a:endParaRPr lang="en-US"/>
          </a:p>
        </p:txBody>
      </p:sp>
    </p:spTree>
    <p:extLst>
      <p:ext uri="{BB962C8B-B14F-4D97-AF65-F5344CB8AC3E}">
        <p14:creationId xmlns:p14="http://schemas.microsoft.com/office/powerpoint/2010/main" val="303197345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26" name="Picture 2" descr="Estrellas, Cielo, Noche, Estrellado">
            <a:extLst>
              <a:ext uri="{FF2B5EF4-FFF2-40B4-BE49-F238E27FC236}">
                <a16:creationId xmlns:a16="http://schemas.microsoft.com/office/drawing/2014/main" id="{43F3DFD1-A201-BB7D-4759-D494B86877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9" b="1123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1"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114F0F6E-6F6A-62B1-CD40-4779BB6B34AB}"/>
              </a:ext>
            </a:extLst>
          </p:cNvPr>
          <p:cNvSpPr>
            <a:spLocks noGrp="1"/>
          </p:cNvSpPr>
          <p:nvPr>
            <p:ph type="ctrTitle"/>
          </p:nvPr>
        </p:nvSpPr>
        <p:spPr>
          <a:xfrm>
            <a:off x="5461682" y="3496574"/>
            <a:ext cx="6436104" cy="1138686"/>
          </a:xfrm>
        </p:spPr>
        <p:txBody>
          <a:bodyPr>
            <a:normAutofit/>
          </a:bodyPr>
          <a:lstStyle/>
          <a:p>
            <a:pPr algn="l">
              <a:lnSpc>
                <a:spcPct val="90000"/>
              </a:lnSpc>
            </a:pPr>
            <a:r>
              <a:rPr lang="en-US" sz="3700" b="1" i="1" dirty="0"/>
              <a:t>¿Campo </a:t>
            </a:r>
            <a:r>
              <a:rPr lang="en-US" sz="3700" b="1" i="1" dirty="0" err="1"/>
              <a:t>eléctrico</a:t>
            </a:r>
            <a:r>
              <a:rPr lang="en-US" sz="3700" b="1" i="1" dirty="0"/>
              <a:t> </a:t>
            </a:r>
            <a:r>
              <a:rPr lang="en-US" sz="3700" b="1" i="1" dirty="0" err="1"/>
              <a:t>terrestre</a:t>
            </a:r>
            <a:r>
              <a:rPr lang="en-US" sz="3700" b="1" i="1" dirty="0"/>
              <a:t>?</a:t>
            </a:r>
          </a:p>
        </p:txBody>
      </p:sp>
      <p:sp>
        <p:nvSpPr>
          <p:cNvPr id="3" name="Sous-titre 2">
            <a:extLst>
              <a:ext uri="{FF2B5EF4-FFF2-40B4-BE49-F238E27FC236}">
                <a16:creationId xmlns:a16="http://schemas.microsoft.com/office/drawing/2014/main" id="{01953419-2794-AA50-2DAA-153A4A64EBA5}"/>
              </a:ext>
            </a:extLst>
          </p:cNvPr>
          <p:cNvSpPr>
            <a:spLocks noGrp="1"/>
          </p:cNvSpPr>
          <p:nvPr>
            <p:ph type="subTitle" idx="1"/>
          </p:nvPr>
        </p:nvSpPr>
        <p:spPr>
          <a:xfrm>
            <a:off x="5461682" y="4635260"/>
            <a:ext cx="6436104" cy="534838"/>
          </a:xfrm>
        </p:spPr>
        <p:txBody>
          <a:bodyPr>
            <a:normAutofit/>
          </a:bodyPr>
          <a:lstStyle/>
          <a:p>
            <a:pPr algn="l">
              <a:lnSpc>
                <a:spcPct val="90000"/>
              </a:lnSpc>
            </a:pPr>
            <a:r>
              <a:rPr lang="es-CO" sz="1100" dirty="0"/>
              <a:t>Brayan Amorocho</a:t>
            </a:r>
          </a:p>
          <a:p>
            <a:pPr algn="l">
              <a:lnSpc>
                <a:spcPct val="90000"/>
              </a:lnSpc>
            </a:pPr>
            <a:r>
              <a:rPr lang="es-CO" sz="1100" dirty="0"/>
              <a:t>9/09/2024</a:t>
            </a:r>
            <a:endParaRPr lang="en-US" sz="1100" dirty="0"/>
          </a:p>
        </p:txBody>
      </p:sp>
    </p:spTree>
    <p:extLst>
      <p:ext uri="{BB962C8B-B14F-4D97-AF65-F5344CB8AC3E}">
        <p14:creationId xmlns:p14="http://schemas.microsoft.com/office/powerpoint/2010/main" val="124529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9" b="11231"/>
          <a:stretch/>
        </p:blipFill>
        <p:spPr bwMode="auto">
          <a:xfrm>
            <a:off x="-7377034" y="-4887618"/>
            <a:ext cx="21682454" cy="12196382"/>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7780424" y="845389"/>
            <a:ext cx="3596420" cy="979017"/>
          </a:xfrm>
        </p:spPr>
        <p:txBody>
          <a:bodyPr anchor="b">
            <a:normAutofit/>
          </a:bodyPr>
          <a:lstStyle/>
          <a:p>
            <a:pPr algn="l"/>
            <a:r>
              <a:rPr lang="es-CO" sz="2800" b="1" dirty="0"/>
              <a:t>El artículo:</a:t>
            </a:r>
            <a:endParaRPr lang="en-US" sz="2800" b="1" dirty="0"/>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7780424" y="1968238"/>
            <a:ext cx="3531684" cy="3679189"/>
          </a:xfrm>
        </p:spPr>
        <p:txBody>
          <a:bodyPr anchor="t">
            <a:normAutofit/>
          </a:bodyPr>
          <a:lstStyle/>
          <a:p>
            <a:r>
              <a:rPr lang="es-CO" dirty="0"/>
              <a:t>Científicos detectan por primera vez un campo de energía débil (e invisible) que rodea la tierra, conocido como </a:t>
            </a:r>
            <a:r>
              <a:rPr lang="es-CO" dirty="0" err="1"/>
              <a:t>ambipolar</a:t>
            </a:r>
            <a:r>
              <a:rPr lang="es-CO" dirty="0"/>
              <a:t>.</a:t>
            </a:r>
          </a:p>
        </p:txBody>
      </p:sp>
      <p:pic>
        <p:nvPicPr>
          <p:cNvPr id="6" name="Imagen 5">
            <a:extLst>
              <a:ext uri="{FF2B5EF4-FFF2-40B4-BE49-F238E27FC236}">
                <a16:creationId xmlns:a16="http://schemas.microsoft.com/office/drawing/2014/main" id="{0AC9A183-8317-2ECE-9913-23B87AA90B23}"/>
              </a:ext>
            </a:extLst>
          </p:cNvPr>
          <p:cNvPicPr>
            <a:picLocks noChangeAspect="1"/>
          </p:cNvPicPr>
          <p:nvPr/>
        </p:nvPicPr>
        <p:blipFill>
          <a:blip r:embed="rId4"/>
          <a:stretch>
            <a:fillRect/>
          </a:stretch>
        </p:blipFill>
        <p:spPr>
          <a:xfrm>
            <a:off x="-281575" y="3916680"/>
            <a:ext cx="7522016" cy="2926080"/>
          </a:xfrm>
          <a:prstGeom prst="rect">
            <a:avLst/>
          </a:prstGeom>
        </p:spPr>
      </p:pic>
      <p:pic>
        <p:nvPicPr>
          <p:cNvPr id="11" name="Imagen 10">
            <a:extLst>
              <a:ext uri="{FF2B5EF4-FFF2-40B4-BE49-F238E27FC236}">
                <a16:creationId xmlns:a16="http://schemas.microsoft.com/office/drawing/2014/main" id="{021050C6-7443-38E7-0690-9BE3399AE714}"/>
              </a:ext>
            </a:extLst>
          </p:cNvPr>
          <p:cNvPicPr>
            <a:picLocks noChangeAspect="1"/>
          </p:cNvPicPr>
          <p:nvPr/>
        </p:nvPicPr>
        <p:blipFill>
          <a:blip r:embed="rId5"/>
          <a:stretch>
            <a:fillRect/>
          </a:stretch>
        </p:blipFill>
        <p:spPr>
          <a:xfrm>
            <a:off x="1061250" y="783679"/>
            <a:ext cx="5535847" cy="2940919"/>
          </a:xfrm>
          <a:prstGeom prst="rect">
            <a:avLst/>
          </a:prstGeom>
        </p:spPr>
      </p:pic>
    </p:spTree>
    <p:extLst>
      <p:ext uri="{BB962C8B-B14F-4D97-AF65-F5344CB8AC3E}">
        <p14:creationId xmlns:p14="http://schemas.microsoft.com/office/powerpoint/2010/main" val="31331040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9" b="11231"/>
          <a:stretch/>
        </p:blipFill>
        <p:spPr bwMode="auto">
          <a:xfrm>
            <a:off x="-7377034" y="-4887618"/>
            <a:ext cx="21682454" cy="12196382"/>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7780424" y="845389"/>
            <a:ext cx="3596420" cy="979017"/>
          </a:xfrm>
        </p:spPr>
        <p:txBody>
          <a:bodyPr anchor="b">
            <a:normAutofit/>
          </a:bodyPr>
          <a:lstStyle/>
          <a:p>
            <a:pPr algn="l"/>
            <a:r>
              <a:rPr lang="es-CO" sz="2800" b="1" dirty="0"/>
              <a:t>Campos de la Tierra</a:t>
            </a:r>
            <a:endParaRPr lang="en-US" sz="2800" b="1" dirty="0"/>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7780424" y="1968238"/>
            <a:ext cx="3531684" cy="3679189"/>
          </a:xfrm>
        </p:spPr>
        <p:txBody>
          <a:bodyPr anchor="t">
            <a:normAutofit/>
          </a:bodyPr>
          <a:lstStyle/>
          <a:p>
            <a:r>
              <a:rPr lang="es-CO" dirty="0"/>
              <a:t>Campo magnético.</a:t>
            </a:r>
          </a:p>
          <a:p>
            <a:r>
              <a:rPr lang="es-CO" dirty="0"/>
              <a:t>Campo gravitatorio.</a:t>
            </a:r>
          </a:p>
          <a:p>
            <a:r>
              <a:rPr lang="es-CO" sz="2400" b="1" i="1" dirty="0"/>
              <a:t>¿Campo eléctrico?</a:t>
            </a:r>
          </a:p>
        </p:txBody>
      </p:sp>
      <p:pic>
        <p:nvPicPr>
          <p:cNvPr id="11" name="Imagen 10">
            <a:extLst>
              <a:ext uri="{FF2B5EF4-FFF2-40B4-BE49-F238E27FC236}">
                <a16:creationId xmlns:a16="http://schemas.microsoft.com/office/drawing/2014/main" id="{021050C6-7443-38E7-0690-9BE3399AE714}"/>
              </a:ext>
            </a:extLst>
          </p:cNvPr>
          <p:cNvPicPr>
            <a:picLocks noChangeAspect="1"/>
          </p:cNvPicPr>
          <p:nvPr/>
        </p:nvPicPr>
        <p:blipFill>
          <a:blip r:embed="rId4"/>
          <a:stretch>
            <a:fillRect/>
          </a:stretch>
        </p:blipFill>
        <p:spPr>
          <a:xfrm>
            <a:off x="1061250" y="783679"/>
            <a:ext cx="5535847" cy="2940919"/>
          </a:xfrm>
          <a:prstGeom prst="rect">
            <a:avLst/>
          </a:prstGeom>
        </p:spPr>
      </p:pic>
      <p:pic>
        <p:nvPicPr>
          <p:cNvPr id="4098" name="Picture 2" descr="We Finally Know How Birds Can See Earth's Magnetic Field">
            <a:extLst>
              <a:ext uri="{FF2B5EF4-FFF2-40B4-BE49-F238E27FC236}">
                <a16:creationId xmlns:a16="http://schemas.microsoft.com/office/drawing/2014/main" id="{186A5F0F-34B9-E423-D812-190ADF31EA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25" t="8690" r="3765" b="10088"/>
          <a:stretch/>
        </p:blipFill>
        <p:spPr bwMode="auto">
          <a:xfrm>
            <a:off x="4245861" y="3784584"/>
            <a:ext cx="2621270" cy="2440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arth's Gravitational Field - Carolina Knowledge Center">
            <a:extLst>
              <a:ext uri="{FF2B5EF4-FFF2-40B4-BE49-F238E27FC236}">
                <a16:creationId xmlns:a16="http://schemas.microsoft.com/office/drawing/2014/main" id="{ED1F9293-8AC1-D9E2-CE43-06F061C826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971" y="4112412"/>
            <a:ext cx="3305726" cy="196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364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67" r="5799" b="-1"/>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6900493" y="609600"/>
            <a:ext cx="4538124" cy="970450"/>
          </a:xfrm>
        </p:spPr>
        <p:txBody>
          <a:bodyPr anchor="b">
            <a:normAutofit/>
          </a:bodyPr>
          <a:lstStyle/>
          <a:p>
            <a:pPr algn="l"/>
            <a:r>
              <a:rPr lang="es-CO" sz="3200" b="1"/>
              <a:t>Campos de la tierra</a:t>
            </a:r>
            <a:endParaRPr lang="en-US" sz="3200" b="1"/>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6675120" y="1717209"/>
            <a:ext cx="4763497" cy="4058751"/>
          </a:xfrm>
        </p:spPr>
        <p:txBody>
          <a:bodyPr anchor="t">
            <a:normAutofit/>
          </a:bodyPr>
          <a:lstStyle/>
          <a:p>
            <a:r>
              <a:rPr lang="es-CO" sz="1800" dirty="0"/>
              <a:t>Modelo propuesto hace más de 60 años. Se había descubierto un viento supersónico de partículas que escapan de la atmósfera que podría explicarse mediante la existencia de un tercer campo energético.</a:t>
            </a:r>
          </a:p>
          <a:p>
            <a:r>
              <a:rPr lang="es-CO" sz="1800" dirty="0"/>
              <a:t>No se había medido por limitaciones tecnológicas.</a:t>
            </a:r>
          </a:p>
          <a:p>
            <a:r>
              <a:rPr lang="es-CO" sz="1800" dirty="0"/>
              <a:t>Actúa en la ionósfera (250Km) generado por la ionización de átomos. Sin embargo, es un campo muy débil, </a:t>
            </a:r>
            <a:r>
              <a:rPr lang="es-CO" b="1" i="1" dirty="0"/>
              <a:t>¿Cómo medirlo?</a:t>
            </a:r>
            <a:endParaRPr lang="es-CO" sz="1800" b="1" i="1" dirty="0"/>
          </a:p>
          <a:p>
            <a:endParaRPr lang="es-CO" sz="1800" b="1" dirty="0"/>
          </a:p>
          <a:p>
            <a:endParaRPr lang="en-US" sz="1800" dirty="0"/>
          </a:p>
        </p:txBody>
      </p:sp>
      <p:pic>
        <p:nvPicPr>
          <p:cNvPr id="5" name="Imagen 4">
            <a:extLst>
              <a:ext uri="{FF2B5EF4-FFF2-40B4-BE49-F238E27FC236}">
                <a16:creationId xmlns:a16="http://schemas.microsoft.com/office/drawing/2014/main" id="{4FD9DF3D-52CF-D3DF-678E-CF44F95D1CC8}"/>
              </a:ext>
            </a:extLst>
          </p:cNvPr>
          <p:cNvPicPr>
            <a:picLocks noChangeAspect="1"/>
          </p:cNvPicPr>
          <p:nvPr/>
        </p:nvPicPr>
        <p:blipFill>
          <a:blip r:embed="rId5"/>
          <a:stretch>
            <a:fillRect/>
          </a:stretch>
        </p:blipFill>
        <p:spPr>
          <a:xfrm flipH="1">
            <a:off x="228540" y="609600"/>
            <a:ext cx="5621675" cy="2940919"/>
          </a:xfrm>
          <a:prstGeom prst="rect">
            <a:avLst/>
          </a:prstGeom>
        </p:spPr>
      </p:pic>
      <p:pic>
        <p:nvPicPr>
          <p:cNvPr id="7" name="Imagen 6">
            <a:extLst>
              <a:ext uri="{FF2B5EF4-FFF2-40B4-BE49-F238E27FC236}">
                <a16:creationId xmlns:a16="http://schemas.microsoft.com/office/drawing/2014/main" id="{9D6F1DB9-16AA-96CA-A931-685DEE088767}"/>
              </a:ext>
            </a:extLst>
          </p:cNvPr>
          <p:cNvPicPr>
            <a:picLocks noChangeAspect="1"/>
          </p:cNvPicPr>
          <p:nvPr/>
        </p:nvPicPr>
        <p:blipFill>
          <a:blip r:embed="rId6"/>
          <a:srcRect l="4948" t="17101"/>
          <a:stretch/>
        </p:blipFill>
        <p:spPr>
          <a:xfrm>
            <a:off x="5291508" y="4907663"/>
            <a:ext cx="7265282" cy="2110040"/>
          </a:xfrm>
          <a:prstGeom prst="rect">
            <a:avLst/>
          </a:prstGeom>
        </p:spPr>
      </p:pic>
      <p:pic>
        <p:nvPicPr>
          <p:cNvPr id="2050" name="Picture 2" descr="Energía de Ionización: Qué es, Tabla Periódica y Ejemplos">
            <a:extLst>
              <a:ext uri="{FF2B5EF4-FFF2-40B4-BE49-F238E27FC236}">
                <a16:creationId xmlns:a16="http://schemas.microsoft.com/office/drawing/2014/main" id="{F894B800-A708-3365-72DC-610B471541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58" t="4387" r="628" b="30519"/>
          <a:stretch/>
        </p:blipFill>
        <p:spPr bwMode="auto">
          <a:xfrm>
            <a:off x="1009293" y="4199644"/>
            <a:ext cx="3745587" cy="141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09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9" b="11231"/>
          <a:stretch/>
        </p:blipFill>
        <p:spPr bwMode="auto">
          <a:xfrm>
            <a:off x="-4419128" y="-3341767"/>
            <a:ext cx="18842209" cy="10598744"/>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7780424" y="845389"/>
            <a:ext cx="3596420" cy="979017"/>
          </a:xfrm>
        </p:spPr>
        <p:txBody>
          <a:bodyPr anchor="b">
            <a:normAutofit/>
          </a:bodyPr>
          <a:lstStyle/>
          <a:p>
            <a:pPr algn="l"/>
            <a:r>
              <a:rPr lang="en-US" sz="2800" b="1" dirty="0"/>
              <a:t>Misión Endurance</a:t>
            </a:r>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7780424" y="1968238"/>
            <a:ext cx="3596420" cy="4044373"/>
          </a:xfrm>
        </p:spPr>
        <p:txBody>
          <a:bodyPr anchor="t">
            <a:normAutofit fontScale="92500" lnSpcReduction="10000"/>
          </a:bodyPr>
          <a:lstStyle/>
          <a:p>
            <a:r>
              <a:rPr lang="es-CO" dirty="0"/>
              <a:t>Lanzada en mayo, 2022.</a:t>
            </a:r>
          </a:p>
          <a:p>
            <a:r>
              <a:rPr lang="es-CO" dirty="0"/>
              <a:t>Detectó un cambio en el potencial de 0,55V que explicaría el viento polar.</a:t>
            </a:r>
          </a:p>
          <a:p>
            <a:r>
              <a:rPr lang="es-CO" dirty="0"/>
              <a:t>Con ese potencial los iones H+ se ven sometidos a fuerzas 10,6 veces mayores a la gravedad.</a:t>
            </a:r>
          </a:p>
          <a:p>
            <a:r>
              <a:rPr lang="es-CO" dirty="0"/>
              <a:t>Iones de oxígeno también fueron observados, lo que aumenta la densidad de la ionosfera un 271%.</a:t>
            </a:r>
          </a:p>
          <a:p>
            <a:endParaRPr lang="es-CO" dirty="0"/>
          </a:p>
          <a:p>
            <a:endParaRPr lang="es-CO" dirty="0"/>
          </a:p>
        </p:txBody>
      </p:sp>
      <p:pic>
        <p:nvPicPr>
          <p:cNvPr id="3078" name="Picture 6" descr="The Endurance interstellar space exploration vehicle">
            <a:extLst>
              <a:ext uri="{FF2B5EF4-FFF2-40B4-BE49-F238E27FC236}">
                <a16:creationId xmlns:a16="http://schemas.microsoft.com/office/drawing/2014/main" id="{F7C9D9BD-50E5-26F9-4AA8-A6F79528D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951" y="843331"/>
            <a:ext cx="23812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FF8EEE6-C7F9-4267-BA92-8D89FD4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072" y="1564691"/>
            <a:ext cx="3457555" cy="375914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21D5FBC3-6B26-E2AE-3534-B23CCEB244FD}"/>
              </a:ext>
            </a:extLst>
          </p:cNvPr>
          <p:cNvPicPr>
            <a:picLocks noChangeAspect="1"/>
          </p:cNvPicPr>
          <p:nvPr/>
        </p:nvPicPr>
        <p:blipFill>
          <a:blip r:embed="rId6"/>
          <a:srcRect t="20896"/>
          <a:stretch/>
        </p:blipFill>
        <p:spPr>
          <a:xfrm>
            <a:off x="4815840" y="4512651"/>
            <a:ext cx="2596308" cy="1396868"/>
          </a:xfrm>
          <a:prstGeom prst="rect">
            <a:avLst/>
          </a:prstGeom>
        </p:spPr>
      </p:pic>
      <p:cxnSp>
        <p:nvCxnSpPr>
          <p:cNvPr id="8" name="Conector: curvado 7">
            <a:extLst>
              <a:ext uri="{FF2B5EF4-FFF2-40B4-BE49-F238E27FC236}">
                <a16:creationId xmlns:a16="http://schemas.microsoft.com/office/drawing/2014/main" id="{8C68076C-46EA-37ED-97FC-0F25B1B2293A}"/>
              </a:ext>
            </a:extLst>
          </p:cNvPr>
          <p:cNvCxnSpPr>
            <a:cxnSpLocks/>
            <a:endCxn id="6" idx="0"/>
          </p:cNvCxnSpPr>
          <p:nvPr/>
        </p:nvCxnSpPr>
        <p:spPr>
          <a:xfrm rot="10800000" flipV="1">
            <a:off x="6113994" y="3421811"/>
            <a:ext cx="1666430" cy="1090840"/>
          </a:xfrm>
          <a:prstGeom prst="curvedConnector2">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84383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9" b="11231"/>
          <a:stretch/>
        </p:blipFill>
        <p:spPr bwMode="auto">
          <a:xfrm>
            <a:off x="-799628" y="-3331134"/>
            <a:ext cx="18842209" cy="10598744"/>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7780424" y="845389"/>
            <a:ext cx="3596420" cy="979017"/>
          </a:xfrm>
        </p:spPr>
        <p:txBody>
          <a:bodyPr anchor="b">
            <a:normAutofit/>
          </a:bodyPr>
          <a:lstStyle/>
          <a:p>
            <a:pPr algn="l"/>
            <a:r>
              <a:rPr lang="es-CO" sz="2800" b="1" dirty="0"/>
              <a:t>Resultados</a:t>
            </a:r>
            <a:endParaRPr lang="en-US" sz="2800" b="1" dirty="0"/>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7670800" y="1968238"/>
            <a:ext cx="3830320" cy="3886462"/>
          </a:xfrm>
        </p:spPr>
        <p:txBody>
          <a:bodyPr anchor="t">
            <a:normAutofit/>
          </a:bodyPr>
          <a:lstStyle/>
          <a:p>
            <a:r>
              <a:rPr lang="es-CO" dirty="0"/>
              <a:t>La caída de potencial se midió a partir del cambio de energía de los e- </a:t>
            </a:r>
            <a:r>
              <a:rPr lang="es-CO" dirty="0" err="1"/>
              <a:t>saliend</a:t>
            </a:r>
            <a:r>
              <a:rPr lang="en-US" dirty="0"/>
              <a:t>o de la </a:t>
            </a:r>
            <a:r>
              <a:rPr lang="es-CO" dirty="0"/>
              <a:t>ionosfera.</a:t>
            </a:r>
          </a:p>
          <a:p>
            <a:r>
              <a:rPr lang="es-CO" dirty="0"/>
              <a:t>Se observó un pico de emisión del He-II de menor energía respecto a la teórica (24,1eV).</a:t>
            </a:r>
          </a:p>
          <a:p>
            <a:r>
              <a:rPr lang="es-CO" dirty="0"/>
              <a:t>Cuanto más se alejaba </a:t>
            </a:r>
            <a:r>
              <a:rPr lang="es-CO" dirty="0" err="1"/>
              <a:t>Endurance</a:t>
            </a:r>
            <a:r>
              <a:rPr lang="es-CO" dirty="0"/>
              <a:t> de la tierra, mayor era la caída de potencial.</a:t>
            </a:r>
          </a:p>
        </p:txBody>
      </p:sp>
      <p:pic>
        <p:nvPicPr>
          <p:cNvPr id="8" name="Imagen 7">
            <a:extLst>
              <a:ext uri="{FF2B5EF4-FFF2-40B4-BE49-F238E27FC236}">
                <a16:creationId xmlns:a16="http://schemas.microsoft.com/office/drawing/2014/main" id="{27477DF5-9BCD-FC45-93AF-A35D6A3FA922}"/>
              </a:ext>
            </a:extLst>
          </p:cNvPr>
          <p:cNvPicPr>
            <a:picLocks noChangeAspect="1"/>
          </p:cNvPicPr>
          <p:nvPr/>
        </p:nvPicPr>
        <p:blipFill>
          <a:blip r:embed="rId4"/>
          <a:stretch>
            <a:fillRect/>
          </a:stretch>
        </p:blipFill>
        <p:spPr>
          <a:xfrm>
            <a:off x="1338309" y="742578"/>
            <a:ext cx="5873380" cy="5266036"/>
          </a:xfrm>
          <a:prstGeom prst="rect">
            <a:avLst/>
          </a:prstGeom>
        </p:spPr>
      </p:pic>
    </p:spTree>
    <p:extLst>
      <p:ext uri="{BB962C8B-B14F-4D97-AF65-F5344CB8AC3E}">
        <p14:creationId xmlns:p14="http://schemas.microsoft.com/office/powerpoint/2010/main" val="1064379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9" b="11231"/>
          <a:stretch/>
        </p:blipFill>
        <p:spPr bwMode="auto">
          <a:xfrm>
            <a:off x="-799628" y="-3331134"/>
            <a:ext cx="18842209" cy="10598744"/>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7780424" y="845389"/>
            <a:ext cx="3596420" cy="979017"/>
          </a:xfrm>
        </p:spPr>
        <p:txBody>
          <a:bodyPr anchor="b">
            <a:normAutofit/>
          </a:bodyPr>
          <a:lstStyle/>
          <a:p>
            <a:pPr algn="l"/>
            <a:r>
              <a:rPr lang="es-CO" sz="2800" b="1" dirty="0"/>
              <a:t>Resultados</a:t>
            </a:r>
            <a:endParaRPr lang="en-US" sz="2800" b="1" dirty="0"/>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7670800" y="1968238"/>
            <a:ext cx="3830320" cy="3886462"/>
          </a:xfrm>
        </p:spPr>
        <p:txBody>
          <a:bodyPr anchor="t">
            <a:normAutofit/>
          </a:bodyPr>
          <a:lstStyle/>
          <a:p>
            <a:r>
              <a:rPr lang="es-CO" dirty="0"/>
              <a:t>Se encuentra una caída de potencial de 0,55+-0,09V.</a:t>
            </a:r>
          </a:p>
          <a:p>
            <a:r>
              <a:rPr lang="es-CO" dirty="0"/>
              <a:t>La ionosfera de la tierra genera un campo eléctrico paralelo al campo magnético E = 1,09</a:t>
            </a:r>
            <a:r>
              <a:rPr lang="el-GR" dirty="0"/>
              <a:t>μ</a:t>
            </a:r>
            <a:r>
              <a:rPr lang="es-CO" dirty="0"/>
              <a:t>V/m.</a:t>
            </a:r>
          </a:p>
          <a:p>
            <a:endParaRPr lang="es-CO" dirty="0"/>
          </a:p>
        </p:txBody>
      </p:sp>
      <p:pic>
        <p:nvPicPr>
          <p:cNvPr id="6" name="Imagen 5">
            <a:extLst>
              <a:ext uri="{FF2B5EF4-FFF2-40B4-BE49-F238E27FC236}">
                <a16:creationId xmlns:a16="http://schemas.microsoft.com/office/drawing/2014/main" id="{A6EB6CD7-A499-7EF1-BB03-6B449BF65CCC}"/>
              </a:ext>
            </a:extLst>
          </p:cNvPr>
          <p:cNvPicPr>
            <a:picLocks noChangeAspect="1"/>
          </p:cNvPicPr>
          <p:nvPr/>
        </p:nvPicPr>
        <p:blipFill>
          <a:blip r:embed="rId4"/>
          <a:stretch>
            <a:fillRect/>
          </a:stretch>
        </p:blipFill>
        <p:spPr>
          <a:xfrm>
            <a:off x="1078028" y="1918561"/>
            <a:ext cx="6277048" cy="3020877"/>
          </a:xfrm>
          <a:prstGeom prst="rect">
            <a:avLst/>
          </a:prstGeom>
        </p:spPr>
      </p:pic>
    </p:spTree>
    <p:extLst>
      <p:ext uri="{BB962C8B-B14F-4D97-AF65-F5344CB8AC3E}">
        <p14:creationId xmlns:p14="http://schemas.microsoft.com/office/powerpoint/2010/main" val="3405259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Estrellas, Cielo, Noche, Estrellado">
            <a:extLst>
              <a:ext uri="{FF2B5EF4-FFF2-40B4-BE49-F238E27FC236}">
                <a16:creationId xmlns:a16="http://schemas.microsoft.com/office/drawing/2014/main" id="{9AAD63F6-576A-72B8-61CF-03C456233121}"/>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l="34882" r="5813" b="-1"/>
          <a:stretch/>
        </p:blipFill>
        <p:spPr bwMode="auto">
          <a:xfrm>
            <a:off x="20" y="10"/>
            <a:ext cx="609293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4E3BD6D-FDD3-17BC-2364-FFCFE600949C}"/>
              </a:ext>
            </a:extLst>
          </p:cNvPr>
          <p:cNvPicPr>
            <a:picLocks noChangeAspect="1"/>
          </p:cNvPicPr>
          <p:nvPr/>
        </p:nvPicPr>
        <p:blipFill>
          <a:blip r:embed="rId4">
            <a:alphaModFix amt="25000"/>
          </a:blip>
          <a:srcRect l="28931" r="23711"/>
          <a:stretch/>
        </p:blipFill>
        <p:spPr>
          <a:xfrm flipH="1">
            <a:off x="6092952" y="10"/>
            <a:ext cx="6099048" cy="6857990"/>
          </a:xfrm>
          <a:prstGeom prst="rect">
            <a:avLst/>
          </a:prstGeom>
        </p:spPr>
      </p:pic>
      <p:sp>
        <p:nvSpPr>
          <p:cNvPr id="2" name="Titre 1">
            <a:extLst>
              <a:ext uri="{FF2B5EF4-FFF2-40B4-BE49-F238E27FC236}">
                <a16:creationId xmlns:a16="http://schemas.microsoft.com/office/drawing/2014/main" id="{55227D6D-DE05-6072-EBF1-E7CE079BB78E}"/>
              </a:ext>
            </a:extLst>
          </p:cNvPr>
          <p:cNvSpPr>
            <a:spLocks noGrp="1"/>
          </p:cNvSpPr>
          <p:nvPr>
            <p:ph type="title"/>
          </p:nvPr>
        </p:nvSpPr>
        <p:spPr>
          <a:xfrm>
            <a:off x="913795" y="609600"/>
            <a:ext cx="10353762" cy="970450"/>
          </a:xfrm>
        </p:spPr>
        <p:txBody>
          <a:bodyPr>
            <a:normAutofit/>
          </a:bodyPr>
          <a:lstStyle/>
          <a:p>
            <a:r>
              <a:rPr lang="es-CO" b="1" dirty="0"/>
              <a:t>¿Qué viene ahora?</a:t>
            </a:r>
            <a:endParaRPr lang="en-US" b="1" dirty="0"/>
          </a:p>
        </p:txBody>
      </p:sp>
      <p:sp>
        <p:nvSpPr>
          <p:cNvPr id="3" name="Espace réservé du contenu 2">
            <a:extLst>
              <a:ext uri="{FF2B5EF4-FFF2-40B4-BE49-F238E27FC236}">
                <a16:creationId xmlns:a16="http://schemas.microsoft.com/office/drawing/2014/main" id="{2473A703-0C83-84AA-6F0F-D811A1EBCCCC}"/>
              </a:ext>
            </a:extLst>
          </p:cNvPr>
          <p:cNvSpPr>
            <a:spLocks noGrp="1"/>
          </p:cNvSpPr>
          <p:nvPr>
            <p:ph idx="1"/>
          </p:nvPr>
        </p:nvSpPr>
        <p:spPr>
          <a:xfrm>
            <a:off x="913795" y="1732449"/>
            <a:ext cx="10353762" cy="2666831"/>
          </a:xfrm>
        </p:spPr>
        <p:txBody>
          <a:bodyPr anchor="ctr">
            <a:normAutofit/>
          </a:bodyPr>
          <a:lstStyle/>
          <a:p>
            <a:r>
              <a:rPr lang="es-CO" dirty="0">
                <a:ln>
                  <a:solidFill>
                    <a:srgbClr val="404040">
                      <a:alpha val="10000"/>
                    </a:srgbClr>
                  </a:solidFill>
                </a:ln>
              </a:rPr>
              <a:t>Permitirá comprender su influencia en nuestro planeta y otros con atmósfera.</a:t>
            </a:r>
          </a:p>
          <a:p>
            <a:r>
              <a:rPr lang="es-CO" dirty="0">
                <a:ln>
                  <a:solidFill>
                    <a:srgbClr val="404040">
                      <a:alpha val="10000"/>
                    </a:srgbClr>
                  </a:solidFill>
                </a:ln>
              </a:rPr>
              <a:t>Según </a:t>
            </a:r>
            <a:r>
              <a:rPr lang="es-CO" dirty="0" err="1">
                <a:ln>
                  <a:solidFill>
                    <a:srgbClr val="404040">
                      <a:alpha val="10000"/>
                    </a:srgbClr>
                  </a:solidFill>
                </a:ln>
              </a:rPr>
              <a:t>Glyn</a:t>
            </a:r>
            <a:r>
              <a:rPr lang="es-CO" dirty="0">
                <a:ln>
                  <a:solidFill>
                    <a:srgbClr val="404040">
                      <a:alpha val="10000"/>
                    </a:srgbClr>
                  </a:solidFill>
                </a:ln>
              </a:rPr>
              <a:t> Collinson: </a:t>
            </a:r>
            <a:r>
              <a:rPr lang="es-MX" dirty="0">
                <a:ln>
                  <a:solidFill>
                    <a:srgbClr val="404040">
                      <a:alpha val="10000"/>
                    </a:srgbClr>
                  </a:solidFill>
                </a:ln>
              </a:rPr>
              <a:t>«Ahora que hemos logrado medirlo, podemos comenzar a aprender cómo ha moldeado nuestro planeta y otros a lo largo del tiempo». La observación de este campo es un gran paso en poder explicar cómo funciona la tierra.</a:t>
            </a:r>
            <a:endParaRPr lang="en-US" dirty="0">
              <a:ln>
                <a:solidFill>
                  <a:srgbClr val="404040">
                    <a:alpha val="10000"/>
                  </a:srgbClr>
                </a:solidFill>
              </a:ln>
            </a:endParaRPr>
          </a:p>
          <a:p>
            <a:r>
              <a:rPr lang="es-CO" dirty="0"/>
              <a:t>¿Desde hace cuánto existe este campo? ¿Tuvo influencia en la evolución del planeta?</a:t>
            </a:r>
          </a:p>
        </p:txBody>
      </p:sp>
      <p:pic>
        <p:nvPicPr>
          <p:cNvPr id="6146" name="Picture 2" descr="Generador de Códigos QR Codes">
            <a:extLst>
              <a:ext uri="{FF2B5EF4-FFF2-40B4-BE49-F238E27FC236}">
                <a16:creationId xmlns:a16="http://schemas.microsoft.com/office/drawing/2014/main" id="{5D53585C-BCAD-28A8-94ED-93345E62B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61" y="4586605"/>
            <a:ext cx="1661795" cy="166179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5D8C17EB-FD95-BC56-7BBA-3ECEBEF19B42}"/>
              </a:ext>
            </a:extLst>
          </p:cNvPr>
          <p:cNvSpPr txBox="1">
            <a:spLocks/>
          </p:cNvSpPr>
          <p:nvPr/>
        </p:nvSpPr>
        <p:spPr>
          <a:xfrm>
            <a:off x="1478437" y="6213157"/>
            <a:ext cx="1326119" cy="445135"/>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s-CO" dirty="0" err="1"/>
              <a:t>Nature</a:t>
            </a:r>
            <a:endParaRPr lang="es-CO" dirty="0"/>
          </a:p>
        </p:txBody>
      </p:sp>
      <p:pic>
        <p:nvPicPr>
          <p:cNvPr id="6148" name="Picture 4" descr="Generador de Códigos QR Codes">
            <a:extLst>
              <a:ext uri="{FF2B5EF4-FFF2-40B4-BE49-F238E27FC236}">
                <a16:creationId xmlns:a16="http://schemas.microsoft.com/office/drawing/2014/main" id="{BD874ED8-5852-9ED7-D46D-3B06CB5C8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441" y="4586604"/>
            <a:ext cx="1661795" cy="166179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40893994-889E-21A2-ED8D-BB89A24ACB61}"/>
              </a:ext>
            </a:extLst>
          </p:cNvPr>
          <p:cNvSpPr txBox="1">
            <a:spLocks/>
          </p:cNvSpPr>
          <p:nvPr/>
        </p:nvSpPr>
        <p:spPr>
          <a:xfrm>
            <a:off x="3744816" y="6213155"/>
            <a:ext cx="1326119" cy="445135"/>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s-CO" dirty="0"/>
              <a:t>NASA</a:t>
            </a:r>
          </a:p>
        </p:txBody>
      </p:sp>
    </p:spTree>
    <p:extLst>
      <p:ext uri="{BB962C8B-B14F-4D97-AF65-F5344CB8AC3E}">
        <p14:creationId xmlns:p14="http://schemas.microsoft.com/office/powerpoint/2010/main" val="3560699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TM04033929[[fn=Ardoise]]</Template>
  <TotalTime>2762</TotalTime>
  <Words>349</Words>
  <Application>Microsoft Office PowerPoint</Application>
  <PresentationFormat>Panorámica</PresentationFormat>
  <Paragraphs>31</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Calisto MT</vt:lpstr>
      <vt:lpstr>Wingdings 2</vt:lpstr>
      <vt:lpstr>Ardoise</vt:lpstr>
      <vt:lpstr>¿Campo eléctrico terrestre?</vt:lpstr>
      <vt:lpstr>El artículo:</vt:lpstr>
      <vt:lpstr>Campos de la Tierra</vt:lpstr>
      <vt:lpstr>Campos de la tierra</vt:lpstr>
      <vt:lpstr>Misión Endurance</vt:lpstr>
      <vt:lpstr>Resultados</vt:lpstr>
      <vt:lpstr>Resultados</vt:lpstr>
      <vt:lpstr>¿Qué viene ahora?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distant atmospheres… </dc:title>
  <dc:creator>BRAYAN AMOROCHO</dc:creator>
  <cp:lastModifiedBy>BRAYAN AMOROCHO</cp:lastModifiedBy>
  <cp:revision>2</cp:revision>
  <dcterms:created xsi:type="dcterms:W3CDTF">2023-06-07T19:36:32Z</dcterms:created>
  <dcterms:modified xsi:type="dcterms:W3CDTF">2024-09-08T05:39:51Z</dcterms:modified>
</cp:coreProperties>
</file>