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71" r:id="rId5"/>
    <p:sldId id="272" r:id="rId6"/>
    <p:sldId id="273" r:id="rId7"/>
    <p:sldId id="266" r:id="rId8"/>
    <p:sldId id="275" r:id="rId9"/>
    <p:sldId id="276" r:id="rId10"/>
    <p:sldId id="277" r:id="rId11"/>
    <p:sldId id="278" r:id="rId12"/>
    <p:sldId id="274" r:id="rId13"/>
    <p:sldId id="279" r:id="rId14"/>
    <p:sldId id="268" r:id="rId15"/>
    <p:sldId id="258" r:id="rId16"/>
    <p:sldId id="270" r:id="rId17"/>
    <p:sldId id="262" r:id="rId18"/>
    <p:sldId id="263" r:id="rId19"/>
    <p:sldId id="259" r:id="rId20"/>
    <p:sldId id="269" r:id="rId2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/>
    <p:restoredTop sz="50000"/>
  </p:normalViewPr>
  <p:slideViewPr>
    <p:cSldViewPr snapToGrid="0" snapToObjects="1">
      <p:cViewPr varScale="1">
        <p:scale>
          <a:sx n="95" d="100"/>
          <a:sy n="95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5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2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2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3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30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8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71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04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1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2281-1AA8-CE4A-A554-8B9E186C39A7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0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4.png"/><Relationship Id="rId17" Type="http://schemas.openxmlformats.org/officeDocument/2006/relationships/image" Target="../media/image40.pn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9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E5C743-DDAD-4BDB-845E-422D8D78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" y="0"/>
            <a:ext cx="12196171" cy="6858000"/>
          </a:xfrm>
          <a:prstGeom prst="rect">
            <a:avLst/>
          </a:prstGeom>
        </p:spPr>
      </p:pic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DE67AFB8-2A4F-486A-862D-24841C64E974}"/>
              </a:ext>
            </a:extLst>
          </p:cNvPr>
          <p:cNvSpPr txBox="1"/>
          <p:nvPr/>
        </p:nvSpPr>
        <p:spPr>
          <a:xfrm>
            <a:off x="2447750" y="672482"/>
            <a:ext cx="3618456" cy="518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de tesis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85;p13">
            <a:extLst>
              <a:ext uri="{FF2B5EF4-FFF2-40B4-BE49-F238E27FC236}">
                <a16:creationId xmlns:a16="http://schemas.microsoft.com/office/drawing/2014/main" id="{42E5EDE7-A7C1-4D4A-612A-34043C39E349}"/>
              </a:ext>
            </a:extLst>
          </p:cNvPr>
          <p:cNvSpPr txBox="1"/>
          <p:nvPr/>
        </p:nvSpPr>
        <p:spPr>
          <a:xfrm>
            <a:off x="297454" y="1863304"/>
            <a:ext cx="7919049" cy="134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aceptabilidad física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objetos compactos anisótropos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axialmente simétricos en rotación lenta</a:t>
            </a:r>
            <a:endParaRPr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24D6B3-BF12-0960-4FDC-30FE037A4412}"/>
              </a:ext>
            </a:extLst>
          </p:cNvPr>
          <p:cNvSpPr txBox="1"/>
          <p:nvPr/>
        </p:nvSpPr>
        <p:spPr>
          <a:xfrm>
            <a:off x="-332950" y="3309418"/>
            <a:ext cx="917985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2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Felipe Suárez Urango</a:t>
            </a:r>
            <a:r>
              <a:rPr lang="es-CO" sz="24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2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Luis A. Núñez</a:t>
            </a:r>
            <a:r>
              <a:rPr lang="es-CO" sz="20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Codirector: Justo Ospino</a:t>
            </a:r>
            <a:r>
              <a:rPr lang="es-CO" sz="20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Codirectora: Laura M. Becerra</a:t>
            </a:r>
            <a:r>
              <a:rPr lang="es-CO" sz="20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2800" dirty="0">
              <a:solidFill>
                <a:srgbClr val="59595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 </a:t>
            </a:r>
            <a:r>
              <a:rPr lang="es-CO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 de Física, Facultad de Ciencias. Universidad Industrial de Santander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 </a:t>
            </a:r>
            <a:r>
              <a:rPr lang="es-CO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Matemática Aplicada, Instituto Universitario de Física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s-CO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y Matemáticas. Universidad de Salamanca, España.</a:t>
            </a:r>
            <a:endParaRPr lang="es-CO" sz="1800" baseline="30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8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C695AB-2C85-31C4-EF07-33EC9EFF2806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nuevo</a:t>
            </a:r>
          </a:p>
        </p:txBody>
      </p:sp>
      <p:sp>
        <p:nvSpPr>
          <p:cNvPr id="2" name="Google Shape;233;p16">
            <a:extLst>
              <a:ext uri="{FF2B5EF4-FFF2-40B4-BE49-F238E27FC236}">
                <a16:creationId xmlns:a16="http://schemas.microsoft.com/office/drawing/2014/main" id="{C377B793-7DBB-EF9D-2DF1-CED9C90F6DCF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8</a:t>
            </a:r>
            <a:endParaRPr sz="12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B3B307-FFDD-C5B6-B4F5-BD9B6B40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6" y="1851649"/>
            <a:ext cx="3670590" cy="5847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53F7046-0260-2928-C0E7-1951431EE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93" y="2624125"/>
            <a:ext cx="3468034" cy="5847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14C2B5C-D814-BBB6-96F8-7386B1A69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55" y="3396601"/>
            <a:ext cx="3770491" cy="584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7DF1B89-CD20-66D6-764C-30103A1B7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723" y="1875466"/>
            <a:ext cx="5902330" cy="619003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1530D378-C0D9-BCCF-7C3C-251B79C945C3}"/>
              </a:ext>
            </a:extLst>
          </p:cNvPr>
          <p:cNvGrpSpPr/>
          <p:nvPr/>
        </p:nvGrpSpPr>
        <p:grpSpPr>
          <a:xfrm>
            <a:off x="6225407" y="2794143"/>
            <a:ext cx="4559479" cy="1118982"/>
            <a:chOff x="6225407" y="3519711"/>
            <a:chExt cx="4559479" cy="1118982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2C2B00D-A18D-58D0-273F-F6B31CE90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7017" y="3981376"/>
              <a:ext cx="2619741" cy="657317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0288134-21E9-7D4A-3047-6F88256F070F}"/>
                </a:ext>
              </a:extLst>
            </p:cNvPr>
            <p:cNvSpPr txBox="1"/>
            <p:nvPr/>
          </p:nvSpPr>
          <p:spPr>
            <a:xfrm>
              <a:off x="6225407" y="3519711"/>
              <a:ext cx="45594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2400" dirty="0"/>
                <a:t>Para todo vector propio del </a:t>
              </a:r>
              <a:r>
                <a:rPr lang="es-CO" sz="2400" dirty="0" err="1"/>
                <a:t>shear</a:t>
              </a:r>
              <a:endParaRPr lang="es-CO" sz="2400" dirty="0"/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ED05151-9A04-F048-B1CF-542E5A67A387}"/>
              </a:ext>
            </a:extLst>
          </p:cNvPr>
          <p:cNvSpPr/>
          <p:nvPr/>
        </p:nvSpPr>
        <p:spPr>
          <a:xfrm>
            <a:off x="5329253" y="1811293"/>
            <a:ext cx="6067059" cy="217008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C3A26D1-3109-50B1-8794-C90E900F7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186" y="4997164"/>
            <a:ext cx="6554115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C695AB-2C85-31C4-EF07-33EC9EFF2806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nuevo</a:t>
            </a:r>
          </a:p>
        </p:txBody>
      </p:sp>
      <p:sp>
        <p:nvSpPr>
          <p:cNvPr id="2" name="Google Shape;233;p16">
            <a:extLst>
              <a:ext uri="{FF2B5EF4-FFF2-40B4-BE49-F238E27FC236}">
                <a16:creationId xmlns:a16="http://schemas.microsoft.com/office/drawing/2014/main" id="{C377B793-7DBB-EF9D-2DF1-CED9C90F6DCF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8</a:t>
            </a:r>
            <a:endParaRPr sz="1200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C3A26D1-3109-50B1-8794-C90E900F7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69" y="1145989"/>
            <a:ext cx="6554115" cy="18576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658B51-131B-9CBD-841E-7C87BB45E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892" y="2074806"/>
            <a:ext cx="3315163" cy="57158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654D84D5-AA6B-7C44-44B9-82366B9909B3}"/>
              </a:ext>
            </a:extLst>
          </p:cNvPr>
          <p:cNvGrpSpPr/>
          <p:nvPr/>
        </p:nvGrpSpPr>
        <p:grpSpPr>
          <a:xfrm>
            <a:off x="351886" y="3344592"/>
            <a:ext cx="6424299" cy="1247949"/>
            <a:chOff x="351886" y="3235166"/>
            <a:chExt cx="6424299" cy="124794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09A7759-68E5-AB65-B122-2B6904AE5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764" y="3235166"/>
              <a:ext cx="6249272" cy="1238423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6DCFCD3-EC3E-DD94-6FD7-E64D2E4A594A}"/>
                </a:ext>
              </a:extLst>
            </p:cNvPr>
            <p:cNvSpPr/>
            <p:nvPr/>
          </p:nvSpPr>
          <p:spPr>
            <a:xfrm>
              <a:off x="351886" y="3235166"/>
              <a:ext cx="6424299" cy="124794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19A096A-A2DA-A6CF-3262-26E88226B999}"/>
              </a:ext>
            </a:extLst>
          </p:cNvPr>
          <p:cNvGrpSpPr/>
          <p:nvPr/>
        </p:nvGrpSpPr>
        <p:grpSpPr>
          <a:xfrm>
            <a:off x="3999860" y="4933510"/>
            <a:ext cx="6746399" cy="1250702"/>
            <a:chOff x="351885" y="4842828"/>
            <a:chExt cx="6746399" cy="125070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ED79BB5-D670-6434-0FB4-16446D3EA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886" y="4845581"/>
              <a:ext cx="6677957" cy="1247949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5DD211C-AE85-DBAF-DD8B-AD53B41E2AC2}"/>
                </a:ext>
              </a:extLst>
            </p:cNvPr>
            <p:cNvSpPr/>
            <p:nvPr/>
          </p:nvSpPr>
          <p:spPr>
            <a:xfrm>
              <a:off x="351885" y="4842828"/>
              <a:ext cx="6746399" cy="124794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2791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3;p16">
            <a:extLst>
              <a:ext uri="{FF2B5EF4-FFF2-40B4-BE49-F238E27FC236}">
                <a16:creationId xmlns:a16="http://schemas.microsoft.com/office/drawing/2014/main" id="{F72C665E-48C7-3B8F-AA5A-B9DABC895DC3}"/>
              </a:ext>
            </a:extLst>
          </p:cNvPr>
          <p:cNvSpPr txBox="1"/>
          <p:nvPr/>
        </p:nvSpPr>
        <p:spPr>
          <a:xfrm>
            <a:off x="11844069" y="0"/>
            <a:ext cx="347932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10</a:t>
            </a:r>
            <a:endParaRPr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BEE9E3-1E88-DDA3-5D14-4E35F7A88C6D}"/>
              </a:ext>
            </a:extLst>
          </p:cNvPr>
          <p:cNvSpPr txBox="1"/>
          <p:nvPr/>
        </p:nvSpPr>
        <p:spPr>
          <a:xfrm>
            <a:off x="219676" y="464753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corto plazo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15AA50-ACDC-98CC-68BA-0296B2A1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3" y="1178287"/>
            <a:ext cx="6154231" cy="4273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F3C684-3E7C-A61B-62D0-0B68A9B81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93" y="1756460"/>
            <a:ext cx="1020540" cy="3445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7EF4C89-3AC4-8D99-89B0-F5A462962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46" y="2379961"/>
            <a:ext cx="11857107" cy="46323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D2D5F88-05FF-F185-C538-8F519C0BE2F0}"/>
              </a:ext>
            </a:extLst>
          </p:cNvPr>
          <p:cNvSpPr txBox="1"/>
          <p:nvPr/>
        </p:nvSpPr>
        <p:spPr>
          <a:xfrm>
            <a:off x="219676" y="3024975"/>
            <a:ext cx="25138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La parte temporal: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82EF5B7-99DA-927D-0C40-14219599E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942" y="3352618"/>
            <a:ext cx="6576114" cy="54733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9E66019-77BB-64A2-B5A1-AD020483A2D0}"/>
              </a:ext>
            </a:extLst>
          </p:cNvPr>
          <p:cNvSpPr txBox="1"/>
          <p:nvPr/>
        </p:nvSpPr>
        <p:spPr>
          <a:xfrm>
            <a:off x="219676" y="3942792"/>
            <a:ext cx="25138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La parte espacial: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B9E82FA-4BC2-3C7A-B13A-FFFD2DE4C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522" y="4404457"/>
            <a:ext cx="8660464" cy="72460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8594FF1-893C-9828-97A2-D8F79D57E505}"/>
              </a:ext>
            </a:extLst>
          </p:cNvPr>
          <p:cNvSpPr txBox="1"/>
          <p:nvPr/>
        </p:nvSpPr>
        <p:spPr>
          <a:xfrm>
            <a:off x="733817" y="5230388"/>
            <a:ext cx="25138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Sin flujo de calor: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B589C7B-3B73-54C3-57DC-6076D178E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632" y="5633566"/>
            <a:ext cx="4444734" cy="5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8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3;p16">
            <a:extLst>
              <a:ext uri="{FF2B5EF4-FFF2-40B4-BE49-F238E27FC236}">
                <a16:creationId xmlns:a16="http://schemas.microsoft.com/office/drawing/2014/main" id="{F72C665E-48C7-3B8F-AA5A-B9DABC895DC3}"/>
              </a:ext>
            </a:extLst>
          </p:cNvPr>
          <p:cNvSpPr txBox="1"/>
          <p:nvPr/>
        </p:nvSpPr>
        <p:spPr>
          <a:xfrm>
            <a:off x="11844069" y="0"/>
            <a:ext cx="347932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10</a:t>
            </a:r>
            <a:endParaRPr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BEE9E3-1E88-DDA3-5D14-4E35F7A88C6D}"/>
              </a:ext>
            </a:extLst>
          </p:cNvPr>
          <p:cNvSpPr txBox="1"/>
          <p:nvPr/>
        </p:nvSpPr>
        <p:spPr>
          <a:xfrm>
            <a:off x="219676" y="464753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corto/mediano plazo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16BCB1-1E99-B80D-B1B7-CEB82288A2CF}"/>
              </a:ext>
            </a:extLst>
          </p:cNvPr>
          <p:cNvSpPr txBox="1"/>
          <p:nvPr/>
        </p:nvSpPr>
        <p:spPr>
          <a:xfrm>
            <a:off x="3689017" y="3625827"/>
            <a:ext cx="5754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s-CO" sz="2400" dirty="0"/>
              <a:t>Conformar las condiciones de aceptabilidad física para modelos anisótropos y axialmente simétricos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D29536-9A0E-F1FC-90C5-AC86FEC8D2B9}"/>
              </a:ext>
            </a:extLst>
          </p:cNvPr>
          <p:cNvSpPr txBox="1"/>
          <p:nvPr/>
        </p:nvSpPr>
        <p:spPr>
          <a:xfrm>
            <a:off x="908602" y="1662514"/>
            <a:ext cx="518739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CO" sz="2400" dirty="0"/>
              <a:t>Configuraciones anisótropas axialmente simétricas en rotación lenta con el formalismo de tétradas y escalares de estructura</a:t>
            </a:r>
          </a:p>
        </p:txBody>
      </p:sp>
    </p:spTree>
    <p:extLst>
      <p:ext uri="{BB962C8B-B14F-4D97-AF65-F5344CB8AC3E}">
        <p14:creationId xmlns:p14="http://schemas.microsoft.com/office/powerpoint/2010/main" val="358502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CD28798B-547D-0B8B-64EE-C92D9E8B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63" y="0"/>
            <a:ext cx="8210550" cy="6858000"/>
          </a:xfrm>
          <a:prstGeom prst="rect">
            <a:avLst/>
          </a:prstGeom>
        </p:spPr>
      </p:pic>
      <p:sp>
        <p:nvSpPr>
          <p:cNvPr id="5" name="Google Shape;233;p16">
            <a:extLst>
              <a:ext uri="{FF2B5EF4-FFF2-40B4-BE49-F238E27FC236}">
                <a16:creationId xmlns:a16="http://schemas.microsoft.com/office/drawing/2014/main" id="{5155597E-0868-AC57-DD06-F5655048646C}"/>
              </a:ext>
            </a:extLst>
          </p:cNvPr>
          <p:cNvSpPr txBox="1"/>
          <p:nvPr/>
        </p:nvSpPr>
        <p:spPr>
          <a:xfrm>
            <a:off x="11844069" y="0"/>
            <a:ext cx="347932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11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85684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55A04D-76B5-4FBC-A0F7-476D1A49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" y="0"/>
            <a:ext cx="12196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0547B69-8415-C133-0BE0-46F06585F728}"/>
              </a:ext>
            </a:extLst>
          </p:cNvPr>
          <p:cNvGrpSpPr/>
          <p:nvPr/>
        </p:nvGrpSpPr>
        <p:grpSpPr>
          <a:xfrm>
            <a:off x="7673046" y="1389366"/>
            <a:ext cx="3403383" cy="666503"/>
            <a:chOff x="7673046" y="976987"/>
            <a:chExt cx="3403383" cy="666503"/>
          </a:xfrm>
        </p:grpSpPr>
        <p:sp>
          <p:nvSpPr>
            <p:cNvPr id="5" name="Google Shape;293;p18">
              <a:extLst>
                <a:ext uri="{FF2B5EF4-FFF2-40B4-BE49-F238E27FC236}">
                  <a16:creationId xmlns:a16="http://schemas.microsoft.com/office/drawing/2014/main" id="{5AA271E4-E420-0472-A036-BAFB7D3B675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53046" y="976987"/>
              <a:ext cx="2323383" cy="666503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 dirty="0">
                  <a:solidFill>
                    <a:schemeClr val="tx1"/>
                  </a:solidFill>
                </a:rPr>
                <a:t>Tensor de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 dirty="0">
                  <a:solidFill>
                    <a:schemeClr val="tx1"/>
                  </a:solidFill>
                </a:rPr>
                <a:t>energía-momento</a:t>
              </a:r>
              <a:endParaRPr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Google Shape;294;p18">
              <a:extLst>
                <a:ext uri="{FF2B5EF4-FFF2-40B4-BE49-F238E27FC236}">
                  <a16:creationId xmlns:a16="http://schemas.microsoft.com/office/drawing/2014/main" id="{83738619-4419-AF28-6B72-1CB5256074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3046" y="1310239"/>
              <a:ext cx="108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259E6099-0AF8-F983-CC0C-C9493E2F9358}"/>
              </a:ext>
            </a:extLst>
          </p:cNvPr>
          <p:cNvGrpSpPr/>
          <p:nvPr/>
        </p:nvGrpSpPr>
        <p:grpSpPr>
          <a:xfrm>
            <a:off x="1469330" y="1465716"/>
            <a:ext cx="3403383" cy="513802"/>
            <a:chOff x="1469330" y="1053337"/>
            <a:chExt cx="3403383" cy="513802"/>
          </a:xfrm>
        </p:grpSpPr>
        <p:sp>
          <p:nvSpPr>
            <p:cNvPr id="8" name="Google Shape;291;p18">
              <a:extLst>
                <a:ext uri="{FF2B5EF4-FFF2-40B4-BE49-F238E27FC236}">
                  <a16:creationId xmlns:a16="http://schemas.microsoft.com/office/drawing/2014/main" id="{3F21E281-F131-6E31-02FC-A177D2118BC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69330" y="1053337"/>
              <a:ext cx="2313327" cy="513802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 dirty="0">
                  <a:solidFill>
                    <a:schemeClr val="tx1"/>
                  </a:solidFill>
                </a:rPr>
                <a:t>Métrica</a:t>
              </a:r>
              <a:endParaRPr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Google Shape;290;p18">
              <a:extLst>
                <a:ext uri="{FF2B5EF4-FFF2-40B4-BE49-F238E27FC236}">
                  <a16:creationId xmlns:a16="http://schemas.microsoft.com/office/drawing/2014/main" id="{1C004630-AB44-D105-EC25-C6A79A1B7D4B}"/>
                </a:ext>
              </a:extLst>
            </p:cNvPr>
            <p:cNvCxnSpPr>
              <a:cxnSpLocks/>
            </p:cNvCxnSpPr>
            <p:nvPr/>
          </p:nvCxnSpPr>
          <p:spPr>
            <a:xfrm>
              <a:off x="3792713" y="1310238"/>
              <a:ext cx="1080000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7957A79C-ED75-377D-3352-F970764850DC}"/>
              </a:ext>
            </a:extLst>
          </p:cNvPr>
          <p:cNvSpPr>
            <a:spLocks noChangeAspect="1"/>
          </p:cNvSpPr>
          <p:nvPr/>
        </p:nvSpPr>
        <p:spPr>
          <a:xfrm>
            <a:off x="5964207" y="3236255"/>
            <a:ext cx="586455" cy="1080131"/>
          </a:xfrm>
          <a:prstGeom prst="downArrow">
            <a:avLst/>
          </a:prstGeom>
          <a:noFill/>
          <a:ln w="38100" cap="flat">
            <a:solidFill>
              <a:srgbClr val="93C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9BB097F-505F-F3B9-F8A1-EAF0393F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958" y="2366269"/>
            <a:ext cx="1651492" cy="432851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D9422E1-4209-6365-B515-90F104C315AD}"/>
              </a:ext>
            </a:extLst>
          </p:cNvPr>
          <p:cNvGrpSpPr/>
          <p:nvPr/>
        </p:nvGrpSpPr>
        <p:grpSpPr>
          <a:xfrm>
            <a:off x="4649125" y="1362067"/>
            <a:ext cx="3476546" cy="1713253"/>
            <a:chOff x="4649125" y="949688"/>
            <a:chExt cx="3476546" cy="1713253"/>
          </a:xfrm>
        </p:grpSpPr>
        <p:sp>
          <p:nvSpPr>
            <p:cNvPr id="13" name="Google Shape;288;p18">
              <a:extLst>
                <a:ext uri="{FF2B5EF4-FFF2-40B4-BE49-F238E27FC236}">
                  <a16:creationId xmlns:a16="http://schemas.microsoft.com/office/drawing/2014/main" id="{07A40F6E-EB66-F1CF-8317-E17C7FC276E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872713" y="949688"/>
              <a:ext cx="2800333" cy="721102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 dirty="0">
                  <a:solidFill>
                    <a:schemeClr val="tx1"/>
                  </a:solidFill>
                </a:rPr>
                <a:t>Ecuaciones de campo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 dirty="0">
                  <a:solidFill>
                    <a:schemeClr val="tx1"/>
                  </a:solidFill>
                </a:rPr>
                <a:t>de Einstein</a:t>
              </a:r>
              <a:endParaRPr sz="2400" dirty="0">
                <a:solidFill>
                  <a:schemeClr val="tx1"/>
                </a:solidFill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DB88145-0510-DA39-2F3E-CF2C7EA2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125" y="1831725"/>
              <a:ext cx="3476546" cy="831216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8F545DF3-C9C0-A4B8-D23C-75D2112A7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6" y="3284766"/>
            <a:ext cx="6058560" cy="4397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520956-F1F3-D6F3-67FF-11034756B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323" y="3281458"/>
            <a:ext cx="6058561" cy="452567"/>
          </a:xfrm>
          <a:prstGeom prst="rect">
            <a:avLst/>
          </a:prstGeom>
        </p:spPr>
      </p:pic>
      <p:cxnSp>
        <p:nvCxnSpPr>
          <p:cNvPr id="17" name="Google Shape;294;p18">
            <a:extLst>
              <a:ext uri="{FF2B5EF4-FFF2-40B4-BE49-F238E27FC236}">
                <a16:creationId xmlns:a16="http://schemas.microsoft.com/office/drawing/2014/main" id="{3024428F-904C-965B-8748-6F8471C6170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69110" y="2635633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8" name="Google Shape;294;p18">
            <a:extLst>
              <a:ext uri="{FF2B5EF4-FFF2-40B4-BE49-F238E27FC236}">
                <a16:creationId xmlns:a16="http://schemas.microsoft.com/office/drawing/2014/main" id="{14686773-9C20-0A80-F450-5FBB97316BC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73949" y="2706666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A9996F4-1B2C-3C87-66BC-2BA4AF155358}"/>
              </a:ext>
            </a:extLst>
          </p:cNvPr>
          <p:cNvSpPr txBox="1"/>
          <p:nvPr/>
        </p:nvSpPr>
        <p:spPr>
          <a:xfrm>
            <a:off x="331693" y="440904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Modelado de objetos compactos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16A1D65-AD89-E36A-9F7E-B22E2E358ACB}"/>
              </a:ext>
            </a:extLst>
          </p:cNvPr>
          <p:cNvGrpSpPr/>
          <p:nvPr/>
        </p:nvGrpSpPr>
        <p:grpSpPr>
          <a:xfrm>
            <a:off x="2171680" y="4505901"/>
            <a:ext cx="6365860" cy="1365610"/>
            <a:chOff x="1415262" y="3616256"/>
            <a:chExt cx="6365860" cy="136561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EF25D7A0-05D5-5B67-0A84-393067E2DDD3}"/>
                </a:ext>
              </a:extLst>
            </p:cNvPr>
            <p:cNvGrpSpPr/>
            <p:nvPr/>
          </p:nvGrpSpPr>
          <p:grpSpPr>
            <a:xfrm>
              <a:off x="3246363" y="3616256"/>
              <a:ext cx="4534759" cy="1365610"/>
              <a:chOff x="3178044" y="3207434"/>
              <a:chExt cx="5503192" cy="1514742"/>
            </a:xfrm>
          </p:grpSpPr>
          <p:sp>
            <p:nvSpPr>
              <p:cNvPr id="23" name="Google Shape;309;p19">
                <a:extLst>
                  <a:ext uri="{FF2B5EF4-FFF2-40B4-BE49-F238E27FC236}">
                    <a16:creationId xmlns:a16="http://schemas.microsoft.com/office/drawing/2014/main" id="{F971186B-4836-E8D7-B9BA-B537A6F381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8044" y="3372416"/>
                <a:ext cx="160737" cy="1201531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2559566-506F-176D-6B53-1509559A3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3322" y="3207434"/>
                <a:ext cx="5227914" cy="817040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CEF4F8C2-B293-16F2-D5EE-345494CED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8230" y="4070829"/>
                <a:ext cx="1514096" cy="651347"/>
              </a:xfrm>
              <a:prstGeom prst="rect">
                <a:avLst/>
              </a:prstGeom>
            </p:spPr>
          </p:pic>
        </p:grpSp>
        <p:sp>
          <p:nvSpPr>
            <p:cNvPr id="22" name="Google Shape;312;p19">
              <a:extLst>
                <a:ext uri="{FF2B5EF4-FFF2-40B4-BE49-F238E27FC236}">
                  <a16:creationId xmlns:a16="http://schemas.microsoft.com/office/drawing/2014/main" id="{800258C6-5679-5805-3E1C-ACE257FE8595}"/>
                </a:ext>
              </a:extLst>
            </p:cNvPr>
            <p:cNvSpPr txBox="1"/>
            <p:nvPr/>
          </p:nvSpPr>
          <p:spPr>
            <a:xfrm>
              <a:off x="1415262" y="3906518"/>
              <a:ext cx="1624885" cy="80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chemeClr val="tx1"/>
                  </a:solidFill>
                </a:rPr>
                <a:t>Ecuaciones de estructura</a:t>
              </a:r>
              <a:endParaRPr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C223423-D457-E929-14D0-2D4F8A6E24CC}"/>
              </a:ext>
            </a:extLst>
          </p:cNvPr>
          <p:cNvSpPr/>
          <p:nvPr/>
        </p:nvSpPr>
        <p:spPr>
          <a:xfrm>
            <a:off x="7366570" y="4505901"/>
            <a:ext cx="1190020" cy="66228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ACD18A8-CBE7-A313-D1C3-633D96953B72}"/>
              </a:ext>
            </a:extLst>
          </p:cNvPr>
          <p:cNvCxnSpPr>
            <a:cxnSpLocks/>
          </p:cNvCxnSpPr>
          <p:nvPr/>
        </p:nvCxnSpPr>
        <p:spPr>
          <a:xfrm flipH="1">
            <a:off x="7979579" y="5255953"/>
            <a:ext cx="0" cy="45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624C5AC-DE52-D058-0197-0BB482D3A486}"/>
              </a:ext>
            </a:extLst>
          </p:cNvPr>
          <p:cNvSpPr txBox="1"/>
          <p:nvPr/>
        </p:nvSpPr>
        <p:spPr>
          <a:xfrm>
            <a:off x="6383578" y="5686903"/>
            <a:ext cx="258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       </a:t>
            </a:r>
            <a:r>
              <a:rPr lang="es-ES" sz="2000" dirty="0"/>
              <a:t>Fuerza debido a la anisotropía</a:t>
            </a:r>
            <a:endParaRPr lang="es-CO" sz="2000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1481BE17-7E23-7A03-9128-8D617D739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580" y="6121786"/>
            <a:ext cx="1328923" cy="266737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06BA4112-E1C2-6D71-371C-D76D13CE4416}"/>
              </a:ext>
            </a:extLst>
          </p:cNvPr>
          <p:cNvGrpSpPr/>
          <p:nvPr/>
        </p:nvGrpSpPr>
        <p:grpSpPr>
          <a:xfrm>
            <a:off x="8667706" y="5055898"/>
            <a:ext cx="2764641" cy="400110"/>
            <a:chOff x="860826" y="4363531"/>
            <a:chExt cx="2764641" cy="400110"/>
          </a:xfrm>
        </p:grpSpPr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43562470-DFCE-392F-25AC-6D34FF6A66C1}"/>
                </a:ext>
              </a:extLst>
            </p:cNvPr>
            <p:cNvSpPr txBox="1"/>
            <p:nvPr/>
          </p:nvSpPr>
          <p:spPr>
            <a:xfrm>
              <a:off x="860826" y="4363531"/>
              <a:ext cx="2764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Incógnitas:</a:t>
              </a:r>
              <a:r>
                <a:rPr lang="es-ES" sz="1800" dirty="0"/>
                <a:t> </a:t>
              </a:r>
              <a:endParaRPr lang="es-CO" sz="1800" dirty="0"/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7971A8D8-7E10-FB34-B341-73BB25328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15372" y="4425426"/>
              <a:ext cx="1347020" cy="301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8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6" grpId="1" animBg="1"/>
      <p:bldP spid="28" grpId="0"/>
      <p:bldP spid="2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A23A68C-57B0-E562-7C16-721BC5151279}"/>
              </a:ext>
            </a:extLst>
          </p:cNvPr>
          <p:cNvGrpSpPr/>
          <p:nvPr/>
        </p:nvGrpSpPr>
        <p:grpSpPr>
          <a:xfrm>
            <a:off x="-151964" y="1171801"/>
            <a:ext cx="4908501" cy="1851950"/>
            <a:chOff x="129206" y="1411807"/>
            <a:chExt cx="4908501" cy="185195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B7F3389-B299-5D6E-82ED-F350616004CA}"/>
                </a:ext>
              </a:extLst>
            </p:cNvPr>
            <p:cNvSpPr txBox="1"/>
            <p:nvPr/>
          </p:nvSpPr>
          <p:spPr>
            <a:xfrm>
              <a:off x="129206" y="1411807"/>
              <a:ext cx="47020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/>
              </a:pPr>
              <a:r>
                <a:rPr lang="es-CO" sz="2000" b="1" dirty="0">
                  <a:latin typeface="+mn-lt"/>
                </a:rPr>
                <a:t>Anisotropía proporcional a la fuerza gravitacional</a:t>
              </a:r>
            </a:p>
          </p:txBody>
        </p:sp>
        <p:sp>
          <p:nvSpPr>
            <p:cNvPr id="8" name="Google Shape;368;p23">
              <a:extLst>
                <a:ext uri="{FF2B5EF4-FFF2-40B4-BE49-F238E27FC236}">
                  <a16:creationId xmlns:a16="http://schemas.microsoft.com/office/drawing/2014/main" id="{067D2631-8AC9-40E7-0E7C-EE42EC2D057A}"/>
                </a:ext>
              </a:extLst>
            </p:cNvPr>
            <p:cNvSpPr txBox="1"/>
            <p:nvPr/>
          </p:nvSpPr>
          <p:spPr>
            <a:xfrm>
              <a:off x="819338" y="2964657"/>
              <a:ext cx="39372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/>
                <a:t>M. Cosenza et </a:t>
              </a:r>
              <a:r>
                <a:rPr lang="es-CO" sz="1200" dirty="0"/>
                <a:t>a</a:t>
              </a:r>
              <a:r>
                <a:rPr lang="es" sz="1200" dirty="0"/>
                <a:t>l., </a:t>
              </a:r>
              <a:r>
                <a:rPr lang="es-CO" sz="1200" dirty="0"/>
                <a:t>J. </a:t>
              </a:r>
              <a:r>
                <a:rPr lang="es-CO" sz="1200" dirty="0" err="1"/>
                <a:t>Math</a:t>
              </a:r>
              <a:r>
                <a:rPr lang="es-CO" sz="1200" dirty="0"/>
                <a:t>. </a:t>
              </a:r>
              <a:r>
                <a:rPr lang="es-CO" sz="1200" dirty="0" err="1"/>
                <a:t>Phys</a:t>
              </a:r>
              <a:r>
                <a:rPr lang="es-CO" sz="1200" dirty="0"/>
                <a:t>.</a:t>
              </a:r>
              <a:r>
                <a:rPr lang="es" sz="1200" dirty="0"/>
                <a:t>, 1981</a:t>
              </a:r>
              <a:endParaRPr sz="1200" dirty="0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0FCDBAE-A118-D270-3D51-CE322522C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70" y="2303672"/>
              <a:ext cx="4499537" cy="648304"/>
            </a:xfrm>
            <a:prstGeom prst="rect">
              <a:avLst/>
            </a:prstGeom>
          </p:spPr>
        </p:pic>
      </p:grp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C05B36B-5355-AD3F-97C4-23BF80DE8E98}"/>
              </a:ext>
            </a:extLst>
          </p:cNvPr>
          <p:cNvCxnSpPr>
            <a:cxnSpLocks/>
          </p:cNvCxnSpPr>
          <p:nvPr/>
        </p:nvCxnSpPr>
        <p:spPr>
          <a:xfrm>
            <a:off x="4946318" y="2387818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42CF21B-E780-B181-01F3-7B76214B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107" y="2039065"/>
            <a:ext cx="5459706" cy="672905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C3D57FD4-89DB-F1F9-FEC9-1B92DC3C14D2}"/>
              </a:ext>
            </a:extLst>
          </p:cNvPr>
          <p:cNvGrpSpPr/>
          <p:nvPr/>
        </p:nvGrpSpPr>
        <p:grpSpPr>
          <a:xfrm>
            <a:off x="-151964" y="3300164"/>
            <a:ext cx="4702023" cy="1277008"/>
            <a:chOff x="129206" y="3384891"/>
            <a:chExt cx="4702023" cy="1277008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98D2C54-477A-5DFE-06E0-E20682A5B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416" y="3906136"/>
              <a:ext cx="3199444" cy="397814"/>
            </a:xfrm>
            <a:prstGeom prst="rect">
              <a:avLst/>
            </a:prstGeom>
          </p:spPr>
        </p:pic>
        <p:sp>
          <p:nvSpPr>
            <p:cNvPr id="20" name="Google Shape;368;p23">
              <a:extLst>
                <a:ext uri="{FF2B5EF4-FFF2-40B4-BE49-F238E27FC236}">
                  <a16:creationId xmlns:a16="http://schemas.microsoft.com/office/drawing/2014/main" id="{F1FA4C51-F5B3-C8CD-FE5C-EF14AD5B4A83}"/>
                </a:ext>
              </a:extLst>
            </p:cNvPr>
            <p:cNvSpPr txBox="1"/>
            <p:nvPr/>
          </p:nvSpPr>
          <p:spPr>
            <a:xfrm>
              <a:off x="1414014" y="4362799"/>
              <a:ext cx="2747846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/>
                <a:t>D. </a:t>
              </a:r>
              <a:r>
                <a:rPr lang="fr-FR" sz="1200" dirty="0" err="1"/>
                <a:t>Doneva</a:t>
              </a:r>
              <a:r>
                <a:rPr lang="fr-FR" sz="1200" dirty="0"/>
                <a:t>, et al., Phys. </a:t>
              </a:r>
              <a:r>
                <a:rPr lang="fr-FR" sz="1200" dirty="0" err="1"/>
                <a:t>Rev</a:t>
              </a:r>
              <a:r>
                <a:rPr lang="fr-FR" sz="1200" dirty="0"/>
                <a:t>. D, 2012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700C0E1-3A4A-A766-44FF-36FBD4DE2E09}"/>
                </a:ext>
              </a:extLst>
            </p:cNvPr>
            <p:cNvSpPr txBox="1"/>
            <p:nvPr/>
          </p:nvSpPr>
          <p:spPr>
            <a:xfrm>
              <a:off x="129206" y="3384891"/>
              <a:ext cx="47020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2"/>
              </a:pPr>
              <a:r>
                <a:rPr lang="es-CO" sz="2000" b="1" dirty="0">
                  <a:latin typeface="+mn-lt"/>
                </a:rPr>
                <a:t>Ecuación de estado </a:t>
              </a:r>
              <a:r>
                <a:rPr lang="es-CO" sz="2000" b="1" dirty="0" err="1">
                  <a:latin typeface="+mn-lt"/>
                </a:rPr>
                <a:t>cuasilocal</a:t>
              </a:r>
              <a:endParaRPr lang="es-CO" sz="2000" b="1" dirty="0">
                <a:latin typeface="+mn-lt"/>
              </a:endParaRPr>
            </a:p>
          </p:txBody>
        </p:sp>
      </p:grp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A8F92E9-F991-AD89-B8AD-4DFA900907FF}"/>
              </a:ext>
            </a:extLst>
          </p:cNvPr>
          <p:cNvCxnSpPr>
            <a:cxnSpLocks/>
          </p:cNvCxnSpPr>
          <p:nvPr/>
        </p:nvCxnSpPr>
        <p:spPr>
          <a:xfrm>
            <a:off x="4115750" y="4093361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B8D14DF2-A13B-BBA4-3751-E3947A873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818" y="3704587"/>
            <a:ext cx="4547663" cy="67290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BA7A3EC-B252-A32D-D18C-1559C6478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508" y="5546805"/>
            <a:ext cx="5114417" cy="601280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478C1586-499C-ADE9-0E12-94F69AD1C52D}"/>
              </a:ext>
            </a:extLst>
          </p:cNvPr>
          <p:cNvGrpSpPr/>
          <p:nvPr/>
        </p:nvGrpSpPr>
        <p:grpSpPr>
          <a:xfrm>
            <a:off x="-77272" y="4819224"/>
            <a:ext cx="4908501" cy="1689719"/>
            <a:chOff x="129206" y="4754275"/>
            <a:chExt cx="4908501" cy="1689719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C4C19122-BE33-FBE3-EB82-A9E12792A66D}"/>
                </a:ext>
              </a:extLst>
            </p:cNvPr>
            <p:cNvSpPr txBox="1"/>
            <p:nvPr/>
          </p:nvSpPr>
          <p:spPr>
            <a:xfrm>
              <a:off x="129206" y="4754275"/>
              <a:ext cx="490850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AutoNum type="arabicPeriod" startAt="3"/>
              </a:pPr>
              <a:r>
                <a:rPr lang="es-CO" sz="2000" b="1" dirty="0">
                  <a:latin typeface="+mn-lt"/>
                </a:rPr>
                <a:t>Anisotropía proporcional al gradiente</a:t>
              </a:r>
            </a:p>
            <a:p>
              <a:pPr marL="228600"/>
              <a:r>
                <a:rPr lang="es-CO" sz="2000" b="1" dirty="0">
                  <a:latin typeface="+mn-lt"/>
                </a:rPr>
                <a:t>        de presión</a:t>
              </a: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6F5BE6D-D5A4-5F0D-7066-D7709300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060" y="5647779"/>
              <a:ext cx="4245169" cy="405590"/>
            </a:xfrm>
            <a:prstGeom prst="rect">
              <a:avLst/>
            </a:prstGeom>
          </p:spPr>
        </p:pic>
        <p:sp>
          <p:nvSpPr>
            <p:cNvPr id="30" name="Google Shape;368;p23">
              <a:extLst>
                <a:ext uri="{FF2B5EF4-FFF2-40B4-BE49-F238E27FC236}">
                  <a16:creationId xmlns:a16="http://schemas.microsoft.com/office/drawing/2014/main" id="{44278C75-6D1E-A2C9-F171-4807C837B03B}"/>
                </a:ext>
              </a:extLst>
            </p:cNvPr>
            <p:cNvSpPr txBox="1"/>
            <p:nvPr/>
          </p:nvSpPr>
          <p:spPr>
            <a:xfrm>
              <a:off x="819337" y="6144894"/>
              <a:ext cx="39372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G. Raposo, et al.,</a:t>
              </a:r>
              <a:r>
                <a:rPr lang="es" sz="1200" dirty="0"/>
                <a:t> </a:t>
              </a:r>
              <a:r>
                <a:rPr lang="es-CO" sz="1200" dirty="0" err="1"/>
                <a:t>Phys</a:t>
              </a:r>
              <a:r>
                <a:rPr lang="es-CO" sz="1200" dirty="0"/>
                <a:t>. Rev. D</a:t>
              </a:r>
              <a:r>
                <a:rPr lang="es" sz="1200" dirty="0"/>
                <a:t>, 2019</a:t>
              </a:r>
              <a:endParaRPr sz="1200" dirty="0"/>
            </a:p>
          </p:txBody>
        </p: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013330F-4814-E16F-E5D5-D32CE5BDA1C9}"/>
              </a:ext>
            </a:extLst>
          </p:cNvPr>
          <p:cNvCxnSpPr>
            <a:cxnSpLocks/>
          </p:cNvCxnSpPr>
          <p:nvPr/>
        </p:nvCxnSpPr>
        <p:spPr>
          <a:xfrm>
            <a:off x="4960075" y="5925305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C8CBD4B-3149-DCB2-EEF8-6B85BE2C8583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Anisotropías</a:t>
            </a:r>
          </a:p>
        </p:txBody>
      </p:sp>
      <p:sp>
        <p:nvSpPr>
          <p:cNvPr id="33" name="Google Shape;233;p16">
            <a:extLst>
              <a:ext uri="{FF2B5EF4-FFF2-40B4-BE49-F238E27FC236}">
                <a16:creationId xmlns:a16="http://schemas.microsoft.com/office/drawing/2014/main" id="{757614AA-E3E9-5C64-C3D2-ECEB99AB7970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6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13623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C14C258-EDBF-ADC4-1B47-6AE670FF404C}"/>
              </a:ext>
            </a:extLst>
          </p:cNvPr>
          <p:cNvGrpSpPr/>
          <p:nvPr/>
        </p:nvGrpSpPr>
        <p:grpSpPr>
          <a:xfrm>
            <a:off x="0" y="1273208"/>
            <a:ext cx="5396061" cy="1645828"/>
            <a:chOff x="6368298" y="4069071"/>
            <a:chExt cx="5396061" cy="1645828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6DF612F-D011-11AC-9325-95F72F019959}"/>
                </a:ext>
              </a:extLst>
            </p:cNvPr>
            <p:cNvSpPr txBox="1"/>
            <p:nvPr/>
          </p:nvSpPr>
          <p:spPr>
            <a:xfrm>
              <a:off x="6855858" y="4215622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4"/>
              </a:pPr>
              <a:endParaRPr lang="es-CO" sz="2000" b="1" dirty="0">
                <a:latin typeface="+mn-lt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A0245BA-7216-5F22-025C-21A8101056D0}"/>
                </a:ext>
              </a:extLst>
            </p:cNvPr>
            <p:cNvSpPr txBox="1"/>
            <p:nvPr/>
          </p:nvSpPr>
          <p:spPr>
            <a:xfrm>
              <a:off x="6368298" y="4069071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4"/>
              </a:pPr>
              <a:r>
                <a:rPr lang="es-CO" sz="2000" b="1" dirty="0">
                  <a:latin typeface="+mn-lt"/>
                </a:rPr>
                <a:t>Factor de complejidad</a:t>
              </a:r>
            </a:p>
          </p:txBody>
        </p:sp>
        <p:sp>
          <p:nvSpPr>
            <p:cNvPr id="7" name="Google Shape;368;p23">
              <a:extLst>
                <a:ext uri="{FF2B5EF4-FFF2-40B4-BE49-F238E27FC236}">
                  <a16:creationId xmlns:a16="http://schemas.microsoft.com/office/drawing/2014/main" id="{8436AB08-AAD0-A8D3-39C6-9D2F0B7F6BC2}"/>
                </a:ext>
              </a:extLst>
            </p:cNvPr>
            <p:cNvSpPr txBox="1"/>
            <p:nvPr/>
          </p:nvSpPr>
          <p:spPr>
            <a:xfrm>
              <a:off x="7949482" y="5415799"/>
              <a:ext cx="1996508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L. Herrera,</a:t>
              </a:r>
              <a:r>
                <a:rPr lang="es" sz="1200" dirty="0"/>
                <a:t> </a:t>
              </a:r>
              <a:r>
                <a:rPr lang="es-CO" sz="1200" dirty="0" err="1"/>
                <a:t>Phys</a:t>
              </a:r>
              <a:r>
                <a:rPr lang="es-CO" sz="1200" dirty="0"/>
                <a:t>. Rev. D</a:t>
              </a:r>
              <a:r>
                <a:rPr lang="es" sz="1200" dirty="0"/>
                <a:t>, 2018</a:t>
              </a:r>
              <a:endParaRPr sz="1200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945256D-38EF-E8B1-7ACB-C7B675FE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5949" y="4565865"/>
              <a:ext cx="3968459" cy="753076"/>
            </a:xfrm>
            <a:prstGeom prst="rect">
              <a:avLst/>
            </a:prstGeom>
          </p:spPr>
        </p:pic>
      </p:grp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06B867D-1E8A-AE6F-5CC7-89F9B6AFA0CB}"/>
              </a:ext>
            </a:extLst>
          </p:cNvPr>
          <p:cNvCxnSpPr>
            <a:cxnSpLocks/>
          </p:cNvCxnSpPr>
          <p:nvPr/>
        </p:nvCxnSpPr>
        <p:spPr>
          <a:xfrm>
            <a:off x="4908501" y="2189384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A15227F7-F529-B0C8-356B-37CE1FC1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00" y="1887555"/>
            <a:ext cx="4202972" cy="60365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9B8EE7E0-2E65-0A1F-0B57-8583741E982E}"/>
              </a:ext>
            </a:extLst>
          </p:cNvPr>
          <p:cNvGrpSpPr/>
          <p:nvPr/>
        </p:nvGrpSpPr>
        <p:grpSpPr>
          <a:xfrm>
            <a:off x="68204" y="3287031"/>
            <a:ext cx="6840648" cy="1659306"/>
            <a:chOff x="6464160" y="4812727"/>
            <a:chExt cx="6840648" cy="1659306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9452BAA-2FB3-BF6A-1278-3822C3956027}"/>
                </a:ext>
              </a:extLst>
            </p:cNvPr>
            <p:cNvSpPr txBox="1"/>
            <p:nvPr/>
          </p:nvSpPr>
          <p:spPr>
            <a:xfrm>
              <a:off x="6464160" y="4812727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5"/>
              </a:pPr>
              <a:r>
                <a:rPr lang="es-CO" sz="2000" b="1" dirty="0">
                  <a:latin typeface="+mn-lt"/>
                </a:rPr>
                <a:t>Condición de </a:t>
              </a:r>
              <a:r>
                <a:rPr lang="es-CO" sz="2000" b="1" dirty="0" err="1">
                  <a:latin typeface="+mn-lt"/>
                </a:rPr>
                <a:t>Karmarkar</a:t>
              </a:r>
              <a:endParaRPr lang="es-CO" sz="2000" b="1" dirty="0">
                <a:latin typeface="+mn-lt"/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D70A889-A3F9-510E-2842-461122D2E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134" y="5410025"/>
              <a:ext cx="6589674" cy="759064"/>
            </a:xfrm>
            <a:prstGeom prst="rect">
              <a:avLst/>
            </a:prstGeom>
          </p:spPr>
        </p:pic>
        <p:sp>
          <p:nvSpPr>
            <p:cNvPr id="15" name="Google Shape;368;p23">
              <a:extLst>
                <a:ext uri="{FF2B5EF4-FFF2-40B4-BE49-F238E27FC236}">
                  <a16:creationId xmlns:a16="http://schemas.microsoft.com/office/drawing/2014/main" id="{0F0E850D-3852-6749-7C24-4A471DBFA973}"/>
                </a:ext>
              </a:extLst>
            </p:cNvPr>
            <p:cNvSpPr txBox="1"/>
            <p:nvPr/>
          </p:nvSpPr>
          <p:spPr>
            <a:xfrm>
              <a:off x="7282753" y="6172933"/>
              <a:ext cx="4246436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K.R. </a:t>
              </a:r>
              <a:r>
                <a:rPr lang="es-CO" sz="1200" dirty="0" err="1"/>
                <a:t>Karmarkar</a:t>
              </a:r>
              <a:r>
                <a:rPr lang="es-CO" sz="1200" dirty="0"/>
                <a:t>, </a:t>
              </a:r>
              <a:r>
                <a:rPr lang="es-CO" sz="1200" dirty="0" err="1"/>
                <a:t>Proc</a:t>
              </a:r>
              <a:r>
                <a:rPr lang="es-CO" sz="1200" dirty="0"/>
                <a:t>. </a:t>
              </a:r>
              <a:r>
                <a:rPr lang="es-CO" sz="1200" dirty="0" err="1"/>
                <a:t>Indian</a:t>
              </a:r>
              <a:r>
                <a:rPr lang="es-CO" sz="1200" dirty="0"/>
                <a:t> Acad. </a:t>
              </a:r>
              <a:r>
                <a:rPr lang="es-CO" sz="1200" dirty="0" err="1"/>
                <a:t>Sci</a:t>
              </a:r>
              <a:r>
                <a:rPr lang="es-CO" sz="1200" dirty="0"/>
                <a:t>. </a:t>
              </a:r>
              <a:r>
                <a:rPr lang="es-CO" sz="1200" dirty="0" err="1"/>
                <a:t>Math</a:t>
              </a:r>
              <a:r>
                <a:rPr lang="es-CO" sz="1200" dirty="0"/>
                <a:t>. </a:t>
              </a:r>
              <a:r>
                <a:rPr lang="es-CO" sz="1200" dirty="0" err="1"/>
                <a:t>Sci</a:t>
              </a:r>
              <a:r>
                <a:rPr lang="es-CO" sz="1200" dirty="0"/>
                <a:t>.-</a:t>
              </a:r>
              <a:r>
                <a:rPr lang="es-CO" sz="1200" dirty="0" err="1"/>
                <a:t>Section</a:t>
              </a:r>
              <a:r>
                <a:rPr lang="es-CO" sz="1200" dirty="0"/>
                <a:t> A, 1948</a:t>
              </a:r>
              <a:endParaRPr sz="1200" dirty="0"/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43827C4-C887-68C2-5617-83A77984AFFA}"/>
              </a:ext>
            </a:extLst>
          </p:cNvPr>
          <p:cNvCxnSpPr>
            <a:cxnSpLocks/>
          </p:cNvCxnSpPr>
          <p:nvPr/>
        </p:nvCxnSpPr>
        <p:spPr>
          <a:xfrm>
            <a:off x="1141180" y="5749221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F23E4C73-9E98-1183-496B-D6A5B97FE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890" y="5369960"/>
            <a:ext cx="8759474" cy="76941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CD339C7-F018-BFEF-053C-14F67C630738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Anisotropías</a:t>
            </a:r>
          </a:p>
        </p:txBody>
      </p:sp>
      <p:sp>
        <p:nvSpPr>
          <p:cNvPr id="20" name="Google Shape;233;p16">
            <a:extLst>
              <a:ext uri="{FF2B5EF4-FFF2-40B4-BE49-F238E27FC236}">
                <a16:creationId xmlns:a16="http://schemas.microsoft.com/office/drawing/2014/main" id="{D895FCC6-A265-CD53-1A0E-B2B375499005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7755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3230FE-C621-755C-B79A-271287849102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A4A989-A77F-52E6-D9E5-9A60AAA747DC}"/>
              </a:ext>
            </a:extLst>
          </p:cNvPr>
          <p:cNvSpPr txBox="1"/>
          <p:nvPr/>
        </p:nvSpPr>
        <p:spPr>
          <a:xfrm>
            <a:off x="942688" y="1357312"/>
            <a:ext cx="5716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1800" dirty="0"/>
              <a:t>Analizar las estrategias para introducir anisotropía en configuraciones anisótropas, estáticas y esféricamente simétricas, de acuerdo con el número de condiciones de aceptabilidad física cumplidas por los modelos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98A49D-D3A3-DAC6-07C1-453A3BDC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2892146"/>
            <a:ext cx="6282912" cy="22641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E7FBA18-C359-C2BF-2D24-19E184A7B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64" y="2557641"/>
            <a:ext cx="5714535" cy="366988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16BF195-AFF3-D472-D339-2812401FB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315" y="6312054"/>
            <a:ext cx="4173253" cy="545946"/>
          </a:xfrm>
          <a:prstGeom prst="rect">
            <a:avLst/>
          </a:prstGeom>
        </p:spPr>
      </p:pic>
      <p:sp>
        <p:nvSpPr>
          <p:cNvPr id="19" name="Google Shape;233;p16">
            <a:extLst>
              <a:ext uri="{FF2B5EF4-FFF2-40B4-BE49-F238E27FC236}">
                <a16:creationId xmlns:a16="http://schemas.microsoft.com/office/drawing/2014/main" id="{951AF760-1DCA-F793-B01D-CF9846D15705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3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95687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34B2B8E-A925-D2C5-F9A9-81B3DD0A06EF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4E3837-5C0F-8CFD-D16E-58FB06A69879}"/>
              </a:ext>
            </a:extLst>
          </p:cNvPr>
          <p:cNvSpPr txBox="1"/>
          <p:nvPr/>
        </p:nvSpPr>
        <p:spPr>
          <a:xfrm>
            <a:off x="830275" y="1355489"/>
            <a:ext cx="105314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/>
              <a:t>Establecer las condiciones de aceptabilidad física para fuentes anisótropas, estacionarias y axialmente simétricas e implementarlas para determinar la estrategia más efectiva de introducir anisotropía en modelos estelares</a:t>
            </a:r>
            <a:endParaRPr lang="es-CO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D9F1C1-26BE-07EA-CE6C-397F4AE895FD}"/>
              </a:ext>
            </a:extLst>
          </p:cNvPr>
          <p:cNvSpPr txBox="1"/>
          <p:nvPr/>
        </p:nvSpPr>
        <p:spPr>
          <a:xfrm>
            <a:off x="1071815" y="2861272"/>
            <a:ext cx="10652731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/>
              <a:t>Analizar las estrategias para introducir anisotropía en configuraciones anisótropas, estáticas y esféricamente simétricas, de acuerdo con el número de condiciones de aceptabilidad física cumplidas por los modelos</a:t>
            </a:r>
          </a:p>
          <a:p>
            <a:pPr marL="457200" indent="-457200">
              <a:buFont typeface="+mj-lt"/>
              <a:buAutoNum type="arabicPeriod"/>
            </a:pPr>
            <a:endParaRPr lang="es-CO" sz="2400" dirty="0"/>
          </a:p>
          <a:p>
            <a:pPr marL="457200" indent="-457200">
              <a:buFont typeface="+mj-lt"/>
              <a:buAutoNum type="arabicPeriod"/>
            </a:pPr>
            <a:r>
              <a:rPr lang="es-CO" sz="2400" dirty="0"/>
              <a:t>Conformar las condiciones de aceptabilidad física para modelos anisótropos y axialmente simétricos</a:t>
            </a:r>
          </a:p>
          <a:p>
            <a:pPr marL="457200" indent="-457200">
              <a:buFont typeface="+mj-lt"/>
              <a:buAutoNum type="arabicPeriod"/>
            </a:pPr>
            <a:endParaRPr lang="es-CO" sz="2400" dirty="0"/>
          </a:p>
          <a:p>
            <a:pPr marL="457200" indent="-457200">
              <a:buFont typeface="+mj-lt"/>
              <a:buAutoNum type="arabicPeriod"/>
            </a:pPr>
            <a:r>
              <a:rPr lang="es-CO" sz="2400" dirty="0"/>
              <a:t>Analizar las estrategias para introducir anisotropía en configuraciones anisótropas axialmente simétricas, en rotación lenta, de acuerdo con el número de condiciones de aceptabilidad física cumplidas por los modelos</a:t>
            </a:r>
          </a:p>
        </p:txBody>
      </p:sp>
      <p:sp>
        <p:nvSpPr>
          <p:cNvPr id="5" name="Google Shape;233;p16">
            <a:extLst>
              <a:ext uri="{FF2B5EF4-FFF2-40B4-BE49-F238E27FC236}">
                <a16:creationId xmlns:a16="http://schemas.microsoft.com/office/drawing/2014/main" id="{AADA90E5-4430-F682-6256-4C453336D505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2</a:t>
            </a:r>
            <a:endParaRPr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BC9A2-C3D0-2638-F4F1-D3E0EAE9C578}"/>
              </a:ext>
            </a:extLst>
          </p:cNvPr>
          <p:cNvSpPr txBox="1"/>
          <p:nvPr/>
        </p:nvSpPr>
        <p:spPr>
          <a:xfrm>
            <a:off x="463229" y="2688150"/>
            <a:ext cx="60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s-CO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lecha: curvada hacia la derecha 6">
            <a:extLst>
              <a:ext uri="{FF2B5EF4-FFF2-40B4-BE49-F238E27FC236}">
                <a16:creationId xmlns:a16="http://schemas.microsoft.com/office/drawing/2014/main" id="{F8DA253A-45B2-5341-0BA1-BC1140AFC033}"/>
              </a:ext>
            </a:extLst>
          </p:cNvPr>
          <p:cNvSpPr/>
          <p:nvPr/>
        </p:nvSpPr>
        <p:spPr>
          <a:xfrm>
            <a:off x="463229" y="4537493"/>
            <a:ext cx="498582" cy="1224951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lecha: curvada hacia la derecha 8">
            <a:extLst>
              <a:ext uri="{FF2B5EF4-FFF2-40B4-BE49-F238E27FC236}">
                <a16:creationId xmlns:a16="http://schemas.microsoft.com/office/drawing/2014/main" id="{6A4F226D-B96C-EF9B-4D24-89F0BE04508B}"/>
              </a:ext>
            </a:extLst>
          </p:cNvPr>
          <p:cNvSpPr/>
          <p:nvPr/>
        </p:nvSpPr>
        <p:spPr>
          <a:xfrm flipH="1" flipV="1">
            <a:off x="11335968" y="4537493"/>
            <a:ext cx="498582" cy="1224951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F9C2DA-BE30-ED4C-91C8-F3C901A9DE33}"/>
              </a:ext>
            </a:extLst>
          </p:cNvPr>
          <p:cNvSpPr/>
          <p:nvPr/>
        </p:nvSpPr>
        <p:spPr>
          <a:xfrm>
            <a:off x="8052619" y="6253316"/>
            <a:ext cx="4424516" cy="72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F472FE-6F6E-D221-EC67-D202FDA6B7A2}"/>
              </a:ext>
            </a:extLst>
          </p:cNvPr>
          <p:cNvSpPr txBox="1"/>
          <p:nvPr/>
        </p:nvSpPr>
        <p:spPr>
          <a:xfrm>
            <a:off x="331693" y="44148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14CA2F-832D-F07A-FFB5-9844A699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2325253"/>
            <a:ext cx="2133333" cy="381214"/>
          </a:xfrm>
          <a:prstGeom prst="rect">
            <a:avLst/>
          </a:prstGeom>
        </p:spPr>
      </p:pic>
      <p:sp>
        <p:nvSpPr>
          <p:cNvPr id="7" name="Google Shape;368;p23">
            <a:extLst>
              <a:ext uri="{FF2B5EF4-FFF2-40B4-BE49-F238E27FC236}">
                <a16:creationId xmlns:a16="http://schemas.microsoft.com/office/drawing/2014/main" id="{2C506553-4A9C-9E56-D5FE-E23FE38BB56F}"/>
              </a:ext>
            </a:extLst>
          </p:cNvPr>
          <p:cNvSpPr txBox="1"/>
          <p:nvPr/>
        </p:nvSpPr>
        <p:spPr>
          <a:xfrm>
            <a:off x="9358156" y="2099893"/>
            <a:ext cx="2971491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M.C. Miller et al., </a:t>
            </a:r>
            <a:r>
              <a:rPr lang="es-CO" sz="1200" dirty="0" err="1"/>
              <a:t>Astrophys</a:t>
            </a:r>
            <a:r>
              <a:rPr lang="es-CO" sz="1200" dirty="0"/>
              <a:t>. J. </a:t>
            </a:r>
            <a:r>
              <a:rPr lang="es-CO" sz="1200" dirty="0" err="1"/>
              <a:t>Lett</a:t>
            </a:r>
            <a:r>
              <a:rPr lang="es-CO" sz="1200" dirty="0"/>
              <a:t>., 2021</a:t>
            </a:r>
            <a:endParaRPr sz="1200" dirty="0"/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B4C6A668-24FC-EDCE-C000-CF5F277AC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30" y="1366518"/>
            <a:ext cx="8598503" cy="54914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7E63827-4EAD-50CB-A9F2-1AAF5EC0B8CB}"/>
              </a:ext>
            </a:extLst>
          </p:cNvPr>
          <p:cNvSpPr txBox="1"/>
          <p:nvPr/>
        </p:nvSpPr>
        <p:spPr>
          <a:xfrm rot="16200000">
            <a:off x="10271760" y="4258953"/>
            <a:ext cx="24650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s-CO" sz="2000" dirty="0">
                <a:latin typeface="+mn-lt"/>
              </a:rPr>
              <a:t>PSR J0740+6620</a:t>
            </a:r>
          </a:p>
        </p:txBody>
      </p:sp>
      <p:sp>
        <p:nvSpPr>
          <p:cNvPr id="10" name="Google Shape;368;p23">
            <a:extLst>
              <a:ext uri="{FF2B5EF4-FFF2-40B4-BE49-F238E27FC236}">
                <a16:creationId xmlns:a16="http://schemas.microsoft.com/office/drawing/2014/main" id="{14A02448-20F2-BA26-9DD6-96F3F072EA76}"/>
              </a:ext>
            </a:extLst>
          </p:cNvPr>
          <p:cNvSpPr txBox="1"/>
          <p:nvPr/>
        </p:nvSpPr>
        <p:spPr>
          <a:xfrm>
            <a:off x="2338379" y="963058"/>
            <a:ext cx="292531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/>
              <a:t>D. Suárez-Urango et </a:t>
            </a:r>
            <a:r>
              <a:rPr lang="es-CO" sz="1200" dirty="0"/>
              <a:t>a</a:t>
            </a:r>
            <a:r>
              <a:rPr lang="es" sz="1200" dirty="0"/>
              <a:t>l., </a:t>
            </a:r>
            <a:r>
              <a:rPr lang="es-CO" sz="1200" dirty="0" err="1"/>
              <a:t>Eur</a:t>
            </a:r>
            <a:r>
              <a:rPr lang="es-CO" sz="1200" dirty="0"/>
              <a:t>. </a:t>
            </a:r>
            <a:r>
              <a:rPr lang="es-CO" sz="1200" dirty="0" err="1"/>
              <a:t>Phys</a:t>
            </a:r>
            <a:r>
              <a:rPr lang="es-CO" sz="1200" dirty="0"/>
              <a:t>. J. C.</a:t>
            </a:r>
            <a:r>
              <a:rPr lang="es" sz="1200" dirty="0"/>
              <a:t>, 2023</a:t>
            </a:r>
            <a:endParaRPr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2E8D92-C561-6257-10CE-0491B25A12A7}"/>
              </a:ext>
            </a:extLst>
          </p:cNvPr>
          <p:cNvSpPr txBox="1"/>
          <p:nvPr/>
        </p:nvSpPr>
        <p:spPr>
          <a:xfrm>
            <a:off x="0" y="4459008"/>
            <a:ext cx="2465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s-CO" sz="2000" dirty="0">
                <a:latin typeface="+mn-lt"/>
              </a:rPr>
              <a:t>La anisotropía aumenta</a:t>
            </a:r>
            <a:r>
              <a:rPr lang="es-CO" sz="2000" dirty="0"/>
              <a:t> el número de modelos aceptables</a:t>
            </a:r>
            <a:endParaRPr lang="es-CO" sz="2000" dirty="0">
              <a:latin typeface="+mn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677263-4009-99C3-D537-E54360C316F1}"/>
              </a:ext>
            </a:extLst>
          </p:cNvPr>
          <p:cNvSpPr txBox="1"/>
          <p:nvPr/>
        </p:nvSpPr>
        <p:spPr>
          <a:xfrm>
            <a:off x="0" y="3230361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s-CO" sz="2000" dirty="0">
                <a:latin typeface="+mn-lt"/>
              </a:rPr>
              <a:t>C: factor de anisotropía</a:t>
            </a:r>
          </a:p>
        </p:txBody>
      </p:sp>
      <p:sp>
        <p:nvSpPr>
          <p:cNvPr id="13" name="Google Shape;233;p16">
            <a:extLst>
              <a:ext uri="{FF2B5EF4-FFF2-40B4-BE49-F238E27FC236}">
                <a16:creationId xmlns:a16="http://schemas.microsoft.com/office/drawing/2014/main" id="{F1FAD253-998E-A528-D890-2B0CFEE70900}"/>
              </a:ext>
            </a:extLst>
          </p:cNvPr>
          <p:cNvSpPr txBox="1"/>
          <p:nvPr/>
        </p:nvSpPr>
        <p:spPr>
          <a:xfrm>
            <a:off x="11844069" y="0"/>
            <a:ext cx="347932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12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2225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0A29E570-665D-FD54-93F4-A4C678FD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0" y="3440995"/>
            <a:ext cx="9239917" cy="42737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CFE47D5-474E-42DE-077F-E77B6353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39" y="4343517"/>
            <a:ext cx="6154231" cy="427377"/>
          </a:xfrm>
          <a:prstGeom prst="rect">
            <a:avLst/>
          </a:prstGeom>
        </p:spPr>
      </p:pic>
      <p:sp>
        <p:nvSpPr>
          <p:cNvPr id="31" name="Google Shape;233;p16">
            <a:extLst>
              <a:ext uri="{FF2B5EF4-FFF2-40B4-BE49-F238E27FC236}">
                <a16:creationId xmlns:a16="http://schemas.microsoft.com/office/drawing/2014/main" id="{85066D6D-F151-2DA8-8D6C-2635D03500D8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3</a:t>
            </a:r>
            <a:endParaRPr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D9E36-1FC2-CF7D-21F3-EFC21F123360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Formalismo 1+3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9A507-6541-5BF9-9576-3E72EEE6E333}"/>
              </a:ext>
            </a:extLst>
          </p:cNvPr>
          <p:cNvSpPr txBox="1"/>
          <p:nvPr/>
        </p:nvSpPr>
        <p:spPr>
          <a:xfrm>
            <a:off x="830275" y="1216336"/>
            <a:ext cx="105314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/>
              <a:t>Descomposición del espacio-tiempo, tal que cualquier cantidad tensorial se puede describir como la suma de su componente temporal y sus componentes espaciales</a:t>
            </a:r>
            <a:endParaRPr lang="es-CO" sz="24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C58427A-6213-B7CD-899B-ACD835849543}"/>
              </a:ext>
            </a:extLst>
          </p:cNvPr>
          <p:cNvGrpSpPr/>
          <p:nvPr/>
        </p:nvGrpSpPr>
        <p:grpSpPr>
          <a:xfrm>
            <a:off x="890660" y="2792457"/>
            <a:ext cx="10051792" cy="584775"/>
            <a:chOff x="830275" y="2240862"/>
            <a:chExt cx="10051792" cy="58477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4002C2C-D0CA-8006-83FC-7A0686632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275" y="2240862"/>
              <a:ext cx="6231510" cy="584775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A2A9CEC-0BB3-6417-C4DE-7754325A3432}"/>
                </a:ext>
              </a:extLst>
            </p:cNvPr>
            <p:cNvSpPr txBox="1"/>
            <p:nvPr/>
          </p:nvSpPr>
          <p:spPr>
            <a:xfrm>
              <a:off x="8534946" y="2321689"/>
              <a:ext cx="23471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Base ortonormal</a:t>
              </a:r>
              <a:endParaRPr lang="es-CO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AC39521-5A25-5DCF-33F6-5A63B9D5EF56}"/>
              </a:ext>
            </a:extLst>
          </p:cNvPr>
          <p:cNvGrpSpPr/>
          <p:nvPr/>
        </p:nvGrpSpPr>
        <p:grpSpPr>
          <a:xfrm>
            <a:off x="890660" y="2174620"/>
            <a:ext cx="10410680" cy="533039"/>
            <a:chOff x="890660" y="2174620"/>
            <a:chExt cx="10410680" cy="533039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2971645-399E-F2FE-5408-63E746B9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660" y="2174620"/>
              <a:ext cx="7364819" cy="533039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82CFA9B-0EDA-A940-0CDD-0D0B98358A63}"/>
                </a:ext>
              </a:extLst>
            </p:cNvPr>
            <p:cNvSpPr txBox="1"/>
            <p:nvPr/>
          </p:nvSpPr>
          <p:spPr>
            <a:xfrm>
              <a:off x="8578930" y="2218750"/>
              <a:ext cx="27224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Elemento de línea (S.E.)</a:t>
              </a:r>
              <a:endParaRPr lang="es-CO" dirty="0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049131D0-CCD6-2DD5-7C33-5375F1E10F8E}"/>
              </a:ext>
            </a:extLst>
          </p:cNvPr>
          <p:cNvSpPr/>
          <p:nvPr/>
        </p:nvSpPr>
        <p:spPr>
          <a:xfrm>
            <a:off x="890660" y="2113176"/>
            <a:ext cx="10315053" cy="1879300"/>
          </a:xfrm>
          <a:prstGeom prst="rect">
            <a:avLst/>
          </a:prstGeom>
          <a:noFill/>
          <a:ln>
            <a:solidFill>
              <a:schemeClr val="accent1">
                <a:shade val="15000"/>
                <a:alpha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FD5934C-CAA4-542B-8CA9-607EE70BC875}"/>
              </a:ext>
            </a:extLst>
          </p:cNvPr>
          <p:cNvGrpSpPr/>
          <p:nvPr/>
        </p:nvGrpSpPr>
        <p:grpSpPr>
          <a:xfrm>
            <a:off x="2207761" y="4924136"/>
            <a:ext cx="1568227" cy="1284958"/>
            <a:chOff x="967939" y="5037711"/>
            <a:chExt cx="1568227" cy="1284958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E18E022-28A2-B477-2FD1-C8E8F96E6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7939" y="5037711"/>
              <a:ext cx="1347459" cy="593175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C6F9914-B421-F853-034A-D8CC15DA9928}"/>
                </a:ext>
              </a:extLst>
            </p:cNvPr>
            <p:cNvSpPr txBox="1"/>
            <p:nvPr/>
          </p:nvSpPr>
          <p:spPr>
            <a:xfrm>
              <a:off x="1294508" y="5676338"/>
              <a:ext cx="1241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Presión promedio</a:t>
              </a:r>
              <a:endParaRPr lang="es-CO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F800DF2-0AF1-406E-22FC-2F1DBBE94A48}"/>
              </a:ext>
            </a:extLst>
          </p:cNvPr>
          <p:cNvGrpSpPr/>
          <p:nvPr/>
        </p:nvGrpSpPr>
        <p:grpSpPr>
          <a:xfrm>
            <a:off x="830275" y="5107848"/>
            <a:ext cx="1241658" cy="998523"/>
            <a:chOff x="2499400" y="5324146"/>
            <a:chExt cx="1241658" cy="998523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DCFCFFA-EA51-5BE8-E9B0-01099684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3364" y="5324146"/>
              <a:ext cx="203126" cy="238147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B70F649-1E4E-1B63-D7F4-F68B7CBA02E6}"/>
                </a:ext>
              </a:extLst>
            </p:cNvPr>
            <p:cNvSpPr txBox="1"/>
            <p:nvPr/>
          </p:nvSpPr>
          <p:spPr>
            <a:xfrm>
              <a:off x="2499400" y="5676338"/>
              <a:ext cx="1241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Densidad de energía</a:t>
              </a:r>
              <a:endParaRPr lang="es-CO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3BF4FC0-B4D1-C392-04B4-6CA4F2819142}"/>
              </a:ext>
            </a:extLst>
          </p:cNvPr>
          <p:cNvGrpSpPr/>
          <p:nvPr/>
        </p:nvGrpSpPr>
        <p:grpSpPr>
          <a:xfrm>
            <a:off x="3991653" y="4887151"/>
            <a:ext cx="2290536" cy="1787482"/>
            <a:chOff x="3991653" y="4887151"/>
            <a:chExt cx="2290536" cy="1787482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8D4C681-A9BE-0BE4-360B-F8726F15D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24054" y="6374468"/>
              <a:ext cx="1193339" cy="300165"/>
            </a:xfrm>
            <a:prstGeom prst="rect">
              <a:avLst/>
            </a:prstGeom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DAE6B57D-0F49-BBDD-F4D0-CF66F8DF26F3}"/>
                </a:ext>
              </a:extLst>
            </p:cNvPr>
            <p:cNvGrpSpPr/>
            <p:nvPr/>
          </p:nvGrpSpPr>
          <p:grpSpPr>
            <a:xfrm>
              <a:off x="3991653" y="4887151"/>
              <a:ext cx="2290536" cy="1314403"/>
              <a:chOff x="3991653" y="4887151"/>
              <a:chExt cx="2290536" cy="1314403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9D779350-6D4D-6CDC-E698-20D177202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1653" y="4887151"/>
                <a:ext cx="2290536" cy="668072"/>
              </a:xfrm>
              <a:prstGeom prst="rect">
                <a:avLst/>
              </a:prstGeom>
            </p:spPr>
          </p:pic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5D7289C-DC68-87D8-FE76-BC6CDB44DB1C}"/>
                  </a:ext>
                </a:extLst>
              </p:cNvPr>
              <p:cNvSpPr txBox="1"/>
              <p:nvPr/>
            </p:nvSpPr>
            <p:spPr>
              <a:xfrm>
                <a:off x="4524054" y="5555223"/>
                <a:ext cx="124165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Tensor de anisotropía</a:t>
                </a:r>
                <a:endParaRPr lang="es-CO" dirty="0"/>
              </a:p>
            </p:txBody>
          </p:sp>
        </p:grp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4658CD2-A74D-DE6B-C35F-A39700C074C1}"/>
              </a:ext>
            </a:extLst>
          </p:cNvPr>
          <p:cNvGrpSpPr/>
          <p:nvPr/>
        </p:nvGrpSpPr>
        <p:grpSpPr>
          <a:xfrm>
            <a:off x="6718622" y="4976718"/>
            <a:ext cx="1742535" cy="1221084"/>
            <a:chOff x="6718622" y="4988009"/>
            <a:chExt cx="1742535" cy="1221084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F9958243-B0AC-7AE3-A496-5E88DD4E2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18622" y="4988009"/>
              <a:ext cx="1742535" cy="357638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45B45B5-407C-7722-2D9E-F2B840B4365F}"/>
                </a:ext>
              </a:extLst>
            </p:cNvPr>
            <p:cNvSpPr txBox="1"/>
            <p:nvPr/>
          </p:nvSpPr>
          <p:spPr>
            <a:xfrm>
              <a:off x="7122170" y="5562762"/>
              <a:ext cx="1241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Métrica espacial</a:t>
              </a:r>
              <a:endParaRPr lang="es-CO" dirty="0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ADD04E7D-10FD-A225-630B-6D8FCC19639D}"/>
              </a:ext>
            </a:extLst>
          </p:cNvPr>
          <p:cNvGrpSpPr/>
          <p:nvPr/>
        </p:nvGrpSpPr>
        <p:grpSpPr>
          <a:xfrm>
            <a:off x="9156384" y="5041904"/>
            <a:ext cx="1313606" cy="1155897"/>
            <a:chOff x="9156384" y="5041904"/>
            <a:chExt cx="1313606" cy="1155897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6A9D732-0689-C2DF-56DF-B8FDCB2FD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" r="65321" b="-2663"/>
            <a:stretch/>
          </p:blipFill>
          <p:spPr>
            <a:xfrm>
              <a:off x="9156384" y="5041904"/>
              <a:ext cx="1169436" cy="357638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A29F90F-CBB2-51DB-843C-6ACF82F8C873}"/>
                </a:ext>
              </a:extLst>
            </p:cNvPr>
            <p:cNvSpPr txBox="1"/>
            <p:nvPr/>
          </p:nvSpPr>
          <p:spPr>
            <a:xfrm>
              <a:off x="9228332" y="5551470"/>
              <a:ext cx="1241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Flujo de </a:t>
              </a:r>
            </a:p>
            <a:p>
              <a:r>
                <a:rPr lang="es-ES" dirty="0"/>
                <a:t>calor</a:t>
              </a:r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58749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9422B7D3-58E0-6B50-1573-1BCCD5278D49}"/>
              </a:ext>
            </a:extLst>
          </p:cNvPr>
          <p:cNvSpPr/>
          <p:nvPr/>
        </p:nvSpPr>
        <p:spPr>
          <a:xfrm>
            <a:off x="8985398" y="6253489"/>
            <a:ext cx="3134715" cy="595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Google Shape;233;p16">
            <a:extLst>
              <a:ext uri="{FF2B5EF4-FFF2-40B4-BE49-F238E27FC236}">
                <a16:creationId xmlns:a16="http://schemas.microsoft.com/office/drawing/2014/main" id="{85066D6D-F151-2DA8-8D6C-2635D03500D8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4</a:t>
            </a:r>
            <a:endParaRPr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D9E36-1FC2-CF7D-21F3-EFC21F123360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Reinterpretación de la anisotropía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E20DA5-7F45-1427-C0A1-2DF8E46C2994}"/>
              </a:ext>
            </a:extLst>
          </p:cNvPr>
          <p:cNvGrpSpPr/>
          <p:nvPr/>
        </p:nvGrpSpPr>
        <p:grpSpPr>
          <a:xfrm>
            <a:off x="4108885" y="1404831"/>
            <a:ext cx="3755444" cy="1162868"/>
            <a:chOff x="8331549" y="2789807"/>
            <a:chExt cx="3755444" cy="116286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94F7890B-7053-14CA-3B8D-CBBFDA947C50}"/>
                </a:ext>
              </a:extLst>
            </p:cNvPr>
            <p:cNvGrpSpPr/>
            <p:nvPr/>
          </p:nvGrpSpPr>
          <p:grpSpPr>
            <a:xfrm>
              <a:off x="8331549" y="3166427"/>
              <a:ext cx="3755444" cy="786248"/>
              <a:chOff x="2817450" y="4879063"/>
              <a:chExt cx="3755444" cy="786248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1A2AC33E-9A99-3F3E-FAE4-6D1EE98C7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00542" y="5328160"/>
                <a:ext cx="3177957" cy="337151"/>
              </a:xfrm>
              <a:prstGeom prst="rect">
                <a:avLst/>
              </a:prstGeom>
            </p:spPr>
          </p:pic>
          <p:sp>
            <p:nvSpPr>
              <p:cNvPr id="35" name="Google Shape;106;p15">
                <a:extLst>
                  <a:ext uri="{FF2B5EF4-FFF2-40B4-BE49-F238E27FC236}">
                    <a16:creationId xmlns:a16="http://schemas.microsoft.com/office/drawing/2014/main" id="{A0CCDE46-D177-E0F0-04FE-2800A3A5797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17450" y="4879063"/>
                <a:ext cx="3755444" cy="461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dirty="0"/>
                  <a:t>Ecuación de equilibrio hidrostático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Google Shape;106;p15">
              <a:extLst>
                <a:ext uri="{FF2B5EF4-FFF2-40B4-BE49-F238E27FC236}">
                  <a16:creationId xmlns:a16="http://schemas.microsoft.com/office/drawing/2014/main" id="{1075CE56-1ACE-FE00-CB85-CC14B5B3B8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77047" y="2789807"/>
              <a:ext cx="3215549" cy="461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dirty="0"/>
                <a:t>Por conservación de la energía: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47B50D5-5092-CAE7-EA5B-6576814C71BF}"/>
              </a:ext>
            </a:extLst>
          </p:cNvPr>
          <p:cNvGrpSpPr/>
          <p:nvPr/>
        </p:nvGrpSpPr>
        <p:grpSpPr>
          <a:xfrm>
            <a:off x="795982" y="2860221"/>
            <a:ext cx="8919088" cy="568779"/>
            <a:chOff x="1382922" y="5108541"/>
            <a:chExt cx="8919088" cy="568779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06CFE2B1-AC7E-8AEE-029F-0C66A5A31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0244" y="5259890"/>
              <a:ext cx="364112" cy="266082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1C185EE-AB04-22E4-6170-09185B7D0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8529" y="5218040"/>
              <a:ext cx="2259014" cy="333297"/>
            </a:xfrm>
            <a:prstGeom prst="rect">
              <a:avLst/>
            </a:prstGeom>
          </p:spPr>
        </p:pic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E4DF0B1B-08F5-F60F-737B-7119F9C622F1}"/>
                </a:ext>
              </a:extLst>
            </p:cNvPr>
            <p:cNvGrpSpPr/>
            <p:nvPr/>
          </p:nvGrpSpPr>
          <p:grpSpPr>
            <a:xfrm>
              <a:off x="8224255" y="5108541"/>
              <a:ext cx="2077755" cy="568779"/>
              <a:chOff x="9160814" y="4961628"/>
              <a:chExt cx="2077755" cy="568779"/>
            </a:xfrm>
          </p:grpSpPr>
          <p:sp>
            <p:nvSpPr>
              <p:cNvPr id="41" name="Google Shape;106;p15">
                <a:extLst>
                  <a:ext uri="{FF2B5EF4-FFF2-40B4-BE49-F238E27FC236}">
                    <a16:creationId xmlns:a16="http://schemas.microsoft.com/office/drawing/2014/main" id="{4AE32065-89C2-CFF8-7A9B-95169BEB82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160814" y="5004038"/>
                <a:ext cx="878536" cy="430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sz="1600" dirty="0"/>
                  <a:t>donde</a:t>
                </a:r>
                <a:endParaRPr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F4872242-5F56-0560-7951-0310563C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2719" y="4961628"/>
                <a:ext cx="1085850" cy="568779"/>
              </a:xfrm>
              <a:prstGeom prst="rect">
                <a:avLst/>
              </a:prstGeom>
            </p:spPr>
          </p:pic>
        </p:grp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6374C933-5F9C-634A-ED20-FDF14AB6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2922" y="5120590"/>
              <a:ext cx="3068818" cy="528196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E347BFB5-8569-D087-9A26-BA3F212B5ABE}"/>
              </a:ext>
            </a:extLst>
          </p:cNvPr>
          <p:cNvGrpSpPr/>
          <p:nvPr/>
        </p:nvGrpSpPr>
        <p:grpSpPr>
          <a:xfrm>
            <a:off x="2948514" y="3609301"/>
            <a:ext cx="5680706" cy="710976"/>
            <a:chOff x="1581150" y="5856271"/>
            <a:chExt cx="5680706" cy="710976"/>
          </a:xfrm>
        </p:grpSpPr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92922B07-1D88-8795-70A7-2D46EEF3E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8030" y="5957846"/>
              <a:ext cx="1017356" cy="490933"/>
            </a:xfrm>
            <a:prstGeom prst="rect">
              <a:avLst/>
            </a:prstGeom>
          </p:spPr>
        </p:pic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0FAE9846-9893-27BE-BF21-4C43B4C47873}"/>
                </a:ext>
              </a:extLst>
            </p:cNvPr>
            <p:cNvGrpSpPr/>
            <p:nvPr/>
          </p:nvGrpSpPr>
          <p:grpSpPr>
            <a:xfrm>
              <a:off x="1664893" y="6002395"/>
              <a:ext cx="2954350" cy="430857"/>
              <a:chOff x="1664893" y="6002395"/>
              <a:chExt cx="2954350" cy="430857"/>
            </a:xfrm>
          </p:grpSpPr>
          <p:sp>
            <p:nvSpPr>
              <p:cNvPr id="55" name="Google Shape;106;p15">
                <a:extLst>
                  <a:ext uri="{FF2B5EF4-FFF2-40B4-BE49-F238E27FC236}">
                    <a16:creationId xmlns:a16="http://schemas.microsoft.com/office/drawing/2014/main" id="{3051EE9D-E2C5-0AC5-5117-7092E05D1AD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642233" y="6002395"/>
                <a:ext cx="1977010" cy="430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sz="1600" dirty="0">
                    <a:solidFill>
                      <a:schemeClr val="tx1"/>
                    </a:solidFill>
                  </a:rPr>
                  <a:t>: </a:t>
                </a:r>
                <a:r>
                  <a:rPr lang="es-CO" sz="1600" dirty="0" err="1">
                    <a:solidFill>
                      <a:schemeClr val="tx1"/>
                    </a:solidFill>
                  </a:rPr>
                  <a:t>cuadriaceleración</a:t>
                </a:r>
                <a:endParaRPr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Imagen 55">
                <a:extLst>
                  <a:ext uri="{FF2B5EF4-FFF2-40B4-BE49-F238E27FC236}">
                    <a16:creationId xmlns:a16="http://schemas.microsoft.com/office/drawing/2014/main" id="{D4C7A03B-8646-2658-AB26-2E642624E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4893" y="6075379"/>
                <a:ext cx="1145757" cy="284891"/>
              </a:xfrm>
              <a:prstGeom prst="rect">
                <a:avLst/>
              </a:prstGeom>
            </p:spPr>
          </p:pic>
        </p:grp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DCE68E14-5998-06EC-D10E-1C006472E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2881" y="5957845"/>
              <a:ext cx="867314" cy="490933"/>
            </a:xfrm>
            <a:prstGeom prst="rect">
              <a:avLst/>
            </a:prstGeom>
          </p:spPr>
        </p:pic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6D64A178-02D7-9619-4543-48695425506B}"/>
                </a:ext>
              </a:extLst>
            </p:cNvPr>
            <p:cNvSpPr/>
            <p:nvPr/>
          </p:nvSpPr>
          <p:spPr>
            <a:xfrm>
              <a:off x="1581150" y="5856271"/>
              <a:ext cx="5680706" cy="710976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  <a:alpha val="4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57" name="Imagen 56">
            <a:extLst>
              <a:ext uri="{FF2B5EF4-FFF2-40B4-BE49-F238E27FC236}">
                <a16:creationId xmlns:a16="http://schemas.microsoft.com/office/drawing/2014/main" id="{BEC2AC89-7491-8513-5A1B-4AAFFF48A2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2856" y="4790094"/>
            <a:ext cx="3505549" cy="666454"/>
          </a:xfrm>
          <a:prstGeom prst="rect">
            <a:avLst/>
          </a:prstGeom>
        </p:spPr>
      </p:pic>
      <p:grpSp>
        <p:nvGrpSpPr>
          <p:cNvPr id="58" name="Grupo 57">
            <a:extLst>
              <a:ext uri="{FF2B5EF4-FFF2-40B4-BE49-F238E27FC236}">
                <a16:creationId xmlns:a16="http://schemas.microsoft.com/office/drawing/2014/main" id="{F9DFC82A-B412-2611-B2CC-075C00AE8D0E}"/>
              </a:ext>
            </a:extLst>
          </p:cNvPr>
          <p:cNvGrpSpPr/>
          <p:nvPr/>
        </p:nvGrpSpPr>
        <p:grpSpPr>
          <a:xfrm>
            <a:off x="6205394" y="4841310"/>
            <a:ext cx="2906807" cy="461635"/>
            <a:chOff x="5499846" y="2073570"/>
            <a:chExt cx="2906807" cy="461635"/>
          </a:xfrm>
        </p:grpSpPr>
        <p:sp>
          <p:nvSpPr>
            <p:cNvPr id="59" name="Google Shape;106;p15">
              <a:extLst>
                <a:ext uri="{FF2B5EF4-FFF2-40B4-BE49-F238E27FC236}">
                  <a16:creationId xmlns:a16="http://schemas.microsoft.com/office/drawing/2014/main" id="{4DAC64A3-7938-8C4F-8F04-48E89A68902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99846" y="2073570"/>
              <a:ext cx="2906807" cy="461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dirty="0"/>
                <a:t>Proponemos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B9838A71-5251-B8AC-0EA2-C4E00C54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11638" y="2162599"/>
              <a:ext cx="868213" cy="314353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C7B6B413-81EE-1E45-5B7F-4D01FEE2CCF7}"/>
              </a:ext>
            </a:extLst>
          </p:cNvPr>
          <p:cNvGrpSpPr/>
          <p:nvPr/>
        </p:nvGrpSpPr>
        <p:grpSpPr>
          <a:xfrm>
            <a:off x="6161296" y="5928371"/>
            <a:ext cx="3078242" cy="632844"/>
            <a:chOff x="8711532" y="2094802"/>
            <a:chExt cx="3078242" cy="632844"/>
          </a:xfrm>
        </p:grpSpPr>
        <p:sp>
          <p:nvSpPr>
            <p:cNvPr id="62" name="Google Shape;106;p15">
              <a:extLst>
                <a:ext uri="{FF2B5EF4-FFF2-40B4-BE49-F238E27FC236}">
                  <a16:creationId xmlns:a16="http://schemas.microsoft.com/office/drawing/2014/main" id="{A9F569D2-E0F0-D0BB-3D05-0CF8FACC04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11532" y="2094802"/>
              <a:ext cx="868214" cy="461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dirty="0"/>
                <a:t>Con 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7334C4E4-E057-F72D-4845-5FB49BECA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46421" y="2148431"/>
              <a:ext cx="2143353" cy="342687"/>
            </a:xfrm>
            <a:prstGeom prst="rect">
              <a:avLst/>
            </a:prstGeom>
          </p:spPr>
        </p:pic>
        <p:sp>
          <p:nvSpPr>
            <p:cNvPr id="64" name="Google Shape;368;p23">
              <a:extLst>
                <a:ext uri="{FF2B5EF4-FFF2-40B4-BE49-F238E27FC236}">
                  <a16:creationId xmlns:a16="http://schemas.microsoft.com/office/drawing/2014/main" id="{4B8CBC55-0342-4E65-9192-6526AD80015B}"/>
                </a:ext>
              </a:extLst>
            </p:cNvPr>
            <p:cNvSpPr txBox="1"/>
            <p:nvPr/>
          </p:nvSpPr>
          <p:spPr>
            <a:xfrm>
              <a:off x="8864464" y="2428546"/>
              <a:ext cx="292531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/>
                <a:t>D. Suárez-Urango et </a:t>
              </a:r>
              <a:r>
                <a:rPr lang="es-CO" sz="1200" dirty="0"/>
                <a:t>a</a:t>
              </a:r>
              <a:r>
                <a:rPr lang="es" sz="1200" dirty="0"/>
                <a:t>l., </a:t>
              </a:r>
              <a:r>
                <a:rPr lang="es-CO" sz="1200" dirty="0" err="1"/>
                <a:t>Eur</a:t>
              </a:r>
              <a:r>
                <a:rPr lang="es-CO" sz="1200" dirty="0"/>
                <a:t>. </a:t>
              </a:r>
              <a:r>
                <a:rPr lang="es-CO" sz="1200" dirty="0" err="1"/>
                <a:t>Phys</a:t>
              </a:r>
              <a:r>
                <a:rPr lang="es-CO" sz="1200" dirty="0"/>
                <a:t>. J. C.</a:t>
              </a:r>
              <a:r>
                <a:rPr lang="es" sz="1200" dirty="0"/>
                <a:t>, 2023</a:t>
              </a:r>
              <a:endParaRPr sz="1200" dirty="0"/>
            </a:p>
          </p:txBody>
        </p:sp>
      </p:grpSp>
      <p:pic>
        <p:nvPicPr>
          <p:cNvPr id="65" name="Imagen 64">
            <a:extLst>
              <a:ext uri="{FF2B5EF4-FFF2-40B4-BE49-F238E27FC236}">
                <a16:creationId xmlns:a16="http://schemas.microsoft.com/office/drawing/2014/main" id="{3434A789-3706-B0C5-E978-8B61A9757F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0218" y="5971763"/>
            <a:ext cx="3446395" cy="562178"/>
          </a:xfrm>
          <a:prstGeom prst="rect">
            <a:avLst/>
          </a:prstGeom>
        </p:spPr>
      </p:pic>
      <p:sp>
        <p:nvSpPr>
          <p:cNvPr id="66" name="Cerrar llave 65">
            <a:extLst>
              <a:ext uri="{FF2B5EF4-FFF2-40B4-BE49-F238E27FC236}">
                <a16:creationId xmlns:a16="http://schemas.microsoft.com/office/drawing/2014/main" id="{031FB999-EF47-BB5C-ACCE-9A2A4396B33B}"/>
              </a:ext>
            </a:extLst>
          </p:cNvPr>
          <p:cNvSpPr/>
          <p:nvPr/>
        </p:nvSpPr>
        <p:spPr>
          <a:xfrm rot="5400000">
            <a:off x="5624364" y="2435471"/>
            <a:ext cx="339957" cy="6382111"/>
          </a:xfrm>
          <a:prstGeom prst="rightBrace">
            <a:avLst>
              <a:gd name="adj1" fmla="val 109833"/>
              <a:gd name="adj2" fmla="val 72949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44987D97-76E7-FEF1-E0E1-AF0E4E50EAB5}"/>
              </a:ext>
            </a:extLst>
          </p:cNvPr>
          <p:cNvSpPr/>
          <p:nvPr/>
        </p:nvSpPr>
        <p:spPr>
          <a:xfrm>
            <a:off x="2363637" y="5864146"/>
            <a:ext cx="6970143" cy="795445"/>
          </a:xfrm>
          <a:prstGeom prst="rect">
            <a:avLst/>
          </a:prstGeom>
          <a:noFill/>
          <a:ln>
            <a:solidFill>
              <a:schemeClr val="accent1">
                <a:shade val="15000"/>
                <a:alpha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D8A91AE4-C37A-3A09-A824-CE9FEEA03E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7068" y="1476847"/>
            <a:ext cx="940821" cy="317602"/>
          </a:xfrm>
          <a:prstGeom prst="rect">
            <a:avLst/>
          </a:prstGeom>
        </p:spPr>
      </p:pic>
      <p:grpSp>
        <p:nvGrpSpPr>
          <p:cNvPr id="75" name="Grupo 74">
            <a:extLst>
              <a:ext uri="{FF2B5EF4-FFF2-40B4-BE49-F238E27FC236}">
                <a16:creationId xmlns:a16="http://schemas.microsoft.com/office/drawing/2014/main" id="{06EA7F85-D74D-58CC-9E47-1BD74B7AF4C8}"/>
              </a:ext>
            </a:extLst>
          </p:cNvPr>
          <p:cNvGrpSpPr/>
          <p:nvPr/>
        </p:nvGrpSpPr>
        <p:grpSpPr>
          <a:xfrm>
            <a:off x="10046143" y="4379675"/>
            <a:ext cx="1721337" cy="758474"/>
            <a:chOff x="10046143" y="4379675"/>
            <a:chExt cx="1721337" cy="758474"/>
          </a:xfrm>
        </p:grpSpPr>
        <p:sp>
          <p:nvSpPr>
            <p:cNvPr id="71" name="Google Shape;106;p15">
              <a:extLst>
                <a:ext uri="{FF2B5EF4-FFF2-40B4-BE49-F238E27FC236}">
                  <a16:creationId xmlns:a16="http://schemas.microsoft.com/office/drawing/2014/main" id="{6B6CBA7E-C81B-B6FF-C95E-BB8B4C58F8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046143" y="4379675"/>
              <a:ext cx="1721337" cy="461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dirty="0"/>
                <a:t>En general: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EEAF3C3A-AB8C-690C-807C-1102414D9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6363" y="4841310"/>
              <a:ext cx="985505" cy="296839"/>
            </a:xfrm>
            <a:prstGeom prst="rect">
              <a:avLst/>
            </a:prstGeom>
          </p:spPr>
        </p:pic>
      </p:grpSp>
      <p:sp>
        <p:nvSpPr>
          <p:cNvPr id="74" name="Google Shape;106;p15">
            <a:extLst>
              <a:ext uri="{FF2B5EF4-FFF2-40B4-BE49-F238E27FC236}">
                <a16:creationId xmlns:a16="http://schemas.microsoft.com/office/drawing/2014/main" id="{E9ED8EE6-082F-37F7-2DEF-11F18A080029}"/>
              </a:ext>
            </a:extLst>
          </p:cNvPr>
          <p:cNvSpPr txBox="1">
            <a:spLocks noChangeAspect="1"/>
          </p:cNvSpPr>
          <p:nvPr/>
        </p:nvSpPr>
        <p:spPr>
          <a:xfrm>
            <a:off x="10046143" y="5223621"/>
            <a:ext cx="1882520" cy="129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CO" dirty="0"/>
              <a:t>¡</a:t>
            </a:r>
            <a:r>
              <a:rPr lang="es-CO" dirty="0">
                <a:solidFill>
                  <a:srgbClr val="FF0000"/>
                </a:solidFill>
              </a:rPr>
              <a:t>Alerta</a:t>
            </a:r>
            <a:r>
              <a:rPr lang="es-CO" dirty="0"/>
              <a:t> de trabajo de grado o trabajo de investigación!</a:t>
            </a:r>
            <a:endParaRPr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2F974841-9BBA-FD61-6B19-D01332CC679E}"/>
              </a:ext>
            </a:extLst>
          </p:cNvPr>
          <p:cNvSpPr/>
          <p:nvPr/>
        </p:nvSpPr>
        <p:spPr>
          <a:xfrm>
            <a:off x="10122430" y="4323834"/>
            <a:ext cx="1788278" cy="2192418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4" grpId="0" animBg="1"/>
      <p:bldP spid="76" grpId="0" animBg="1"/>
      <p:bldP spid="7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33;p16">
            <a:extLst>
              <a:ext uri="{FF2B5EF4-FFF2-40B4-BE49-F238E27FC236}">
                <a16:creationId xmlns:a16="http://schemas.microsoft.com/office/drawing/2014/main" id="{85066D6D-F151-2DA8-8D6C-2635D03500D8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5</a:t>
            </a:r>
            <a:endParaRPr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D9E36-1FC2-CF7D-21F3-EFC21F123360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Reinterpretación de la anisotropía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F8981FB-48AC-9AC1-1500-DAA3981FFDD6}"/>
              </a:ext>
            </a:extLst>
          </p:cNvPr>
          <p:cNvGrpSpPr/>
          <p:nvPr/>
        </p:nvGrpSpPr>
        <p:grpSpPr>
          <a:xfrm>
            <a:off x="1303610" y="1280220"/>
            <a:ext cx="9584779" cy="2148780"/>
            <a:chOff x="5176987" y="3228752"/>
            <a:chExt cx="9584779" cy="2148780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6E327A8-1CE3-087A-1259-424277F20D8E}"/>
                </a:ext>
              </a:extLst>
            </p:cNvPr>
            <p:cNvGrpSpPr/>
            <p:nvPr/>
          </p:nvGrpSpPr>
          <p:grpSpPr>
            <a:xfrm>
              <a:off x="5404371" y="3228752"/>
              <a:ext cx="9231558" cy="2002467"/>
              <a:chOff x="5404371" y="3228752"/>
              <a:chExt cx="9231558" cy="2002467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343A144E-2544-6626-AB0E-2D07F1A70503}"/>
                  </a:ext>
                </a:extLst>
              </p:cNvPr>
              <p:cNvGrpSpPr/>
              <p:nvPr/>
            </p:nvGrpSpPr>
            <p:grpSpPr>
              <a:xfrm>
                <a:off x="5404371" y="3802764"/>
                <a:ext cx="9231558" cy="1428455"/>
                <a:chOff x="5712579" y="3453299"/>
                <a:chExt cx="9231558" cy="1428455"/>
              </a:xfrm>
            </p:grpSpPr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1A0E453A-CFAF-2DA8-4F75-FC12D1193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712579" y="3773158"/>
                  <a:ext cx="1162974" cy="204585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A82063DE-3475-831E-3372-9F1AF476E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429030" y="3453299"/>
                  <a:ext cx="1244930" cy="86141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3E2324B0-BE70-74B0-0AAA-FB075BEEA7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27437" y="3453299"/>
                  <a:ext cx="1233221" cy="89371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id="{51AC4919-0DFA-E8A5-843A-9436A48ED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08670" y="3754792"/>
                  <a:ext cx="1763974" cy="25842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3B604474-5380-BE7B-DECE-698C304084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320656" y="3553796"/>
                  <a:ext cx="1623481" cy="692718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7" name="Imagen 16">
                  <a:extLst>
                    <a:ext uri="{FF2B5EF4-FFF2-40B4-BE49-F238E27FC236}">
                      <a16:creationId xmlns:a16="http://schemas.microsoft.com/office/drawing/2014/main" id="{DF88DBC1-4861-E300-922D-14A18ADCA9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27046" y="4605385"/>
                  <a:ext cx="1603967" cy="276369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8" name="Imagen 17">
                  <a:extLst>
                    <a:ext uri="{FF2B5EF4-FFF2-40B4-BE49-F238E27FC236}">
                      <a16:creationId xmlns:a16="http://schemas.microsoft.com/office/drawing/2014/main" id="{557C629B-9367-1116-6B7C-B673D371B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48793" y="4620962"/>
                  <a:ext cx="1644726" cy="255609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9" name="Imagen 18">
                  <a:extLst>
                    <a:ext uri="{FF2B5EF4-FFF2-40B4-BE49-F238E27FC236}">
                      <a16:creationId xmlns:a16="http://schemas.microsoft.com/office/drawing/2014/main" id="{BA20C815-6B7C-A0DC-6E56-9CD6A8C42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12318" y="4595257"/>
                  <a:ext cx="714175" cy="24406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D8ADEB04-14AF-C516-6FCF-315527B4AF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045292" y="4616266"/>
                  <a:ext cx="874182" cy="22253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sp>
            <p:nvSpPr>
              <p:cNvPr id="10" name="Google Shape;106;p15">
                <a:extLst>
                  <a:ext uri="{FF2B5EF4-FFF2-40B4-BE49-F238E27FC236}">
                    <a16:creationId xmlns:a16="http://schemas.microsoft.com/office/drawing/2014/main" id="{1988C564-8A2B-178C-B8A2-ADC6D99E16D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442063" y="3228752"/>
                <a:ext cx="3420773" cy="492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algn="ctr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sz="2000" dirty="0"/>
                  <a:t>Condiciones de aceptabilidad</a:t>
                </a:r>
                <a:endParaRPr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B0E96E3-3606-AC95-9D44-B033C6C28C03}"/>
                </a:ext>
              </a:extLst>
            </p:cNvPr>
            <p:cNvSpPr/>
            <p:nvPr/>
          </p:nvSpPr>
          <p:spPr>
            <a:xfrm>
              <a:off x="5176987" y="3231315"/>
              <a:ext cx="9584779" cy="214621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6B1DA81-0E55-4691-F4EF-F1F22B404EDB}"/>
              </a:ext>
            </a:extLst>
          </p:cNvPr>
          <p:cNvGrpSpPr/>
          <p:nvPr/>
        </p:nvGrpSpPr>
        <p:grpSpPr>
          <a:xfrm>
            <a:off x="918457" y="3798750"/>
            <a:ext cx="4372993" cy="1307987"/>
            <a:chOff x="585303" y="2219484"/>
            <a:chExt cx="4372993" cy="1307987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DED6ACE4-DF17-3C8C-F270-F5A022E6E6BC}"/>
                </a:ext>
              </a:extLst>
            </p:cNvPr>
            <p:cNvGrpSpPr/>
            <p:nvPr/>
          </p:nvGrpSpPr>
          <p:grpSpPr>
            <a:xfrm>
              <a:off x="585303" y="2274235"/>
              <a:ext cx="4326563" cy="1253236"/>
              <a:chOff x="680553" y="2083735"/>
              <a:chExt cx="4326563" cy="1253236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F5566A96-D7F5-9784-89EC-52C2DA768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7997" y="2126352"/>
                <a:ext cx="934551" cy="489527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FAFC6FBE-BFCE-8D7B-0088-CA8505CB9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3033" y="2198448"/>
                <a:ext cx="364112" cy="266082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9E12BAD7-F06A-7C7E-1426-2A2A381A9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911" y="2083735"/>
                <a:ext cx="918615" cy="561376"/>
              </a:xfrm>
              <a:prstGeom prst="rect">
                <a:avLst/>
              </a:prstGeom>
            </p:spPr>
          </p:pic>
          <p:sp>
            <p:nvSpPr>
              <p:cNvPr id="27" name="Google Shape;106;p15">
                <a:extLst>
                  <a:ext uri="{FF2B5EF4-FFF2-40B4-BE49-F238E27FC236}">
                    <a16:creationId xmlns:a16="http://schemas.microsoft.com/office/drawing/2014/main" id="{462D4FE5-8FB6-F6FD-6B16-74C766BED38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0553" y="2598338"/>
                <a:ext cx="1266358" cy="738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dirty="0"/>
                  <a:t>En la superficie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7A781E40-D6CC-1F23-ADDB-76F36946E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46910" y="2666513"/>
                <a:ext cx="3060206" cy="589919"/>
              </a:xfrm>
              <a:prstGeom prst="rect">
                <a:avLst/>
              </a:prstGeom>
            </p:spPr>
          </p:pic>
        </p:grp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A9BB17F-1E0F-0E6E-3052-9A3354868733}"/>
                </a:ext>
              </a:extLst>
            </p:cNvPr>
            <p:cNvSpPr/>
            <p:nvPr/>
          </p:nvSpPr>
          <p:spPr>
            <a:xfrm>
              <a:off x="646003" y="2219484"/>
              <a:ext cx="4312293" cy="1287586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8C84FC7-875B-A303-CF2A-0029E19ED232}"/>
              </a:ext>
            </a:extLst>
          </p:cNvPr>
          <p:cNvGrpSpPr/>
          <p:nvPr/>
        </p:nvGrpSpPr>
        <p:grpSpPr>
          <a:xfrm>
            <a:off x="7266695" y="3798750"/>
            <a:ext cx="4114797" cy="1287587"/>
            <a:chOff x="7345401" y="2270119"/>
            <a:chExt cx="4114797" cy="1287587"/>
          </a:xfrm>
        </p:grpSpPr>
        <p:sp>
          <p:nvSpPr>
            <p:cNvPr id="30" name="Google Shape;106;p15">
              <a:extLst>
                <a:ext uri="{FF2B5EF4-FFF2-40B4-BE49-F238E27FC236}">
                  <a16:creationId xmlns:a16="http://schemas.microsoft.com/office/drawing/2014/main" id="{A7F02B95-F241-A2E9-EF28-AC7BAED06E8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345401" y="2270119"/>
              <a:ext cx="3943494" cy="492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endParaRPr sz="2000" dirty="0">
                <a:solidFill>
                  <a:schemeClr val="tx1"/>
                </a:solidFill>
              </a:endParaRP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660556D-6159-7CC7-441C-0E2AC500C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1905" y="2605558"/>
              <a:ext cx="2243649" cy="567871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AB9A9E4-FE00-2E89-15F4-FA7B7A76E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51467" y="2741924"/>
              <a:ext cx="364112" cy="266082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B46AEE93-215D-E32A-DCEE-76C349E7C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428118" y="2701320"/>
              <a:ext cx="884837" cy="299100"/>
            </a:xfrm>
            <a:prstGeom prst="rect">
              <a:avLst/>
            </a:prstGeom>
          </p:spPr>
        </p:pic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A7867C9-F2AC-3B7F-70F5-FE7C14F4721E}"/>
                </a:ext>
              </a:extLst>
            </p:cNvPr>
            <p:cNvSpPr/>
            <p:nvPr/>
          </p:nvSpPr>
          <p:spPr>
            <a:xfrm>
              <a:off x="7345401" y="2270120"/>
              <a:ext cx="4114797" cy="1287586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B2F039B0-0858-BEF4-7253-48B7241C9E8E}"/>
              </a:ext>
            </a:extLst>
          </p:cNvPr>
          <p:cNvGrpSpPr/>
          <p:nvPr/>
        </p:nvGrpSpPr>
        <p:grpSpPr>
          <a:xfrm>
            <a:off x="5317610" y="3798752"/>
            <a:ext cx="1922925" cy="492412"/>
            <a:chOff x="5300079" y="2102148"/>
            <a:chExt cx="1922925" cy="577367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80AD6088-3503-DF48-2D7D-181C143D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94705" y="2201191"/>
              <a:ext cx="1533672" cy="359238"/>
            </a:xfrm>
            <a:prstGeom prst="rect">
              <a:avLst/>
            </a:prstGeom>
          </p:spPr>
        </p:pic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5518E7E8-80FC-1A1D-0D1D-E66E030875BF}"/>
                </a:ext>
              </a:extLst>
            </p:cNvPr>
            <p:cNvSpPr/>
            <p:nvPr/>
          </p:nvSpPr>
          <p:spPr>
            <a:xfrm>
              <a:off x="5300079" y="2102148"/>
              <a:ext cx="1922925" cy="577367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47" name="Google Shape;106;p15">
            <a:extLst>
              <a:ext uri="{FF2B5EF4-FFF2-40B4-BE49-F238E27FC236}">
                <a16:creationId xmlns:a16="http://schemas.microsoft.com/office/drawing/2014/main" id="{B0A80482-0C50-2716-0B87-8A2EA7CB73E4}"/>
              </a:ext>
            </a:extLst>
          </p:cNvPr>
          <p:cNvSpPr txBox="1">
            <a:spLocks noChangeAspect="1"/>
          </p:cNvSpPr>
          <p:nvPr/>
        </p:nvSpPr>
        <p:spPr>
          <a:xfrm>
            <a:off x="5336322" y="5231454"/>
            <a:ext cx="1830581" cy="49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CO" sz="2000" dirty="0"/>
              <a:t>¡Perturbación!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F97BDD74-07C3-587B-871D-D26AFF64BF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7507" y="4606858"/>
            <a:ext cx="868213" cy="3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33;p16">
            <a:extLst>
              <a:ext uri="{FF2B5EF4-FFF2-40B4-BE49-F238E27FC236}">
                <a16:creationId xmlns:a16="http://schemas.microsoft.com/office/drawing/2014/main" id="{85066D6D-F151-2DA8-8D6C-2635D03500D8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6</a:t>
            </a:r>
            <a:endParaRPr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D9E36-1FC2-CF7D-21F3-EFC21F123360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anisótropos estáticos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9C3A964-8426-3A19-1140-4765FA7BBB90}"/>
              </a:ext>
            </a:extLst>
          </p:cNvPr>
          <p:cNvGrpSpPr>
            <a:grpSpLocks noChangeAspect="1"/>
          </p:cNvGrpSpPr>
          <p:nvPr/>
        </p:nvGrpSpPr>
        <p:grpSpPr>
          <a:xfrm>
            <a:off x="48824" y="2083208"/>
            <a:ext cx="4642623" cy="4778825"/>
            <a:chOff x="470042" y="2878745"/>
            <a:chExt cx="3905911" cy="4020500"/>
          </a:xfrm>
        </p:grpSpPr>
        <p:sp>
          <p:nvSpPr>
            <p:cNvPr id="4" name="Google Shape;106;p15">
              <a:extLst>
                <a:ext uri="{FF2B5EF4-FFF2-40B4-BE49-F238E27FC236}">
                  <a16:creationId xmlns:a16="http://schemas.microsoft.com/office/drawing/2014/main" id="{C8330CA7-6DE4-E6BB-1DE9-61B980B76A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8713" y="2878745"/>
              <a:ext cx="3277683" cy="362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/>
                <a:t>Número de condiciones cumplidas</a:t>
              </a:r>
              <a:endParaRPr sz="1600" dirty="0">
                <a:solidFill>
                  <a:schemeClr val="tx1"/>
                </a:solidFill>
              </a:endParaRPr>
            </a:p>
          </p:txBody>
        </p:sp>
        <p:pic>
          <p:nvPicPr>
            <p:cNvPr id="7" name="Imagen 6" descr="Gráfico&#10;&#10;Descripción generada automáticamente">
              <a:extLst>
                <a:ext uri="{FF2B5EF4-FFF2-40B4-BE49-F238E27FC236}">
                  <a16:creationId xmlns:a16="http://schemas.microsoft.com/office/drawing/2014/main" id="{ACD1E1EB-308B-C517-BBA1-6F1C83DD6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042" y="3189470"/>
              <a:ext cx="3905911" cy="3709775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5DFC3A8-3A72-E6C1-3099-66EA00432157}"/>
              </a:ext>
            </a:extLst>
          </p:cNvPr>
          <p:cNvGrpSpPr>
            <a:grpSpLocks noChangeAspect="1"/>
          </p:cNvGrpSpPr>
          <p:nvPr/>
        </p:nvGrpSpPr>
        <p:grpSpPr>
          <a:xfrm>
            <a:off x="4008474" y="1907403"/>
            <a:ext cx="8050175" cy="4700228"/>
            <a:chOff x="4040174" y="2745931"/>
            <a:chExt cx="7516916" cy="4388876"/>
          </a:xfrm>
        </p:grpSpPr>
        <p:sp>
          <p:nvSpPr>
            <p:cNvPr id="35" name="Google Shape;106;p15">
              <a:extLst>
                <a:ext uri="{FF2B5EF4-FFF2-40B4-BE49-F238E27FC236}">
                  <a16:creationId xmlns:a16="http://schemas.microsoft.com/office/drawing/2014/main" id="{1DF1F178-689F-6319-E661-55AA33E3BF8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96812" y="2745931"/>
              <a:ext cx="6086475" cy="632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/>
                <a:t>Porcentaje de modelos de acuerdo con el número de</a:t>
              </a:r>
            </a:p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>
                  <a:solidFill>
                    <a:schemeClr val="tx1"/>
                  </a:solidFill>
                </a:rPr>
                <a:t>condiciones de aceptabilidad física cumplidas</a:t>
              </a:r>
              <a:endParaRPr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5DCA9F71-0AAA-2913-54ED-71DB0927B587}"/>
                </a:ext>
              </a:extLst>
            </p:cNvPr>
            <p:cNvGrpSpPr/>
            <p:nvPr/>
          </p:nvGrpSpPr>
          <p:grpSpPr>
            <a:xfrm>
              <a:off x="4602199" y="3309559"/>
              <a:ext cx="6954891" cy="3825248"/>
              <a:chOff x="4602199" y="3051862"/>
              <a:chExt cx="6954891" cy="3825248"/>
            </a:xfrm>
          </p:grpSpPr>
          <p:pic>
            <p:nvPicPr>
              <p:cNvPr id="39" name="Imagen 38" descr="Gráfico, Gráfico de barras, Histograma&#10;&#10;Descripción generada automáticamente">
                <a:extLst>
                  <a:ext uri="{FF2B5EF4-FFF2-40B4-BE49-F238E27FC236}">
                    <a16:creationId xmlns:a16="http://schemas.microsoft.com/office/drawing/2014/main" id="{27D6901D-E759-5ED6-16E7-FE18B63813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058" b="2648"/>
              <a:stretch/>
            </p:blipFill>
            <p:spPr>
              <a:xfrm>
                <a:off x="4602199" y="3051862"/>
                <a:ext cx="6954891" cy="3825248"/>
              </a:xfrm>
              <a:prstGeom prst="rect">
                <a:avLst/>
              </a:prstGeom>
            </p:spPr>
          </p:pic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2F40E952-8EB5-5634-F6D7-DF122EB95200}"/>
                  </a:ext>
                </a:extLst>
              </p:cNvPr>
              <p:cNvSpPr/>
              <p:nvPr/>
            </p:nvSpPr>
            <p:spPr>
              <a:xfrm>
                <a:off x="9684000" y="3224751"/>
                <a:ext cx="86017" cy="3061556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FDE89DE8-2795-C432-51FA-DEEF7ADBC9C9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V="1">
              <a:off x="4040174" y="3482448"/>
              <a:ext cx="5686835" cy="12977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41DFC1EE-B260-1617-E6A3-08E85E5EFB24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>
              <a:off x="4040174" y="6498160"/>
              <a:ext cx="5686835" cy="4584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D598C0E9-5FEC-D72D-0E6E-701740B6D992}"/>
              </a:ext>
            </a:extLst>
          </p:cNvPr>
          <p:cNvGrpSpPr/>
          <p:nvPr/>
        </p:nvGrpSpPr>
        <p:grpSpPr>
          <a:xfrm>
            <a:off x="2648636" y="1040225"/>
            <a:ext cx="6970143" cy="795445"/>
            <a:chOff x="2610928" y="1134495"/>
            <a:chExt cx="6970143" cy="795445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E5074E9E-E1FE-CBD7-C865-6820F4051DB5}"/>
                </a:ext>
              </a:extLst>
            </p:cNvPr>
            <p:cNvGrpSpPr/>
            <p:nvPr/>
          </p:nvGrpSpPr>
          <p:grpSpPr>
            <a:xfrm>
              <a:off x="6408587" y="1198720"/>
              <a:ext cx="3078242" cy="461635"/>
              <a:chOff x="8711532" y="2094802"/>
              <a:chExt cx="3078242" cy="461635"/>
            </a:xfrm>
          </p:grpSpPr>
          <p:sp>
            <p:nvSpPr>
              <p:cNvPr id="50" name="Google Shape;106;p15">
                <a:extLst>
                  <a:ext uri="{FF2B5EF4-FFF2-40B4-BE49-F238E27FC236}">
                    <a16:creationId xmlns:a16="http://schemas.microsoft.com/office/drawing/2014/main" id="{2BBD5856-5174-F759-DB04-89B24B734A5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711532" y="2094802"/>
                <a:ext cx="868214" cy="461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dirty="0"/>
                  <a:t>Con 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E8481D53-4ECD-2D9F-6004-6316F3A10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46421" y="2148431"/>
                <a:ext cx="2143353" cy="342687"/>
              </a:xfrm>
              <a:prstGeom prst="rect">
                <a:avLst/>
              </a:prstGeom>
            </p:spPr>
          </p:pic>
        </p:grp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B727B128-23DB-7DE5-43D7-5B7D91756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7509" y="1242112"/>
              <a:ext cx="3446395" cy="562178"/>
            </a:xfrm>
            <a:prstGeom prst="rect">
              <a:avLst/>
            </a:prstGeom>
          </p:spPr>
        </p:pic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30CC1784-7222-16F1-6A27-AE538E5CD9D0}"/>
                </a:ext>
              </a:extLst>
            </p:cNvPr>
            <p:cNvSpPr/>
            <p:nvPr/>
          </p:nvSpPr>
          <p:spPr>
            <a:xfrm>
              <a:off x="2610928" y="1134495"/>
              <a:ext cx="6970143" cy="795445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  <a:alpha val="4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355475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C695AB-2C85-31C4-EF07-33EC9EFF2806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nuevo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07AE3B-4E7C-EC06-BD5F-EE15011D415A}"/>
              </a:ext>
            </a:extLst>
          </p:cNvPr>
          <p:cNvSpPr txBox="1"/>
          <p:nvPr/>
        </p:nvSpPr>
        <p:spPr>
          <a:xfrm>
            <a:off x="728958" y="1182062"/>
            <a:ext cx="45594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Explorar el caso con simetría axial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E8D48F-18F8-B68E-E646-7D6D7260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8" y="1825366"/>
            <a:ext cx="9627909" cy="49068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E17D9E79-4C8A-B04F-1F25-956A643922B5}"/>
              </a:ext>
            </a:extLst>
          </p:cNvPr>
          <p:cNvGrpSpPr/>
          <p:nvPr/>
        </p:nvGrpSpPr>
        <p:grpSpPr>
          <a:xfrm>
            <a:off x="658305" y="2481672"/>
            <a:ext cx="9362387" cy="3185314"/>
            <a:chOff x="658305" y="2396829"/>
            <a:chExt cx="9362387" cy="3185314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E2298D3-3FDA-2006-C344-819027E7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305" y="2459624"/>
              <a:ext cx="9260264" cy="3041745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DF11168-D3FF-04A6-E11C-E970A6F77CC0}"/>
                </a:ext>
              </a:extLst>
            </p:cNvPr>
            <p:cNvSpPr/>
            <p:nvPr/>
          </p:nvSpPr>
          <p:spPr>
            <a:xfrm>
              <a:off x="658305" y="2396829"/>
              <a:ext cx="9362387" cy="318531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561EEF1E-C732-1BCA-3EBB-41E24E76C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55" y="5842770"/>
            <a:ext cx="6756899" cy="46439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3495CF7-BB11-DF88-00DD-D79E79A7A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118" y="6351384"/>
            <a:ext cx="6880736" cy="464392"/>
          </a:xfrm>
          <a:prstGeom prst="rect">
            <a:avLst/>
          </a:prstGeom>
        </p:spPr>
      </p:pic>
      <p:sp>
        <p:nvSpPr>
          <p:cNvPr id="2" name="Google Shape;233;p16">
            <a:extLst>
              <a:ext uri="{FF2B5EF4-FFF2-40B4-BE49-F238E27FC236}">
                <a16:creationId xmlns:a16="http://schemas.microsoft.com/office/drawing/2014/main" id="{D46529D3-F0FA-BF74-C1C7-E1BA0909B3BE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73150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C695AB-2C85-31C4-EF07-33EC9EFF2806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nuevo</a:t>
            </a:r>
          </a:p>
        </p:txBody>
      </p:sp>
      <p:sp>
        <p:nvSpPr>
          <p:cNvPr id="2" name="Google Shape;233;p16">
            <a:extLst>
              <a:ext uri="{FF2B5EF4-FFF2-40B4-BE49-F238E27FC236}">
                <a16:creationId xmlns:a16="http://schemas.microsoft.com/office/drawing/2014/main" id="{C377B793-7DBB-EF9D-2DF1-CED9C90F6DCF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8</a:t>
            </a:r>
            <a:endParaRPr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B992B3-5715-F015-6D10-8CFB85006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8" y="1460849"/>
            <a:ext cx="5445627" cy="758149"/>
          </a:xfrm>
          <a:prstGeom prst="rect">
            <a:avLst/>
          </a:prstGeom>
        </p:spPr>
      </p:pic>
      <p:sp>
        <p:nvSpPr>
          <p:cNvPr id="8" name="Google Shape;106;p15">
            <a:extLst>
              <a:ext uri="{FF2B5EF4-FFF2-40B4-BE49-F238E27FC236}">
                <a16:creationId xmlns:a16="http://schemas.microsoft.com/office/drawing/2014/main" id="{6CE01BE9-03E9-6A59-15FD-3EA4E2A74DB5}"/>
              </a:ext>
            </a:extLst>
          </p:cNvPr>
          <p:cNvSpPr txBox="1">
            <a:spLocks noChangeAspect="1"/>
          </p:cNvSpPr>
          <p:nvPr/>
        </p:nvSpPr>
        <p:spPr>
          <a:xfrm>
            <a:off x="6558742" y="1618168"/>
            <a:ext cx="3258308" cy="43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CO" sz="1600" dirty="0"/>
              <a:t>Derivada covariante del vector V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CD0BC3C-A656-5331-EC6A-9543C133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39" y="2482265"/>
            <a:ext cx="3765115" cy="381278"/>
          </a:xfrm>
          <a:prstGeom prst="rect">
            <a:avLst/>
          </a:prstGeom>
        </p:spPr>
      </p:pic>
      <p:sp>
        <p:nvSpPr>
          <p:cNvPr id="13" name="Google Shape;106;p15">
            <a:extLst>
              <a:ext uri="{FF2B5EF4-FFF2-40B4-BE49-F238E27FC236}">
                <a16:creationId xmlns:a16="http://schemas.microsoft.com/office/drawing/2014/main" id="{05DC3E34-8889-382F-6F24-C82A08446B00}"/>
              </a:ext>
            </a:extLst>
          </p:cNvPr>
          <p:cNvSpPr txBox="1">
            <a:spLocks noChangeAspect="1"/>
          </p:cNvSpPr>
          <p:nvPr/>
        </p:nvSpPr>
        <p:spPr>
          <a:xfrm>
            <a:off x="4891254" y="2457475"/>
            <a:ext cx="2149626" cy="43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CO" sz="1600" dirty="0"/>
              <a:t>Cuadriaceleración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A61A5A7-74F7-FF6D-9A29-36C3BA6AD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39" y="2943929"/>
            <a:ext cx="5999094" cy="431307"/>
          </a:xfrm>
          <a:prstGeom prst="rect">
            <a:avLst/>
          </a:prstGeom>
        </p:spPr>
      </p:pic>
      <p:sp>
        <p:nvSpPr>
          <p:cNvPr id="20" name="Google Shape;106;p15">
            <a:extLst>
              <a:ext uri="{FF2B5EF4-FFF2-40B4-BE49-F238E27FC236}">
                <a16:creationId xmlns:a16="http://schemas.microsoft.com/office/drawing/2014/main" id="{C27FAAC1-A13C-2EC6-1F0E-DB38DB1D9A39}"/>
              </a:ext>
            </a:extLst>
          </p:cNvPr>
          <p:cNvSpPr txBox="1">
            <a:spLocks noChangeAspect="1"/>
          </p:cNvSpPr>
          <p:nvPr/>
        </p:nvSpPr>
        <p:spPr>
          <a:xfrm>
            <a:off x="7207134" y="2944379"/>
            <a:ext cx="916731" cy="43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CO" sz="1600" dirty="0" err="1"/>
              <a:t>Shear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0923F3A-0C6F-F6EF-5946-E2C0A770B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826" y="3482765"/>
            <a:ext cx="5999094" cy="490542"/>
          </a:xfrm>
          <a:prstGeom prst="rect">
            <a:avLst/>
          </a:prstGeom>
        </p:spPr>
      </p:pic>
      <p:sp>
        <p:nvSpPr>
          <p:cNvPr id="23" name="Google Shape;106;p15">
            <a:extLst>
              <a:ext uri="{FF2B5EF4-FFF2-40B4-BE49-F238E27FC236}">
                <a16:creationId xmlns:a16="http://schemas.microsoft.com/office/drawing/2014/main" id="{78F7F5C4-7A04-F2FF-4965-343A3BCCE615}"/>
              </a:ext>
            </a:extLst>
          </p:cNvPr>
          <p:cNvSpPr txBox="1">
            <a:spLocks noChangeAspect="1"/>
          </p:cNvSpPr>
          <p:nvPr/>
        </p:nvSpPr>
        <p:spPr>
          <a:xfrm>
            <a:off x="7207133" y="3512607"/>
            <a:ext cx="1197034" cy="43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CO" sz="1600" dirty="0"/>
              <a:t>Vorticidad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7427A37-4D26-618A-601B-B340A9F51CB2}"/>
              </a:ext>
            </a:extLst>
          </p:cNvPr>
          <p:cNvGrpSpPr/>
          <p:nvPr/>
        </p:nvGrpSpPr>
        <p:grpSpPr>
          <a:xfrm>
            <a:off x="9156624" y="2974421"/>
            <a:ext cx="2378688" cy="462754"/>
            <a:chOff x="9156624" y="3006318"/>
            <a:chExt cx="2378688" cy="462754"/>
          </a:xfrm>
        </p:grpSpPr>
        <p:sp>
          <p:nvSpPr>
            <p:cNvPr id="26" name="Google Shape;106;p15">
              <a:extLst>
                <a:ext uri="{FF2B5EF4-FFF2-40B4-BE49-F238E27FC236}">
                  <a16:creationId xmlns:a16="http://schemas.microsoft.com/office/drawing/2014/main" id="{71C28B81-64F9-A4FB-AF96-8CB4172745F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394276" y="3006318"/>
              <a:ext cx="1141036" cy="430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/>
                <a:t>Expansión</a:t>
              </a:r>
              <a:endParaRPr sz="1600" dirty="0">
                <a:solidFill>
                  <a:schemeClr val="tx1"/>
                </a:solidFill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E76E2FB9-86B0-0CE7-F7E4-4B2A792EE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6624" y="3037765"/>
              <a:ext cx="1160608" cy="431307"/>
            </a:xfrm>
            <a:prstGeom prst="rect">
              <a:avLst/>
            </a:prstGeom>
          </p:spPr>
        </p:pic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355C6D6-CF1A-F1C5-0149-1C95458AF72F}"/>
              </a:ext>
            </a:extLst>
          </p:cNvPr>
          <p:cNvSpPr/>
          <p:nvPr/>
        </p:nvSpPr>
        <p:spPr>
          <a:xfrm>
            <a:off x="1031889" y="2446798"/>
            <a:ext cx="10572678" cy="15216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9809650-A1C7-D41A-99BA-E73F44CECB2B}"/>
              </a:ext>
            </a:extLst>
          </p:cNvPr>
          <p:cNvGrpSpPr/>
          <p:nvPr/>
        </p:nvGrpSpPr>
        <p:grpSpPr>
          <a:xfrm>
            <a:off x="678955" y="4467058"/>
            <a:ext cx="8351391" cy="1691065"/>
            <a:chOff x="678955" y="4467058"/>
            <a:chExt cx="8351391" cy="1691065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ECFF4D22-A3A8-192E-78C3-B11B18C25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955" y="4467058"/>
              <a:ext cx="4948762" cy="659835"/>
            </a:xfrm>
            <a:prstGeom prst="rect">
              <a:avLst/>
            </a:prstGeom>
          </p:spPr>
        </p:pic>
        <p:sp>
          <p:nvSpPr>
            <p:cNvPr id="35" name="Google Shape;106;p15">
              <a:extLst>
                <a:ext uri="{FF2B5EF4-FFF2-40B4-BE49-F238E27FC236}">
                  <a16:creationId xmlns:a16="http://schemas.microsoft.com/office/drawing/2014/main" id="{0008DE94-D184-5EAA-8722-E57858E5D98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2038" y="4474241"/>
              <a:ext cx="3258308" cy="6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/>
                <a:t>Derivada covariante de vectores espaciales</a:t>
              </a:r>
              <a:endParaRPr sz="1600" dirty="0">
                <a:solidFill>
                  <a:schemeClr val="tx1"/>
                </a:solidFill>
              </a:endParaRPr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8D6338A-1AA5-A9BB-E258-A3DBF3637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4786"/>
            <a:stretch/>
          </p:blipFill>
          <p:spPr>
            <a:xfrm>
              <a:off x="1126139" y="5462701"/>
              <a:ext cx="2572109" cy="59063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4B93544-7A7C-1674-9605-61A3E344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88530" y="5462701"/>
              <a:ext cx="2572109" cy="695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83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C695AB-2C85-31C4-EF07-33EC9EFF2806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nuevo</a:t>
            </a:r>
          </a:p>
        </p:txBody>
      </p:sp>
      <p:sp>
        <p:nvSpPr>
          <p:cNvPr id="2" name="Google Shape;233;p16">
            <a:extLst>
              <a:ext uri="{FF2B5EF4-FFF2-40B4-BE49-F238E27FC236}">
                <a16:creationId xmlns:a16="http://schemas.microsoft.com/office/drawing/2014/main" id="{C377B793-7DBB-EF9D-2DF1-CED9C90F6DCF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8</a:t>
            </a:r>
            <a:endParaRPr sz="12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37F384D-22B2-83EC-FA91-8C4A2027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6" y="3142964"/>
            <a:ext cx="4377515" cy="6241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70C78F-7AE5-4742-422C-FC642008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896" y="3230605"/>
            <a:ext cx="3284416" cy="4715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A2D44A0-9852-382E-C40B-70DC60BB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477" y="3243037"/>
            <a:ext cx="1531955" cy="492689"/>
          </a:xfrm>
          <a:prstGeom prst="rect">
            <a:avLst/>
          </a:prstGeom>
        </p:spPr>
      </p:pic>
      <p:grpSp>
        <p:nvGrpSpPr>
          <p:cNvPr id="55" name="Grupo 54">
            <a:extLst>
              <a:ext uri="{FF2B5EF4-FFF2-40B4-BE49-F238E27FC236}">
                <a16:creationId xmlns:a16="http://schemas.microsoft.com/office/drawing/2014/main" id="{8112418E-D3AD-48B4-998B-770E2298FB7A}"/>
              </a:ext>
            </a:extLst>
          </p:cNvPr>
          <p:cNvGrpSpPr/>
          <p:nvPr/>
        </p:nvGrpSpPr>
        <p:grpSpPr>
          <a:xfrm>
            <a:off x="711706" y="3910270"/>
            <a:ext cx="9201169" cy="767897"/>
            <a:chOff x="711706" y="3910270"/>
            <a:chExt cx="9201169" cy="767897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8BE3721-87D7-7DB9-B8B7-36983A060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3126" y="3910270"/>
              <a:ext cx="1879749" cy="76789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E7F83578-8AD9-40BC-9DEB-954A06240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706" y="3951385"/>
              <a:ext cx="6094536" cy="718926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32571C00-B83B-C27D-4FE2-98A43A5D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2947" y="4110795"/>
              <a:ext cx="533474" cy="400106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055AA6AB-1D9F-48CB-69F3-9D527A156961}"/>
              </a:ext>
            </a:extLst>
          </p:cNvPr>
          <p:cNvGrpSpPr/>
          <p:nvPr/>
        </p:nvGrpSpPr>
        <p:grpSpPr>
          <a:xfrm>
            <a:off x="711706" y="4728793"/>
            <a:ext cx="9114335" cy="811773"/>
            <a:chOff x="711706" y="4728793"/>
            <a:chExt cx="9114335" cy="811773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F6EAC235-878D-4DAB-54CF-D2CB2E0F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1706" y="4728793"/>
              <a:ext cx="6206679" cy="811773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3C1243E2-05A9-B0B9-E689-CAB1B5853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2947" y="4990011"/>
              <a:ext cx="533474" cy="400106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F635A537-08E0-55D8-B907-B4AAE1F3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33126" y="4770493"/>
              <a:ext cx="1792915" cy="728372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44636ECC-BE10-2AB4-C3B7-A5A3D17471A2}"/>
              </a:ext>
            </a:extLst>
          </p:cNvPr>
          <p:cNvGrpSpPr/>
          <p:nvPr/>
        </p:nvGrpSpPr>
        <p:grpSpPr>
          <a:xfrm>
            <a:off x="1276" y="5625515"/>
            <a:ext cx="10605264" cy="773456"/>
            <a:chOff x="1276" y="5625515"/>
            <a:chExt cx="10605264" cy="773456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DF103515-CC40-3B82-3DDE-70E4077A4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6" y="5625515"/>
              <a:ext cx="6992349" cy="773456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14007C4F-2168-0EC6-F80B-3823B8F1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6695" y="5812189"/>
              <a:ext cx="533474" cy="400106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0C9B23FA-A32C-6D6D-98DB-E65BFF9C6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30900" y="5625515"/>
              <a:ext cx="2875640" cy="698263"/>
            </a:xfrm>
            <a:prstGeom prst="rect">
              <a:avLst/>
            </a:prstGeom>
          </p:spPr>
        </p:pic>
      </p:grpSp>
      <p:sp>
        <p:nvSpPr>
          <p:cNvPr id="54" name="Cerrar llave 53">
            <a:extLst>
              <a:ext uri="{FF2B5EF4-FFF2-40B4-BE49-F238E27FC236}">
                <a16:creationId xmlns:a16="http://schemas.microsoft.com/office/drawing/2014/main" id="{29700556-7E01-9878-9CB7-333C42D079A7}"/>
              </a:ext>
            </a:extLst>
          </p:cNvPr>
          <p:cNvSpPr/>
          <p:nvPr/>
        </p:nvSpPr>
        <p:spPr>
          <a:xfrm>
            <a:off x="10666057" y="4110795"/>
            <a:ext cx="346705" cy="2101500"/>
          </a:xfrm>
          <a:prstGeom prst="rightBrace">
            <a:avLst>
              <a:gd name="adj1" fmla="val 65108"/>
              <a:gd name="adj2" fmla="val 477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A978A758-C2DF-5179-846B-31ED81BF0600}"/>
              </a:ext>
            </a:extLst>
          </p:cNvPr>
          <p:cNvGrpSpPr/>
          <p:nvPr/>
        </p:nvGrpSpPr>
        <p:grpSpPr>
          <a:xfrm>
            <a:off x="711706" y="1274032"/>
            <a:ext cx="9105344" cy="1792394"/>
            <a:chOff x="711706" y="1120027"/>
            <a:chExt cx="9105344" cy="1792394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3D8B3024-F6D8-4350-6BFD-6706EFD985BB}"/>
                </a:ext>
              </a:extLst>
            </p:cNvPr>
            <p:cNvGrpSpPr/>
            <p:nvPr/>
          </p:nvGrpSpPr>
          <p:grpSpPr>
            <a:xfrm>
              <a:off x="728958" y="1120027"/>
              <a:ext cx="9088092" cy="758149"/>
              <a:chOff x="728958" y="1120027"/>
              <a:chExt cx="9088092" cy="758149"/>
            </a:xfrm>
          </p:grpSpPr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8FEEF69E-39E8-4649-BF88-326B23476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8958" y="1120027"/>
                <a:ext cx="5445627" cy="758149"/>
              </a:xfrm>
              <a:prstGeom prst="rect">
                <a:avLst/>
              </a:prstGeom>
            </p:spPr>
          </p:pic>
          <p:sp>
            <p:nvSpPr>
              <p:cNvPr id="65" name="Google Shape;106;p15">
                <a:extLst>
                  <a:ext uri="{FF2B5EF4-FFF2-40B4-BE49-F238E27FC236}">
                    <a16:creationId xmlns:a16="http://schemas.microsoft.com/office/drawing/2014/main" id="{39E83F62-2FEA-2B26-1E2A-B7364107645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558742" y="1283672"/>
                <a:ext cx="3258308" cy="430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algn="ctr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sz="1600" dirty="0"/>
                  <a:t>Derivada covariante del vector V</a:t>
                </a:r>
                <a:endParaRPr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20988991-D552-C4B1-2FB4-F2BC5D0E4268}"/>
                </a:ext>
              </a:extLst>
            </p:cNvPr>
            <p:cNvGrpSpPr/>
            <p:nvPr/>
          </p:nvGrpSpPr>
          <p:grpSpPr>
            <a:xfrm>
              <a:off x="1525150" y="1878176"/>
              <a:ext cx="6007407" cy="1029378"/>
              <a:chOff x="1117826" y="2943929"/>
              <a:chExt cx="6007407" cy="1029378"/>
            </a:xfrm>
          </p:grpSpPr>
          <p:pic>
            <p:nvPicPr>
              <p:cNvPr id="62" name="Imagen 61">
                <a:extLst>
                  <a:ext uri="{FF2B5EF4-FFF2-40B4-BE49-F238E27FC236}">
                    <a16:creationId xmlns:a16="http://schemas.microsoft.com/office/drawing/2014/main" id="{E6FB8D38-5BBB-C807-E2A4-F5D1F0241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6139" y="2943929"/>
                <a:ext cx="5999094" cy="431307"/>
              </a:xfrm>
              <a:prstGeom prst="rect">
                <a:avLst/>
              </a:prstGeom>
            </p:spPr>
          </p:pic>
          <p:pic>
            <p:nvPicPr>
              <p:cNvPr id="63" name="Imagen 62">
                <a:extLst>
                  <a:ext uri="{FF2B5EF4-FFF2-40B4-BE49-F238E27FC236}">
                    <a16:creationId xmlns:a16="http://schemas.microsoft.com/office/drawing/2014/main" id="{F3098F6E-400B-1252-D830-718BB50C5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7826" y="3482765"/>
                <a:ext cx="5999094" cy="490542"/>
              </a:xfrm>
              <a:prstGeom prst="rect">
                <a:avLst/>
              </a:prstGeom>
            </p:spPr>
          </p:pic>
        </p:grpSp>
        <p:sp>
          <p:nvSpPr>
            <p:cNvPr id="59" name="Google Shape;106;p15">
              <a:extLst>
                <a:ext uri="{FF2B5EF4-FFF2-40B4-BE49-F238E27FC236}">
                  <a16:creationId xmlns:a16="http://schemas.microsoft.com/office/drawing/2014/main" id="{969152F3-8D13-C56A-99DE-E7B3162C3DD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878696" y="1871987"/>
              <a:ext cx="916731" cy="430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 err="1"/>
                <a:t>Shear</a:t>
              </a:r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Google Shape;106;p15">
              <a:extLst>
                <a:ext uri="{FF2B5EF4-FFF2-40B4-BE49-F238E27FC236}">
                  <a16:creationId xmlns:a16="http://schemas.microsoft.com/office/drawing/2014/main" id="{E5559C69-3546-AF71-2A91-0F22CC6EEF5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38544" y="2481564"/>
              <a:ext cx="1197034" cy="430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/>
                <a:t>Vorticidad</a:t>
              </a:r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26277443-2B98-9C29-6055-3AC098FCFE0B}"/>
                </a:ext>
              </a:extLst>
            </p:cNvPr>
            <p:cNvSpPr/>
            <p:nvPr/>
          </p:nvSpPr>
          <p:spPr>
            <a:xfrm>
              <a:off x="711706" y="1120027"/>
              <a:ext cx="8975759" cy="178752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4103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618</Words>
  <Application>Microsoft Office PowerPoint</Application>
  <PresentationFormat>Panorámica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DANIEL SUAREZ</cp:lastModifiedBy>
  <cp:revision>19</cp:revision>
  <dcterms:created xsi:type="dcterms:W3CDTF">2019-03-06T15:22:16Z</dcterms:created>
  <dcterms:modified xsi:type="dcterms:W3CDTF">2024-08-26T21:47:35Z</dcterms:modified>
</cp:coreProperties>
</file>