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3"/>
  </p:notesMasterIdLst>
  <p:sldIdLst>
    <p:sldId id="256" r:id="rId2"/>
    <p:sldId id="265" r:id="rId3"/>
    <p:sldId id="266" r:id="rId4"/>
    <p:sldId id="267" r:id="rId5"/>
    <p:sldId id="268" r:id="rId6"/>
    <p:sldId id="297" r:id="rId7"/>
    <p:sldId id="263" r:id="rId8"/>
    <p:sldId id="269" r:id="rId9"/>
    <p:sldId id="271" r:id="rId10"/>
    <p:sldId id="270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2" r:id="rId19"/>
    <p:sldId id="281" r:id="rId20"/>
    <p:sldId id="283" r:id="rId21"/>
    <p:sldId id="285" r:id="rId22"/>
    <p:sldId id="288" r:id="rId23"/>
    <p:sldId id="280" r:id="rId24"/>
    <p:sldId id="287" r:id="rId25"/>
    <p:sldId id="290" r:id="rId26"/>
    <p:sldId id="289" r:id="rId27"/>
    <p:sldId id="286" r:id="rId28"/>
    <p:sldId id="293" r:id="rId29"/>
    <p:sldId id="294" r:id="rId30"/>
    <p:sldId id="296" r:id="rId31"/>
    <p:sldId id="258" r:id="rId32"/>
    <p:sldId id="298" r:id="rId33"/>
    <p:sldId id="394" r:id="rId34"/>
    <p:sldId id="374" r:id="rId35"/>
    <p:sldId id="332" r:id="rId36"/>
    <p:sldId id="362" r:id="rId37"/>
    <p:sldId id="395" r:id="rId38"/>
    <p:sldId id="371" r:id="rId39"/>
    <p:sldId id="366" r:id="rId40"/>
    <p:sldId id="328" r:id="rId41"/>
    <p:sldId id="344" r:id="rId4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1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8"/>
    <p:restoredTop sz="50000"/>
  </p:normalViewPr>
  <p:slideViewPr>
    <p:cSldViewPr snapToGrid="0" snapToObjects="1">
      <p:cViewPr varScale="1">
        <p:scale>
          <a:sx n="82" d="100"/>
          <a:sy n="82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A999D-ED34-4E6E-AEE8-530C6C637036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08853-9C90-4991-8132-E720556BD2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655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6F60-B298-CCD2-B26C-46AF5220C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9548A5-9257-BE01-D8E8-C99AB78F7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C115B0E-8137-F390-7FC9-6A3D37CAA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4029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210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27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51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604496D-29E9-245B-F505-723D05BDA0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9593F1-C30B-8555-082A-1BCB9FAB15D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20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E4C4847-326E-B5DA-FA7D-6B59D5F43EC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B0BAD5-8871-E5D6-1988-704153E569B3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273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o" type="twoObj">
  <p:cSld name="Blanco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>
            <a:spLocks noGrp="1"/>
          </p:cNvSpPr>
          <p:nvPr>
            <p:ph type="title"/>
          </p:nvPr>
        </p:nvSpPr>
        <p:spPr>
          <a:xfrm>
            <a:off x="790214" y="296703"/>
            <a:ext cx="105156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2C2A7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7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C2A7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body" idx="1"/>
          </p:nvPr>
        </p:nvSpPr>
        <p:spPr>
          <a:xfrm>
            <a:off x="833438" y="1036969"/>
            <a:ext cx="10515600" cy="49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1EB211-97A5-6A91-0B77-CEE892180DEA}"/>
              </a:ext>
            </a:extLst>
          </p:cNvPr>
          <p:cNvSpPr txBox="1">
            <a:spLocks/>
          </p:cNvSpPr>
          <p:nvPr userDrawn="1"/>
        </p:nvSpPr>
        <p:spPr>
          <a:xfrm>
            <a:off x="8230167" y="6492875"/>
            <a:ext cx="849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3B02DB-5781-F943-94F9-873A9A973557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5555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426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33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830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186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716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C24F18F-DAD7-B499-EF2B-00CFE2B6811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5C3F0E-1E01-A20A-0950-C0025366274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481040"/>
            <a:ext cx="925945" cy="365125"/>
          </a:xfrm>
        </p:spPr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045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8F5A71E-7C17-E99D-B0EE-88BC12E974C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E2917D-ABFB-5508-CAF1-15540A4217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671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45E0B42-FA68-861D-355E-8085536E90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6AEAA9-44F1-C0E7-6658-9E777E16D27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11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6011A8-0D6E-4D42-B39D-1E9235C08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017EA8-52FC-1A8A-C381-2F513F08B42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0167" y="6492875"/>
            <a:ext cx="849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02DB-5781-F943-94F9-873A9A973557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57C969C-BD31-3A0E-A3BD-8D8FA0C2C252}"/>
              </a:ext>
            </a:extLst>
          </p:cNvPr>
          <p:cNvSpPr txBox="1">
            <a:spLocks/>
          </p:cNvSpPr>
          <p:nvPr userDrawn="1"/>
        </p:nvSpPr>
        <p:spPr>
          <a:xfrm>
            <a:off x="8153400" y="6481040"/>
            <a:ext cx="925945" cy="365125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2008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image" Target="../media/image17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4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33.png"/><Relationship Id="rId19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26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18" Type="http://schemas.openxmlformats.org/officeDocument/2006/relationships/image" Target="../media/image45.png"/><Relationship Id="rId3" Type="http://schemas.openxmlformats.org/officeDocument/2006/relationships/image" Target="../media/image35.png"/><Relationship Id="rId21" Type="http://schemas.openxmlformats.org/officeDocument/2006/relationships/image" Target="../media/image50.png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17" Type="http://schemas.openxmlformats.org/officeDocument/2006/relationships/image" Target="../media/image44.png"/><Relationship Id="rId2" Type="http://schemas.openxmlformats.org/officeDocument/2006/relationships/image" Target="../media/image4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10" Type="http://schemas.openxmlformats.org/officeDocument/2006/relationships/image" Target="../media/image31.png"/><Relationship Id="rId19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26.png"/><Relationship Id="rId21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" Type="http://schemas.openxmlformats.org/officeDocument/2006/relationships/image" Target="../media/image48.png"/><Relationship Id="rId16" Type="http://schemas.openxmlformats.org/officeDocument/2006/relationships/image" Target="../media/image44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7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33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Relationship Id="rId14" Type="http://schemas.openxmlformats.org/officeDocument/2006/relationships/image" Target="../media/image42.png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35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9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1.png"/><Relationship Id="rId13" Type="http://schemas.openxmlformats.org/officeDocument/2006/relationships/image" Target="../media/image7.gif"/><Relationship Id="rId3" Type="http://schemas.microsoft.com/office/2007/relationships/hdphoto" Target="../media/hdphoto5.wdp"/><Relationship Id="rId7" Type="http://schemas.openxmlformats.org/officeDocument/2006/relationships/image" Target="../media/image631.png"/><Relationship Id="rId12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0.png"/><Relationship Id="rId11" Type="http://schemas.openxmlformats.org/officeDocument/2006/relationships/image" Target="../media/image670.png"/><Relationship Id="rId5" Type="http://schemas.openxmlformats.org/officeDocument/2006/relationships/image" Target="../media/image611.png"/><Relationship Id="rId10" Type="http://schemas.openxmlformats.org/officeDocument/2006/relationships/image" Target="../media/image661.png"/><Relationship Id="rId4" Type="http://schemas.openxmlformats.org/officeDocument/2006/relationships/image" Target="../media/image601.png"/><Relationship Id="rId9" Type="http://schemas.openxmlformats.org/officeDocument/2006/relationships/image" Target="../media/image6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gif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54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18.gif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20.png"/><Relationship Id="rId5" Type="http://schemas.openxmlformats.org/officeDocument/2006/relationships/image" Target="../media/image16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3.png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2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5.wdp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8.gif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E5C743-DDAD-4BDB-845E-422D8D78B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6" y="0"/>
            <a:ext cx="12196171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BFCB674-63A2-D55A-4B20-D9294F91F92D}"/>
              </a:ext>
            </a:extLst>
          </p:cNvPr>
          <p:cNvSpPr txBox="1"/>
          <p:nvPr/>
        </p:nvSpPr>
        <p:spPr>
          <a:xfrm>
            <a:off x="826391" y="1304685"/>
            <a:ext cx="64087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Montserrat Light" panose="020F0502020204030204" pitchFamily="2" charset="0"/>
              </a:rPr>
              <a:t>Análisis de redes de conectividad cerebral en pacientes epilépticos a través de su representación en espacios de baja dimensión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5A6C9E-57EF-DFB7-8376-786BBC739D75}"/>
              </a:ext>
            </a:extLst>
          </p:cNvPr>
          <p:cNvSpPr txBox="1"/>
          <p:nvPr/>
        </p:nvSpPr>
        <p:spPr>
          <a:xfrm>
            <a:off x="1833566" y="3937143"/>
            <a:ext cx="4568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tx1"/>
                </a:solidFill>
                <a:latin typeface="Montserrat Light" panose="020F0502020204030204" pitchFamily="2" charset="0"/>
              </a:rPr>
              <a:t>Steven Fernando Rico Aparicio </a:t>
            </a:r>
            <a:r>
              <a:rPr lang="es-MX" sz="1800" b="1" baseline="30000" dirty="0">
                <a:solidFill>
                  <a:schemeClr val="tx1"/>
                </a:solidFill>
                <a:latin typeface="Montserrat Light" panose="020F0502020204030204" pitchFamily="2" charset="0"/>
              </a:rPr>
              <a:t>1</a:t>
            </a:r>
          </a:p>
          <a:p>
            <a:pPr algn="ctr"/>
            <a:r>
              <a:rPr lang="es-MX" b="1" i="1" dirty="0">
                <a:solidFill>
                  <a:schemeClr val="tx1"/>
                </a:solidFill>
                <a:latin typeface="Montserrat Light" panose="020F0502020204030204" pitchFamily="2" charset="0"/>
              </a:rPr>
              <a:t>Maestría en Física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AA5E2C-A5C5-3F58-6E17-50CFDB519D31}"/>
              </a:ext>
            </a:extLst>
          </p:cNvPr>
          <p:cNvSpPr txBox="1"/>
          <p:nvPr/>
        </p:nvSpPr>
        <p:spPr>
          <a:xfrm>
            <a:off x="1941239" y="4905129"/>
            <a:ext cx="2176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tx1"/>
                </a:solidFill>
                <a:latin typeface="Montserrat Light" panose="020F0502020204030204" pitchFamily="2" charset="0"/>
              </a:rPr>
              <a:t>Mario Chávez </a:t>
            </a:r>
            <a:r>
              <a:rPr lang="es-MX" sz="1400" b="1" baseline="30000" dirty="0">
                <a:solidFill>
                  <a:schemeClr val="tx1"/>
                </a:solidFill>
                <a:latin typeface="Montserrat Light" panose="020F0502020204030204" pitchFamily="2" charset="0"/>
              </a:rPr>
              <a:t>2</a:t>
            </a:r>
          </a:p>
          <a:p>
            <a:pPr algn="ctr"/>
            <a:r>
              <a:rPr lang="es-MX" sz="1400" b="1" i="1" dirty="0">
                <a:solidFill>
                  <a:schemeClr val="tx1"/>
                </a:solidFill>
                <a:latin typeface="Montserrat Light" panose="020F0502020204030204" pitchFamily="2" charset="0"/>
              </a:rPr>
              <a:t>Director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065C4A-3C81-B121-4567-5C6AB3A1BCA8}"/>
              </a:ext>
            </a:extLst>
          </p:cNvPr>
          <p:cNvSpPr txBox="1"/>
          <p:nvPr/>
        </p:nvSpPr>
        <p:spPr>
          <a:xfrm>
            <a:off x="4117908" y="4905128"/>
            <a:ext cx="2176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tx1"/>
                </a:solidFill>
                <a:latin typeface="Montserrat Light" panose="020F0502020204030204" pitchFamily="2" charset="0"/>
              </a:rPr>
              <a:t>Luis A. </a:t>
            </a:r>
            <a:r>
              <a:rPr lang="es-MX" sz="1400" b="1" err="1">
                <a:solidFill>
                  <a:schemeClr val="tx1"/>
                </a:solidFill>
                <a:latin typeface="Montserrat Light" panose="020F0502020204030204" pitchFamily="2" charset="0"/>
              </a:rPr>
              <a:t>Nuñez</a:t>
            </a:r>
            <a:r>
              <a:rPr lang="es-MX" sz="1400" b="1">
                <a:solidFill>
                  <a:schemeClr val="tx1"/>
                </a:solidFill>
                <a:latin typeface="Montserrat Light" panose="020F0502020204030204" pitchFamily="2" charset="0"/>
              </a:rPr>
              <a:t> </a:t>
            </a:r>
            <a:r>
              <a:rPr lang="es-MX" sz="1400" b="1" baseline="30000">
                <a:latin typeface="Montserrat Light" panose="020F0502020204030204" pitchFamily="2" charset="0"/>
              </a:rPr>
              <a:t>1</a:t>
            </a:r>
            <a:endParaRPr lang="es-MX" sz="1400" b="1" baseline="30000" dirty="0">
              <a:latin typeface="Montserrat Light" panose="020F0502020204030204" pitchFamily="2" charset="0"/>
            </a:endParaRPr>
          </a:p>
          <a:p>
            <a:pPr algn="ctr"/>
            <a:r>
              <a:rPr lang="es-MX" sz="1400" b="1" i="1">
                <a:solidFill>
                  <a:schemeClr val="tx1"/>
                </a:solidFill>
                <a:latin typeface="Montserrat Light" panose="020F0502020204030204" pitchFamily="2" charset="0"/>
              </a:rPr>
              <a:t>Codirector</a:t>
            </a:r>
            <a:endParaRPr lang="es-MX" sz="1400" b="1" i="1" dirty="0">
              <a:solidFill>
                <a:schemeClr val="tx1"/>
              </a:solidFill>
              <a:latin typeface="Montserrat Light" panose="020F0502020204030204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D9859A-30AF-41A7-45B3-E2680A3FBDE8}"/>
              </a:ext>
            </a:extLst>
          </p:cNvPr>
          <p:cNvSpPr txBox="1"/>
          <p:nvPr/>
        </p:nvSpPr>
        <p:spPr>
          <a:xfrm>
            <a:off x="1270115" y="5726117"/>
            <a:ext cx="5695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baseline="30000" dirty="0">
                <a:solidFill>
                  <a:schemeClr val="tx1"/>
                </a:solidFill>
                <a:latin typeface="Montserrat Light" panose="020F0502020204030204" pitchFamily="2" charset="0"/>
              </a:rPr>
              <a:t>1  </a:t>
            </a:r>
            <a:r>
              <a:rPr lang="es-MX" sz="1400" b="1" dirty="0">
                <a:latin typeface="Montserrat Light" panose="020F0502020204030204" pitchFamily="2" charset="0"/>
              </a:rPr>
              <a:t>Universidad Industrial de Santander, Colombia</a:t>
            </a:r>
          </a:p>
          <a:p>
            <a:pPr algn="ctr"/>
            <a:r>
              <a:rPr lang="es-MX" sz="1400" b="1" baseline="30000" dirty="0">
                <a:latin typeface="Montserrat Light" panose="020F0502020204030204" pitchFamily="2" charset="0"/>
              </a:rPr>
              <a:t>2</a:t>
            </a:r>
            <a:r>
              <a:rPr lang="es-MX" sz="1400" b="1" dirty="0">
                <a:latin typeface="Montserrat Light" panose="020F0502020204030204" pitchFamily="2" charset="0"/>
              </a:rPr>
              <a:t> </a:t>
            </a:r>
            <a:r>
              <a:rPr lang="es-MX" sz="1400" b="1" dirty="0" err="1">
                <a:latin typeface="Montserrat Light" panose="020F0502020204030204" pitchFamily="2" charset="0"/>
              </a:rPr>
              <a:t>Brain</a:t>
            </a:r>
            <a:r>
              <a:rPr lang="es-MX" sz="1400" b="1" dirty="0">
                <a:latin typeface="Montserrat Light" panose="020F0502020204030204" pitchFamily="2" charset="0"/>
              </a:rPr>
              <a:t> </a:t>
            </a:r>
            <a:r>
              <a:rPr lang="es-MX" sz="1400" b="1" dirty="0" err="1">
                <a:latin typeface="Montserrat Light" panose="020F0502020204030204" pitchFamily="2" charset="0"/>
              </a:rPr>
              <a:t>Institute</a:t>
            </a:r>
            <a:r>
              <a:rPr lang="es-MX" sz="1400" b="1" dirty="0">
                <a:latin typeface="Montserrat Light" panose="020F0502020204030204" pitchFamily="2" charset="0"/>
              </a:rPr>
              <a:t> </a:t>
            </a:r>
            <a:r>
              <a:rPr lang="es-MX" sz="1400" b="1" dirty="0" err="1">
                <a:latin typeface="Montserrat Light" panose="020F0502020204030204" pitchFamily="2" charset="0"/>
              </a:rPr>
              <a:t>of</a:t>
            </a:r>
            <a:r>
              <a:rPr lang="es-MX" sz="1400" b="1" dirty="0">
                <a:latin typeface="Montserrat Light" panose="020F0502020204030204" pitchFamily="2" charset="0"/>
              </a:rPr>
              <a:t> Paris – </a:t>
            </a:r>
            <a:r>
              <a:rPr lang="es-MX" sz="1400" b="1" dirty="0" err="1">
                <a:latin typeface="Montserrat Light" panose="020F0502020204030204" pitchFamily="2" charset="0"/>
              </a:rPr>
              <a:t>Pitié</a:t>
            </a:r>
            <a:r>
              <a:rPr lang="es-MX" sz="1400" b="1" dirty="0">
                <a:latin typeface="Montserrat Light" panose="020F0502020204030204" pitchFamily="2" charset="0"/>
              </a:rPr>
              <a:t> </a:t>
            </a:r>
            <a:r>
              <a:rPr lang="es-MX" sz="1400" b="1" dirty="0" err="1">
                <a:latin typeface="Montserrat Light" panose="020F0502020204030204" pitchFamily="2" charset="0"/>
              </a:rPr>
              <a:t>Salpetriere</a:t>
            </a:r>
            <a:r>
              <a:rPr lang="es-MX" sz="1400" b="1" dirty="0">
                <a:latin typeface="Montserrat Light" panose="020F0502020204030204" pitchFamily="2" charset="0"/>
              </a:rPr>
              <a:t> Hospital, Francia</a:t>
            </a:r>
            <a:br>
              <a:rPr lang="es-MX" sz="1400" b="1" dirty="0">
                <a:latin typeface="Montserrat Light" panose="020F0502020204030204" pitchFamily="2" charset="0"/>
              </a:rPr>
            </a:br>
            <a:r>
              <a:rPr lang="es-MX" sz="1400" b="1" baseline="30000" dirty="0">
                <a:latin typeface="Montserrat Light" panose="020F0502020204030204" pitchFamily="2" charset="0"/>
              </a:rPr>
              <a:t>2</a:t>
            </a:r>
            <a:r>
              <a:rPr lang="es-MX" sz="1400" b="1" dirty="0">
                <a:latin typeface="Montserrat Light" panose="020F0502020204030204" pitchFamily="2" charset="0"/>
              </a:rPr>
              <a:t> CNRS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D44003A5-3C19-EF19-3593-5955FDCE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437" y="2689604"/>
            <a:ext cx="3006172" cy="861927"/>
          </a:xfrm>
          <a:prstGeom prst="rect">
            <a:avLst/>
          </a:prstGeom>
        </p:spPr>
      </p:pic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F2CDF5F-6F29-E0FC-B016-B00D63B56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523" y="4066113"/>
            <a:ext cx="2286000" cy="707044"/>
          </a:xfrm>
          <a:prstGeom prst="rect">
            <a:avLst/>
          </a:prstGeom>
        </p:spPr>
      </p:pic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DED2CF2D-C143-52D2-F992-ACB1CD227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246" y="5287740"/>
            <a:ext cx="2782554" cy="5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: esquinas diagonales redondeadas 28">
            <a:extLst>
              <a:ext uri="{FF2B5EF4-FFF2-40B4-BE49-F238E27FC236}">
                <a16:creationId xmlns:a16="http://schemas.microsoft.com/office/drawing/2014/main" id="{83A0F389-EE45-9660-2D95-F7967A78D577}"/>
              </a:ext>
            </a:extLst>
          </p:cNvPr>
          <p:cNvSpPr/>
          <p:nvPr/>
        </p:nvSpPr>
        <p:spPr>
          <a:xfrm>
            <a:off x="1782147" y="4475202"/>
            <a:ext cx="3436280" cy="1098469"/>
          </a:xfrm>
          <a:prstGeom prst="round2DiagRect">
            <a:avLst/>
          </a:prstGeom>
          <a:solidFill>
            <a:srgbClr val="003E1F"/>
          </a:solidFill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: esquinas diagonales redondeadas 23">
            <a:extLst>
              <a:ext uri="{FF2B5EF4-FFF2-40B4-BE49-F238E27FC236}">
                <a16:creationId xmlns:a16="http://schemas.microsoft.com/office/drawing/2014/main" id="{727121A2-30C7-5D99-AC07-1107746955E2}"/>
              </a:ext>
            </a:extLst>
          </p:cNvPr>
          <p:cNvSpPr/>
          <p:nvPr/>
        </p:nvSpPr>
        <p:spPr>
          <a:xfrm>
            <a:off x="1104898" y="1752598"/>
            <a:ext cx="4705350" cy="1952625"/>
          </a:xfrm>
          <a:prstGeom prst="round2DiagRect">
            <a:avLst/>
          </a:prstGeom>
          <a:noFill/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: cheurón 13">
            <a:extLst>
              <a:ext uri="{FF2B5EF4-FFF2-40B4-BE49-F238E27FC236}">
                <a16:creationId xmlns:a16="http://schemas.microsoft.com/office/drawing/2014/main" id="{719446A4-4CDA-F046-549D-A6DC579261D8}"/>
              </a:ext>
            </a:extLst>
          </p:cNvPr>
          <p:cNvSpPr/>
          <p:nvPr/>
        </p:nvSpPr>
        <p:spPr>
          <a:xfrm>
            <a:off x="7441919" y="502288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543D45D-C379-DD97-2752-690F3C96F544}"/>
              </a:ext>
            </a:extLst>
          </p:cNvPr>
          <p:cNvSpPr txBox="1"/>
          <p:nvPr/>
        </p:nvSpPr>
        <p:spPr>
          <a:xfrm>
            <a:off x="7754018" y="60914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TFM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52DFFC-B9AC-AD86-13D6-C6D209B29C95}"/>
              </a:ext>
            </a:extLst>
          </p:cNvPr>
          <p:cNvSpPr txBox="1"/>
          <p:nvPr/>
        </p:nvSpPr>
        <p:spPr>
          <a:xfrm>
            <a:off x="1602738" y="2540082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atin typeface="Montserrat Light" panose="00000400000000000000" pitchFamily="2" charset="0"/>
              </a:rPr>
              <a:t>Tratamiento y Filtrado de datos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A8031B-DD81-3691-F2D7-FAC652470899}"/>
              </a:ext>
            </a:extLst>
          </p:cNvPr>
          <p:cNvSpPr txBox="1"/>
          <p:nvPr/>
        </p:nvSpPr>
        <p:spPr>
          <a:xfrm>
            <a:off x="6627248" y="2540082"/>
            <a:ext cx="402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i="1" dirty="0" err="1">
                <a:latin typeface="Montserrat Light" panose="00000400000000000000" pitchFamily="2" charset="0"/>
              </a:rPr>
              <a:t>Embedding</a:t>
            </a:r>
            <a:r>
              <a:rPr lang="es-MX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2EAF32E-B305-E6C4-11E4-D6932329974B}"/>
              </a:ext>
            </a:extLst>
          </p:cNvPr>
          <p:cNvSpPr txBox="1"/>
          <p:nvPr/>
        </p:nvSpPr>
        <p:spPr>
          <a:xfrm>
            <a:off x="1602738" y="4701271"/>
            <a:ext cx="370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Montserrat Light" panose="00000400000000000000" pitchFamily="2" charset="0"/>
              </a:rPr>
              <a:t>Identificación de estados </a:t>
            </a:r>
          </a:p>
          <a:p>
            <a:pPr algn="ctr"/>
            <a:r>
              <a:rPr lang="es-MX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pre-ictales</a:t>
            </a:r>
            <a:r>
              <a:rPr lang="es-MX" b="1" dirty="0">
                <a:solidFill>
                  <a:schemeClr val="bg1"/>
                </a:solidFill>
                <a:latin typeface="Montserrat Light" panose="00000400000000000000" pitchFamily="2" charset="0"/>
              </a:rPr>
              <a:t> e </a:t>
            </a:r>
            <a:r>
              <a:rPr lang="es-MX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inter-ictales</a:t>
            </a:r>
            <a:endParaRPr lang="es-MX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1C6254A-6ADF-1567-E7C5-6567C2B7C0FA}"/>
              </a:ext>
            </a:extLst>
          </p:cNvPr>
          <p:cNvSpPr txBox="1"/>
          <p:nvPr/>
        </p:nvSpPr>
        <p:spPr>
          <a:xfrm>
            <a:off x="6627248" y="4839771"/>
            <a:ext cx="4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Montserrat Light" panose="00000400000000000000" pitchFamily="2" charset="0"/>
              </a:rPr>
              <a:t>Predicción de crisis</a:t>
            </a:r>
          </a:p>
        </p:txBody>
      </p:sp>
      <p:pic>
        <p:nvPicPr>
          <p:cNvPr id="23" name="Imagen 22" descr="Logotipo, Icono&#10;&#10;Descripción generada automáticamente">
            <a:extLst>
              <a:ext uri="{FF2B5EF4-FFF2-40B4-BE49-F238E27FC236}">
                <a16:creationId xmlns:a16="http://schemas.microsoft.com/office/drawing/2014/main" id="{0B440460-F462-20D1-9E65-60B8838CA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330" y="282120"/>
            <a:ext cx="1131265" cy="1241426"/>
          </a:xfrm>
          <a:prstGeom prst="rect">
            <a:avLst/>
          </a:prstGeom>
        </p:spPr>
      </p:pic>
      <p:sp>
        <p:nvSpPr>
          <p:cNvPr id="25" name="Rectángulo: esquinas diagonales redondeadas 24">
            <a:extLst>
              <a:ext uri="{FF2B5EF4-FFF2-40B4-BE49-F238E27FC236}">
                <a16:creationId xmlns:a16="http://schemas.microsoft.com/office/drawing/2014/main" id="{38D16618-651B-F871-2208-CF4E717F8A2D}"/>
              </a:ext>
            </a:extLst>
          </p:cNvPr>
          <p:cNvSpPr/>
          <p:nvPr/>
        </p:nvSpPr>
        <p:spPr>
          <a:xfrm>
            <a:off x="6286502" y="1752598"/>
            <a:ext cx="4705350" cy="1952625"/>
          </a:xfrm>
          <a:prstGeom prst="round2DiagRect">
            <a:avLst/>
          </a:prstGeom>
          <a:noFill/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: esquinas diagonales redondeadas 26">
            <a:extLst>
              <a:ext uri="{FF2B5EF4-FFF2-40B4-BE49-F238E27FC236}">
                <a16:creationId xmlns:a16="http://schemas.microsoft.com/office/drawing/2014/main" id="{F6BF5C40-6FC7-17A2-B518-4E1DAA3E4F9C}"/>
              </a:ext>
            </a:extLst>
          </p:cNvPr>
          <p:cNvSpPr/>
          <p:nvPr/>
        </p:nvSpPr>
        <p:spPr>
          <a:xfrm>
            <a:off x="1104898" y="4032378"/>
            <a:ext cx="4705350" cy="1952625"/>
          </a:xfrm>
          <a:prstGeom prst="round2DiagRect">
            <a:avLst/>
          </a:prstGeom>
          <a:noFill/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Rectángulo: esquinas diagonales redondeadas 27">
            <a:extLst>
              <a:ext uri="{FF2B5EF4-FFF2-40B4-BE49-F238E27FC236}">
                <a16:creationId xmlns:a16="http://schemas.microsoft.com/office/drawing/2014/main" id="{176271CE-099B-7D74-4E6A-00C724065DDE}"/>
              </a:ext>
            </a:extLst>
          </p:cNvPr>
          <p:cNvSpPr/>
          <p:nvPr/>
        </p:nvSpPr>
        <p:spPr>
          <a:xfrm>
            <a:off x="6286502" y="4032378"/>
            <a:ext cx="4705350" cy="1952625"/>
          </a:xfrm>
          <a:prstGeom prst="round2DiagRect">
            <a:avLst/>
          </a:prstGeom>
          <a:noFill/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Marcador de número de diapositiva 29">
            <a:extLst>
              <a:ext uri="{FF2B5EF4-FFF2-40B4-BE49-F238E27FC236}">
                <a16:creationId xmlns:a16="http://schemas.microsoft.com/office/drawing/2014/main" id="{2A6E365D-0A19-FAD8-CCF0-E0A61195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160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0BDD0FF-FDE6-E16F-FC63-34B1EB87C440}"/>
              </a:ext>
            </a:extLst>
          </p:cNvPr>
          <p:cNvSpPr/>
          <p:nvPr/>
        </p:nvSpPr>
        <p:spPr>
          <a:xfrm>
            <a:off x="1028695" y="5641246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/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blipFill>
                <a:blip r:embed="rId2"/>
                <a:stretch>
                  <a:fillRect l="-27778" r="-16667" b="-428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26C629C-1188-4732-D3AB-F95F5017D36E}"/>
              </a:ext>
            </a:extLst>
          </p:cNvPr>
          <p:cNvSpPr/>
          <p:nvPr/>
        </p:nvSpPr>
        <p:spPr>
          <a:xfrm>
            <a:off x="1028695" y="3062291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DA85A8A-A5EF-3C69-9C4C-6E8273AD3864}"/>
              </a:ext>
            </a:extLst>
          </p:cNvPr>
          <p:cNvSpPr/>
          <p:nvPr/>
        </p:nvSpPr>
        <p:spPr>
          <a:xfrm>
            <a:off x="1028695" y="3474783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1A1F1E7-D07E-512C-2A9A-5489E4C1C7CA}"/>
              </a:ext>
            </a:extLst>
          </p:cNvPr>
          <p:cNvSpPr/>
          <p:nvPr/>
        </p:nvSpPr>
        <p:spPr>
          <a:xfrm>
            <a:off x="1028695" y="388727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1639DF2-8CCA-34B9-8B4C-3320FA73C75E}"/>
              </a:ext>
            </a:extLst>
          </p:cNvPr>
          <p:cNvSpPr/>
          <p:nvPr/>
        </p:nvSpPr>
        <p:spPr>
          <a:xfrm>
            <a:off x="1028695" y="429976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70C5769-8F7F-1834-1CD1-F5E87576601D}"/>
              </a:ext>
            </a:extLst>
          </p:cNvPr>
          <p:cNvSpPr/>
          <p:nvPr/>
        </p:nvSpPr>
        <p:spPr>
          <a:xfrm>
            <a:off x="1028695" y="4816260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E3BB49F-9EF6-748E-3D3B-67F9E072D0D2}"/>
              </a:ext>
            </a:extLst>
          </p:cNvPr>
          <p:cNvSpPr/>
          <p:nvPr/>
        </p:nvSpPr>
        <p:spPr>
          <a:xfrm>
            <a:off x="1028695" y="5228752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/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blipFill>
                <a:blip r:embed="rId3"/>
                <a:stretch>
                  <a:fillRect l="-29412" r="-23529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/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blipFill>
                <a:blip r:embed="rId4"/>
                <a:stretch>
                  <a:fillRect l="-28571" r="-20000" b="-5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/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blipFill>
                <a:blip r:embed="rId5"/>
                <a:stretch>
                  <a:fillRect l="-28571" r="-20000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/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blipFill>
                <a:blip r:embed="rId6"/>
                <a:stretch>
                  <a:fillRect l="-29412" r="-23529" b="-4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/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blipFill>
                <a:blip r:embed="rId7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n 20">
            <a:extLst>
              <a:ext uri="{FF2B5EF4-FFF2-40B4-BE49-F238E27FC236}">
                <a16:creationId xmlns:a16="http://schemas.microsoft.com/office/drawing/2014/main" id="{AB3C68B6-D2F0-5FF3-A70B-5F814E25B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383" y="2715067"/>
            <a:ext cx="941036" cy="9777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B5D8D3-E444-2757-2328-7AC7E774B3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50"/>
          <a:stretch/>
        </p:blipFill>
        <p:spPr>
          <a:xfrm>
            <a:off x="1464383" y="3072559"/>
            <a:ext cx="941036" cy="92052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04F250-ACF4-3F1C-142E-E093D3E1E7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50"/>
          <a:stretch/>
        </p:blipFill>
        <p:spPr>
          <a:xfrm>
            <a:off x="1464383" y="3494101"/>
            <a:ext cx="941036" cy="92052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1FDFAA8-33F2-BC44-F307-14AE55724B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50"/>
          <a:stretch/>
        </p:blipFill>
        <p:spPr>
          <a:xfrm>
            <a:off x="1464383" y="3912846"/>
            <a:ext cx="941036" cy="92052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24B056B-09AC-8BE7-88ED-0D07D3EE83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50"/>
          <a:stretch/>
        </p:blipFill>
        <p:spPr>
          <a:xfrm>
            <a:off x="1464383" y="4376442"/>
            <a:ext cx="941036" cy="92052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4AD579C-B0D5-32E7-C128-DA87CF6E77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850"/>
          <a:stretch/>
        </p:blipFill>
        <p:spPr>
          <a:xfrm>
            <a:off x="1464383" y="4836706"/>
            <a:ext cx="941036" cy="92052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970EAC1-6484-661E-8FC6-8C2E52372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580" y="5261282"/>
            <a:ext cx="936642" cy="973163"/>
          </a:xfrm>
          <a:prstGeom prst="rect">
            <a:avLst/>
          </a:prstGeom>
        </p:spPr>
      </p:pic>
      <p:pic>
        <p:nvPicPr>
          <p:cNvPr id="32" name="Imagen 31" descr="Icono&#10;&#10;Descripción generada automáticamente con confianza media">
            <a:extLst>
              <a:ext uri="{FF2B5EF4-FFF2-40B4-BE49-F238E27FC236}">
                <a16:creationId xmlns:a16="http://schemas.microsoft.com/office/drawing/2014/main" id="{D5F64C39-6204-FAF6-322A-6170056F4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6" y="1265142"/>
            <a:ext cx="645160" cy="64516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8797DA8-66F4-7626-1586-BA12CD0181BA}"/>
              </a:ext>
            </a:extLst>
          </p:cNvPr>
          <p:cNvSpPr/>
          <p:nvPr/>
        </p:nvSpPr>
        <p:spPr>
          <a:xfrm>
            <a:off x="643062" y="1200080"/>
            <a:ext cx="5081091" cy="979011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444C17C-A47F-55AF-626D-78C4AB25ABE4}"/>
              </a:ext>
            </a:extLst>
          </p:cNvPr>
          <p:cNvSpPr>
            <a:spLocks noChangeAspect="1"/>
          </p:cNvSpPr>
          <p:nvPr/>
        </p:nvSpPr>
        <p:spPr>
          <a:xfrm>
            <a:off x="1879115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D94CFD6-A837-72EF-6C3D-49080DD2CDA4}"/>
              </a:ext>
            </a:extLst>
          </p:cNvPr>
          <p:cNvSpPr>
            <a:spLocks noChangeAspect="1"/>
          </p:cNvSpPr>
          <p:nvPr/>
        </p:nvSpPr>
        <p:spPr>
          <a:xfrm>
            <a:off x="2362430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B047581-96F2-97EA-0000-31835D345CC0}"/>
              </a:ext>
            </a:extLst>
          </p:cNvPr>
          <p:cNvSpPr>
            <a:spLocks noChangeAspect="1"/>
          </p:cNvSpPr>
          <p:nvPr/>
        </p:nvSpPr>
        <p:spPr>
          <a:xfrm>
            <a:off x="2845745" y="1469496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04852A2-42EF-E4AA-FB65-BC83DD1D2965}"/>
              </a:ext>
            </a:extLst>
          </p:cNvPr>
          <p:cNvSpPr>
            <a:spLocks noChangeAspect="1"/>
          </p:cNvSpPr>
          <p:nvPr/>
        </p:nvSpPr>
        <p:spPr>
          <a:xfrm>
            <a:off x="332906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D8A29CD-EA56-D79F-BE7D-C2DCAE9C45DA}"/>
              </a:ext>
            </a:extLst>
          </p:cNvPr>
          <p:cNvSpPr>
            <a:spLocks noChangeAspect="1"/>
          </p:cNvSpPr>
          <p:nvPr/>
        </p:nvSpPr>
        <p:spPr>
          <a:xfrm>
            <a:off x="3812375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A1C0D7F-4EA2-1E37-F49E-0BB868356705}"/>
              </a:ext>
            </a:extLst>
          </p:cNvPr>
          <p:cNvSpPr>
            <a:spLocks noChangeAspect="1"/>
          </p:cNvSpPr>
          <p:nvPr/>
        </p:nvSpPr>
        <p:spPr>
          <a:xfrm>
            <a:off x="429569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C96692B-9A7D-42BA-74F6-15D341287908}"/>
              </a:ext>
            </a:extLst>
          </p:cNvPr>
          <p:cNvSpPr>
            <a:spLocks noChangeAspect="1"/>
          </p:cNvSpPr>
          <p:nvPr/>
        </p:nvSpPr>
        <p:spPr>
          <a:xfrm>
            <a:off x="4779006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/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blipFill>
                <a:blip r:embed="rId12"/>
                <a:stretch>
                  <a:fillRect l="-50000" r="-50000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/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blipFill>
                <a:blip r:embed="rId13"/>
                <a:stretch>
                  <a:fillRect l="-45833" r="-54167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/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blipFill>
                <a:blip r:embed="rId14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/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blipFill>
                <a:blip r:embed="rId15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/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blipFill>
                <a:blip r:embed="rId16"/>
                <a:stretch>
                  <a:fillRect l="-27273" r="-30303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/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blipFill>
                <a:blip r:embed="rId17"/>
                <a:stretch>
                  <a:fillRect l="-50000" r="-50000" b="-40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uadroTexto 55">
            <a:extLst>
              <a:ext uri="{FF2B5EF4-FFF2-40B4-BE49-F238E27FC236}">
                <a16:creationId xmlns:a16="http://schemas.microsoft.com/office/drawing/2014/main" id="{EE63B237-F022-CC6E-7D90-A6D3924957AD}"/>
              </a:ext>
            </a:extLst>
          </p:cNvPr>
          <p:cNvSpPr txBox="1"/>
          <p:nvPr/>
        </p:nvSpPr>
        <p:spPr>
          <a:xfrm>
            <a:off x="1355176" y="1437528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BA2D0B"/>
                </a:solidFill>
              </a:rPr>
              <a:t>Día</a:t>
            </a:r>
          </a:p>
        </p:txBody>
      </p:sp>
      <p:cxnSp>
        <p:nvCxnSpPr>
          <p:cNvPr id="91" name="Conector recto 57">
            <a:extLst>
              <a:ext uri="{FF2B5EF4-FFF2-40B4-BE49-F238E27FC236}">
                <a16:creationId xmlns:a16="http://schemas.microsoft.com/office/drawing/2014/main" id="{748AE28F-188C-493D-2697-1A4DD4056F9D}"/>
              </a:ext>
            </a:extLst>
          </p:cNvPr>
          <p:cNvCxnSpPr>
            <a:cxnSpLocks/>
          </p:cNvCxnSpPr>
          <p:nvPr/>
        </p:nvCxnSpPr>
        <p:spPr>
          <a:xfrm rot="5400000">
            <a:off x="-1365189" y="3072131"/>
            <a:ext cx="5003640" cy="1320988"/>
          </a:xfrm>
          <a:prstGeom prst="bentConnector3">
            <a:avLst>
              <a:gd name="adj1" fmla="val 25938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0965AB1A-6C78-5D77-06F4-987B19B25352}"/>
              </a:ext>
            </a:extLst>
          </p:cNvPr>
          <p:cNvCxnSpPr>
            <a:cxnSpLocks/>
          </p:cNvCxnSpPr>
          <p:nvPr/>
        </p:nvCxnSpPr>
        <p:spPr>
          <a:xfrm>
            <a:off x="1797125" y="1229565"/>
            <a:ext cx="413657" cy="98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57">
            <a:extLst>
              <a:ext uri="{FF2B5EF4-FFF2-40B4-BE49-F238E27FC236}">
                <a16:creationId xmlns:a16="http://schemas.microsoft.com/office/drawing/2014/main" id="{C2953AE7-7222-E1D9-FB75-3953AC4153F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41259" y="1700285"/>
            <a:ext cx="1302699" cy="369900"/>
          </a:xfrm>
          <a:prstGeom prst="bentConnector3">
            <a:avLst>
              <a:gd name="adj1" fmla="val 9942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adroTexto 93">
            <a:extLst>
              <a:ext uri="{FF2B5EF4-FFF2-40B4-BE49-F238E27FC236}">
                <a16:creationId xmlns:a16="http://schemas.microsoft.com/office/drawing/2014/main" id="{512EF69B-4C2D-69E8-7BA1-5A6C00D7C9F2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 Light" panose="00000400000000000000" pitchFamily="2" charset="0"/>
              </a:rPr>
              <a:t>Tratamiento y Filtrado de datos</a:t>
            </a:r>
          </a:p>
        </p:txBody>
      </p:sp>
      <p:sp>
        <p:nvSpPr>
          <p:cNvPr id="95" name="Marcador de número de diapositiva 94">
            <a:extLst>
              <a:ext uri="{FF2B5EF4-FFF2-40B4-BE49-F238E27FC236}">
                <a16:creationId xmlns:a16="http://schemas.microsoft.com/office/drawing/2014/main" id="{CF2C905E-BEB9-13F2-FED2-094170E0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9966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FEC4ED59-F4B8-617A-B3EF-9DB31994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329" y="2923083"/>
            <a:ext cx="1949665" cy="1474065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0BDD0FF-FDE6-E16F-FC63-34B1EB87C440}"/>
              </a:ext>
            </a:extLst>
          </p:cNvPr>
          <p:cNvSpPr/>
          <p:nvPr/>
        </p:nvSpPr>
        <p:spPr>
          <a:xfrm>
            <a:off x="1028695" y="5641246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/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blipFill>
                <a:blip r:embed="rId3"/>
                <a:stretch>
                  <a:fillRect l="-27778" r="-16667" b="-428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26C629C-1188-4732-D3AB-F95F5017D36E}"/>
              </a:ext>
            </a:extLst>
          </p:cNvPr>
          <p:cNvSpPr/>
          <p:nvPr/>
        </p:nvSpPr>
        <p:spPr>
          <a:xfrm>
            <a:off x="1028695" y="3062291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DA85A8A-A5EF-3C69-9C4C-6E8273AD3864}"/>
              </a:ext>
            </a:extLst>
          </p:cNvPr>
          <p:cNvSpPr/>
          <p:nvPr/>
        </p:nvSpPr>
        <p:spPr>
          <a:xfrm>
            <a:off x="1028695" y="3474783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1A1F1E7-D07E-512C-2A9A-5489E4C1C7CA}"/>
              </a:ext>
            </a:extLst>
          </p:cNvPr>
          <p:cNvSpPr/>
          <p:nvPr/>
        </p:nvSpPr>
        <p:spPr>
          <a:xfrm>
            <a:off x="1028695" y="388727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1639DF2-8CCA-34B9-8B4C-3320FA73C75E}"/>
              </a:ext>
            </a:extLst>
          </p:cNvPr>
          <p:cNvSpPr/>
          <p:nvPr/>
        </p:nvSpPr>
        <p:spPr>
          <a:xfrm>
            <a:off x="1028695" y="429976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70C5769-8F7F-1834-1CD1-F5E87576601D}"/>
              </a:ext>
            </a:extLst>
          </p:cNvPr>
          <p:cNvSpPr/>
          <p:nvPr/>
        </p:nvSpPr>
        <p:spPr>
          <a:xfrm>
            <a:off x="1028695" y="4816260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E3BB49F-9EF6-748E-3D3B-67F9E072D0D2}"/>
              </a:ext>
            </a:extLst>
          </p:cNvPr>
          <p:cNvSpPr/>
          <p:nvPr/>
        </p:nvSpPr>
        <p:spPr>
          <a:xfrm>
            <a:off x="1028695" y="5228752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/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blipFill>
                <a:blip r:embed="rId4"/>
                <a:stretch>
                  <a:fillRect l="-29412" r="-23529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/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blipFill>
                <a:blip r:embed="rId5"/>
                <a:stretch>
                  <a:fillRect l="-28571" r="-20000" b="-5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/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blipFill>
                <a:blip r:embed="rId6"/>
                <a:stretch>
                  <a:fillRect l="-28571" r="-20000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/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blipFill>
                <a:blip r:embed="rId7"/>
                <a:stretch>
                  <a:fillRect l="-29412" r="-23529" b="-4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/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blipFill>
                <a:blip r:embed="rId8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>
            <a:extLst>
              <a:ext uri="{FF2B5EF4-FFF2-40B4-BE49-F238E27FC236}">
                <a16:creationId xmlns:a16="http://schemas.microsoft.com/office/drawing/2014/main" id="{2DB5D8D3-E444-2757-2328-7AC7E774B3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50"/>
          <a:stretch/>
        </p:blipFill>
        <p:spPr>
          <a:xfrm>
            <a:off x="1464383" y="3072559"/>
            <a:ext cx="941036" cy="92052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04F250-ACF4-3F1C-142E-E093D3E1E7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50"/>
          <a:stretch/>
        </p:blipFill>
        <p:spPr>
          <a:xfrm>
            <a:off x="1464383" y="3494101"/>
            <a:ext cx="941036" cy="92052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1FDFAA8-33F2-BC44-F307-14AE55724B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50"/>
          <a:stretch/>
        </p:blipFill>
        <p:spPr>
          <a:xfrm>
            <a:off x="1464383" y="3912846"/>
            <a:ext cx="941036" cy="92052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24B056B-09AC-8BE7-88ED-0D07D3EE83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50"/>
          <a:stretch/>
        </p:blipFill>
        <p:spPr>
          <a:xfrm>
            <a:off x="1464383" y="4376442"/>
            <a:ext cx="941036" cy="92052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4AD579C-B0D5-32E7-C128-DA87CF6E77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50"/>
          <a:stretch/>
        </p:blipFill>
        <p:spPr>
          <a:xfrm>
            <a:off x="1464383" y="4836706"/>
            <a:ext cx="941036" cy="92052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970EAC1-6484-661E-8FC6-8C2E523722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6580" y="5261282"/>
            <a:ext cx="936642" cy="973163"/>
          </a:xfrm>
          <a:prstGeom prst="rect">
            <a:avLst/>
          </a:prstGeom>
        </p:spPr>
      </p:pic>
      <p:pic>
        <p:nvPicPr>
          <p:cNvPr id="32" name="Imagen 31" descr="Icono&#10;&#10;Descripción generada automáticamente con confianza media">
            <a:extLst>
              <a:ext uri="{FF2B5EF4-FFF2-40B4-BE49-F238E27FC236}">
                <a16:creationId xmlns:a16="http://schemas.microsoft.com/office/drawing/2014/main" id="{D5F64C39-6204-FAF6-322A-6170056F4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6" y="1265142"/>
            <a:ext cx="645160" cy="64516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8797DA8-66F4-7626-1586-BA12CD0181BA}"/>
              </a:ext>
            </a:extLst>
          </p:cNvPr>
          <p:cNvSpPr/>
          <p:nvPr/>
        </p:nvSpPr>
        <p:spPr>
          <a:xfrm>
            <a:off x="643062" y="1200080"/>
            <a:ext cx="5081091" cy="979011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444C17C-A47F-55AF-626D-78C4AB25ABE4}"/>
              </a:ext>
            </a:extLst>
          </p:cNvPr>
          <p:cNvSpPr>
            <a:spLocks noChangeAspect="1"/>
          </p:cNvSpPr>
          <p:nvPr/>
        </p:nvSpPr>
        <p:spPr>
          <a:xfrm>
            <a:off x="1879115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D94CFD6-A837-72EF-6C3D-49080DD2CDA4}"/>
              </a:ext>
            </a:extLst>
          </p:cNvPr>
          <p:cNvSpPr>
            <a:spLocks noChangeAspect="1"/>
          </p:cNvSpPr>
          <p:nvPr/>
        </p:nvSpPr>
        <p:spPr>
          <a:xfrm>
            <a:off x="2362430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B047581-96F2-97EA-0000-31835D345CC0}"/>
              </a:ext>
            </a:extLst>
          </p:cNvPr>
          <p:cNvSpPr>
            <a:spLocks noChangeAspect="1"/>
          </p:cNvSpPr>
          <p:nvPr/>
        </p:nvSpPr>
        <p:spPr>
          <a:xfrm>
            <a:off x="2845745" y="1469496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04852A2-42EF-E4AA-FB65-BC83DD1D2965}"/>
              </a:ext>
            </a:extLst>
          </p:cNvPr>
          <p:cNvSpPr>
            <a:spLocks noChangeAspect="1"/>
          </p:cNvSpPr>
          <p:nvPr/>
        </p:nvSpPr>
        <p:spPr>
          <a:xfrm>
            <a:off x="332906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D8A29CD-EA56-D79F-BE7D-C2DCAE9C45DA}"/>
              </a:ext>
            </a:extLst>
          </p:cNvPr>
          <p:cNvSpPr>
            <a:spLocks noChangeAspect="1"/>
          </p:cNvSpPr>
          <p:nvPr/>
        </p:nvSpPr>
        <p:spPr>
          <a:xfrm>
            <a:off x="3812375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A1C0D7F-4EA2-1E37-F49E-0BB868356705}"/>
              </a:ext>
            </a:extLst>
          </p:cNvPr>
          <p:cNvSpPr>
            <a:spLocks noChangeAspect="1"/>
          </p:cNvSpPr>
          <p:nvPr/>
        </p:nvSpPr>
        <p:spPr>
          <a:xfrm>
            <a:off x="429569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C96692B-9A7D-42BA-74F6-15D341287908}"/>
              </a:ext>
            </a:extLst>
          </p:cNvPr>
          <p:cNvSpPr>
            <a:spLocks noChangeAspect="1"/>
          </p:cNvSpPr>
          <p:nvPr/>
        </p:nvSpPr>
        <p:spPr>
          <a:xfrm>
            <a:off x="4779006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/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blipFill>
                <a:blip r:embed="rId13"/>
                <a:stretch>
                  <a:fillRect l="-50000" r="-50000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/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blipFill>
                <a:blip r:embed="rId14"/>
                <a:stretch>
                  <a:fillRect l="-45833" r="-54167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/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blipFill>
                <a:blip r:embed="rId15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/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blipFill>
                <a:blip r:embed="rId16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/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blipFill>
                <a:blip r:embed="rId17"/>
                <a:stretch>
                  <a:fillRect l="-27273" r="-30303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/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blipFill>
                <a:blip r:embed="rId18"/>
                <a:stretch>
                  <a:fillRect l="-50000" r="-50000" b="-40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uadroTexto 55">
            <a:extLst>
              <a:ext uri="{FF2B5EF4-FFF2-40B4-BE49-F238E27FC236}">
                <a16:creationId xmlns:a16="http://schemas.microsoft.com/office/drawing/2014/main" id="{EE63B237-F022-CC6E-7D90-A6D3924957AD}"/>
              </a:ext>
            </a:extLst>
          </p:cNvPr>
          <p:cNvSpPr txBox="1"/>
          <p:nvPr/>
        </p:nvSpPr>
        <p:spPr>
          <a:xfrm>
            <a:off x="1355176" y="1437528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BA2D0B"/>
                </a:solidFill>
              </a:rPr>
              <a:t>Día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E459425-A73C-6BEC-CDD5-27F0D3449087}"/>
              </a:ext>
            </a:extLst>
          </p:cNvPr>
          <p:cNvCxnSpPr>
            <a:cxnSpLocks/>
          </p:cNvCxnSpPr>
          <p:nvPr/>
        </p:nvCxnSpPr>
        <p:spPr>
          <a:xfrm rot="5400000">
            <a:off x="-1365189" y="3072131"/>
            <a:ext cx="5003640" cy="1320988"/>
          </a:xfrm>
          <a:prstGeom prst="bentConnector3">
            <a:avLst>
              <a:gd name="adj1" fmla="val 25938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B26C7E99-50B9-84DB-B9D2-63D8DB10C69B}"/>
              </a:ext>
            </a:extLst>
          </p:cNvPr>
          <p:cNvCxnSpPr>
            <a:cxnSpLocks/>
          </p:cNvCxnSpPr>
          <p:nvPr/>
        </p:nvCxnSpPr>
        <p:spPr>
          <a:xfrm>
            <a:off x="1797125" y="1229565"/>
            <a:ext cx="413657" cy="98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57">
            <a:extLst>
              <a:ext uri="{FF2B5EF4-FFF2-40B4-BE49-F238E27FC236}">
                <a16:creationId xmlns:a16="http://schemas.microsoft.com/office/drawing/2014/main" id="{747AAF7F-EC31-0172-0438-04507760E7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41259" y="1700285"/>
            <a:ext cx="1302699" cy="369900"/>
          </a:xfrm>
          <a:prstGeom prst="bentConnector3">
            <a:avLst>
              <a:gd name="adj1" fmla="val 9942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AB3C68B6-D2F0-5FF3-A70B-5F814E25B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1574" y="2312917"/>
            <a:ext cx="2926906" cy="3041029"/>
          </a:xfrm>
          <a:prstGeom prst="rect">
            <a:avLst/>
          </a:prstGeom>
          <a:ln>
            <a:noFill/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31D41AD-5C0C-7530-31B7-9CCCAC9D9D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58209" y="5347113"/>
            <a:ext cx="2236336" cy="663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D10252A-D7D9-1263-42D7-08AE512E0522}"/>
                  </a:ext>
                </a:extLst>
              </p:cNvPr>
              <p:cNvSpPr txBox="1"/>
              <p:nvPr/>
            </p:nvSpPr>
            <p:spPr>
              <a:xfrm>
                <a:off x="2966965" y="6010925"/>
                <a:ext cx="2967406" cy="60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𝑃𝐿</m:t>
                    </m:r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s-MX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MX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1400" b="1" dirty="0">
                    <a:latin typeface="Montserrat Light" panose="00000400000000000000" pitchFamily="2" charset="0"/>
                  </a:rPr>
                  <a:t>grado de sincronización entre electrodo </a:t>
                </a:r>
                <a:r>
                  <a:rPr lang="es-MX" sz="1400" b="1" dirty="0" err="1">
                    <a:latin typeface="Montserrat Light" panose="00000400000000000000" pitchFamily="2" charset="0"/>
                  </a:rPr>
                  <a:t>i,j</a:t>
                </a:r>
                <a:endParaRPr lang="es-MX" sz="1400" b="1" dirty="0">
                  <a:latin typeface="Montserrat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D10252A-D7D9-1263-42D7-08AE512E0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965" y="6010925"/>
                <a:ext cx="2967406" cy="607089"/>
              </a:xfrm>
              <a:prstGeom prst="rect">
                <a:avLst/>
              </a:prstGeom>
              <a:blipFill>
                <a:blip r:embed="rId20"/>
                <a:stretch>
                  <a:fillRect r="-823" b="-9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uadroTexto 30">
            <a:extLst>
              <a:ext uri="{FF2B5EF4-FFF2-40B4-BE49-F238E27FC236}">
                <a16:creationId xmlns:a16="http://schemas.microsoft.com/office/drawing/2014/main" id="{C87FDD24-C476-6047-144A-EF7F39439F60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 Light" panose="00000400000000000000" pitchFamily="2" charset="0"/>
              </a:rPr>
              <a:t>Tratamiento y Filtrado de datos</a:t>
            </a:r>
          </a:p>
        </p:txBody>
      </p:sp>
      <p:sp>
        <p:nvSpPr>
          <p:cNvPr id="47" name="Marcador de número de diapositiva 46">
            <a:extLst>
              <a:ext uri="{FF2B5EF4-FFF2-40B4-BE49-F238E27FC236}">
                <a16:creationId xmlns:a16="http://schemas.microsoft.com/office/drawing/2014/main" id="{E52A2CDC-D03F-5F09-ACCA-DC7AF888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3086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76BEC6D5-71FA-669B-F46F-5B78D5B7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203" y="3238152"/>
            <a:ext cx="1950815" cy="16994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EC4ED59-F4B8-617A-B3EF-9DB31994C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212" y="2710518"/>
            <a:ext cx="4204025" cy="317849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B3C68B6-D2F0-5FF3-A70B-5F814E25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574" y="2312918"/>
            <a:ext cx="1815742" cy="1886540"/>
          </a:xfrm>
          <a:prstGeom prst="rect">
            <a:avLst/>
          </a:prstGeom>
          <a:ln>
            <a:noFill/>
          </a:ln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0BDD0FF-FDE6-E16F-FC63-34B1EB87C440}"/>
              </a:ext>
            </a:extLst>
          </p:cNvPr>
          <p:cNvSpPr/>
          <p:nvPr/>
        </p:nvSpPr>
        <p:spPr>
          <a:xfrm>
            <a:off x="1028695" y="5641246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/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blipFill>
                <a:blip r:embed="rId5"/>
                <a:stretch>
                  <a:fillRect l="-27778" r="-16667" b="-428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26C629C-1188-4732-D3AB-F95F5017D36E}"/>
              </a:ext>
            </a:extLst>
          </p:cNvPr>
          <p:cNvSpPr/>
          <p:nvPr/>
        </p:nvSpPr>
        <p:spPr>
          <a:xfrm>
            <a:off x="1028695" y="3062291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DA85A8A-A5EF-3C69-9C4C-6E8273AD3864}"/>
              </a:ext>
            </a:extLst>
          </p:cNvPr>
          <p:cNvSpPr/>
          <p:nvPr/>
        </p:nvSpPr>
        <p:spPr>
          <a:xfrm>
            <a:off x="1028695" y="3474783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1A1F1E7-D07E-512C-2A9A-5489E4C1C7CA}"/>
              </a:ext>
            </a:extLst>
          </p:cNvPr>
          <p:cNvSpPr/>
          <p:nvPr/>
        </p:nvSpPr>
        <p:spPr>
          <a:xfrm>
            <a:off x="1028695" y="388727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1639DF2-8CCA-34B9-8B4C-3320FA73C75E}"/>
              </a:ext>
            </a:extLst>
          </p:cNvPr>
          <p:cNvSpPr/>
          <p:nvPr/>
        </p:nvSpPr>
        <p:spPr>
          <a:xfrm>
            <a:off x="1028695" y="429976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70C5769-8F7F-1834-1CD1-F5E87576601D}"/>
              </a:ext>
            </a:extLst>
          </p:cNvPr>
          <p:cNvSpPr/>
          <p:nvPr/>
        </p:nvSpPr>
        <p:spPr>
          <a:xfrm>
            <a:off x="1028695" y="4816260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E3BB49F-9EF6-748E-3D3B-67F9E072D0D2}"/>
              </a:ext>
            </a:extLst>
          </p:cNvPr>
          <p:cNvSpPr/>
          <p:nvPr/>
        </p:nvSpPr>
        <p:spPr>
          <a:xfrm>
            <a:off x="1028695" y="5228752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/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blipFill>
                <a:blip r:embed="rId6"/>
                <a:stretch>
                  <a:fillRect l="-29412" r="-23529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/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blipFill>
                <a:blip r:embed="rId7"/>
                <a:stretch>
                  <a:fillRect l="-28571" r="-20000" b="-5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/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blipFill>
                <a:blip r:embed="rId8"/>
                <a:stretch>
                  <a:fillRect l="-28571" r="-20000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/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blipFill>
                <a:blip r:embed="rId9"/>
                <a:stretch>
                  <a:fillRect l="-29412" r="-23529" b="-4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/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blipFill>
                <a:blip r:embed="rId10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>
            <a:extLst>
              <a:ext uri="{FF2B5EF4-FFF2-40B4-BE49-F238E27FC236}">
                <a16:creationId xmlns:a16="http://schemas.microsoft.com/office/drawing/2014/main" id="{2DB5D8D3-E444-2757-2328-7AC7E774B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0"/>
          <a:stretch/>
        </p:blipFill>
        <p:spPr>
          <a:xfrm>
            <a:off x="1464383" y="3072559"/>
            <a:ext cx="941036" cy="92052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04F250-ACF4-3F1C-142E-E093D3E1E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0"/>
          <a:stretch/>
        </p:blipFill>
        <p:spPr>
          <a:xfrm>
            <a:off x="1464383" y="3494101"/>
            <a:ext cx="941036" cy="92052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1FDFAA8-33F2-BC44-F307-14AE55724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0"/>
          <a:stretch/>
        </p:blipFill>
        <p:spPr>
          <a:xfrm>
            <a:off x="1464383" y="3912846"/>
            <a:ext cx="941036" cy="92052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24B056B-09AC-8BE7-88ED-0D07D3EE8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0"/>
          <a:stretch/>
        </p:blipFill>
        <p:spPr>
          <a:xfrm>
            <a:off x="1464383" y="4376442"/>
            <a:ext cx="941036" cy="92052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4AD579C-B0D5-32E7-C128-DA87CF6E7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0"/>
          <a:stretch/>
        </p:blipFill>
        <p:spPr>
          <a:xfrm>
            <a:off x="1464383" y="4836706"/>
            <a:ext cx="941036" cy="92052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970EAC1-6484-661E-8FC6-8C2E523722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6580" y="5261282"/>
            <a:ext cx="936642" cy="973163"/>
          </a:xfrm>
          <a:prstGeom prst="rect">
            <a:avLst/>
          </a:prstGeom>
        </p:spPr>
      </p:pic>
      <p:pic>
        <p:nvPicPr>
          <p:cNvPr id="32" name="Imagen 31" descr="Icono&#10;&#10;Descripción generada automáticamente con confianza media">
            <a:extLst>
              <a:ext uri="{FF2B5EF4-FFF2-40B4-BE49-F238E27FC236}">
                <a16:creationId xmlns:a16="http://schemas.microsoft.com/office/drawing/2014/main" id="{D5F64C39-6204-FAF6-322A-6170056F49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6" y="1265142"/>
            <a:ext cx="645160" cy="64516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8797DA8-66F4-7626-1586-BA12CD0181BA}"/>
              </a:ext>
            </a:extLst>
          </p:cNvPr>
          <p:cNvSpPr/>
          <p:nvPr/>
        </p:nvSpPr>
        <p:spPr>
          <a:xfrm>
            <a:off x="643062" y="1200080"/>
            <a:ext cx="5081091" cy="979011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444C17C-A47F-55AF-626D-78C4AB25ABE4}"/>
              </a:ext>
            </a:extLst>
          </p:cNvPr>
          <p:cNvSpPr>
            <a:spLocks noChangeAspect="1"/>
          </p:cNvSpPr>
          <p:nvPr/>
        </p:nvSpPr>
        <p:spPr>
          <a:xfrm>
            <a:off x="1879115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D94CFD6-A837-72EF-6C3D-49080DD2CDA4}"/>
              </a:ext>
            </a:extLst>
          </p:cNvPr>
          <p:cNvSpPr>
            <a:spLocks noChangeAspect="1"/>
          </p:cNvSpPr>
          <p:nvPr/>
        </p:nvSpPr>
        <p:spPr>
          <a:xfrm>
            <a:off x="2362430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B047581-96F2-97EA-0000-31835D345CC0}"/>
              </a:ext>
            </a:extLst>
          </p:cNvPr>
          <p:cNvSpPr>
            <a:spLocks noChangeAspect="1"/>
          </p:cNvSpPr>
          <p:nvPr/>
        </p:nvSpPr>
        <p:spPr>
          <a:xfrm>
            <a:off x="2845745" y="1469496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04852A2-42EF-E4AA-FB65-BC83DD1D2965}"/>
              </a:ext>
            </a:extLst>
          </p:cNvPr>
          <p:cNvSpPr>
            <a:spLocks noChangeAspect="1"/>
          </p:cNvSpPr>
          <p:nvPr/>
        </p:nvSpPr>
        <p:spPr>
          <a:xfrm>
            <a:off x="332906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D8A29CD-EA56-D79F-BE7D-C2DCAE9C45DA}"/>
              </a:ext>
            </a:extLst>
          </p:cNvPr>
          <p:cNvSpPr>
            <a:spLocks noChangeAspect="1"/>
          </p:cNvSpPr>
          <p:nvPr/>
        </p:nvSpPr>
        <p:spPr>
          <a:xfrm>
            <a:off x="3812375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A1C0D7F-4EA2-1E37-F49E-0BB868356705}"/>
              </a:ext>
            </a:extLst>
          </p:cNvPr>
          <p:cNvSpPr>
            <a:spLocks noChangeAspect="1"/>
          </p:cNvSpPr>
          <p:nvPr/>
        </p:nvSpPr>
        <p:spPr>
          <a:xfrm>
            <a:off x="429569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C96692B-9A7D-42BA-74F6-15D341287908}"/>
              </a:ext>
            </a:extLst>
          </p:cNvPr>
          <p:cNvSpPr>
            <a:spLocks noChangeAspect="1"/>
          </p:cNvSpPr>
          <p:nvPr/>
        </p:nvSpPr>
        <p:spPr>
          <a:xfrm>
            <a:off x="4779006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/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blipFill>
                <a:blip r:embed="rId14"/>
                <a:stretch>
                  <a:fillRect l="-50000" r="-50000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/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blipFill>
                <a:blip r:embed="rId15"/>
                <a:stretch>
                  <a:fillRect l="-45833" r="-54167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/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blipFill>
                <a:blip r:embed="rId16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/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blipFill>
                <a:blip r:embed="rId17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/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blipFill>
                <a:blip r:embed="rId18"/>
                <a:stretch>
                  <a:fillRect l="-27273" r="-30303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/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blipFill>
                <a:blip r:embed="rId19"/>
                <a:stretch>
                  <a:fillRect l="-50000" r="-50000" b="-40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uadroTexto 55">
            <a:extLst>
              <a:ext uri="{FF2B5EF4-FFF2-40B4-BE49-F238E27FC236}">
                <a16:creationId xmlns:a16="http://schemas.microsoft.com/office/drawing/2014/main" id="{EE63B237-F022-CC6E-7D90-A6D3924957AD}"/>
              </a:ext>
            </a:extLst>
          </p:cNvPr>
          <p:cNvSpPr txBox="1"/>
          <p:nvPr/>
        </p:nvSpPr>
        <p:spPr>
          <a:xfrm>
            <a:off x="1355176" y="1437528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BA2D0B"/>
                </a:solidFill>
              </a:rPr>
              <a:t>Día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E459425-A73C-6BEC-CDD5-27F0D3449087}"/>
              </a:ext>
            </a:extLst>
          </p:cNvPr>
          <p:cNvCxnSpPr>
            <a:cxnSpLocks/>
          </p:cNvCxnSpPr>
          <p:nvPr/>
        </p:nvCxnSpPr>
        <p:spPr>
          <a:xfrm rot="5400000">
            <a:off x="-1365189" y="3072131"/>
            <a:ext cx="5003640" cy="1320988"/>
          </a:xfrm>
          <a:prstGeom prst="bentConnector3">
            <a:avLst>
              <a:gd name="adj1" fmla="val 25938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B26C7E99-50B9-84DB-B9D2-63D8DB10C69B}"/>
              </a:ext>
            </a:extLst>
          </p:cNvPr>
          <p:cNvCxnSpPr>
            <a:cxnSpLocks/>
          </p:cNvCxnSpPr>
          <p:nvPr/>
        </p:nvCxnSpPr>
        <p:spPr>
          <a:xfrm>
            <a:off x="1797125" y="1229565"/>
            <a:ext cx="413657" cy="98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57">
            <a:extLst>
              <a:ext uri="{FF2B5EF4-FFF2-40B4-BE49-F238E27FC236}">
                <a16:creationId xmlns:a16="http://schemas.microsoft.com/office/drawing/2014/main" id="{747AAF7F-EC31-0172-0438-04507760E7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41259" y="1700285"/>
            <a:ext cx="1302699" cy="369900"/>
          </a:xfrm>
          <a:prstGeom prst="bentConnector3">
            <a:avLst>
              <a:gd name="adj1" fmla="val 9942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931D41AD-5C0C-7530-31B7-9CCCAC9D9D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78843" y="4243468"/>
            <a:ext cx="1634229" cy="48508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956BEC0-B363-D652-8164-5C185159FC1A}"/>
              </a:ext>
            </a:extLst>
          </p:cNvPr>
          <p:cNvSpPr txBox="1"/>
          <p:nvPr/>
        </p:nvSpPr>
        <p:spPr>
          <a:xfrm>
            <a:off x="5251054" y="2341186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 Light" panose="00000400000000000000" pitchFamily="2" charset="0"/>
              </a:rPr>
              <a:t>Creación y Filtrado de Grafo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C321DFCC-EFB3-A469-24CA-44A4C7EC0C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99910" y="5839754"/>
            <a:ext cx="1667108" cy="504895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8706B97-1342-CF1F-0C52-159309A4F444}"/>
              </a:ext>
            </a:extLst>
          </p:cNvPr>
          <p:cNvSpPr txBox="1"/>
          <p:nvPr/>
        </p:nvSpPr>
        <p:spPr>
          <a:xfrm>
            <a:off x="9515279" y="3099137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 err="1">
                <a:latin typeface="Montserrat Light" panose="00000400000000000000" pitchFamily="2" charset="0"/>
              </a:rPr>
              <a:t>Spanning</a:t>
            </a:r>
            <a:r>
              <a:rPr lang="es-MX" b="1" i="1" dirty="0">
                <a:latin typeface="Montserrat Light" panose="00000400000000000000" pitchFamily="2" charset="0"/>
              </a:rPr>
              <a:t> </a:t>
            </a:r>
            <a:r>
              <a:rPr lang="es-MX" b="1" i="1" dirty="0" err="1">
                <a:latin typeface="Montserrat Light" panose="00000400000000000000" pitchFamily="2" charset="0"/>
              </a:rPr>
              <a:t>Tree</a:t>
            </a:r>
            <a:endParaRPr lang="es-MX" b="1" i="1" dirty="0">
              <a:latin typeface="Montserrat Light" panose="00000400000000000000" pitchFamily="2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2CF5416-FABF-2B31-1E45-D043668F082A}"/>
              </a:ext>
            </a:extLst>
          </p:cNvPr>
          <p:cNvSpPr txBox="1"/>
          <p:nvPr/>
        </p:nvSpPr>
        <p:spPr>
          <a:xfrm>
            <a:off x="9057176" y="3615390"/>
            <a:ext cx="2761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>
                <a:latin typeface="Montserrat Light" panose="00000400000000000000" pitchFamily="2" charset="0"/>
              </a:rPr>
              <a:t>Reducción de enlaces garantizando la conectividad mínima entre los nodos con el menor costo posible</a:t>
            </a:r>
            <a:endParaRPr lang="es-MX" sz="1400" b="1" dirty="0">
              <a:latin typeface="Montserrat Light" panose="00000400000000000000" pitchFamily="2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3CED34C-55A9-0D32-DB7A-492C03E82368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 Light" panose="00000400000000000000" pitchFamily="2" charset="0"/>
              </a:rPr>
              <a:t>Tratamiento y Filtrado de datos</a:t>
            </a:r>
          </a:p>
        </p:txBody>
      </p:sp>
      <p:sp>
        <p:nvSpPr>
          <p:cNvPr id="51" name="Marcador de número de diapositiva 50">
            <a:extLst>
              <a:ext uri="{FF2B5EF4-FFF2-40B4-BE49-F238E27FC236}">
                <a16:creationId xmlns:a16="http://schemas.microsoft.com/office/drawing/2014/main" id="{2B7CFD78-9E98-B074-98EB-DF3945CD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9828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76BEC6D5-71FA-669B-F46F-5B78D5B7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104" y="2336375"/>
            <a:ext cx="4467789" cy="389213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B3C68B6-D2F0-5FF3-A70B-5F814E25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74" y="2312918"/>
            <a:ext cx="1815742" cy="1886540"/>
          </a:xfrm>
          <a:prstGeom prst="rect">
            <a:avLst/>
          </a:prstGeom>
          <a:ln>
            <a:noFill/>
          </a:ln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0BDD0FF-FDE6-E16F-FC63-34B1EB87C440}"/>
              </a:ext>
            </a:extLst>
          </p:cNvPr>
          <p:cNvSpPr/>
          <p:nvPr/>
        </p:nvSpPr>
        <p:spPr>
          <a:xfrm>
            <a:off x="1028695" y="5641246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/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3B6178B-AB17-CD9F-4A28-817EC9C55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23" y="5563959"/>
                <a:ext cx="219804" cy="215444"/>
              </a:xfrm>
              <a:prstGeom prst="rect">
                <a:avLst/>
              </a:prstGeom>
              <a:blipFill>
                <a:blip r:embed="rId4"/>
                <a:stretch>
                  <a:fillRect l="-27778" r="-16667" b="-428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C07E70D0-17FB-F993-7ECD-BDC87885231B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 Light" panose="00000400000000000000" pitchFamily="2" charset="0"/>
              </a:rPr>
              <a:t>Tratamiento y Filtrado de datos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26C629C-1188-4732-D3AB-F95F5017D36E}"/>
              </a:ext>
            </a:extLst>
          </p:cNvPr>
          <p:cNvSpPr/>
          <p:nvPr/>
        </p:nvSpPr>
        <p:spPr>
          <a:xfrm>
            <a:off x="1028695" y="3062291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DA85A8A-A5EF-3C69-9C4C-6E8273AD3864}"/>
              </a:ext>
            </a:extLst>
          </p:cNvPr>
          <p:cNvSpPr/>
          <p:nvPr/>
        </p:nvSpPr>
        <p:spPr>
          <a:xfrm>
            <a:off x="1028695" y="3474783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1A1F1E7-D07E-512C-2A9A-5489E4C1C7CA}"/>
              </a:ext>
            </a:extLst>
          </p:cNvPr>
          <p:cNvSpPr/>
          <p:nvPr/>
        </p:nvSpPr>
        <p:spPr>
          <a:xfrm>
            <a:off x="1028695" y="388727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1639DF2-8CCA-34B9-8B4C-3320FA73C75E}"/>
              </a:ext>
            </a:extLst>
          </p:cNvPr>
          <p:cNvSpPr/>
          <p:nvPr/>
        </p:nvSpPr>
        <p:spPr>
          <a:xfrm>
            <a:off x="1028695" y="429976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70C5769-8F7F-1834-1CD1-F5E87576601D}"/>
              </a:ext>
            </a:extLst>
          </p:cNvPr>
          <p:cNvSpPr/>
          <p:nvPr/>
        </p:nvSpPr>
        <p:spPr>
          <a:xfrm>
            <a:off x="1028695" y="4816260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E3BB49F-9EF6-748E-3D3B-67F9E072D0D2}"/>
              </a:ext>
            </a:extLst>
          </p:cNvPr>
          <p:cNvSpPr/>
          <p:nvPr/>
        </p:nvSpPr>
        <p:spPr>
          <a:xfrm>
            <a:off x="1028695" y="5228752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/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4D55462-DBB9-BF82-1E1F-40AC5DDAE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75" y="2995968"/>
                <a:ext cx="207300" cy="215444"/>
              </a:xfrm>
              <a:prstGeom prst="rect">
                <a:avLst/>
              </a:prstGeom>
              <a:blipFill>
                <a:blip r:embed="rId5"/>
                <a:stretch>
                  <a:fillRect l="-29412" r="-23529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/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2632E3-8AB0-83D7-88CE-50B77B20F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408460"/>
                <a:ext cx="211468" cy="215444"/>
              </a:xfrm>
              <a:prstGeom prst="rect">
                <a:avLst/>
              </a:prstGeom>
              <a:blipFill>
                <a:blip r:embed="rId6"/>
                <a:stretch>
                  <a:fillRect l="-28571" r="-20000" b="-5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/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388BF04-CACB-1A7F-4B9A-56E2D2F35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1" y="3769212"/>
                <a:ext cx="211468" cy="215444"/>
              </a:xfrm>
              <a:prstGeom prst="rect">
                <a:avLst/>
              </a:prstGeom>
              <a:blipFill>
                <a:blip r:embed="rId7"/>
                <a:stretch>
                  <a:fillRect l="-28571" r="-20000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/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0562778-3B21-EC85-EB0D-C75A76F6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55" y="4181704"/>
                <a:ext cx="207941" cy="215444"/>
              </a:xfrm>
              <a:prstGeom prst="rect">
                <a:avLst/>
              </a:prstGeom>
              <a:blipFill>
                <a:blip r:embed="rId8"/>
                <a:stretch>
                  <a:fillRect l="-29412" r="-23529" b="-4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/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0B1EE30-D48A-4BF7-0FFE-03991A9F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52" y="4912699"/>
                <a:ext cx="184346" cy="215444"/>
              </a:xfrm>
              <a:prstGeom prst="rect">
                <a:avLst/>
              </a:prstGeom>
              <a:blipFill>
                <a:blip r:embed="rId9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n 21">
            <a:extLst>
              <a:ext uri="{FF2B5EF4-FFF2-40B4-BE49-F238E27FC236}">
                <a16:creationId xmlns:a16="http://schemas.microsoft.com/office/drawing/2014/main" id="{2DB5D8D3-E444-2757-2328-7AC7E774B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0"/>
          <a:stretch/>
        </p:blipFill>
        <p:spPr>
          <a:xfrm>
            <a:off x="1464383" y="3072559"/>
            <a:ext cx="941036" cy="92052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04F250-ACF4-3F1C-142E-E093D3E1E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0"/>
          <a:stretch/>
        </p:blipFill>
        <p:spPr>
          <a:xfrm>
            <a:off x="1464383" y="3494101"/>
            <a:ext cx="941036" cy="92052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1FDFAA8-33F2-BC44-F307-14AE55724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0"/>
          <a:stretch/>
        </p:blipFill>
        <p:spPr>
          <a:xfrm>
            <a:off x="1464383" y="3912846"/>
            <a:ext cx="941036" cy="92052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24B056B-09AC-8BE7-88ED-0D07D3E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0"/>
          <a:stretch/>
        </p:blipFill>
        <p:spPr>
          <a:xfrm>
            <a:off x="1464383" y="4376442"/>
            <a:ext cx="941036" cy="92052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4AD579C-B0D5-32E7-C128-DA87CF6E7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0"/>
          <a:stretch/>
        </p:blipFill>
        <p:spPr>
          <a:xfrm>
            <a:off x="1464383" y="4836706"/>
            <a:ext cx="941036" cy="92052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970EAC1-6484-661E-8FC6-8C2E523722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6580" y="5261282"/>
            <a:ext cx="936642" cy="973163"/>
          </a:xfrm>
          <a:prstGeom prst="rect">
            <a:avLst/>
          </a:prstGeom>
        </p:spPr>
      </p:pic>
      <p:pic>
        <p:nvPicPr>
          <p:cNvPr id="32" name="Imagen 31" descr="Icono&#10;&#10;Descripción generada automáticamente con confianza media">
            <a:extLst>
              <a:ext uri="{FF2B5EF4-FFF2-40B4-BE49-F238E27FC236}">
                <a16:creationId xmlns:a16="http://schemas.microsoft.com/office/drawing/2014/main" id="{D5F64C39-6204-FAF6-322A-6170056F4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6" y="1265142"/>
            <a:ext cx="645160" cy="64516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8797DA8-66F4-7626-1586-BA12CD0181BA}"/>
              </a:ext>
            </a:extLst>
          </p:cNvPr>
          <p:cNvSpPr/>
          <p:nvPr/>
        </p:nvSpPr>
        <p:spPr>
          <a:xfrm>
            <a:off x="643062" y="1200080"/>
            <a:ext cx="5081091" cy="979011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444C17C-A47F-55AF-626D-78C4AB25ABE4}"/>
              </a:ext>
            </a:extLst>
          </p:cNvPr>
          <p:cNvSpPr>
            <a:spLocks noChangeAspect="1"/>
          </p:cNvSpPr>
          <p:nvPr/>
        </p:nvSpPr>
        <p:spPr>
          <a:xfrm>
            <a:off x="1879115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D94CFD6-A837-72EF-6C3D-49080DD2CDA4}"/>
              </a:ext>
            </a:extLst>
          </p:cNvPr>
          <p:cNvSpPr>
            <a:spLocks noChangeAspect="1"/>
          </p:cNvSpPr>
          <p:nvPr/>
        </p:nvSpPr>
        <p:spPr>
          <a:xfrm>
            <a:off x="2362430" y="1469496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B047581-96F2-97EA-0000-31835D345CC0}"/>
              </a:ext>
            </a:extLst>
          </p:cNvPr>
          <p:cNvSpPr>
            <a:spLocks noChangeAspect="1"/>
          </p:cNvSpPr>
          <p:nvPr/>
        </p:nvSpPr>
        <p:spPr>
          <a:xfrm>
            <a:off x="2845745" y="1469496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04852A2-42EF-E4AA-FB65-BC83DD1D2965}"/>
              </a:ext>
            </a:extLst>
          </p:cNvPr>
          <p:cNvSpPr>
            <a:spLocks noChangeAspect="1"/>
          </p:cNvSpPr>
          <p:nvPr/>
        </p:nvSpPr>
        <p:spPr>
          <a:xfrm>
            <a:off x="332906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D8A29CD-EA56-D79F-BE7D-C2DCAE9C45DA}"/>
              </a:ext>
            </a:extLst>
          </p:cNvPr>
          <p:cNvSpPr>
            <a:spLocks noChangeAspect="1"/>
          </p:cNvSpPr>
          <p:nvPr/>
        </p:nvSpPr>
        <p:spPr>
          <a:xfrm>
            <a:off x="3812375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A1C0D7F-4EA2-1E37-F49E-0BB868356705}"/>
              </a:ext>
            </a:extLst>
          </p:cNvPr>
          <p:cNvSpPr>
            <a:spLocks noChangeAspect="1"/>
          </p:cNvSpPr>
          <p:nvPr/>
        </p:nvSpPr>
        <p:spPr>
          <a:xfrm>
            <a:off x="4295690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C96692B-9A7D-42BA-74F6-15D341287908}"/>
              </a:ext>
            </a:extLst>
          </p:cNvPr>
          <p:cNvSpPr>
            <a:spLocks noChangeAspect="1"/>
          </p:cNvSpPr>
          <p:nvPr/>
        </p:nvSpPr>
        <p:spPr>
          <a:xfrm>
            <a:off x="4779006" y="1469496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/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490D7F6D-8B7F-59F1-F17D-019EEF634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659" y="1738456"/>
                <a:ext cx="149079" cy="215444"/>
              </a:xfrm>
              <a:prstGeom prst="rect">
                <a:avLst/>
              </a:prstGeom>
              <a:blipFill>
                <a:blip r:embed="rId13"/>
                <a:stretch>
                  <a:fillRect l="-50000" r="-50000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/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350EE8E-E8DB-2524-E476-CE8D31FC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12" y="1738456"/>
                <a:ext cx="149079" cy="215444"/>
              </a:xfrm>
              <a:prstGeom prst="rect">
                <a:avLst/>
              </a:prstGeom>
              <a:blipFill>
                <a:blip r:embed="rId14"/>
                <a:stretch>
                  <a:fillRect l="-45833" r="-54167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/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CFCB16FF-51BE-7D87-4F80-FF1A0AAC0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092" y="1736984"/>
                <a:ext cx="149079" cy="215444"/>
              </a:xfrm>
              <a:prstGeom prst="rect">
                <a:avLst/>
              </a:prstGeom>
              <a:blipFill>
                <a:blip r:embed="rId15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/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C78F3C4-FA2E-DD71-97C9-E257D408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816" y="1711937"/>
                <a:ext cx="184346" cy="215444"/>
              </a:xfrm>
              <a:prstGeom prst="rect">
                <a:avLst/>
              </a:prstGeom>
              <a:blipFill>
                <a:blip r:embed="rId16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/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4BCF57E4-B8AB-8765-DEA3-05BF9CB9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212" y="1736983"/>
                <a:ext cx="203454" cy="215444"/>
              </a:xfrm>
              <a:prstGeom prst="rect">
                <a:avLst/>
              </a:prstGeom>
              <a:blipFill>
                <a:blip r:embed="rId17"/>
                <a:stretch>
                  <a:fillRect l="-27273" r="-30303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/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E515A3A9-FAFE-B9E2-889D-CCAA0A965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883" y="1750232"/>
                <a:ext cx="149079" cy="215444"/>
              </a:xfrm>
              <a:prstGeom prst="rect">
                <a:avLst/>
              </a:prstGeom>
              <a:blipFill>
                <a:blip r:embed="rId18"/>
                <a:stretch>
                  <a:fillRect l="-50000" r="-50000" b="-40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uadroTexto 55">
            <a:extLst>
              <a:ext uri="{FF2B5EF4-FFF2-40B4-BE49-F238E27FC236}">
                <a16:creationId xmlns:a16="http://schemas.microsoft.com/office/drawing/2014/main" id="{EE63B237-F022-CC6E-7D90-A6D3924957AD}"/>
              </a:ext>
            </a:extLst>
          </p:cNvPr>
          <p:cNvSpPr txBox="1"/>
          <p:nvPr/>
        </p:nvSpPr>
        <p:spPr>
          <a:xfrm>
            <a:off x="1355176" y="1437528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BA2D0B"/>
                </a:solidFill>
              </a:rPr>
              <a:t>Día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E459425-A73C-6BEC-CDD5-27F0D3449087}"/>
              </a:ext>
            </a:extLst>
          </p:cNvPr>
          <p:cNvCxnSpPr>
            <a:cxnSpLocks/>
          </p:cNvCxnSpPr>
          <p:nvPr/>
        </p:nvCxnSpPr>
        <p:spPr>
          <a:xfrm rot="5400000">
            <a:off x="-1365189" y="3072131"/>
            <a:ext cx="5003640" cy="1320988"/>
          </a:xfrm>
          <a:prstGeom prst="bentConnector3">
            <a:avLst>
              <a:gd name="adj1" fmla="val 25938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B26C7E99-50B9-84DB-B9D2-63D8DB10C69B}"/>
              </a:ext>
            </a:extLst>
          </p:cNvPr>
          <p:cNvCxnSpPr>
            <a:cxnSpLocks/>
          </p:cNvCxnSpPr>
          <p:nvPr/>
        </p:nvCxnSpPr>
        <p:spPr>
          <a:xfrm>
            <a:off x="1797125" y="1229565"/>
            <a:ext cx="413657" cy="98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57">
            <a:extLst>
              <a:ext uri="{FF2B5EF4-FFF2-40B4-BE49-F238E27FC236}">
                <a16:creationId xmlns:a16="http://schemas.microsoft.com/office/drawing/2014/main" id="{747AAF7F-EC31-0172-0438-04507760E7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41259" y="1700285"/>
            <a:ext cx="1302699" cy="369900"/>
          </a:xfrm>
          <a:prstGeom prst="bentConnector3">
            <a:avLst>
              <a:gd name="adj1" fmla="val 9942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931D41AD-5C0C-7530-31B7-9CCCAC9D9D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78843" y="4243468"/>
            <a:ext cx="1634229" cy="48508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321DFCC-EFB3-A469-24CA-44A4C7EC0C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1693" y="4265463"/>
            <a:ext cx="1236433" cy="37446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EC4ED59-F4B8-617A-B3EF-9DB31994CD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48947" y="2443210"/>
            <a:ext cx="2168311" cy="16393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133ADB6-7EE4-4CF6-F927-05657E0A1FD2}"/>
              </a:ext>
            </a:extLst>
          </p:cNvPr>
          <p:cNvSpPr txBox="1"/>
          <p:nvPr/>
        </p:nvSpPr>
        <p:spPr>
          <a:xfrm>
            <a:off x="8309646" y="1910302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 Light" panose="00000400000000000000" pitchFamily="2" charset="0"/>
              </a:rPr>
              <a:t>Cadenas de </a:t>
            </a:r>
            <a:r>
              <a:rPr lang="es-MX" b="1" dirty="0" err="1">
                <a:latin typeface="Montserrat Light" panose="00000400000000000000" pitchFamily="2" charset="0"/>
              </a:rPr>
              <a:t>Markov</a:t>
            </a:r>
            <a:endParaRPr lang="es-MX" b="1" dirty="0">
              <a:latin typeface="Montserrat Light" panose="00000400000000000000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71002A1-6F77-AEAD-CBB9-41E74E869F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11449" y="5248966"/>
            <a:ext cx="3114655" cy="817907"/>
          </a:xfrm>
          <a:prstGeom prst="rect">
            <a:avLst/>
          </a:prstGeom>
        </p:spPr>
      </p:pic>
      <p:sp>
        <p:nvSpPr>
          <p:cNvPr id="50" name="Marcador de número de diapositiva 49">
            <a:extLst>
              <a:ext uri="{FF2B5EF4-FFF2-40B4-BE49-F238E27FC236}">
                <a16:creationId xmlns:a16="http://schemas.microsoft.com/office/drawing/2014/main" id="{79D29F18-01CA-616D-A939-42835F77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1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B5A49D95-B708-46B0-E22A-A4E12EE4C01C}"/>
              </a:ext>
            </a:extLst>
          </p:cNvPr>
          <p:cNvSpPr/>
          <p:nvPr/>
        </p:nvSpPr>
        <p:spPr>
          <a:xfrm>
            <a:off x="1712117" y="1257183"/>
            <a:ext cx="8970965" cy="4996783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5064EB-E314-B2A1-ADE0-29D248F7F13D}"/>
              </a:ext>
            </a:extLst>
          </p:cNvPr>
          <p:cNvSpPr txBox="1"/>
          <p:nvPr/>
        </p:nvSpPr>
        <p:spPr>
          <a:xfrm>
            <a:off x="6498296" y="1843657"/>
            <a:ext cx="3071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Diffusion</a:t>
            </a:r>
            <a:r>
              <a:rPr lang="es-MX" sz="3200" b="1" i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3200" b="1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Map</a:t>
            </a:r>
            <a:endParaRPr lang="es-MX" sz="3200" i="1" dirty="0">
              <a:solidFill>
                <a:schemeClr val="bg1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1ACE994-E46C-326D-CBFC-572E81193B44}"/>
              </a:ext>
            </a:extLst>
          </p:cNvPr>
          <p:cNvGrpSpPr>
            <a:grpSpLocks noChangeAspect="1"/>
          </p:cNvGrpSpPr>
          <p:nvPr/>
        </p:nvGrpSpPr>
        <p:grpSpPr>
          <a:xfrm>
            <a:off x="5829331" y="2546844"/>
            <a:ext cx="4417823" cy="2224131"/>
            <a:chOff x="6121624" y="3429000"/>
            <a:chExt cx="5221821" cy="2628900"/>
          </a:xfrm>
        </p:grpSpPr>
        <p:pic>
          <p:nvPicPr>
            <p:cNvPr id="7" name="Imagen 6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D4EEDA6C-93C3-E145-600A-3CFB2A3CA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9713"/>
            <a:stretch/>
          </p:blipFill>
          <p:spPr>
            <a:xfrm>
              <a:off x="6121624" y="3429000"/>
              <a:ext cx="2452105" cy="2628900"/>
            </a:xfrm>
            <a:prstGeom prst="rect">
              <a:avLst/>
            </a:prstGeom>
          </p:spPr>
        </p:pic>
        <p:pic>
          <p:nvPicPr>
            <p:cNvPr id="8" name="Imagen 7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996D0A0A-31B4-3665-5AFF-63C675841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790"/>
            <a:stretch/>
          </p:blipFill>
          <p:spPr>
            <a:xfrm>
              <a:off x="8573729" y="3429000"/>
              <a:ext cx="2769716" cy="2628900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66C266F-54CE-47F0-B038-B7BA34D5154E}"/>
              </a:ext>
            </a:extLst>
          </p:cNvPr>
          <p:cNvSpPr txBox="1"/>
          <p:nvPr/>
        </p:nvSpPr>
        <p:spPr>
          <a:xfrm>
            <a:off x="5829331" y="4842897"/>
            <a:ext cx="4417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Montserrat Light" panose="00000400000000000000" pitchFamily="2" charset="0"/>
              </a:rPr>
              <a:t>Shan, S., &amp; Daubechies, I. (2022). Diffusion maps: Using the semigroup property for parameter tuning</a:t>
            </a:r>
            <a:endParaRPr lang="es-MX" sz="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8C9ABE-AD7B-1119-0837-5EBDFA7710E2}"/>
              </a:ext>
            </a:extLst>
          </p:cNvPr>
          <p:cNvSpPr txBox="1"/>
          <p:nvPr/>
        </p:nvSpPr>
        <p:spPr>
          <a:xfrm>
            <a:off x="1872130" y="2772137"/>
            <a:ext cx="36788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Representa y proyecta el grafo inicial como una nube de puntos en un espacio de dimensión inferior</a:t>
            </a:r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335BE9-E029-1FA5-0A4E-0C13244F1817}"/>
              </a:ext>
            </a:extLst>
          </p:cNvPr>
          <p:cNvSpPr txBox="1"/>
          <p:nvPr/>
        </p:nvSpPr>
        <p:spPr>
          <a:xfrm>
            <a:off x="1834715" y="3700188"/>
            <a:ext cx="36788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No linealidad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Robusta a perturbaciones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Conserva la geometría del sistema a través de su conectividad</a:t>
            </a:r>
            <a:endParaRPr lang="es-MX" sz="14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B77307-8E47-5A79-A2EF-0101F40429A5}"/>
              </a:ext>
            </a:extLst>
          </p:cNvPr>
          <p:cNvSpPr txBox="1"/>
          <p:nvPr/>
        </p:nvSpPr>
        <p:spPr>
          <a:xfrm>
            <a:off x="2120667" y="4691702"/>
            <a:ext cx="33929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Coifman</a:t>
            </a:r>
            <a:r>
              <a:rPr lang="en-US" sz="800" dirty="0">
                <a:solidFill>
                  <a:schemeClr val="bg1"/>
                </a:solidFill>
                <a:latin typeface="Montserrat Light" panose="00000400000000000000" pitchFamily="2" charset="0"/>
              </a:rPr>
              <a:t>, R. R., &amp; Lafon, S. (2006). Diffusion maps. Applied and computational harmonic analysis, 21(1), 5-30.</a:t>
            </a:r>
            <a:endParaRPr lang="es-MX" sz="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D2972AF-BFC4-3BBD-94C9-037146869C7F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E412BB14-DAC9-DCC8-530A-04A695DF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14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4AA2FA-6F41-5F27-B155-084C0356BB3E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23E450-375D-5706-ED40-81F0A03E9105}"/>
              </a:ext>
            </a:extLst>
          </p:cNvPr>
          <p:cNvSpPr txBox="1"/>
          <p:nvPr/>
        </p:nvSpPr>
        <p:spPr>
          <a:xfrm>
            <a:off x="7173704" y="2021414"/>
            <a:ext cx="3442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Realiza una descomposición espectral de la matriz de transición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D629CB-67CB-73B4-F41E-3D9DAA0E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411" y="2522646"/>
            <a:ext cx="1295581" cy="447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463A858-3D07-CA88-FA62-46BE3409BE24}"/>
                  </a:ext>
                </a:extLst>
              </p:cNvPr>
              <p:cNvSpPr txBox="1"/>
              <p:nvPr/>
            </p:nvSpPr>
            <p:spPr>
              <a:xfrm>
                <a:off x="7326104" y="3154797"/>
                <a:ext cx="3442996" cy="633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MX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MX" sz="1400" b="1" dirty="0">
                    <a:latin typeface="Montserrat Light" panose="00000400000000000000" pitchFamily="2" charset="0"/>
                  </a:rPr>
                  <a:t> Matriz </a:t>
                </a:r>
                <a:r>
                  <a:rPr lang="es-MX" sz="1400" b="1" dirty="0" err="1">
                    <a:latin typeface="Montserrat Light" panose="00000400000000000000" pitchFamily="2" charset="0"/>
                  </a:rPr>
                  <a:t>Laplaciana</a:t>
                </a:r>
                <a:endParaRPr lang="es-MX" sz="1400" b="1" dirty="0">
                  <a:latin typeface="Montserrat Light" panose="00000400000000000000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MX" sz="1400" b="1" dirty="0">
                    <a:latin typeface="Montserrat Light" panose="00000400000000000000" pitchFamily="2" charset="0"/>
                  </a:rPr>
                  <a:t> Matriz de vectores propios</a:t>
                </a: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463A858-3D07-CA88-FA62-46BE3409B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104" y="3154797"/>
                <a:ext cx="3442996" cy="633635"/>
              </a:xfrm>
              <a:prstGeom prst="rect">
                <a:avLst/>
              </a:prstGeom>
              <a:blipFill>
                <a:blip r:embed="rId3"/>
                <a:stretch>
                  <a:fillRect b="-87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4B19609-4B07-D2E3-C558-6F77753042F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047602" y="3788432"/>
            <a:ext cx="0" cy="6790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3BE613F-1058-52DF-16EB-4591FF8D108D}"/>
                  </a:ext>
                </a:extLst>
              </p:cNvPr>
              <p:cNvSpPr txBox="1"/>
              <p:nvPr/>
            </p:nvSpPr>
            <p:spPr>
              <a:xfrm>
                <a:off x="8749027" y="4669760"/>
                <a:ext cx="5971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3BE613F-1058-52DF-16EB-4591FF8D1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027" y="4669760"/>
                <a:ext cx="597150" cy="276999"/>
              </a:xfrm>
              <a:prstGeom prst="rect">
                <a:avLst/>
              </a:prstGeom>
              <a:blipFill>
                <a:blip r:embed="rId4"/>
                <a:stretch>
                  <a:fillRect l="-9184" r="-2041" b="-1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n 19">
            <a:extLst>
              <a:ext uri="{FF2B5EF4-FFF2-40B4-BE49-F238E27FC236}">
                <a16:creationId xmlns:a16="http://schemas.microsoft.com/office/drawing/2014/main" id="{7A440DA7-C603-F0E5-1B36-8F569C931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499"/>
          <a:stretch/>
        </p:blipFill>
        <p:spPr>
          <a:xfrm>
            <a:off x="845373" y="947703"/>
            <a:ext cx="5522838" cy="28407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A30B008-1221-6ADC-FA86-AF7CC8E992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804"/>
          <a:stretch/>
        </p:blipFill>
        <p:spPr>
          <a:xfrm>
            <a:off x="845373" y="3767725"/>
            <a:ext cx="5522838" cy="2823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51E0D1F-8976-802A-111F-DEADC6BA56E6}"/>
                  </a:ext>
                </a:extLst>
              </p:cNvPr>
              <p:cNvSpPr txBox="1"/>
              <p:nvPr/>
            </p:nvSpPr>
            <p:spPr>
              <a:xfrm>
                <a:off x="3290263" y="6480602"/>
                <a:ext cx="6120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51E0D1F-8976-802A-111F-DEADC6BA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263" y="6480602"/>
                <a:ext cx="612091" cy="307777"/>
              </a:xfrm>
              <a:prstGeom prst="rect">
                <a:avLst/>
              </a:prstGeom>
              <a:blipFill>
                <a:blip r:embed="rId7"/>
                <a:stretch>
                  <a:fillRect l="-9000" r="-3000" b="-3137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BFC40DB-246A-F0C7-8B92-9F6533B61F58}"/>
                  </a:ext>
                </a:extLst>
              </p:cNvPr>
              <p:cNvSpPr txBox="1"/>
              <p:nvPr/>
            </p:nvSpPr>
            <p:spPr>
              <a:xfrm rot="16200000">
                <a:off x="312959" y="4880726"/>
                <a:ext cx="624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BFC40DB-246A-F0C7-8B92-9F6533B61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2959" y="4880726"/>
                <a:ext cx="624017" cy="307777"/>
              </a:xfrm>
              <a:prstGeom prst="rect">
                <a:avLst/>
              </a:prstGeom>
              <a:blipFill>
                <a:blip r:embed="rId8"/>
                <a:stretch>
                  <a:fillRect t="-2941" r="-31373" b="-882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813BDA9-E672-DDF0-CD0D-1275D6D86B5F}"/>
                  </a:ext>
                </a:extLst>
              </p:cNvPr>
              <p:cNvSpPr txBox="1"/>
              <p:nvPr/>
            </p:nvSpPr>
            <p:spPr>
              <a:xfrm rot="16200000">
                <a:off x="313696" y="2397590"/>
                <a:ext cx="624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813BDA9-E672-DDF0-CD0D-1275D6D86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3696" y="2397590"/>
                <a:ext cx="624017" cy="307777"/>
              </a:xfrm>
              <a:prstGeom prst="rect">
                <a:avLst/>
              </a:prstGeom>
              <a:blipFill>
                <a:blip r:embed="rId9"/>
                <a:stretch>
                  <a:fillRect t="-2913" r="-31373" b="-87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Marcador de número de diapositiva 25">
            <a:extLst>
              <a:ext uri="{FF2B5EF4-FFF2-40B4-BE49-F238E27FC236}">
                <a16:creationId xmlns:a16="http://schemas.microsoft.com/office/drawing/2014/main" id="{019E00F3-7A20-342C-2731-5D4D2C81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677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4AA2FA-6F41-5F27-B155-084C0356BB3E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23E450-375D-5706-ED40-81F0A03E9105}"/>
              </a:ext>
            </a:extLst>
          </p:cNvPr>
          <p:cNvSpPr txBox="1"/>
          <p:nvPr/>
        </p:nvSpPr>
        <p:spPr>
          <a:xfrm>
            <a:off x="7173704" y="2021414"/>
            <a:ext cx="3442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Realiza una descomposición espectral de la matriz de transición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D629CB-67CB-73B4-F41E-3D9DAA0E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411" y="2522646"/>
            <a:ext cx="1295581" cy="447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463A858-3D07-CA88-FA62-46BE3409BE24}"/>
                  </a:ext>
                </a:extLst>
              </p:cNvPr>
              <p:cNvSpPr txBox="1"/>
              <p:nvPr/>
            </p:nvSpPr>
            <p:spPr>
              <a:xfrm>
                <a:off x="7326104" y="3154797"/>
                <a:ext cx="3442996" cy="633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MX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MX" sz="1400" b="1" dirty="0">
                    <a:latin typeface="Montserrat Light" panose="00000400000000000000" pitchFamily="2" charset="0"/>
                  </a:rPr>
                  <a:t> Matriz </a:t>
                </a:r>
                <a:r>
                  <a:rPr lang="es-MX" sz="1400" b="1" dirty="0" err="1">
                    <a:latin typeface="Montserrat Light" panose="00000400000000000000" pitchFamily="2" charset="0"/>
                  </a:rPr>
                  <a:t>Laplaciana</a:t>
                </a:r>
                <a:endParaRPr lang="es-MX" sz="1400" b="1" dirty="0">
                  <a:latin typeface="Montserrat Light" panose="00000400000000000000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MX" sz="1400" b="1" dirty="0">
                    <a:latin typeface="Montserrat Light" panose="00000400000000000000" pitchFamily="2" charset="0"/>
                  </a:rPr>
                  <a:t> Matriz de vectores propios</a:t>
                </a: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463A858-3D07-CA88-FA62-46BE3409B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104" y="3154797"/>
                <a:ext cx="3442996" cy="633635"/>
              </a:xfrm>
              <a:prstGeom prst="rect">
                <a:avLst/>
              </a:prstGeom>
              <a:blipFill>
                <a:blip r:embed="rId3"/>
                <a:stretch>
                  <a:fillRect b="-87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4B19609-4B07-D2E3-C558-6F77753042F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047602" y="3788432"/>
            <a:ext cx="0" cy="6790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3BE613F-1058-52DF-16EB-4591FF8D108D}"/>
                  </a:ext>
                </a:extLst>
              </p:cNvPr>
              <p:cNvSpPr txBox="1"/>
              <p:nvPr/>
            </p:nvSpPr>
            <p:spPr>
              <a:xfrm>
                <a:off x="8749027" y="4669760"/>
                <a:ext cx="5971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3BE613F-1058-52DF-16EB-4591FF8D1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027" y="4669760"/>
                <a:ext cx="597150" cy="276999"/>
              </a:xfrm>
              <a:prstGeom prst="rect">
                <a:avLst/>
              </a:prstGeom>
              <a:blipFill>
                <a:blip r:embed="rId4"/>
                <a:stretch>
                  <a:fillRect l="-9184" r="-2041" b="-1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n 19">
            <a:extLst>
              <a:ext uri="{FF2B5EF4-FFF2-40B4-BE49-F238E27FC236}">
                <a16:creationId xmlns:a16="http://schemas.microsoft.com/office/drawing/2014/main" id="{7A440DA7-C603-F0E5-1B36-8F569C931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499"/>
          <a:stretch/>
        </p:blipFill>
        <p:spPr>
          <a:xfrm>
            <a:off x="845373" y="947703"/>
            <a:ext cx="5522838" cy="28407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A30B008-1221-6ADC-FA86-AF7CC8E992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804"/>
          <a:stretch/>
        </p:blipFill>
        <p:spPr>
          <a:xfrm>
            <a:off x="845373" y="3767725"/>
            <a:ext cx="5522838" cy="2823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51E0D1F-8976-802A-111F-DEADC6BA56E6}"/>
                  </a:ext>
                </a:extLst>
              </p:cNvPr>
              <p:cNvSpPr txBox="1"/>
              <p:nvPr/>
            </p:nvSpPr>
            <p:spPr>
              <a:xfrm>
                <a:off x="3290263" y="6480602"/>
                <a:ext cx="6120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51E0D1F-8976-802A-111F-DEADC6BA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263" y="6480602"/>
                <a:ext cx="612091" cy="307777"/>
              </a:xfrm>
              <a:prstGeom prst="rect">
                <a:avLst/>
              </a:prstGeom>
              <a:blipFill>
                <a:blip r:embed="rId7"/>
                <a:stretch>
                  <a:fillRect l="-9000" r="-3000" b="-3137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BFC40DB-246A-F0C7-8B92-9F6533B61F58}"/>
                  </a:ext>
                </a:extLst>
              </p:cNvPr>
              <p:cNvSpPr txBox="1"/>
              <p:nvPr/>
            </p:nvSpPr>
            <p:spPr>
              <a:xfrm rot="16200000">
                <a:off x="312959" y="4880726"/>
                <a:ext cx="624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BFC40DB-246A-F0C7-8B92-9F6533B61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2959" y="4880726"/>
                <a:ext cx="624017" cy="307777"/>
              </a:xfrm>
              <a:prstGeom prst="rect">
                <a:avLst/>
              </a:prstGeom>
              <a:blipFill>
                <a:blip r:embed="rId8"/>
                <a:stretch>
                  <a:fillRect t="-2941" r="-31373" b="-882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813BDA9-E672-DDF0-CD0D-1275D6D86B5F}"/>
                  </a:ext>
                </a:extLst>
              </p:cNvPr>
              <p:cNvSpPr txBox="1"/>
              <p:nvPr/>
            </p:nvSpPr>
            <p:spPr>
              <a:xfrm rot="16200000">
                <a:off x="313696" y="2397590"/>
                <a:ext cx="624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813BDA9-E672-DDF0-CD0D-1275D6D86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3696" y="2397590"/>
                <a:ext cx="624017" cy="307777"/>
              </a:xfrm>
              <a:prstGeom prst="rect">
                <a:avLst/>
              </a:prstGeom>
              <a:blipFill>
                <a:blip r:embed="rId9"/>
                <a:stretch>
                  <a:fillRect t="-2913" r="-31373" b="-87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6F207392-58BF-A114-569E-CF4FC93E04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6574" y="1739507"/>
            <a:ext cx="4242056" cy="3207252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6DA3A-380D-AD5F-ADEC-4915AD20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20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4D2972AF-BFC4-3BBD-94C9-037146869C7F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3" name="Flecha: cheurón 2">
            <a:extLst>
              <a:ext uri="{FF2B5EF4-FFF2-40B4-BE49-F238E27FC236}">
                <a16:creationId xmlns:a16="http://schemas.microsoft.com/office/drawing/2014/main" id="{FBBA5E52-848E-4EFC-C9F4-7A6E66420C55}"/>
              </a:ext>
            </a:extLst>
          </p:cNvPr>
          <p:cNvSpPr/>
          <p:nvPr/>
        </p:nvSpPr>
        <p:spPr>
          <a:xfrm>
            <a:off x="6895322" y="1297858"/>
            <a:ext cx="5001672" cy="2369073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006419-4D3C-9667-1012-D080A730A274}"/>
              </a:ext>
            </a:extLst>
          </p:cNvPr>
          <p:cNvSpPr txBox="1"/>
          <p:nvPr/>
        </p:nvSpPr>
        <p:spPr>
          <a:xfrm>
            <a:off x="7868821" y="1468756"/>
            <a:ext cx="2399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Procrustes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BEBF6DA-A9B5-4BB3-E30E-3103FD1F8374}"/>
              </a:ext>
            </a:extLst>
          </p:cNvPr>
          <p:cNvSpPr txBox="1"/>
          <p:nvPr/>
        </p:nvSpPr>
        <p:spPr>
          <a:xfrm>
            <a:off x="7259216" y="2182516"/>
            <a:ext cx="44903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El Análisis Procrustes Generalizado (APG) es una técnica exploratoria multivariante que implica transformaciones (traslación, rotación, reflexión y escalado isotrópico) de matrices de datos individuales para proporcionar una comparabilidad óptima.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2A14263-F009-45FC-BFFC-1000D494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05" y="947703"/>
            <a:ext cx="5570831" cy="5570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6A7B490-47A8-92E6-6A1F-47BE4E5DC0C6}"/>
                  </a:ext>
                </a:extLst>
              </p:cNvPr>
              <p:cNvSpPr txBox="1"/>
              <p:nvPr/>
            </p:nvSpPr>
            <p:spPr>
              <a:xfrm>
                <a:off x="3569405" y="6423648"/>
                <a:ext cx="6120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6A7B490-47A8-92E6-6A1F-47BE4E5DC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405" y="6423648"/>
                <a:ext cx="612091" cy="307777"/>
              </a:xfrm>
              <a:prstGeom prst="rect">
                <a:avLst/>
              </a:prstGeom>
              <a:blipFill>
                <a:blip r:embed="rId3"/>
                <a:stretch>
                  <a:fillRect l="-9000" r="-3000" b="-34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F4D016FD-921B-1F9F-3787-1BC639D53A87}"/>
                  </a:ext>
                </a:extLst>
              </p:cNvPr>
              <p:cNvSpPr txBox="1"/>
              <p:nvPr/>
            </p:nvSpPr>
            <p:spPr>
              <a:xfrm rot="16200000">
                <a:off x="592101" y="4823772"/>
                <a:ext cx="624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F4D016FD-921B-1F9F-3787-1BC639D53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2101" y="4823772"/>
                <a:ext cx="624017" cy="307777"/>
              </a:xfrm>
              <a:prstGeom prst="rect">
                <a:avLst/>
              </a:prstGeom>
              <a:blipFill>
                <a:blip r:embed="rId4"/>
                <a:stretch>
                  <a:fillRect t="-2913" r="-31373" b="-87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F424200F-0400-63CD-893A-D7C8110F41B8}"/>
                  </a:ext>
                </a:extLst>
              </p:cNvPr>
              <p:cNvSpPr txBox="1"/>
              <p:nvPr/>
            </p:nvSpPr>
            <p:spPr>
              <a:xfrm rot="16200000">
                <a:off x="592838" y="2340636"/>
                <a:ext cx="624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F424200F-0400-63CD-893A-D7C8110F4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2838" y="2340636"/>
                <a:ext cx="624017" cy="307777"/>
              </a:xfrm>
              <a:prstGeom prst="rect">
                <a:avLst/>
              </a:prstGeom>
              <a:blipFill>
                <a:blip r:embed="rId5"/>
                <a:stretch>
                  <a:fillRect t="-2941" r="-31373" b="-882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n 23">
            <a:extLst>
              <a:ext uri="{FF2B5EF4-FFF2-40B4-BE49-F238E27FC236}">
                <a16:creationId xmlns:a16="http://schemas.microsoft.com/office/drawing/2014/main" id="{D96F095D-1FF3-5C1F-4FCD-C5320503F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236" y="5065028"/>
            <a:ext cx="1571844" cy="50489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6CCC1C0-9D21-B47E-31E5-4D83A4D68E0C}"/>
              </a:ext>
            </a:extLst>
          </p:cNvPr>
          <p:cNvSpPr txBox="1"/>
          <p:nvPr/>
        </p:nvSpPr>
        <p:spPr>
          <a:xfrm>
            <a:off x="7674660" y="3923541"/>
            <a:ext cx="3442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A través del método Single </a:t>
            </a:r>
            <a:r>
              <a:rPr lang="es-MX" sz="1400" b="1" dirty="0" err="1">
                <a:latin typeface="Montserrat Light" panose="00000400000000000000" pitchFamily="2" charset="0"/>
              </a:rPr>
              <a:t>Values</a:t>
            </a:r>
            <a:r>
              <a:rPr lang="es-MX" sz="1400" b="1" dirty="0">
                <a:latin typeface="Montserrat Light" panose="00000400000000000000" pitchFamily="2" charset="0"/>
              </a:rPr>
              <a:t> </a:t>
            </a:r>
            <a:r>
              <a:rPr lang="es-MX" sz="1400" b="1" dirty="0" err="1">
                <a:latin typeface="Montserrat Light" panose="00000400000000000000" pitchFamily="2" charset="0"/>
              </a:rPr>
              <a:t>Decomposition</a:t>
            </a:r>
            <a:r>
              <a:rPr lang="es-MX" sz="1400" b="1" dirty="0">
                <a:latin typeface="Montserrat Light" panose="00000400000000000000" pitchFamily="2" charset="0"/>
              </a:rPr>
              <a:t> (SVD)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DD232A9D-81FB-29F4-2D22-C160911D8CA6}"/>
                  </a:ext>
                </a:extLst>
              </p:cNvPr>
              <p:cNvSpPr txBox="1"/>
              <p:nvPr/>
            </p:nvSpPr>
            <p:spPr>
              <a:xfrm>
                <a:off x="8749027" y="4669760"/>
                <a:ext cx="12500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𝑆𝑉𝐷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DD232A9D-81FB-29F4-2D22-C160911D8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027" y="4669760"/>
                <a:ext cx="1250022" cy="276999"/>
              </a:xfrm>
              <a:prstGeom prst="rect">
                <a:avLst/>
              </a:prstGeom>
              <a:blipFill>
                <a:blip r:embed="rId7"/>
                <a:stretch>
                  <a:fillRect l="-3902" t="-2222" r="-6829" b="-3555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n 27">
            <a:extLst>
              <a:ext uri="{FF2B5EF4-FFF2-40B4-BE49-F238E27FC236}">
                <a16:creationId xmlns:a16="http://schemas.microsoft.com/office/drawing/2014/main" id="{EA344E82-AC6A-463A-5AFA-AB5198D70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9027" y="5560142"/>
            <a:ext cx="1209844" cy="523948"/>
          </a:xfrm>
          <a:prstGeom prst="rect">
            <a:avLst/>
          </a:prstGeom>
        </p:spPr>
      </p:pic>
      <p:sp>
        <p:nvSpPr>
          <p:cNvPr id="29" name="Marcador de número de diapositiva 28">
            <a:extLst>
              <a:ext uri="{FF2B5EF4-FFF2-40B4-BE49-F238E27FC236}">
                <a16:creationId xmlns:a16="http://schemas.microsoft.com/office/drawing/2014/main" id="{733EFE70-99F4-0641-F20F-81F3E48EE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3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8971BBB-D89C-0F39-5076-716301917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99"/>
          <a:stretch/>
        </p:blipFill>
        <p:spPr>
          <a:xfrm>
            <a:off x="4954785" y="1119673"/>
            <a:ext cx="4582992" cy="5408564"/>
          </a:xfrm>
          <a:prstGeom prst="rect">
            <a:avLst/>
          </a:prstGeom>
        </p:spPr>
      </p:pic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4BE7CF10-D4B5-3B4A-51CF-B6A5F43AF4C5}"/>
              </a:ext>
            </a:extLst>
          </p:cNvPr>
          <p:cNvSpPr/>
          <p:nvPr/>
        </p:nvSpPr>
        <p:spPr>
          <a:xfrm>
            <a:off x="9880907" y="5262465"/>
            <a:ext cx="2157706" cy="930563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783FC34-D0E6-2449-D964-D380AE51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501"/>
          <a:stretch/>
        </p:blipFill>
        <p:spPr>
          <a:xfrm>
            <a:off x="1568791" y="1119673"/>
            <a:ext cx="3251061" cy="5408564"/>
          </a:xfrm>
          <a:prstGeom prst="rect">
            <a:avLst/>
          </a:prstGeom>
        </p:spPr>
      </p:pic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3B78F193-2BD0-FB85-73A5-909415E91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5" t="58689" r="43446" b="22550"/>
          <a:stretch/>
        </p:blipFill>
        <p:spPr>
          <a:xfrm>
            <a:off x="5039843" y="4276188"/>
            <a:ext cx="1167938" cy="10737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E36728-3DC4-CF00-A774-8C7AC3E1FD57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6290AD-ECCA-264F-53B9-A700E7D513C3}"/>
              </a:ext>
            </a:extLst>
          </p:cNvPr>
          <p:cNvSpPr txBox="1"/>
          <p:nvPr/>
        </p:nvSpPr>
        <p:spPr>
          <a:xfrm>
            <a:off x="9880908" y="5349938"/>
            <a:ext cx="2157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Queremos un enfoque local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5671877-AA68-CDF9-F006-F17180A7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97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9A30F54A-3909-9B37-76C3-3B15610EEB50}"/>
              </a:ext>
            </a:extLst>
          </p:cNvPr>
          <p:cNvSpPr/>
          <p:nvPr/>
        </p:nvSpPr>
        <p:spPr>
          <a:xfrm>
            <a:off x="1656240" y="1656763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63255682-9579-E3BD-C699-D774FEFF9671}"/>
              </a:ext>
            </a:extLst>
          </p:cNvPr>
          <p:cNvSpPr/>
          <p:nvPr/>
        </p:nvSpPr>
        <p:spPr>
          <a:xfrm>
            <a:off x="3695894" y="2788299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69AAB2A7-76E6-BE4C-B21D-DAA352BD75A4}"/>
              </a:ext>
            </a:extLst>
          </p:cNvPr>
          <p:cNvSpPr/>
          <p:nvPr/>
        </p:nvSpPr>
        <p:spPr>
          <a:xfrm>
            <a:off x="5735548" y="3919835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7B54FD-2E49-A38D-8C4D-DD2668429340}"/>
              </a:ext>
            </a:extLst>
          </p:cNvPr>
          <p:cNvSpPr txBox="1"/>
          <p:nvPr/>
        </p:nvSpPr>
        <p:spPr>
          <a:xfrm>
            <a:off x="1967324" y="1788518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566C07-C5B6-E303-85CD-38EA42679A37}"/>
              </a:ext>
            </a:extLst>
          </p:cNvPr>
          <p:cNvSpPr txBox="1"/>
          <p:nvPr/>
        </p:nvSpPr>
        <p:spPr>
          <a:xfrm>
            <a:off x="4006978" y="2920054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Objetivo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C54806-E12C-EF13-2E2C-AB2995DAB86B}"/>
              </a:ext>
            </a:extLst>
          </p:cNvPr>
          <p:cNvSpPr txBox="1"/>
          <p:nvPr/>
        </p:nvSpPr>
        <p:spPr>
          <a:xfrm>
            <a:off x="6046632" y="4051590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Datos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7E48C093-7581-49C9-A189-C197FA3DE191}"/>
              </a:ext>
            </a:extLst>
          </p:cNvPr>
          <p:cNvSpPr/>
          <p:nvPr/>
        </p:nvSpPr>
        <p:spPr>
          <a:xfrm>
            <a:off x="7775205" y="5051373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717653-D1BB-3731-F21B-406CB4742D5C}"/>
              </a:ext>
            </a:extLst>
          </p:cNvPr>
          <p:cNvSpPr txBox="1"/>
          <p:nvPr/>
        </p:nvSpPr>
        <p:spPr>
          <a:xfrm>
            <a:off x="8086286" y="5183126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TFM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C25EF5-F00A-5A20-E2C5-DCBCCCA1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065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98F8B0F-47EB-8B2D-7EE0-D97F1BDE6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99"/>
          <a:stretch/>
        </p:blipFill>
        <p:spPr>
          <a:xfrm>
            <a:off x="4954785" y="1119673"/>
            <a:ext cx="4582992" cy="5408564"/>
          </a:xfrm>
          <a:prstGeom prst="rect">
            <a:avLst/>
          </a:prstGeom>
        </p:spPr>
      </p:pic>
      <p:pic>
        <p:nvPicPr>
          <p:cNvPr id="15" name="Imagen 1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D79764E-2CF5-A330-229D-5B7BF2D3C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5" t="58689" r="43446" b="22550"/>
          <a:stretch/>
        </p:blipFill>
        <p:spPr>
          <a:xfrm>
            <a:off x="5023585" y="2186643"/>
            <a:ext cx="3440778" cy="3163295"/>
          </a:xfrm>
          <a:prstGeom prst="rect">
            <a:avLst/>
          </a:prstGeom>
        </p:spPr>
      </p:pic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4BE7CF10-D4B5-3B4A-51CF-B6A5F43AF4C5}"/>
              </a:ext>
            </a:extLst>
          </p:cNvPr>
          <p:cNvSpPr/>
          <p:nvPr/>
        </p:nvSpPr>
        <p:spPr>
          <a:xfrm>
            <a:off x="9880907" y="5262465"/>
            <a:ext cx="2157706" cy="930563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783FC34-D0E6-2449-D964-D380AE51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501"/>
          <a:stretch/>
        </p:blipFill>
        <p:spPr>
          <a:xfrm>
            <a:off x="1568791" y="1119673"/>
            <a:ext cx="3251061" cy="54085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E36728-3DC4-CF00-A774-8C7AC3E1FD57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6290AD-ECCA-264F-53B9-A700E7D513C3}"/>
              </a:ext>
            </a:extLst>
          </p:cNvPr>
          <p:cNvSpPr txBox="1"/>
          <p:nvPr/>
        </p:nvSpPr>
        <p:spPr>
          <a:xfrm>
            <a:off x="9880908" y="5349938"/>
            <a:ext cx="2157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Queremos un enfoque local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C74F2B54-3D28-1C95-4899-11B45344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411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4D2972AF-BFC4-3BBD-94C9-037146869C7F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4F6485-35D7-3752-3A97-CC30B4CE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6"/>
          <a:stretch/>
        </p:blipFill>
        <p:spPr>
          <a:xfrm>
            <a:off x="527381" y="1492898"/>
            <a:ext cx="6731835" cy="426408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C23DA52-D876-F376-033D-AB2CD489FEA7}"/>
              </a:ext>
            </a:extLst>
          </p:cNvPr>
          <p:cNvSpPr txBox="1"/>
          <p:nvPr/>
        </p:nvSpPr>
        <p:spPr>
          <a:xfrm>
            <a:off x="1718099" y="5017351"/>
            <a:ext cx="4350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latin typeface="Montserrat Light" panose="00000400000000000000" pitchFamily="2" charset="0"/>
              </a:rPr>
              <a:t>Alta sensibilidad a segmento de control para alineación</a:t>
            </a:r>
          </a:p>
        </p:txBody>
      </p:sp>
      <p:sp>
        <p:nvSpPr>
          <p:cNvPr id="16" name="Flecha: cheurón 15">
            <a:extLst>
              <a:ext uri="{FF2B5EF4-FFF2-40B4-BE49-F238E27FC236}">
                <a16:creationId xmlns:a16="http://schemas.microsoft.com/office/drawing/2014/main" id="{42334A85-3471-06E5-BAF2-9C58B9819719}"/>
              </a:ext>
            </a:extLst>
          </p:cNvPr>
          <p:cNvSpPr/>
          <p:nvPr/>
        </p:nvSpPr>
        <p:spPr>
          <a:xfrm>
            <a:off x="7473820" y="242596"/>
            <a:ext cx="4483311" cy="5971592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120C72C-0AEE-D81A-425A-A7DA787FC6AA}"/>
              </a:ext>
            </a:extLst>
          </p:cNvPr>
          <p:cNvSpPr txBox="1"/>
          <p:nvPr/>
        </p:nvSpPr>
        <p:spPr>
          <a:xfrm>
            <a:off x="7604049" y="435057"/>
            <a:ext cx="4152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Metrica</a:t>
            </a:r>
            <a:r>
              <a:rPr lang="es-MX" sz="28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28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Bhattacharyya</a:t>
            </a:r>
            <a:endParaRPr lang="es-MX" sz="2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6C454390-3DCB-141C-C134-1DBAE0686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7"/>
          <a:stretch/>
        </p:blipFill>
        <p:spPr>
          <a:xfrm>
            <a:off x="8422675" y="2111398"/>
            <a:ext cx="2515270" cy="2233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22231A1-DA6D-15F3-62FD-73C54942479A}"/>
                  </a:ext>
                </a:extLst>
              </p:cNvPr>
              <p:cNvSpPr txBox="1"/>
              <p:nvPr/>
            </p:nvSpPr>
            <p:spPr>
              <a:xfrm>
                <a:off x="7679647" y="4626057"/>
                <a:ext cx="4076924" cy="961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MX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s-MX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MX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s-MX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MX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MX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MX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s-MX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s-MX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MX" sz="14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MX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MX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MX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MX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s-MX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s-MX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s-MX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𝑑𝑒𝑡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140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MX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MX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  <m:sSub>
                                        <m:sSubPr>
                                          <m:ctrlPr>
                                            <a:rPr lang="es-MX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MX" sz="14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s-MX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s-MX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  <m:sSub>
                                        <m:sSubPr>
                                          <m:ctrlPr>
                                            <a:rPr lang="es-MX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MX" sz="14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s-MX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rad>
                                  <m:r>
                                    <a:rPr lang="es-MX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MX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22231A1-DA6D-15F3-62FD-73C549424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647" y="4626057"/>
                <a:ext cx="4076924" cy="9615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>
            <a:extLst>
              <a:ext uri="{FF2B5EF4-FFF2-40B4-BE49-F238E27FC236}">
                <a16:creationId xmlns:a16="http://schemas.microsoft.com/office/drawing/2014/main" id="{6FD9D432-8B33-7EFD-C43F-324C2215AC25}"/>
              </a:ext>
            </a:extLst>
          </p:cNvPr>
          <p:cNvSpPr txBox="1"/>
          <p:nvPr/>
        </p:nvSpPr>
        <p:spPr>
          <a:xfrm>
            <a:off x="8145192" y="1015844"/>
            <a:ext cx="3070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Se basa en la medida de las áreas solapadas bajo las curvas de probabilidad de las dos distribuciones.</a:t>
            </a:r>
            <a:endParaRPr lang="es-MX" sz="1400" dirty="0"/>
          </a:p>
        </p:txBody>
      </p:sp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18E0FB46-46FE-F95A-974E-68FFBB1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84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40DA17-5396-8954-4633-FA076303B4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63" r="50292"/>
          <a:stretch/>
        </p:blipFill>
        <p:spPr>
          <a:xfrm>
            <a:off x="326571" y="2599984"/>
            <a:ext cx="6612000" cy="37695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ADC1AF-CD6C-B7D9-27DA-106789D02146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7EA819-F938-BAE9-AEE9-712D37C8C4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78"/>
          <a:stretch/>
        </p:blipFill>
        <p:spPr>
          <a:xfrm>
            <a:off x="7408505" y="2771192"/>
            <a:ext cx="4569377" cy="365175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9F092BA-D5D6-ECCA-2644-F12A7E363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39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0FBE5ED-60C6-DADA-7BAD-886C3AB2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64" t="5034" b="70477"/>
          <a:stretch/>
        </p:blipFill>
        <p:spPr>
          <a:xfrm>
            <a:off x="6659830" y="876524"/>
            <a:ext cx="1739957" cy="16795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46E925-3C3B-E5B0-4C5A-99313788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17" t="53152" r="16836" b="23447"/>
          <a:stretch/>
        </p:blipFill>
        <p:spPr>
          <a:xfrm>
            <a:off x="8504684" y="951169"/>
            <a:ext cx="1699823" cy="16048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E9747C-024B-71F1-2B15-13683B648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953" t="53515" r="599" b="23083"/>
          <a:stretch/>
        </p:blipFill>
        <p:spPr>
          <a:xfrm>
            <a:off x="10309404" y="951169"/>
            <a:ext cx="1699822" cy="1604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40DA17-5396-8954-4633-FA076303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63" r="50292"/>
          <a:stretch/>
        </p:blipFill>
        <p:spPr>
          <a:xfrm>
            <a:off x="326571" y="2599984"/>
            <a:ext cx="6612000" cy="37695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ADC1AF-CD6C-B7D9-27DA-106789D02146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7EA819-F938-BAE9-AEE9-712D37C8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78"/>
          <a:stretch/>
        </p:blipFill>
        <p:spPr>
          <a:xfrm>
            <a:off x="7408505" y="2771192"/>
            <a:ext cx="4569377" cy="3651751"/>
          </a:xfrm>
          <a:prstGeom prst="rect">
            <a:avLst/>
          </a:prstGeom>
        </p:spPr>
      </p:pic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34BF1190-085F-24E6-A6F2-496A3E9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95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0FBE5ED-60C6-DADA-7BAD-886C3AB2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64" t="5034" b="70477"/>
          <a:stretch/>
        </p:blipFill>
        <p:spPr>
          <a:xfrm>
            <a:off x="6659830" y="876524"/>
            <a:ext cx="1739957" cy="16795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46E925-3C3B-E5B0-4C5A-99313788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17" t="53152" r="16836" b="23447"/>
          <a:stretch/>
        </p:blipFill>
        <p:spPr>
          <a:xfrm>
            <a:off x="8504684" y="951169"/>
            <a:ext cx="1699823" cy="16048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E9747C-024B-71F1-2B15-13683B648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953" t="53515" r="599" b="23083"/>
          <a:stretch/>
        </p:blipFill>
        <p:spPr>
          <a:xfrm>
            <a:off x="10309404" y="951169"/>
            <a:ext cx="1699822" cy="160486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ADC1AF-CD6C-B7D9-27DA-106789D02146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19691EF9-0F8D-DCDE-95F7-A73DB5283818}"/>
              </a:ext>
            </a:extLst>
          </p:cNvPr>
          <p:cNvSpPr/>
          <p:nvPr/>
        </p:nvSpPr>
        <p:spPr>
          <a:xfrm>
            <a:off x="1782147" y="1966406"/>
            <a:ext cx="3436280" cy="1098469"/>
          </a:xfrm>
          <a:prstGeom prst="round2DiagRect">
            <a:avLst/>
          </a:prstGeom>
          <a:solidFill>
            <a:srgbClr val="003E1F"/>
          </a:solidFill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63B97F1-A133-3909-C9D0-C1D703CCA0E6}"/>
              </a:ext>
            </a:extLst>
          </p:cNvPr>
          <p:cNvSpPr txBox="1"/>
          <p:nvPr/>
        </p:nvSpPr>
        <p:spPr>
          <a:xfrm>
            <a:off x="1602738" y="2192475"/>
            <a:ext cx="370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Montserrat Light" panose="00000400000000000000" pitchFamily="2" charset="0"/>
              </a:rPr>
              <a:t>Identificación de estados </a:t>
            </a:r>
          </a:p>
          <a:p>
            <a:pPr algn="ctr"/>
            <a:r>
              <a:rPr lang="es-MX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pre-ictales</a:t>
            </a:r>
            <a:r>
              <a:rPr lang="es-MX" b="1" dirty="0">
                <a:solidFill>
                  <a:schemeClr val="bg1"/>
                </a:solidFill>
                <a:latin typeface="Montserrat Light" panose="00000400000000000000" pitchFamily="2" charset="0"/>
              </a:rPr>
              <a:t> e </a:t>
            </a:r>
            <a:r>
              <a:rPr lang="es-MX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inter-ictales</a:t>
            </a:r>
            <a:endParaRPr lang="es-MX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2" name="Rectángulo: esquinas diagonales redondeadas 11">
            <a:extLst>
              <a:ext uri="{FF2B5EF4-FFF2-40B4-BE49-F238E27FC236}">
                <a16:creationId xmlns:a16="http://schemas.microsoft.com/office/drawing/2014/main" id="{FFE266B8-D5E8-C969-B2B5-620AD03562F6}"/>
              </a:ext>
            </a:extLst>
          </p:cNvPr>
          <p:cNvSpPr/>
          <p:nvPr/>
        </p:nvSpPr>
        <p:spPr>
          <a:xfrm>
            <a:off x="1104898" y="1523582"/>
            <a:ext cx="4705350" cy="1952625"/>
          </a:xfrm>
          <a:prstGeom prst="round2DiagRect">
            <a:avLst/>
          </a:prstGeom>
          <a:noFill/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119B4D0-FF70-659F-C333-6FFE27B29FA6}"/>
              </a:ext>
            </a:extLst>
          </p:cNvPr>
          <p:cNvSpPr txBox="1"/>
          <p:nvPr/>
        </p:nvSpPr>
        <p:spPr>
          <a:xfrm>
            <a:off x="1104898" y="1553547"/>
            <a:ext cx="4705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Primer Indicio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AF023E-DF47-1344-858D-8B5021E5A32C}"/>
              </a:ext>
            </a:extLst>
          </p:cNvPr>
          <p:cNvSpPr txBox="1"/>
          <p:nvPr/>
        </p:nvSpPr>
        <p:spPr>
          <a:xfrm>
            <a:off x="6898403" y="2674132"/>
            <a:ext cx="4970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Identificar los nodos (áreas cerebrales o electrodos) más discriminantes entre las dos clases.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E0AD92B-F932-EA50-3606-4E39B40B80FD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>
            <a:off x="9383835" y="3197352"/>
            <a:ext cx="0" cy="73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EEA3095-AA7E-782B-1B88-9A01E9A0B66B}"/>
              </a:ext>
            </a:extLst>
          </p:cNvPr>
          <p:cNvSpPr txBox="1"/>
          <p:nvPr/>
        </p:nvSpPr>
        <p:spPr>
          <a:xfrm>
            <a:off x="6898403" y="3932787"/>
            <a:ext cx="4970864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Usar nodos discriminantes como entrenamiento indirecto para un modelo de aprendizaje supervisado de Machine </a:t>
            </a:r>
            <a:r>
              <a:rPr lang="es-MX" sz="1400" b="1" dirty="0" err="1">
                <a:latin typeface="Montserrat Light" panose="00000400000000000000" pitchFamily="2" charset="0"/>
              </a:rPr>
              <a:t>Learning</a:t>
            </a:r>
            <a:r>
              <a:rPr lang="es-MX" sz="1400" b="1" dirty="0">
                <a:latin typeface="Montserrat Light" panose="00000400000000000000" pitchFamily="2" charset="0"/>
              </a:rPr>
              <a:t> para nuestra identificación de crisis.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C8BCE5BC-B1BB-C2F6-2262-BF502018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241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ADC1AF-CD6C-B7D9-27DA-106789D02146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F1ED21-77D9-FEB5-C6B5-28ED0B870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1712166"/>
            <a:ext cx="4706007" cy="3715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1AB7510-F3A2-7523-7029-B9CCB50F713A}"/>
              </a:ext>
            </a:extLst>
          </p:cNvPr>
          <p:cNvSpPr txBox="1"/>
          <p:nvPr/>
        </p:nvSpPr>
        <p:spPr>
          <a:xfrm>
            <a:off x="2160020" y="1246746"/>
            <a:ext cx="158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Paciente 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18D778-08B0-F750-5DC9-B902DA192D22}"/>
              </a:ext>
            </a:extLst>
          </p:cNvPr>
          <p:cNvSpPr txBox="1"/>
          <p:nvPr/>
        </p:nvSpPr>
        <p:spPr>
          <a:xfrm>
            <a:off x="5629440" y="1528597"/>
            <a:ext cx="28194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Montserrat Light" panose="00000400000000000000" pitchFamily="2" charset="0"/>
              </a:rPr>
              <a:t>Total días en observación: 11</a:t>
            </a:r>
          </a:p>
          <a:p>
            <a:r>
              <a:rPr lang="es-MX" sz="1400" b="1" dirty="0">
                <a:latin typeface="Montserrat Light" panose="00000400000000000000" pitchFamily="2" charset="0"/>
              </a:rPr>
              <a:t>Días de Crisis: 3</a:t>
            </a:r>
          </a:p>
          <a:p>
            <a:r>
              <a:rPr lang="es-MX" sz="1400" b="1" dirty="0">
                <a:latin typeface="Montserrat Light" panose="00000400000000000000" pitchFamily="2" charset="0"/>
              </a:rPr>
              <a:t>Días fuera de crisis: 8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5B98961-DC46-A719-5526-FCE639EC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2685437"/>
            <a:ext cx="4706007" cy="3715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23E6335-3734-92B5-3FFE-817D5DE98D0D}"/>
              </a:ext>
            </a:extLst>
          </p:cNvPr>
          <p:cNvSpPr txBox="1"/>
          <p:nvPr/>
        </p:nvSpPr>
        <p:spPr>
          <a:xfrm>
            <a:off x="601410" y="2382150"/>
            <a:ext cx="2819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Montserrat Light" panose="00000400000000000000" pitchFamily="2" charset="0"/>
              </a:rPr>
              <a:t>Día 1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E4360D2-AC09-52D3-C2D2-485866F3EAF1}"/>
              </a:ext>
            </a:extLst>
          </p:cNvPr>
          <p:cNvSpPr>
            <a:spLocks noChangeAspect="1"/>
          </p:cNvSpPr>
          <p:nvPr/>
        </p:nvSpPr>
        <p:spPr>
          <a:xfrm>
            <a:off x="666336" y="2735431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E08B1D9-5BE1-755E-249A-9CB04B0898B6}"/>
              </a:ext>
            </a:extLst>
          </p:cNvPr>
          <p:cNvSpPr txBox="1"/>
          <p:nvPr/>
        </p:nvSpPr>
        <p:spPr>
          <a:xfrm>
            <a:off x="2659058" y="3112227"/>
            <a:ext cx="1655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Montserrat Light" panose="00000400000000000000" pitchFamily="2" charset="0"/>
              </a:rPr>
              <a:t>Entrenamiento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186DAEE6-B2E4-8B84-DAF6-20C7A45B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164" t="5034" b="70477"/>
          <a:stretch/>
        </p:blipFill>
        <p:spPr>
          <a:xfrm>
            <a:off x="1117603" y="3424288"/>
            <a:ext cx="1392907" cy="1344518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9B1CF09-A54B-084A-1AE0-EF4695EC52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717" t="53152" r="16836" b="23447"/>
          <a:stretch/>
        </p:blipFill>
        <p:spPr>
          <a:xfrm>
            <a:off x="2628492" y="3484044"/>
            <a:ext cx="1360779" cy="128476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D1B4AD9-308A-4736-E47F-3402058FB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953" t="53515" r="599" b="23083"/>
          <a:stretch/>
        </p:blipFill>
        <p:spPr>
          <a:xfrm>
            <a:off x="4034182" y="3484044"/>
            <a:ext cx="1360778" cy="1284762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390A0E9B-EC26-D7D3-43B4-4015C98C36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51" t="3568" r="75105" b="43099"/>
          <a:stretch/>
        </p:blipFill>
        <p:spPr>
          <a:xfrm>
            <a:off x="1116800" y="5329403"/>
            <a:ext cx="1376799" cy="1318829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CF7A0469-096A-73D3-139D-D0BB7E8D9F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576" t="5697" r="42202" b="43832"/>
          <a:stretch/>
        </p:blipFill>
        <p:spPr>
          <a:xfrm>
            <a:off x="2649479" y="5400183"/>
            <a:ext cx="1352846" cy="1248049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8239B2FC-735B-C04E-81DD-D6D5E19F53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220" t="3705" r="8559" b="43939"/>
          <a:stretch/>
        </p:blipFill>
        <p:spPr>
          <a:xfrm>
            <a:off x="4158204" y="5353563"/>
            <a:ext cx="1352847" cy="1294669"/>
          </a:xfrm>
          <a:prstGeom prst="rect">
            <a:avLst/>
          </a:prstGeom>
        </p:spPr>
      </p:pic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F67C5736-9B47-1536-F972-32B960C553D9}"/>
              </a:ext>
            </a:extLst>
          </p:cNvPr>
          <p:cNvCxnSpPr>
            <a:cxnSpLocks/>
          </p:cNvCxnSpPr>
          <p:nvPr/>
        </p:nvCxnSpPr>
        <p:spPr>
          <a:xfrm>
            <a:off x="1026367" y="2735431"/>
            <a:ext cx="4484684" cy="2033375"/>
          </a:xfrm>
          <a:prstGeom prst="bentConnector3">
            <a:avLst>
              <a:gd name="adj1" fmla="val 159"/>
            </a:avLst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: angular 48">
            <a:extLst>
              <a:ext uri="{FF2B5EF4-FFF2-40B4-BE49-F238E27FC236}">
                <a16:creationId xmlns:a16="http://schemas.microsoft.com/office/drawing/2014/main" id="{04F8D80A-38B6-A26C-0093-F9BEE7A28B32}"/>
              </a:ext>
            </a:extLst>
          </p:cNvPr>
          <p:cNvCxnSpPr>
            <a:cxnSpLocks/>
          </p:cNvCxnSpPr>
          <p:nvPr/>
        </p:nvCxnSpPr>
        <p:spPr>
          <a:xfrm>
            <a:off x="799893" y="3198413"/>
            <a:ext cx="4711158" cy="3449819"/>
          </a:xfrm>
          <a:prstGeom prst="bentConnector3">
            <a:avLst>
              <a:gd name="adj1" fmla="val -248"/>
            </a:avLst>
          </a:prstGeom>
          <a:ln w="1905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26B80EF-3EE5-0AA0-C3B6-324D06BB605F}"/>
              </a:ext>
            </a:extLst>
          </p:cNvPr>
          <p:cNvSpPr txBox="1"/>
          <p:nvPr/>
        </p:nvSpPr>
        <p:spPr>
          <a:xfrm>
            <a:off x="1377282" y="4989048"/>
            <a:ext cx="39359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Testeo de 30 segmentos para día 1</a:t>
            </a:r>
          </a:p>
        </p:txBody>
      </p:sp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id="{B7ECB843-29C5-1E90-941E-C882129DBE14}"/>
              </a:ext>
            </a:extLst>
          </p:cNvPr>
          <p:cNvCxnSpPr>
            <a:cxnSpLocks/>
          </p:cNvCxnSpPr>
          <p:nvPr/>
        </p:nvCxnSpPr>
        <p:spPr>
          <a:xfrm>
            <a:off x="1026367" y="2689927"/>
            <a:ext cx="4484684" cy="2078879"/>
          </a:xfrm>
          <a:prstGeom prst="bentConnector3">
            <a:avLst>
              <a:gd name="adj1" fmla="val 100520"/>
            </a:avLst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7EB35B10-7D2E-3037-95B5-20D404E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21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ADC1AF-CD6C-B7D9-27DA-106789D02146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F1ED21-77D9-FEB5-C6B5-28ED0B870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1712166"/>
            <a:ext cx="4706007" cy="3715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1AB7510-F3A2-7523-7029-B9CCB50F713A}"/>
              </a:ext>
            </a:extLst>
          </p:cNvPr>
          <p:cNvSpPr txBox="1"/>
          <p:nvPr/>
        </p:nvSpPr>
        <p:spPr>
          <a:xfrm>
            <a:off x="2160020" y="1246746"/>
            <a:ext cx="158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Paciente 1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5B98961-DC46-A719-5526-FCE639EC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2685437"/>
            <a:ext cx="4706007" cy="3715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23E6335-3734-92B5-3FFE-817D5DE98D0D}"/>
              </a:ext>
            </a:extLst>
          </p:cNvPr>
          <p:cNvSpPr txBox="1"/>
          <p:nvPr/>
        </p:nvSpPr>
        <p:spPr>
          <a:xfrm>
            <a:off x="601410" y="2382150"/>
            <a:ext cx="2819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Montserrat Light" panose="00000400000000000000" pitchFamily="2" charset="0"/>
              </a:rPr>
              <a:t>Día 1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E4360D2-AC09-52D3-C2D2-485866F3EAF1}"/>
              </a:ext>
            </a:extLst>
          </p:cNvPr>
          <p:cNvSpPr>
            <a:spLocks noChangeAspect="1"/>
          </p:cNvSpPr>
          <p:nvPr/>
        </p:nvSpPr>
        <p:spPr>
          <a:xfrm>
            <a:off x="666336" y="2735431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BD927507-B158-A7A3-A73B-3251C153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77" y="5076813"/>
            <a:ext cx="1509526" cy="1680023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02E04567-F7A5-1472-29BC-F51DEAB9B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592" y="5065033"/>
            <a:ext cx="2611075" cy="1361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15EAF833-140B-4329-8A10-DCD4ECFBF6CB}"/>
                  </a:ext>
                </a:extLst>
              </p:cNvPr>
              <p:cNvSpPr txBox="1"/>
              <p:nvPr/>
            </p:nvSpPr>
            <p:spPr>
              <a:xfrm>
                <a:off x="4046311" y="6422188"/>
                <a:ext cx="8287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𝑃𝐷𝐹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15EAF833-140B-4329-8A10-DCD4ECFBF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311" y="6422188"/>
                <a:ext cx="828753" cy="276999"/>
              </a:xfrm>
              <a:prstGeom prst="rect">
                <a:avLst/>
              </a:prstGeom>
              <a:blipFill>
                <a:blip r:embed="rId5"/>
                <a:stretch>
                  <a:fillRect l="-6618" t="-4444" r="-9559" b="-3555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uadroTexto 70">
            <a:extLst>
              <a:ext uri="{FF2B5EF4-FFF2-40B4-BE49-F238E27FC236}">
                <a16:creationId xmlns:a16="http://schemas.microsoft.com/office/drawing/2014/main" id="{127D0246-93A2-6450-EE03-1CC3D008957D}"/>
              </a:ext>
            </a:extLst>
          </p:cNvPr>
          <p:cNvSpPr txBox="1"/>
          <p:nvPr/>
        </p:nvSpPr>
        <p:spPr>
          <a:xfrm>
            <a:off x="6742136" y="5094997"/>
            <a:ext cx="2819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Montserrat Light" panose="00000400000000000000" pitchFamily="2" charset="0"/>
              </a:rPr>
              <a:t>Parametrización del testeo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72">
                <a:extLst>
                  <a:ext uri="{FF2B5EF4-FFF2-40B4-BE49-F238E27FC236}">
                    <a16:creationId xmlns:a16="http://schemas.microsoft.com/office/drawing/2014/main" id="{BD981B61-1BB1-DF62-005B-7CC9B572DC43}"/>
                  </a:ext>
                </a:extLst>
              </p:cNvPr>
              <p:cNvSpPr txBox="1"/>
              <p:nvPr/>
            </p:nvSpPr>
            <p:spPr>
              <a:xfrm>
                <a:off x="6014301" y="5516810"/>
                <a:ext cx="3547253" cy="694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𝑖𝑛𝑡𝑒𝑟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𝑝𝑟𝑒</m:t>
                              </m:r>
                            </m:sub>
                          </m:sSub>
                        </m:den>
                      </m:f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{"/>
                          <m:endChr m:val=""/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𝐶𝑟𝑖𝑠𝑖𝑠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≤1</m:t>
                              </m:r>
                            </m:e>
                            <m:e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𝑁𝑜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𝐶𝑟𝑖𝑠𝑖𝑠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73" name="CuadroTexto 72">
                <a:extLst>
                  <a:ext uri="{FF2B5EF4-FFF2-40B4-BE49-F238E27FC236}">
                    <a16:creationId xmlns:a16="http://schemas.microsoft.com/office/drawing/2014/main" id="{BD981B61-1BB1-DF62-005B-7CC9B572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301" y="5516810"/>
                <a:ext cx="3547253" cy="6946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Imagen 73">
            <a:extLst>
              <a:ext uri="{FF2B5EF4-FFF2-40B4-BE49-F238E27FC236}">
                <a16:creationId xmlns:a16="http://schemas.microsoft.com/office/drawing/2014/main" id="{9D4CBD1D-3001-7B1F-AFEE-53492A25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51" t="3568" r="75105" b="43099"/>
          <a:stretch/>
        </p:blipFill>
        <p:spPr>
          <a:xfrm>
            <a:off x="1116800" y="3449803"/>
            <a:ext cx="1376799" cy="1318829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D199915E-30A9-5C0D-DD75-A5F1D1E71A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576" t="5697" r="42202" b="43832"/>
          <a:stretch/>
        </p:blipFill>
        <p:spPr>
          <a:xfrm>
            <a:off x="2649479" y="3520583"/>
            <a:ext cx="1352846" cy="1248049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F0C2116E-5012-6A2E-B36D-CB5036ED8A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3220" t="3705" r="8559" b="43939"/>
          <a:stretch/>
        </p:blipFill>
        <p:spPr>
          <a:xfrm>
            <a:off x="4158204" y="3473963"/>
            <a:ext cx="1352847" cy="1294669"/>
          </a:xfrm>
          <a:prstGeom prst="rect">
            <a:avLst/>
          </a:prstGeom>
        </p:spPr>
      </p:pic>
      <p:cxnSp>
        <p:nvCxnSpPr>
          <p:cNvPr id="77" name="Conector: angular 76">
            <a:extLst>
              <a:ext uri="{FF2B5EF4-FFF2-40B4-BE49-F238E27FC236}">
                <a16:creationId xmlns:a16="http://schemas.microsoft.com/office/drawing/2014/main" id="{8A0D3958-A367-53D1-7AAE-F36CA2FE5BCD}"/>
              </a:ext>
            </a:extLst>
          </p:cNvPr>
          <p:cNvCxnSpPr>
            <a:cxnSpLocks/>
          </p:cNvCxnSpPr>
          <p:nvPr/>
        </p:nvCxnSpPr>
        <p:spPr>
          <a:xfrm>
            <a:off x="799893" y="3190240"/>
            <a:ext cx="4711158" cy="1649512"/>
          </a:xfrm>
          <a:prstGeom prst="bentConnector3">
            <a:avLst>
              <a:gd name="adj1" fmla="val 183"/>
            </a:avLst>
          </a:prstGeom>
          <a:ln w="1905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D6B9374-72D5-CFDF-AC05-3171DB881659}"/>
              </a:ext>
            </a:extLst>
          </p:cNvPr>
          <p:cNvSpPr txBox="1"/>
          <p:nvPr/>
        </p:nvSpPr>
        <p:spPr>
          <a:xfrm>
            <a:off x="1377282" y="3109448"/>
            <a:ext cx="39359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Testeo de 30 segmentos para día 1</a:t>
            </a:r>
          </a:p>
        </p:txBody>
      </p:sp>
      <p:sp>
        <p:nvSpPr>
          <p:cNvPr id="81" name="Marcador de número de diapositiva 80">
            <a:extLst>
              <a:ext uri="{FF2B5EF4-FFF2-40B4-BE49-F238E27FC236}">
                <a16:creationId xmlns:a16="http://schemas.microsoft.com/office/drawing/2014/main" id="{54C92946-64C7-64B5-48EE-DD83D8E4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26</a:t>
            </a:fld>
            <a:endParaRPr lang="es-ES_tradnl"/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9CE04163-76C8-BAA9-AF52-22B7929F0C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853" r="83302"/>
          <a:stretch/>
        </p:blipFill>
        <p:spPr>
          <a:xfrm>
            <a:off x="7279245" y="907537"/>
            <a:ext cx="1659481" cy="420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07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30A6129-D864-80C4-0D69-416F47646337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B514FD-B1E7-93A9-0797-B4A4CB26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1712166"/>
            <a:ext cx="4706007" cy="3715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2FC912F-A767-1C68-45D4-21E5087455C7}"/>
              </a:ext>
            </a:extLst>
          </p:cNvPr>
          <p:cNvSpPr txBox="1"/>
          <p:nvPr/>
        </p:nvSpPr>
        <p:spPr>
          <a:xfrm>
            <a:off x="2160020" y="1246746"/>
            <a:ext cx="158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Paciente 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BDFF3A-F7E3-EF1D-ADD9-68F967BD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2360561"/>
            <a:ext cx="4706007" cy="37152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ACBA7066-6AA6-E0E6-4B59-D84AA35FDF4D}"/>
              </a:ext>
            </a:extLst>
          </p:cNvPr>
          <p:cNvSpPr>
            <a:spLocks noChangeAspect="1"/>
          </p:cNvSpPr>
          <p:nvPr/>
        </p:nvSpPr>
        <p:spPr>
          <a:xfrm>
            <a:off x="663893" y="2407019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EDBAE3-11E2-E930-7088-9842D871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2685630"/>
            <a:ext cx="4706007" cy="37152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0787246F-BBD2-0499-F9B6-EF7B7923E4EB}"/>
              </a:ext>
            </a:extLst>
          </p:cNvPr>
          <p:cNvSpPr>
            <a:spLocks noChangeAspect="1"/>
          </p:cNvSpPr>
          <p:nvPr/>
        </p:nvSpPr>
        <p:spPr>
          <a:xfrm>
            <a:off x="1096585" y="2732088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D92F34-C8FC-BCBF-0F1C-A7950D47C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3010699"/>
            <a:ext cx="4706007" cy="371527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78EA9540-A306-1E46-AF9B-06643BD4D6BC}"/>
              </a:ext>
            </a:extLst>
          </p:cNvPr>
          <p:cNvSpPr>
            <a:spLocks noChangeAspect="1"/>
          </p:cNvSpPr>
          <p:nvPr/>
        </p:nvSpPr>
        <p:spPr>
          <a:xfrm>
            <a:off x="1529277" y="3057157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E72FB8C-B5EB-F4D8-37CF-02C72EF8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3335768"/>
            <a:ext cx="4706007" cy="371527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2BC9B9E-9509-3635-4D50-374EA0A3D7F4}"/>
              </a:ext>
            </a:extLst>
          </p:cNvPr>
          <p:cNvSpPr>
            <a:spLocks noChangeAspect="1"/>
          </p:cNvSpPr>
          <p:nvPr/>
        </p:nvSpPr>
        <p:spPr>
          <a:xfrm>
            <a:off x="1961969" y="3382226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5BF396E-BEB4-70A4-D163-782EA8F6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3660837"/>
            <a:ext cx="4706007" cy="371527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C6255960-7E31-A6A3-03DA-8649BC8AD54B}"/>
              </a:ext>
            </a:extLst>
          </p:cNvPr>
          <p:cNvSpPr>
            <a:spLocks noChangeAspect="1"/>
          </p:cNvSpPr>
          <p:nvPr/>
        </p:nvSpPr>
        <p:spPr>
          <a:xfrm>
            <a:off x="2394661" y="3707295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95B4243-CF5D-9138-F277-CCB8712D0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3985906"/>
            <a:ext cx="4706007" cy="371527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FEF82CC2-0443-B2D1-CE67-551444A66DF2}"/>
              </a:ext>
            </a:extLst>
          </p:cNvPr>
          <p:cNvSpPr>
            <a:spLocks noChangeAspect="1"/>
          </p:cNvSpPr>
          <p:nvPr/>
        </p:nvSpPr>
        <p:spPr>
          <a:xfrm>
            <a:off x="2827353" y="4032364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6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D42EBCC-6E7E-3F81-5FEA-55B21501E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4310975"/>
            <a:ext cx="4706007" cy="371527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036B430D-E4B1-CC3B-125C-DD6702496138}"/>
              </a:ext>
            </a:extLst>
          </p:cNvPr>
          <p:cNvSpPr>
            <a:spLocks noChangeAspect="1"/>
          </p:cNvSpPr>
          <p:nvPr/>
        </p:nvSpPr>
        <p:spPr>
          <a:xfrm>
            <a:off x="3260045" y="4357433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7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15D831F-E7F1-C625-AF70-734469A92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4636044"/>
            <a:ext cx="4706007" cy="371527"/>
          </a:xfrm>
          <a:prstGeom prst="rect">
            <a:avLst/>
          </a:prstGeom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18B96072-296D-3989-AA6D-C3FD7924AC07}"/>
              </a:ext>
            </a:extLst>
          </p:cNvPr>
          <p:cNvSpPr>
            <a:spLocks noChangeAspect="1"/>
          </p:cNvSpPr>
          <p:nvPr/>
        </p:nvSpPr>
        <p:spPr>
          <a:xfrm>
            <a:off x="3692737" y="4682502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8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E47FB81-428B-63A8-3C87-78E8E9C5A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4961113"/>
            <a:ext cx="4706007" cy="371527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178E64A6-26A4-E44C-A903-9F4182E99D2D}"/>
              </a:ext>
            </a:extLst>
          </p:cNvPr>
          <p:cNvSpPr>
            <a:spLocks noChangeAspect="1"/>
          </p:cNvSpPr>
          <p:nvPr/>
        </p:nvSpPr>
        <p:spPr>
          <a:xfrm>
            <a:off x="4125429" y="5007571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9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6DAC6D2-DCBB-FCCD-958C-2D49C1ED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9" y="5286182"/>
            <a:ext cx="4706007" cy="371527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28A458BD-C4F9-BA47-873E-7E3B93169E23}"/>
              </a:ext>
            </a:extLst>
          </p:cNvPr>
          <p:cNvSpPr>
            <a:spLocks noChangeAspect="1"/>
          </p:cNvSpPr>
          <p:nvPr/>
        </p:nvSpPr>
        <p:spPr>
          <a:xfrm>
            <a:off x="4558121" y="5332640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10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EF78FD2-CD3C-33CE-9F39-04F4E8E1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8" y="5611254"/>
            <a:ext cx="4706007" cy="371527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EC41B376-86A0-E5AD-2A09-BC4A08A52CD0}"/>
              </a:ext>
            </a:extLst>
          </p:cNvPr>
          <p:cNvSpPr>
            <a:spLocks noChangeAspect="1"/>
          </p:cNvSpPr>
          <p:nvPr/>
        </p:nvSpPr>
        <p:spPr>
          <a:xfrm>
            <a:off x="4990816" y="5648378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11</a:t>
            </a:r>
          </a:p>
        </p:txBody>
      </p:sp>
      <p:sp>
        <p:nvSpPr>
          <p:cNvPr id="36" name="Marcador de número de diapositiva 35">
            <a:extLst>
              <a:ext uri="{FF2B5EF4-FFF2-40B4-BE49-F238E27FC236}">
                <a16:creationId xmlns:a16="http://schemas.microsoft.com/office/drawing/2014/main" id="{26F46605-22E6-E7D4-0BB6-94945729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27</a:t>
            </a:fld>
            <a:endParaRPr lang="es-ES_tradnl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72EADCF-8CA0-004C-3A21-168FFC4CF07C}"/>
              </a:ext>
            </a:extLst>
          </p:cNvPr>
          <p:cNvSpPr/>
          <p:nvPr/>
        </p:nvSpPr>
        <p:spPr>
          <a:xfrm>
            <a:off x="466531" y="2360561"/>
            <a:ext cx="4838055" cy="23073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1614360-1B83-4E9E-7B76-55B2BBE5CC62}"/>
              </a:ext>
            </a:extLst>
          </p:cNvPr>
          <p:cNvSpPr/>
          <p:nvPr/>
        </p:nvSpPr>
        <p:spPr>
          <a:xfrm>
            <a:off x="466530" y="4972725"/>
            <a:ext cx="4838055" cy="11294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6D9154DB-3FD8-A5ED-BC1F-4CFE207F97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53"/>
          <a:stretch/>
        </p:blipFill>
        <p:spPr>
          <a:xfrm>
            <a:off x="5248209" y="2872094"/>
            <a:ext cx="6833268" cy="28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1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D00153C-B3E1-9AA6-A485-95A5A759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3"/>
          <a:stretch/>
        </p:blipFill>
        <p:spPr>
          <a:xfrm>
            <a:off x="5248209" y="2872094"/>
            <a:ext cx="6833268" cy="289374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0A6129-D864-80C4-0D69-416F47646337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B514FD-B1E7-93A9-0797-B4A4CB26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1712166"/>
            <a:ext cx="4706007" cy="3715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2FC912F-A767-1C68-45D4-21E5087455C7}"/>
              </a:ext>
            </a:extLst>
          </p:cNvPr>
          <p:cNvSpPr txBox="1"/>
          <p:nvPr/>
        </p:nvSpPr>
        <p:spPr>
          <a:xfrm>
            <a:off x="2160020" y="1246746"/>
            <a:ext cx="158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Paciente 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BDFF3A-F7E3-EF1D-ADD9-68F967BD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2360561"/>
            <a:ext cx="4706007" cy="37152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ACBA7066-6AA6-E0E6-4B59-D84AA35FDF4D}"/>
              </a:ext>
            </a:extLst>
          </p:cNvPr>
          <p:cNvSpPr>
            <a:spLocks noChangeAspect="1"/>
          </p:cNvSpPr>
          <p:nvPr/>
        </p:nvSpPr>
        <p:spPr>
          <a:xfrm>
            <a:off x="663893" y="2407019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EDBAE3-11E2-E930-7088-9842D8714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2685630"/>
            <a:ext cx="4706007" cy="37152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0787246F-BBD2-0499-F9B6-EF7B7923E4EB}"/>
              </a:ext>
            </a:extLst>
          </p:cNvPr>
          <p:cNvSpPr>
            <a:spLocks noChangeAspect="1"/>
          </p:cNvSpPr>
          <p:nvPr/>
        </p:nvSpPr>
        <p:spPr>
          <a:xfrm>
            <a:off x="1096585" y="2732088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D92F34-C8FC-BCBF-0F1C-A7950D47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3010699"/>
            <a:ext cx="4706007" cy="371527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78EA9540-A306-1E46-AF9B-06643BD4D6BC}"/>
              </a:ext>
            </a:extLst>
          </p:cNvPr>
          <p:cNvSpPr>
            <a:spLocks noChangeAspect="1"/>
          </p:cNvSpPr>
          <p:nvPr/>
        </p:nvSpPr>
        <p:spPr>
          <a:xfrm>
            <a:off x="1529277" y="3057157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E72FB8C-B5EB-F4D8-37CF-02C72EF8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3335768"/>
            <a:ext cx="4706007" cy="371527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2BC9B9E-9509-3635-4D50-374EA0A3D7F4}"/>
              </a:ext>
            </a:extLst>
          </p:cNvPr>
          <p:cNvSpPr>
            <a:spLocks noChangeAspect="1"/>
          </p:cNvSpPr>
          <p:nvPr/>
        </p:nvSpPr>
        <p:spPr>
          <a:xfrm>
            <a:off x="1961969" y="3382226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5BF396E-BEB4-70A4-D163-782EA8F6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3660837"/>
            <a:ext cx="4706007" cy="371527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C6255960-7E31-A6A3-03DA-8649BC8AD54B}"/>
              </a:ext>
            </a:extLst>
          </p:cNvPr>
          <p:cNvSpPr>
            <a:spLocks noChangeAspect="1"/>
          </p:cNvSpPr>
          <p:nvPr/>
        </p:nvSpPr>
        <p:spPr>
          <a:xfrm>
            <a:off x="2394661" y="3707295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95B4243-CF5D-9138-F277-CCB8712D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3985906"/>
            <a:ext cx="4706007" cy="371527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FEF82CC2-0443-B2D1-CE67-551444A66DF2}"/>
              </a:ext>
            </a:extLst>
          </p:cNvPr>
          <p:cNvSpPr>
            <a:spLocks noChangeAspect="1"/>
          </p:cNvSpPr>
          <p:nvPr/>
        </p:nvSpPr>
        <p:spPr>
          <a:xfrm>
            <a:off x="2827353" y="4032364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6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D42EBCC-6E7E-3F81-5FEA-55B21501E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4310975"/>
            <a:ext cx="4706007" cy="371527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036B430D-E4B1-CC3B-125C-DD6702496138}"/>
              </a:ext>
            </a:extLst>
          </p:cNvPr>
          <p:cNvSpPr>
            <a:spLocks noChangeAspect="1"/>
          </p:cNvSpPr>
          <p:nvPr/>
        </p:nvSpPr>
        <p:spPr>
          <a:xfrm>
            <a:off x="3260045" y="4357433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7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15D831F-E7F1-C625-AF70-734469A9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4636044"/>
            <a:ext cx="4706007" cy="371527"/>
          </a:xfrm>
          <a:prstGeom prst="rect">
            <a:avLst/>
          </a:prstGeom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18B96072-296D-3989-AA6D-C3FD7924AC07}"/>
              </a:ext>
            </a:extLst>
          </p:cNvPr>
          <p:cNvSpPr>
            <a:spLocks noChangeAspect="1"/>
          </p:cNvSpPr>
          <p:nvPr/>
        </p:nvSpPr>
        <p:spPr>
          <a:xfrm>
            <a:off x="3692737" y="4682502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8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E47FB81-428B-63A8-3C87-78E8E9C5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4961113"/>
            <a:ext cx="4706007" cy="371527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178E64A6-26A4-E44C-A903-9F4182E99D2D}"/>
              </a:ext>
            </a:extLst>
          </p:cNvPr>
          <p:cNvSpPr>
            <a:spLocks noChangeAspect="1"/>
          </p:cNvSpPr>
          <p:nvPr/>
        </p:nvSpPr>
        <p:spPr>
          <a:xfrm>
            <a:off x="4125429" y="5007571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9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6DAC6D2-DCBB-FCCD-958C-2D49C1EDB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9" y="5286182"/>
            <a:ext cx="4706007" cy="371527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28A458BD-C4F9-BA47-873E-7E3B93169E23}"/>
              </a:ext>
            </a:extLst>
          </p:cNvPr>
          <p:cNvSpPr>
            <a:spLocks noChangeAspect="1"/>
          </p:cNvSpPr>
          <p:nvPr/>
        </p:nvSpPr>
        <p:spPr>
          <a:xfrm>
            <a:off x="4558121" y="5332640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10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EF78FD2-CD3C-33CE-9F39-04F4E8E1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8" y="5611254"/>
            <a:ext cx="4706007" cy="371527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EC41B376-86A0-E5AD-2A09-BC4A08A52CD0}"/>
              </a:ext>
            </a:extLst>
          </p:cNvPr>
          <p:cNvSpPr>
            <a:spLocks noChangeAspect="1"/>
          </p:cNvSpPr>
          <p:nvPr/>
        </p:nvSpPr>
        <p:spPr>
          <a:xfrm>
            <a:off x="4990816" y="5648378"/>
            <a:ext cx="267114" cy="267114"/>
          </a:xfrm>
          <a:prstGeom prst="ellipse">
            <a:avLst/>
          </a:prstGeom>
          <a:solidFill>
            <a:srgbClr val="003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11</a:t>
            </a:r>
          </a:p>
        </p:txBody>
      </p:sp>
      <p:sp>
        <p:nvSpPr>
          <p:cNvPr id="31" name="Rectángulo: esquinas diagonales redondeadas 30">
            <a:extLst>
              <a:ext uri="{FF2B5EF4-FFF2-40B4-BE49-F238E27FC236}">
                <a16:creationId xmlns:a16="http://schemas.microsoft.com/office/drawing/2014/main" id="{A1622771-2FAE-DC3A-7A46-5DBFA7B30D7C}"/>
              </a:ext>
            </a:extLst>
          </p:cNvPr>
          <p:cNvSpPr/>
          <p:nvPr/>
        </p:nvSpPr>
        <p:spPr>
          <a:xfrm>
            <a:off x="7757222" y="1246746"/>
            <a:ext cx="3436280" cy="1098469"/>
          </a:xfrm>
          <a:prstGeom prst="round2DiagRect">
            <a:avLst/>
          </a:prstGeom>
          <a:solidFill>
            <a:srgbClr val="003E1F"/>
          </a:solidFill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9237D0B-17CB-0535-4D1A-BB8156796DC4}"/>
              </a:ext>
            </a:extLst>
          </p:cNvPr>
          <p:cNvSpPr txBox="1"/>
          <p:nvPr/>
        </p:nvSpPr>
        <p:spPr>
          <a:xfrm>
            <a:off x="7577813" y="1472815"/>
            <a:ext cx="370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Montserrat Light" panose="00000400000000000000" pitchFamily="2" charset="0"/>
              </a:rPr>
              <a:t>Identificación de estados </a:t>
            </a:r>
          </a:p>
          <a:p>
            <a:pPr algn="ctr"/>
            <a:r>
              <a:rPr lang="es-MX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pre-ictales</a:t>
            </a:r>
            <a:r>
              <a:rPr lang="es-MX" b="1" dirty="0">
                <a:solidFill>
                  <a:schemeClr val="bg1"/>
                </a:solidFill>
                <a:latin typeface="Montserrat Light" panose="00000400000000000000" pitchFamily="2" charset="0"/>
              </a:rPr>
              <a:t> e </a:t>
            </a:r>
            <a:r>
              <a:rPr lang="es-MX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inter-ictales</a:t>
            </a:r>
            <a:endParaRPr lang="es-MX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33" name="Rectángulo: esquinas diagonales redondeadas 32">
            <a:extLst>
              <a:ext uri="{FF2B5EF4-FFF2-40B4-BE49-F238E27FC236}">
                <a16:creationId xmlns:a16="http://schemas.microsoft.com/office/drawing/2014/main" id="{A5EBF5B8-C35B-6260-480D-05EBBE461E8C}"/>
              </a:ext>
            </a:extLst>
          </p:cNvPr>
          <p:cNvSpPr/>
          <p:nvPr/>
        </p:nvSpPr>
        <p:spPr>
          <a:xfrm>
            <a:off x="7079973" y="803922"/>
            <a:ext cx="4705350" cy="1952625"/>
          </a:xfrm>
          <a:prstGeom prst="round2DiagRect">
            <a:avLst/>
          </a:prstGeom>
          <a:noFill/>
          <a:ln w="38100">
            <a:solidFill>
              <a:srgbClr val="003E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251602-33A9-7027-BAAB-10DEB749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28</a:t>
            </a:fld>
            <a:endParaRPr lang="es-ES_tradnl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144C7AE-5089-03AE-F26D-8C88100F3882}"/>
              </a:ext>
            </a:extLst>
          </p:cNvPr>
          <p:cNvSpPr/>
          <p:nvPr/>
        </p:nvSpPr>
        <p:spPr>
          <a:xfrm>
            <a:off x="466531" y="2360561"/>
            <a:ext cx="4838055" cy="23073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C90319E-26C9-C7CF-F63D-09110A9E8073}"/>
              </a:ext>
            </a:extLst>
          </p:cNvPr>
          <p:cNvSpPr/>
          <p:nvPr/>
        </p:nvSpPr>
        <p:spPr>
          <a:xfrm>
            <a:off x="466530" y="4972725"/>
            <a:ext cx="4838055" cy="11294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5606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2FD115BE-04D8-E2E6-91F2-EE5045DB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73" y="970247"/>
            <a:ext cx="4120729" cy="183069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DE8B994-C5BB-48F9-CE24-52F151F3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90" y="970247"/>
            <a:ext cx="4120729" cy="183069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8A4562D-319A-8BB0-F3A4-C5122CF25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73" y="2930773"/>
            <a:ext cx="4120729" cy="183069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0BED8C6-4DDF-8F24-8CB9-6DDC049B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689" y="2930773"/>
            <a:ext cx="4120729" cy="1834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BF265BC3-1F38-8A0C-CC37-426785158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73" y="4891299"/>
            <a:ext cx="4120729" cy="1834043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9589F885-89A7-922C-845A-84116F452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688" y="4891298"/>
            <a:ext cx="4120729" cy="1834043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4EEF8EEA-C118-BEAB-7C36-436294819BA3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Comprobación de Banda Optima</a:t>
            </a:r>
          </a:p>
        </p:txBody>
      </p:sp>
      <p:sp>
        <p:nvSpPr>
          <p:cNvPr id="48" name="Marcador de número de diapositiva 47">
            <a:extLst>
              <a:ext uri="{FF2B5EF4-FFF2-40B4-BE49-F238E27FC236}">
                <a16:creationId xmlns:a16="http://schemas.microsoft.com/office/drawing/2014/main" id="{3A1E1DB4-1DAB-4E4A-E901-F8B26563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16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38CDC7-61AA-D314-4BD1-458A32C9C4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9A30F54A-3909-9B37-76C3-3B15610EEB50}"/>
              </a:ext>
            </a:extLst>
          </p:cNvPr>
          <p:cNvSpPr/>
          <p:nvPr/>
        </p:nvSpPr>
        <p:spPr>
          <a:xfrm>
            <a:off x="388666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7B54FD-2E49-A38D-8C4D-DD2668429340}"/>
              </a:ext>
            </a:extLst>
          </p:cNvPr>
          <p:cNvSpPr txBox="1"/>
          <p:nvPr/>
        </p:nvSpPr>
        <p:spPr>
          <a:xfrm>
            <a:off x="687256" y="60455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pic>
        <p:nvPicPr>
          <p:cNvPr id="12" name="Imagen 11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0B6E0F39-E8A9-7006-F8EC-A5AA15414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87931" l="2364" r="96909">
                        <a14:foregroundMark x1="8909" y1="38793" x2="20545" y2="57328"/>
                        <a14:foregroundMark x1="6364" y1="53879" x2="9455" y2="34914"/>
                        <a14:foregroundMark x1="9455" y1="34914" x2="17818" y2="29741"/>
                        <a14:foregroundMark x1="2727" y1="48276" x2="4000" y2="57328"/>
                        <a14:foregroundMark x1="78000" y1="43534" x2="83636" y2="56466"/>
                        <a14:foregroundMark x1="83636" y1="56466" x2="93455" y2="58190"/>
                        <a14:foregroundMark x1="93455" y1="58190" x2="87091" y2="42241"/>
                        <a14:foregroundMark x1="87091" y1="42241" x2="79091" y2="51293"/>
                        <a14:foregroundMark x1="79091" y1="51293" x2="79273" y2="53017"/>
                        <a14:foregroundMark x1="96845" y1="62069" x2="96909" y2="64655"/>
                        <a14:foregroundMark x1="96726" y1="57276" x2="96759" y2="58621"/>
                        <a14:foregroundMark x1="96545" y1="50000" x2="96629" y2="53375"/>
                        <a14:backgroundMark x1="99636" y1="52586" x2="99818" y2="56466"/>
                        <a14:backgroundMark x1="99818" y1="58621" x2="99818" y2="62069"/>
                      </a14:backgroundRemoval>
                    </a14:imgEffect>
                  </a14:imgLayer>
                </a14:imgProps>
              </a:ext>
            </a:extLst>
          </a:blip>
          <a:srcRect r="67335"/>
          <a:stretch/>
        </p:blipFill>
        <p:spPr>
          <a:xfrm>
            <a:off x="9367039" y="311719"/>
            <a:ext cx="1837613" cy="2373026"/>
          </a:xfrm>
          <a:prstGeom prst="rect">
            <a:avLst/>
          </a:prstGeom>
        </p:spPr>
      </p:pic>
      <p:pic>
        <p:nvPicPr>
          <p:cNvPr id="13" name="Imagen 12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9E818E4A-7037-61F4-255F-53882C6EE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87931" l="2364" r="96909">
                        <a14:foregroundMark x1="8909" y1="38793" x2="20545" y2="57328"/>
                        <a14:foregroundMark x1="6364" y1="53879" x2="9455" y2="34914"/>
                        <a14:foregroundMark x1="9455" y1="34914" x2="17818" y2="29741"/>
                        <a14:foregroundMark x1="2727" y1="48276" x2="4000" y2="57328"/>
                        <a14:foregroundMark x1="78000" y1="43534" x2="83636" y2="56466"/>
                        <a14:foregroundMark x1="83636" y1="56466" x2="93455" y2="58190"/>
                        <a14:foregroundMark x1="93455" y1="58190" x2="87091" y2="42241"/>
                        <a14:foregroundMark x1="87091" y1="42241" x2="79091" y2="51293"/>
                        <a14:foregroundMark x1="79091" y1="51293" x2="79273" y2="53017"/>
                        <a14:foregroundMark x1="96845" y1="62069" x2="96909" y2="64655"/>
                        <a14:foregroundMark x1="96726" y1="57276" x2="96759" y2="58621"/>
                        <a14:foregroundMark x1="96545" y1="50000" x2="96629" y2="53375"/>
                        <a14:backgroundMark x1="99636" y1="52586" x2="99818" y2="56466"/>
                        <a14:backgroundMark x1="99818" y1="58621" x2="99818" y2="62069"/>
                      </a14:backgroundRemoval>
                    </a14:imgEffect>
                  </a14:imgLayer>
                </a14:imgProps>
              </a:ext>
            </a:extLst>
          </a:blip>
          <a:srcRect l="32463" r="32464"/>
          <a:stretch/>
        </p:blipFill>
        <p:spPr>
          <a:xfrm>
            <a:off x="9286189" y="1819271"/>
            <a:ext cx="1973054" cy="2373027"/>
          </a:xfrm>
          <a:prstGeom prst="rect">
            <a:avLst/>
          </a:prstGeom>
        </p:spPr>
      </p:pic>
      <p:pic>
        <p:nvPicPr>
          <p:cNvPr id="14" name="Imagen 13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163E4A36-873F-245F-F9DF-49984D86B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87931" l="2364" r="96909">
                        <a14:foregroundMark x1="8909" y1="38793" x2="20545" y2="57328"/>
                        <a14:foregroundMark x1="6364" y1="53879" x2="9455" y2="34914"/>
                        <a14:foregroundMark x1="9455" y1="34914" x2="17818" y2="29741"/>
                        <a14:foregroundMark x1="2727" y1="48276" x2="4000" y2="57328"/>
                        <a14:foregroundMark x1="78000" y1="43534" x2="83636" y2="56466"/>
                        <a14:foregroundMark x1="83636" y1="56466" x2="93455" y2="58190"/>
                        <a14:foregroundMark x1="93455" y1="58190" x2="87091" y2="42241"/>
                        <a14:foregroundMark x1="87091" y1="42241" x2="79091" y2="51293"/>
                        <a14:foregroundMark x1="79091" y1="51293" x2="79273" y2="53017"/>
                        <a14:foregroundMark x1="96845" y1="62069" x2="96909" y2="64655"/>
                        <a14:foregroundMark x1="96726" y1="57276" x2="96759" y2="58621"/>
                        <a14:foregroundMark x1="96545" y1="50000" x2="96629" y2="53375"/>
                        <a14:backgroundMark x1="99636" y1="52586" x2="99818" y2="56466"/>
                        <a14:backgroundMark x1="99818" y1="58621" x2="99818" y2="62069"/>
                      </a14:backgroundRemoval>
                    </a14:imgEffect>
                  </a14:imgLayer>
                </a14:imgProps>
              </a:ext>
            </a:extLst>
          </a:blip>
          <a:srcRect l="67737"/>
          <a:stretch/>
        </p:blipFill>
        <p:spPr>
          <a:xfrm>
            <a:off x="9380512" y="3326824"/>
            <a:ext cx="1815043" cy="237302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D16ACD6-AFDC-CA1F-3D9B-EFD502201217}"/>
              </a:ext>
            </a:extLst>
          </p:cNvPr>
          <p:cNvSpPr txBox="1"/>
          <p:nvPr/>
        </p:nvSpPr>
        <p:spPr>
          <a:xfrm rot="16200000">
            <a:off x="8469627" y="1452064"/>
            <a:ext cx="9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rgbClr val="BA2D0B"/>
                </a:solidFill>
              </a:rPr>
              <a:t>Regular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A44E14-54BF-141D-392E-976B0219A309}"/>
              </a:ext>
            </a:extLst>
          </p:cNvPr>
          <p:cNvSpPr txBox="1"/>
          <p:nvPr/>
        </p:nvSpPr>
        <p:spPr>
          <a:xfrm rot="16200000">
            <a:off x="8384372" y="2959617"/>
            <a:ext cx="115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rgbClr val="BA2D0B"/>
                </a:solidFill>
              </a:rPr>
              <a:t>Compleja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BB3E101-D27B-1912-A966-C7CFC252B5F9}"/>
              </a:ext>
            </a:extLst>
          </p:cNvPr>
          <p:cNvSpPr txBox="1"/>
          <p:nvPr/>
        </p:nvSpPr>
        <p:spPr>
          <a:xfrm rot="16200000">
            <a:off x="8416432" y="4467170"/>
            <a:ext cx="109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solidFill>
                  <a:srgbClr val="BA2D0B"/>
                </a:solidFill>
              </a:rPr>
              <a:t>Aleatoria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F938FB8-787B-34EF-9437-D5B130083CA9}"/>
              </a:ext>
            </a:extLst>
          </p:cNvPr>
          <p:cNvGrpSpPr/>
          <p:nvPr/>
        </p:nvGrpSpPr>
        <p:grpSpPr>
          <a:xfrm>
            <a:off x="646947" y="1692164"/>
            <a:ext cx="3347276" cy="3457945"/>
            <a:chOff x="308517" y="1247041"/>
            <a:chExt cx="3827205" cy="3827205"/>
          </a:xfrm>
        </p:grpSpPr>
        <p:pic>
          <p:nvPicPr>
            <p:cNvPr id="21" name="Imagen 20" descr="Diagrama&#10;&#10;Descripción generada automáticamente">
              <a:extLst>
                <a:ext uri="{FF2B5EF4-FFF2-40B4-BE49-F238E27FC236}">
                  <a16:creationId xmlns:a16="http://schemas.microsoft.com/office/drawing/2014/main" id="{197365F2-05B5-60C5-8273-47E7D6C15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517" y="1247041"/>
              <a:ext cx="3827205" cy="3827205"/>
            </a:xfrm>
            <a:prstGeom prst="rect">
              <a:avLst/>
            </a:prstGeom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8C76A19-3A38-98DD-419E-05F055927E46}"/>
                </a:ext>
              </a:extLst>
            </p:cNvPr>
            <p:cNvSpPr/>
            <p:nvPr/>
          </p:nvSpPr>
          <p:spPr>
            <a:xfrm>
              <a:off x="2128520" y="1950720"/>
              <a:ext cx="1930858" cy="756920"/>
            </a:xfrm>
            <a:prstGeom prst="rect">
              <a:avLst/>
            </a:prstGeom>
            <a:solidFill>
              <a:srgbClr val="7677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58660743-76E8-2B9A-1457-0DB3FBA20CEF}"/>
                </a:ext>
              </a:extLst>
            </p:cNvPr>
            <p:cNvSpPr/>
            <p:nvPr/>
          </p:nvSpPr>
          <p:spPr>
            <a:xfrm>
              <a:off x="1022978" y="1695692"/>
              <a:ext cx="2489841" cy="255028"/>
            </a:xfrm>
            <a:prstGeom prst="rect">
              <a:avLst/>
            </a:prstGeom>
            <a:solidFill>
              <a:srgbClr val="7677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9336B32-449A-124F-80E0-63BEFBA2F567}"/>
              </a:ext>
            </a:extLst>
          </p:cNvPr>
          <p:cNvGrpSpPr/>
          <p:nvPr/>
        </p:nvGrpSpPr>
        <p:grpSpPr>
          <a:xfrm>
            <a:off x="4582050" y="1700027"/>
            <a:ext cx="3347276" cy="3457945"/>
            <a:chOff x="4275834" y="1247041"/>
            <a:chExt cx="3827205" cy="3827205"/>
          </a:xfrm>
        </p:grpSpPr>
        <p:pic>
          <p:nvPicPr>
            <p:cNvPr id="25" name="Imagen 24" descr="Imagen que contiene Calendario&#10;&#10;Descripción generada automáticamente">
              <a:extLst>
                <a:ext uri="{FF2B5EF4-FFF2-40B4-BE49-F238E27FC236}">
                  <a16:creationId xmlns:a16="http://schemas.microsoft.com/office/drawing/2014/main" id="{C6BCA63C-BD5D-4E3A-1C56-856EC7DC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5834" y="1247041"/>
              <a:ext cx="3827205" cy="3827205"/>
            </a:xfrm>
            <a:prstGeom prst="rect">
              <a:avLst/>
            </a:prstGeom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3909D2F-408B-DE89-D8BF-1570F34491E1}"/>
                </a:ext>
              </a:extLst>
            </p:cNvPr>
            <p:cNvSpPr/>
            <p:nvPr/>
          </p:nvSpPr>
          <p:spPr>
            <a:xfrm>
              <a:off x="4450080" y="1564640"/>
              <a:ext cx="949642" cy="131052"/>
            </a:xfrm>
            <a:prstGeom prst="rect">
              <a:avLst/>
            </a:prstGeom>
            <a:solidFill>
              <a:srgbClr val="7677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15528F6-94F6-E585-3423-4A4B775C8E52}"/>
                </a:ext>
              </a:extLst>
            </p:cNvPr>
            <p:cNvSpPr/>
            <p:nvPr/>
          </p:nvSpPr>
          <p:spPr>
            <a:xfrm>
              <a:off x="4450080" y="1695692"/>
              <a:ext cx="400103" cy="131052"/>
            </a:xfrm>
            <a:prstGeom prst="rect">
              <a:avLst/>
            </a:prstGeom>
            <a:solidFill>
              <a:srgbClr val="7677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7F9B1606-F184-8703-1BFB-C949DF24D4E0}"/>
                </a:ext>
              </a:extLst>
            </p:cNvPr>
            <p:cNvSpPr/>
            <p:nvPr/>
          </p:nvSpPr>
          <p:spPr>
            <a:xfrm>
              <a:off x="6945332" y="2808212"/>
              <a:ext cx="983994" cy="352394"/>
            </a:xfrm>
            <a:prstGeom prst="rect">
              <a:avLst/>
            </a:prstGeom>
            <a:solidFill>
              <a:srgbClr val="7677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CAF21F0-B4D8-B455-A075-E268983FC29A}"/>
                </a:ext>
              </a:extLst>
            </p:cNvPr>
            <p:cNvSpPr/>
            <p:nvPr/>
          </p:nvSpPr>
          <p:spPr>
            <a:xfrm>
              <a:off x="5616178" y="1585021"/>
              <a:ext cx="754142" cy="131052"/>
            </a:xfrm>
            <a:prstGeom prst="rect">
              <a:avLst/>
            </a:prstGeom>
            <a:solidFill>
              <a:srgbClr val="FC56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3395510-446D-B251-9935-A7AB76215B47}"/>
                </a:ext>
              </a:extLst>
            </p:cNvPr>
            <p:cNvSpPr/>
            <p:nvPr/>
          </p:nvSpPr>
          <p:spPr>
            <a:xfrm>
              <a:off x="5718929" y="3375660"/>
              <a:ext cx="929522" cy="229110"/>
            </a:xfrm>
            <a:prstGeom prst="rect">
              <a:avLst/>
            </a:prstGeom>
            <a:solidFill>
              <a:srgbClr val="452E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2E1C68B6-0E2F-FD60-2EEC-FCBD49ADF0BD}"/>
                </a:ext>
              </a:extLst>
            </p:cNvPr>
            <p:cNvSpPr/>
            <p:nvPr/>
          </p:nvSpPr>
          <p:spPr>
            <a:xfrm>
              <a:off x="4548140" y="3244608"/>
              <a:ext cx="754142" cy="131052"/>
            </a:xfrm>
            <a:prstGeom prst="rect">
              <a:avLst/>
            </a:prstGeom>
            <a:solidFill>
              <a:srgbClr val="FC56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CF9C982-134B-139C-D719-24D6B67D1934}"/>
                </a:ext>
              </a:extLst>
            </p:cNvPr>
            <p:cNvSpPr/>
            <p:nvPr/>
          </p:nvSpPr>
          <p:spPr>
            <a:xfrm>
              <a:off x="4548140" y="3368040"/>
              <a:ext cx="492578" cy="131052"/>
            </a:xfrm>
            <a:prstGeom prst="rect">
              <a:avLst/>
            </a:prstGeom>
            <a:solidFill>
              <a:srgbClr val="FC56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701EB00F-F869-3D77-E049-8F16B38EFFA7}"/>
              </a:ext>
            </a:extLst>
          </p:cNvPr>
          <p:cNvSpPr txBox="1"/>
          <p:nvPr/>
        </p:nvSpPr>
        <p:spPr>
          <a:xfrm>
            <a:off x="8574577" y="5524285"/>
            <a:ext cx="34420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* Charley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Presigny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and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Fabrizio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De Vico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Fallani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.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Colloquium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: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Multiscale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modeling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of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s-MX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brain</a:t>
            </a:r>
            <a:r>
              <a:rPr lang="es-MX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network organization. Reviews of Modern Physics, 94(3):031002, 2022.</a:t>
            </a:r>
            <a:endParaRPr lang="es-MX" sz="800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B310DDC-1A5B-8AF3-2391-BCFDB2E5DE33}"/>
              </a:ext>
            </a:extLst>
          </p:cNvPr>
          <p:cNvSpPr txBox="1"/>
          <p:nvPr/>
        </p:nvSpPr>
        <p:spPr>
          <a:xfrm>
            <a:off x="646099" y="5585840"/>
            <a:ext cx="7282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Redes de Conectividad Cerebral como Redes Complejas</a:t>
            </a:r>
            <a:endParaRPr lang="es-MX" sz="2000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D33203-1545-ADD3-8784-04E19BCE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3641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80BED8C6-4DDF-8F24-8CB9-6DDC049B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689" y="2930773"/>
            <a:ext cx="4120729" cy="1834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4EEF8EEA-C118-BEAB-7C36-436294819BA3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Comprobación de Banda Optima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392AEB91-A478-EA0C-EF75-38E4A198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015" y="2930773"/>
            <a:ext cx="2894470" cy="1830690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F64356C8-7ED5-C7F5-8B13-D14CFB2FDB24}"/>
              </a:ext>
            </a:extLst>
          </p:cNvPr>
          <p:cNvSpPr/>
          <p:nvPr/>
        </p:nvSpPr>
        <p:spPr>
          <a:xfrm>
            <a:off x="9199982" y="4068147"/>
            <a:ext cx="2754848" cy="2146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E91154-2F5A-CC0A-9572-446AB8E4A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28" y="1720618"/>
            <a:ext cx="4389658" cy="402703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04686E-10AC-E002-3B80-722DD4B8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75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55A04D-76B5-4FBC-A0F7-476D1A49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1" y="0"/>
            <a:ext cx="12196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9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4AB70-BD1F-FE69-DE7A-8C88ADAE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008" y="2766218"/>
            <a:ext cx="6913984" cy="1325563"/>
          </a:xfrm>
        </p:spPr>
        <p:txBody>
          <a:bodyPr/>
          <a:lstStyle/>
          <a:p>
            <a:pPr algn="ctr"/>
            <a:r>
              <a:rPr lang="es-MX" dirty="0">
                <a:latin typeface="Montserrat Light" panose="00000400000000000000" pitchFamily="2" charset="0"/>
              </a:rPr>
              <a:t>Back UP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F716360-A9A7-5108-579D-A838384E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1139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C0433-D4E1-7CB0-6FC8-4A88C3AA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67519E5E-6BAD-4D59-460F-C9DC06826797}"/>
              </a:ext>
            </a:extLst>
          </p:cNvPr>
          <p:cNvSpPr/>
          <p:nvPr/>
        </p:nvSpPr>
        <p:spPr>
          <a:xfrm>
            <a:off x="402737" y="1502228"/>
            <a:ext cx="11344644" cy="4779712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0" name="Flecha: cheurón 9">
            <a:extLst>
              <a:ext uri="{FF2B5EF4-FFF2-40B4-BE49-F238E27FC236}">
                <a16:creationId xmlns:a16="http://schemas.microsoft.com/office/drawing/2014/main" id="{20AE063F-0F65-94E5-0914-B4DAB28F1AAF}"/>
              </a:ext>
            </a:extLst>
          </p:cNvPr>
          <p:cNvSpPr/>
          <p:nvPr/>
        </p:nvSpPr>
        <p:spPr>
          <a:xfrm>
            <a:off x="4840356" y="20809"/>
            <a:ext cx="7351643" cy="717755"/>
          </a:xfrm>
          <a:prstGeom prst="chevron">
            <a:avLst/>
          </a:prstGeom>
          <a:solidFill>
            <a:srgbClr val="FBEDE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204B0665-7524-9CD4-60C9-080122FEED4F}"/>
              </a:ext>
            </a:extLst>
          </p:cNvPr>
          <p:cNvSpPr/>
          <p:nvPr/>
        </p:nvSpPr>
        <p:spPr>
          <a:xfrm>
            <a:off x="58077" y="9939"/>
            <a:ext cx="2755517" cy="717755"/>
          </a:xfrm>
          <a:prstGeom prst="chevron">
            <a:avLst/>
          </a:prstGeom>
          <a:solidFill>
            <a:srgbClr val="FBEDE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EB9D11-FE73-7060-2DD9-09DA513EB822}"/>
              </a:ext>
            </a:extLst>
          </p:cNvPr>
          <p:cNvSpPr txBox="1"/>
          <p:nvPr/>
        </p:nvSpPr>
        <p:spPr>
          <a:xfrm>
            <a:off x="607107" y="1679980"/>
            <a:ext cx="108427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Evaluar si las representaciones, o </a:t>
            </a:r>
            <a:r>
              <a:rPr lang="es-MX" sz="1400" b="1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embeddings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, de redes cerebrales en espacios euclidianos tienen el potencial de identificar patrones de conectividad cerebral correspondientes a los días con crisis, y si pueden utilizarse como biomarcadores del riesgo de crisis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679AAF-8B4B-607E-8234-9717C7A1596D}"/>
              </a:ext>
            </a:extLst>
          </p:cNvPr>
          <p:cNvSpPr txBox="1"/>
          <p:nvPr/>
        </p:nvSpPr>
        <p:spPr>
          <a:xfrm>
            <a:off x="1436497" y="3003494"/>
            <a:ext cx="948111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1.   	Definir </a:t>
            </a:r>
            <a:r>
              <a:rPr lang="es-MX" sz="1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metodos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avanzados para realizar el </a:t>
            </a:r>
            <a:r>
              <a:rPr lang="es-MX" sz="1400" b="1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embedding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de redes de conectividad en espacios    	euclidianos, que puedan aplicarse a las redes de conectividad anatómicas.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4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2.	Evaluar si una representación en una geometría euclidiana permite distinguir los patrones de 	conectividad obtenidos durante días con convulsiones (clase “</a:t>
            </a:r>
            <a:r>
              <a:rPr lang="es-MX" sz="1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preictal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”) de los registrados 	durante días sin convulsiones (clase “</a:t>
            </a:r>
            <a:r>
              <a:rPr lang="es-MX" sz="1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interictal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”), en términos de sensibilidad, especificidad y otras 	medidas estándar de rendimiento de la clasificación. </a:t>
            </a:r>
          </a:p>
          <a:p>
            <a:pPr algn="just"/>
            <a:endParaRPr lang="es-MX" sz="14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3.	Identificar los nodos (áreas cerebrales o electrodos) más discriminantes entre las dos</a:t>
            </a:r>
            <a:b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</a:b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	clases.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4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algn="just"/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4.	Evaluar, en un enfoque </a:t>
            </a:r>
            <a:r>
              <a:rPr lang="es-MX" sz="1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pseudo-prospectivo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, el riesgo previsto de crisis para cada uno de los 	pacientes del conjunto de datos.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496702-3627-F2C7-243E-9396664B66BE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 Light" panose="00000400000000000000" pitchFamily="2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412867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465F6-1487-E1B3-125A-8FCC538C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 con confianza media">
            <a:extLst>
              <a:ext uri="{FF2B5EF4-FFF2-40B4-BE49-F238E27FC236}">
                <a16:creationId xmlns:a16="http://schemas.microsoft.com/office/drawing/2014/main" id="{E65191F9-E3D5-2F1C-8E84-39B6ABECA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6" y="1797627"/>
            <a:ext cx="645160" cy="645160"/>
          </a:xfrm>
          <a:prstGeom prst="rect">
            <a:avLst/>
          </a:prstGeom>
        </p:spPr>
      </p:pic>
      <p:pic>
        <p:nvPicPr>
          <p:cNvPr id="4" name="Imagen 3" descr="Icono&#10;&#10;Descripción generada automáticamente con confianza media">
            <a:extLst>
              <a:ext uri="{FF2B5EF4-FFF2-40B4-BE49-F238E27FC236}">
                <a16:creationId xmlns:a16="http://schemas.microsoft.com/office/drawing/2014/main" id="{B24FF0B9-883B-2C58-B277-689E862F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6" y="2529389"/>
            <a:ext cx="645160" cy="645160"/>
          </a:xfrm>
          <a:prstGeom prst="rect">
            <a:avLst/>
          </a:prstGeom>
        </p:spPr>
      </p:pic>
      <p:pic>
        <p:nvPicPr>
          <p:cNvPr id="6" name="Imagen 5" descr="Icono&#10;&#10;Descripción generada automáticamente con confianza media">
            <a:extLst>
              <a:ext uri="{FF2B5EF4-FFF2-40B4-BE49-F238E27FC236}">
                <a16:creationId xmlns:a16="http://schemas.microsoft.com/office/drawing/2014/main" id="{4F23C397-9312-A3E2-3A5D-F94CF4F9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6" y="3272876"/>
            <a:ext cx="645160" cy="645160"/>
          </a:xfrm>
          <a:prstGeom prst="rect">
            <a:avLst/>
          </a:prstGeom>
        </p:spPr>
      </p:pic>
      <p:pic>
        <p:nvPicPr>
          <p:cNvPr id="7" name="Imagen 6" descr="Icono&#10;&#10;Descripción generada automáticamente con confianza media">
            <a:extLst>
              <a:ext uri="{FF2B5EF4-FFF2-40B4-BE49-F238E27FC236}">
                <a16:creationId xmlns:a16="http://schemas.microsoft.com/office/drawing/2014/main" id="{208594C4-A81E-EFA0-FE89-FC16A5C05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6" y="3980297"/>
            <a:ext cx="645160" cy="64516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F5DE1DC-A13F-D416-9F34-BC11322551E6}"/>
              </a:ext>
            </a:extLst>
          </p:cNvPr>
          <p:cNvSpPr/>
          <p:nvPr/>
        </p:nvSpPr>
        <p:spPr>
          <a:xfrm>
            <a:off x="793482" y="3915235"/>
            <a:ext cx="5081091" cy="2102477"/>
          </a:xfrm>
          <a:prstGeom prst="rect">
            <a:avLst/>
          </a:prstGeom>
          <a:noFill/>
          <a:ln w="38100">
            <a:solidFill>
              <a:srgbClr val="BA2D0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85EC2D6-385F-063D-872D-5578FABD4FDA}"/>
              </a:ext>
            </a:extLst>
          </p:cNvPr>
          <p:cNvSpPr>
            <a:spLocks noChangeAspect="1"/>
          </p:cNvSpPr>
          <p:nvPr/>
        </p:nvSpPr>
        <p:spPr>
          <a:xfrm>
            <a:off x="2029535" y="4184651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1EB336C-1870-DC02-2D89-22C4D63BE38D}"/>
              </a:ext>
            </a:extLst>
          </p:cNvPr>
          <p:cNvSpPr>
            <a:spLocks noChangeAspect="1"/>
          </p:cNvSpPr>
          <p:nvPr/>
        </p:nvSpPr>
        <p:spPr>
          <a:xfrm>
            <a:off x="2512850" y="4184651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7C0EFAC-828E-D2D1-8F72-50FA6D868668}"/>
              </a:ext>
            </a:extLst>
          </p:cNvPr>
          <p:cNvSpPr>
            <a:spLocks noChangeAspect="1"/>
          </p:cNvSpPr>
          <p:nvPr/>
        </p:nvSpPr>
        <p:spPr>
          <a:xfrm>
            <a:off x="2996165" y="4184651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A36AAE1-3A97-8D88-1A83-DE77779EEBED}"/>
              </a:ext>
            </a:extLst>
          </p:cNvPr>
          <p:cNvSpPr>
            <a:spLocks noChangeAspect="1"/>
          </p:cNvSpPr>
          <p:nvPr/>
        </p:nvSpPr>
        <p:spPr>
          <a:xfrm>
            <a:off x="3479480" y="4184651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C0A55AC-2012-676F-BB1F-CCF8C007090E}"/>
              </a:ext>
            </a:extLst>
          </p:cNvPr>
          <p:cNvSpPr>
            <a:spLocks noChangeAspect="1"/>
          </p:cNvSpPr>
          <p:nvPr/>
        </p:nvSpPr>
        <p:spPr>
          <a:xfrm>
            <a:off x="3962795" y="4184651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2C042C0-7F4A-BBF1-C15D-0E993FD29D5C}"/>
              </a:ext>
            </a:extLst>
          </p:cNvPr>
          <p:cNvSpPr>
            <a:spLocks noChangeAspect="1"/>
          </p:cNvSpPr>
          <p:nvPr/>
        </p:nvSpPr>
        <p:spPr>
          <a:xfrm>
            <a:off x="4446110" y="4184651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7D21F0D-E13D-ADBF-2375-03D9638AC006}"/>
              </a:ext>
            </a:extLst>
          </p:cNvPr>
          <p:cNvSpPr>
            <a:spLocks noChangeAspect="1"/>
          </p:cNvSpPr>
          <p:nvPr/>
        </p:nvSpPr>
        <p:spPr>
          <a:xfrm>
            <a:off x="4929426" y="4184651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8164B4E-6E4D-DAEF-36CB-6DBFBBAA941F}"/>
                  </a:ext>
                </a:extLst>
              </p:cNvPr>
              <p:cNvSpPr txBox="1"/>
              <p:nvPr/>
            </p:nvSpPr>
            <p:spPr>
              <a:xfrm>
                <a:off x="2056079" y="4453611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8164B4E-6E4D-DAEF-36CB-6DBFBBAA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079" y="4453611"/>
                <a:ext cx="149079" cy="215444"/>
              </a:xfrm>
              <a:prstGeom prst="rect">
                <a:avLst/>
              </a:prstGeom>
              <a:blipFill>
                <a:blip r:embed="rId4"/>
                <a:stretch>
                  <a:fillRect l="-24000" r="-20000" b="-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7643C8CC-B898-C91C-03AC-799C37E89317}"/>
                  </a:ext>
                </a:extLst>
              </p:cNvPr>
              <p:cNvSpPr txBox="1"/>
              <p:nvPr/>
            </p:nvSpPr>
            <p:spPr>
              <a:xfrm>
                <a:off x="2552332" y="4453611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7643C8CC-B898-C91C-03AC-799C37E89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332" y="4453611"/>
                <a:ext cx="149079" cy="215444"/>
              </a:xfrm>
              <a:prstGeom prst="rect">
                <a:avLst/>
              </a:prstGeom>
              <a:blipFill>
                <a:blip r:embed="rId5"/>
                <a:stretch>
                  <a:fillRect l="-25000" r="-25000" b="-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A1D360D6-C87D-E7F9-026A-82CBEB105C9C}"/>
                  </a:ext>
                </a:extLst>
              </p:cNvPr>
              <p:cNvSpPr txBox="1"/>
              <p:nvPr/>
            </p:nvSpPr>
            <p:spPr>
              <a:xfrm>
                <a:off x="3045512" y="4452139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A1D360D6-C87D-E7F9-026A-82CBEB105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512" y="4452139"/>
                <a:ext cx="149079" cy="215444"/>
              </a:xfrm>
              <a:prstGeom prst="rect">
                <a:avLst/>
              </a:prstGeom>
              <a:blipFill>
                <a:blip r:embed="rId6"/>
                <a:stretch>
                  <a:fillRect l="-25000" r="-25000" b="-555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064D560A-F3DA-6E92-5ACB-78FD62C3FA5B}"/>
                  </a:ext>
                </a:extLst>
              </p:cNvPr>
              <p:cNvSpPr txBox="1"/>
              <p:nvPr/>
            </p:nvSpPr>
            <p:spPr>
              <a:xfrm>
                <a:off x="4205236" y="4427092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064D560A-F3DA-6E92-5ACB-78FD62C3F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236" y="4427092"/>
                <a:ext cx="184346" cy="2154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08AD5FC5-3C68-98B5-8D63-0E7DE603D239}"/>
                  </a:ext>
                </a:extLst>
              </p:cNvPr>
              <p:cNvSpPr txBox="1"/>
              <p:nvPr/>
            </p:nvSpPr>
            <p:spPr>
              <a:xfrm>
                <a:off x="4951632" y="4452138"/>
                <a:ext cx="203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08AD5FC5-3C68-98B5-8D63-0E7DE603D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632" y="4452138"/>
                <a:ext cx="203454" cy="215444"/>
              </a:xfrm>
              <a:prstGeom prst="rect">
                <a:avLst/>
              </a:prstGeom>
              <a:blipFill>
                <a:blip r:embed="rId8"/>
                <a:stretch>
                  <a:fillRect l="-8824" r="-588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DD33D1F8-EECA-7238-D189-0737C15DC9A6}"/>
                  </a:ext>
                </a:extLst>
              </p:cNvPr>
              <p:cNvSpPr txBox="1"/>
              <p:nvPr/>
            </p:nvSpPr>
            <p:spPr>
              <a:xfrm>
                <a:off x="3520303" y="4465387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DD33D1F8-EECA-7238-D189-0737C15DC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303" y="4465387"/>
                <a:ext cx="149079" cy="215444"/>
              </a:xfrm>
              <a:prstGeom prst="rect">
                <a:avLst/>
              </a:prstGeom>
              <a:blipFill>
                <a:blip r:embed="rId9"/>
                <a:stretch>
                  <a:fillRect l="-24000" r="-20000" b="-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F54605A9-A7CF-AF4A-5C82-820C71AADF5E}"/>
                  </a:ext>
                </a:extLst>
              </p:cNvPr>
              <p:cNvSpPr txBox="1"/>
              <p:nvPr/>
            </p:nvSpPr>
            <p:spPr>
              <a:xfrm>
                <a:off x="1019944" y="5696148"/>
                <a:ext cx="41203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s-MX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s-MX" b="1" dirty="0">
                  <a:solidFill>
                    <a:srgbClr val="BA2D0B"/>
                  </a:solidFill>
                  <a:latin typeface="Montserrat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F54605A9-A7CF-AF4A-5C82-820C71AAD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944" y="5696148"/>
                <a:ext cx="412036" cy="215444"/>
              </a:xfrm>
              <a:prstGeom prst="rect">
                <a:avLst/>
              </a:prstGeom>
              <a:blipFill>
                <a:blip r:embed="rId10"/>
                <a:stretch>
                  <a:fillRect l="-8824" r="-2941" b="-1666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E0D84F65-7A00-C7C7-B1A1-9BD6CE618887}"/>
                  </a:ext>
                </a:extLst>
              </p:cNvPr>
              <p:cNvSpPr txBox="1"/>
              <p:nvPr/>
            </p:nvSpPr>
            <p:spPr>
              <a:xfrm>
                <a:off x="3921653" y="5735866"/>
                <a:ext cx="52200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b>
                          <m:r>
                            <a:rPr lang="es-MX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s-MX" b="1" dirty="0">
                  <a:solidFill>
                    <a:srgbClr val="BA2D0B"/>
                  </a:solidFill>
                  <a:latin typeface="Montserrat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E0D84F65-7A00-C7C7-B1A1-9BD6CE618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653" y="5735866"/>
                <a:ext cx="522002" cy="215444"/>
              </a:xfrm>
              <a:prstGeom prst="rect">
                <a:avLst/>
              </a:prstGeom>
              <a:blipFill>
                <a:blip r:embed="rId11"/>
                <a:stretch>
                  <a:fillRect l="-6977" r="-2326" b="-1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F14A204C-5047-2734-E9A2-CDF5AA2FCF83}"/>
              </a:ext>
            </a:extLst>
          </p:cNvPr>
          <p:cNvCxnSpPr>
            <a:cxnSpLocks/>
            <a:stCxn id="25" idx="2"/>
            <a:endCxn id="53" idx="0"/>
          </p:cNvCxnSpPr>
          <p:nvPr/>
        </p:nvCxnSpPr>
        <p:spPr>
          <a:xfrm rot="5400000">
            <a:off x="2920919" y="4406433"/>
            <a:ext cx="399526" cy="948323"/>
          </a:xfrm>
          <a:prstGeom prst="curvedConnector3">
            <a:avLst>
              <a:gd name="adj1" fmla="val 50000"/>
            </a:avLst>
          </a:prstGeom>
          <a:ln w="38100">
            <a:solidFill>
              <a:srgbClr val="BA2D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3963974-0B8D-E75C-ED28-86ACEBB6995B}"/>
              </a:ext>
            </a:extLst>
          </p:cNvPr>
          <p:cNvSpPr txBox="1"/>
          <p:nvPr/>
        </p:nvSpPr>
        <p:spPr>
          <a:xfrm>
            <a:off x="4916536" y="5065132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Interictal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D805E85-0060-85A5-00C0-007EFF336B6F}"/>
              </a:ext>
            </a:extLst>
          </p:cNvPr>
          <p:cNvSpPr txBox="1"/>
          <p:nvPr/>
        </p:nvSpPr>
        <p:spPr>
          <a:xfrm>
            <a:off x="4916536" y="5500142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Preictal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34" name="Abrir llave 33">
            <a:extLst>
              <a:ext uri="{FF2B5EF4-FFF2-40B4-BE49-F238E27FC236}">
                <a16:creationId xmlns:a16="http://schemas.microsoft.com/office/drawing/2014/main" id="{46B423B4-BB57-C27F-71CF-CB7BAA6A0022}"/>
              </a:ext>
            </a:extLst>
          </p:cNvPr>
          <p:cNvSpPr/>
          <p:nvPr/>
        </p:nvSpPr>
        <p:spPr>
          <a:xfrm>
            <a:off x="4472868" y="5039985"/>
            <a:ext cx="211480" cy="803603"/>
          </a:xfrm>
          <a:prstGeom prst="leftBrace">
            <a:avLst>
              <a:gd name="adj1" fmla="val 41462"/>
              <a:gd name="adj2" fmla="val 50000"/>
            </a:avLst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B24E8C87-5BC3-BFE4-F3B7-E4B95AA1EB3F}"/>
              </a:ext>
            </a:extLst>
          </p:cNvPr>
          <p:cNvSpPr>
            <a:spLocks noChangeAspect="1"/>
          </p:cNvSpPr>
          <p:nvPr/>
        </p:nvSpPr>
        <p:spPr>
          <a:xfrm>
            <a:off x="4709191" y="5142174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65017E07-3960-40D7-8605-815732D548BA}"/>
              </a:ext>
            </a:extLst>
          </p:cNvPr>
          <p:cNvSpPr>
            <a:spLocks noChangeAspect="1"/>
          </p:cNvSpPr>
          <p:nvPr/>
        </p:nvSpPr>
        <p:spPr>
          <a:xfrm>
            <a:off x="4709191" y="5512271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2E439FC6-F314-174C-61E0-E14E5FE195E5}"/>
              </a:ext>
            </a:extLst>
          </p:cNvPr>
          <p:cNvSpPr/>
          <p:nvPr/>
        </p:nvSpPr>
        <p:spPr>
          <a:xfrm>
            <a:off x="968579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B34727E7-3E74-DB3A-185A-5E1A2AD02D10}"/>
              </a:ext>
            </a:extLst>
          </p:cNvPr>
          <p:cNvSpPr/>
          <p:nvPr/>
        </p:nvSpPr>
        <p:spPr>
          <a:xfrm>
            <a:off x="1302585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60181350-B115-754A-ABEC-56E5B5DA0ACA}"/>
              </a:ext>
            </a:extLst>
          </p:cNvPr>
          <p:cNvSpPr/>
          <p:nvPr/>
        </p:nvSpPr>
        <p:spPr>
          <a:xfrm>
            <a:off x="1636591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A342A1F9-77C5-B6DE-D345-9F13FF42F105}"/>
              </a:ext>
            </a:extLst>
          </p:cNvPr>
          <p:cNvSpPr/>
          <p:nvPr/>
        </p:nvSpPr>
        <p:spPr>
          <a:xfrm>
            <a:off x="1970597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79272258-8891-8FE6-9DEC-CE58D34F8808}"/>
              </a:ext>
            </a:extLst>
          </p:cNvPr>
          <p:cNvSpPr/>
          <p:nvPr/>
        </p:nvSpPr>
        <p:spPr>
          <a:xfrm>
            <a:off x="2304603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291E3EC6-74BB-A3B8-5C03-7A3AA944283A}"/>
              </a:ext>
            </a:extLst>
          </p:cNvPr>
          <p:cNvSpPr/>
          <p:nvPr/>
        </p:nvSpPr>
        <p:spPr>
          <a:xfrm>
            <a:off x="2638609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094B8BA7-15B0-2A61-14CE-1F743383F33A}"/>
              </a:ext>
            </a:extLst>
          </p:cNvPr>
          <p:cNvSpPr/>
          <p:nvPr/>
        </p:nvSpPr>
        <p:spPr>
          <a:xfrm>
            <a:off x="2972615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D1763BE0-D4EA-7DC7-2874-BE0031286197}"/>
              </a:ext>
            </a:extLst>
          </p:cNvPr>
          <p:cNvSpPr/>
          <p:nvPr/>
        </p:nvSpPr>
        <p:spPr>
          <a:xfrm>
            <a:off x="3306621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0B8BF4BC-E514-DF3E-936C-C9E85A4495B5}"/>
              </a:ext>
            </a:extLst>
          </p:cNvPr>
          <p:cNvSpPr/>
          <p:nvPr/>
        </p:nvSpPr>
        <p:spPr>
          <a:xfrm>
            <a:off x="3640627" y="547620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DCC280E9-20CA-FA19-2BB3-1211AE402C13}"/>
              </a:ext>
            </a:extLst>
          </p:cNvPr>
          <p:cNvSpPr/>
          <p:nvPr/>
        </p:nvSpPr>
        <p:spPr>
          <a:xfrm>
            <a:off x="3974637" y="546885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3099384-1F21-AFD0-FBFD-44BA32626AC5}"/>
              </a:ext>
            </a:extLst>
          </p:cNvPr>
          <p:cNvSpPr txBox="1"/>
          <p:nvPr/>
        </p:nvSpPr>
        <p:spPr>
          <a:xfrm>
            <a:off x="1031334" y="5080357"/>
            <a:ext cx="323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rgbClr val="BA2D0B"/>
                </a:solidFill>
                <a:latin typeface="Montserrat Light" panose="00000400000000000000" pitchFamily="2" charset="0"/>
              </a:rPr>
              <a:t>Tiempo de toma de datos por </a:t>
            </a:r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iEEG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595AB810-719C-CE38-5801-80A0AF982DD1}"/>
              </a:ext>
            </a:extLst>
          </p:cNvPr>
          <p:cNvSpPr txBox="1"/>
          <p:nvPr/>
        </p:nvSpPr>
        <p:spPr>
          <a:xfrm>
            <a:off x="1505596" y="4152683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BA2D0B"/>
                </a:solidFill>
              </a:rPr>
              <a:t>Día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DE35FCA5-CFFE-1340-2E63-D15F79BA2CEB}"/>
              </a:ext>
            </a:extLst>
          </p:cNvPr>
          <p:cNvSpPr txBox="1"/>
          <p:nvPr/>
        </p:nvSpPr>
        <p:spPr>
          <a:xfrm rot="16200000">
            <a:off x="-265999" y="265160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rgbClr val="BA2D0B"/>
                </a:solidFill>
              </a:rPr>
              <a:t>10 Pacientes</a:t>
            </a:r>
          </a:p>
        </p:txBody>
      </p:sp>
      <p:pic>
        <p:nvPicPr>
          <p:cNvPr id="58" name="Imagen 57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F15ABDF1-D2D6-B638-2173-2048A9561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6079" y="1544636"/>
            <a:ext cx="3540674" cy="1993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C823F0DB-E8A4-6705-714F-67E6E256077B}"/>
              </a:ext>
            </a:extLst>
          </p:cNvPr>
          <p:cNvSpPr txBox="1"/>
          <p:nvPr/>
        </p:nvSpPr>
        <p:spPr>
          <a:xfrm>
            <a:off x="2029535" y="3590438"/>
            <a:ext cx="35672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Medición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de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señales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iEEG</a:t>
            </a:r>
            <a:endParaRPr lang="es-MX" sz="800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44D0719C-C920-89C8-B573-770FA07D14FB}"/>
              </a:ext>
            </a:extLst>
          </p:cNvPr>
          <p:cNvSpPr txBox="1"/>
          <p:nvPr/>
        </p:nvSpPr>
        <p:spPr>
          <a:xfrm>
            <a:off x="8279498" y="1652505"/>
            <a:ext cx="3491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C00000"/>
                </a:solidFill>
                <a:latin typeface="Montserrat Light" panose="00000400000000000000" pitchFamily="2" charset="0"/>
              </a:rPr>
              <a:t>Se obtuvieron periodos diarios de 10 minutos en estado de reposo en 10 pacientes durante 11 días en promedio - (edad media 30,7 años) – cada uno con epilepsia focal resistente a fármacos en EEG intracraneal desde enero de 2019, hasta julio de 2021.</a:t>
            </a:r>
          </a:p>
        </p:txBody>
      </p:sp>
      <p:pic>
        <p:nvPicPr>
          <p:cNvPr id="17" name="Imagen 16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14804276-D4FA-BF77-9FD8-FFC74C9AC5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1467" y="5649692"/>
            <a:ext cx="2782554" cy="578979"/>
          </a:xfrm>
          <a:prstGeom prst="rect">
            <a:avLst/>
          </a:prstGeom>
        </p:spPr>
      </p:pic>
      <p:sp>
        <p:nvSpPr>
          <p:cNvPr id="63" name="TextBox 7">
            <a:extLst>
              <a:ext uri="{FF2B5EF4-FFF2-40B4-BE49-F238E27FC236}">
                <a16:creationId xmlns:a16="http://schemas.microsoft.com/office/drawing/2014/main" id="{2490DC66-5FC2-2972-8EC3-563626BF7C82}"/>
              </a:ext>
            </a:extLst>
          </p:cNvPr>
          <p:cNvSpPr txBox="1"/>
          <p:nvPr/>
        </p:nvSpPr>
        <p:spPr>
          <a:xfrm>
            <a:off x="6201387" y="1645532"/>
            <a:ext cx="275199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Delta	&lt; 4 Hz	</a:t>
            </a:r>
          </a:p>
          <a:p>
            <a:b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</a:br>
            <a: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Theta	 4 – 7 Hz</a:t>
            </a:r>
          </a:p>
          <a:p>
            <a:b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</a:br>
            <a: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Alpha	 8 – 12 Hz</a:t>
            </a:r>
          </a:p>
          <a:p>
            <a:b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</a:br>
            <a: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Beta	 13 – 30 Hz</a:t>
            </a:r>
          </a:p>
          <a:p>
            <a:b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</a:br>
            <a: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Low  Gamma</a:t>
            </a:r>
          </a:p>
          <a:p>
            <a:r>
              <a:rPr lang="es-MX" b="1" dirty="0">
                <a:solidFill>
                  <a:srgbClr val="C00000"/>
                </a:solidFill>
                <a:latin typeface="Montserrat Light" panose="00000400000000000000" pitchFamily="2" charset="0"/>
              </a:rPr>
              <a:t>		</a:t>
            </a:r>
            <a: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 &gt; 30 Hz</a:t>
            </a:r>
            <a:b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</a:br>
            <a:r>
              <a:rPr lang="es-MX" sz="14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High Gamma</a:t>
            </a:r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373A4C8-8D74-F40F-5436-30B7D3875300}"/>
              </a:ext>
            </a:extLst>
          </p:cNvPr>
          <p:cNvSpPr txBox="1"/>
          <p:nvPr/>
        </p:nvSpPr>
        <p:spPr>
          <a:xfrm>
            <a:off x="6106761" y="4390888"/>
            <a:ext cx="5829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C00000"/>
                </a:solidFill>
                <a:latin typeface="Montserrat Light" panose="00000400000000000000" pitchFamily="2" charset="0"/>
              </a:rPr>
              <a:t>El estudio se realizó de acuerdo con las recomendaciones de la Declaración de Helsinki aprobado por un comité de revisión institucional (C11-16 y C19-55 Instituto Nacional de Salud e Investigación Médica patrocinador).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B2C7410-115C-B164-3B5F-239EB2E9E90D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 Light" panose="00000400000000000000" pitchFamily="2" charset="0"/>
              </a:rPr>
              <a:t>Datos</a:t>
            </a:r>
          </a:p>
        </p:txBody>
      </p:sp>
    </p:spTree>
    <p:extLst>
      <p:ext uri="{BB962C8B-B14F-4D97-AF65-F5344CB8AC3E}">
        <p14:creationId xmlns:p14="http://schemas.microsoft.com/office/powerpoint/2010/main" val="2714857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33A7B-0589-4643-9777-C8CC091B5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7FBB0FB4-7FA8-65F6-EAF4-88562FB09122}"/>
              </a:ext>
            </a:extLst>
          </p:cNvPr>
          <p:cNvSpPr>
            <a:spLocks/>
          </p:cNvSpPr>
          <p:nvPr/>
        </p:nvSpPr>
        <p:spPr>
          <a:xfrm>
            <a:off x="436886" y="1315616"/>
            <a:ext cx="11443015" cy="5011989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122" name="Imagen 121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D578AAC6-2219-6A90-D112-BEAB432AE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25" y="2409548"/>
            <a:ext cx="4004544" cy="2254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4" name="CuadroTexto 123">
            <a:extLst>
              <a:ext uri="{FF2B5EF4-FFF2-40B4-BE49-F238E27FC236}">
                <a16:creationId xmlns:a16="http://schemas.microsoft.com/office/drawing/2014/main" id="{DCBA6FBA-28A3-1D8E-8152-69A5515E2373}"/>
              </a:ext>
            </a:extLst>
          </p:cNvPr>
          <p:cNvSpPr txBox="1"/>
          <p:nvPr/>
        </p:nvSpPr>
        <p:spPr>
          <a:xfrm>
            <a:off x="666988" y="1499499"/>
            <a:ext cx="4129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intracranial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1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electroencephalography</a:t>
            </a:r>
            <a:endParaRPr lang="es-MX" sz="14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(</a:t>
            </a:r>
            <a:r>
              <a:rPr lang="es-MX" sz="1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iEEG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)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EE77BB-4D4A-BCD3-F327-D1C687054398}"/>
              </a:ext>
            </a:extLst>
          </p:cNvPr>
          <p:cNvSpPr txBox="1"/>
          <p:nvPr/>
        </p:nvSpPr>
        <p:spPr>
          <a:xfrm>
            <a:off x="6225200" y="1391777"/>
            <a:ext cx="41290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Utilización del método de </a:t>
            </a:r>
            <a:r>
              <a:rPr lang="es-MX" sz="1400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Phase</a:t>
            </a:r>
            <a:r>
              <a:rPr lang="es-MX" sz="1400" i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1400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Locking</a:t>
            </a:r>
            <a:r>
              <a:rPr lang="es-MX" sz="1400" i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1400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Value</a:t>
            </a:r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 (PLV) para construir las matrices de conectividades con las señales </a:t>
            </a:r>
            <a:r>
              <a:rPr lang="es-MX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iEEG</a:t>
            </a:r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4D2CDC-780D-A2BE-BEE7-491F01097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798" y="4108849"/>
            <a:ext cx="2006673" cy="2084915"/>
          </a:xfrm>
          <a:prstGeom prst="rect">
            <a:avLst/>
          </a:prstGeom>
        </p:spPr>
      </p:pic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D6F73D09-AAE4-42A6-FE72-051846F30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130" y="2342489"/>
            <a:ext cx="6784398" cy="2849447"/>
          </a:xfrm>
          <a:prstGeom prst="rect">
            <a:avLst/>
          </a:prstGeom>
        </p:spPr>
      </p:pic>
      <p:sp>
        <p:nvSpPr>
          <p:cNvPr id="50" name="Flecha: cheurón 49">
            <a:extLst>
              <a:ext uri="{FF2B5EF4-FFF2-40B4-BE49-F238E27FC236}">
                <a16:creationId xmlns:a16="http://schemas.microsoft.com/office/drawing/2014/main" id="{7FA38A8A-CE66-6F95-F50E-D43524094FD3}"/>
              </a:ext>
            </a:extLst>
          </p:cNvPr>
          <p:cNvSpPr/>
          <p:nvPr/>
        </p:nvSpPr>
        <p:spPr>
          <a:xfrm>
            <a:off x="58077" y="9939"/>
            <a:ext cx="5068229" cy="717755"/>
          </a:xfrm>
          <a:prstGeom prst="chevron">
            <a:avLst/>
          </a:prstGeom>
          <a:solidFill>
            <a:srgbClr val="FBEDE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4179635-0DA6-0CEE-3A1F-E8BD2F867A68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Montserrat Light" panose="00000400000000000000" pitchFamily="2" charset="0"/>
              </a:rPr>
              <a:t>Datos</a:t>
            </a:r>
          </a:p>
        </p:txBody>
      </p:sp>
    </p:spTree>
    <p:extLst>
      <p:ext uri="{BB962C8B-B14F-4D97-AF65-F5344CB8AC3E}">
        <p14:creationId xmlns:p14="http://schemas.microsoft.com/office/powerpoint/2010/main" val="3734469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5368-75F9-E00A-D785-39E0A837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: cheurón 2">
            <a:extLst>
              <a:ext uri="{FF2B5EF4-FFF2-40B4-BE49-F238E27FC236}">
                <a16:creationId xmlns:a16="http://schemas.microsoft.com/office/drawing/2014/main" id="{043C74EB-2134-6F5D-1522-C4B892A3A458}"/>
              </a:ext>
            </a:extLst>
          </p:cNvPr>
          <p:cNvSpPr/>
          <p:nvPr/>
        </p:nvSpPr>
        <p:spPr>
          <a:xfrm>
            <a:off x="289249" y="1296955"/>
            <a:ext cx="11607745" cy="5029200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248F0F-C27E-72BB-3EA5-F7C5166098DA}"/>
              </a:ext>
            </a:extLst>
          </p:cNvPr>
          <p:cNvSpPr txBox="1"/>
          <p:nvPr/>
        </p:nvSpPr>
        <p:spPr>
          <a:xfrm>
            <a:off x="1345470" y="1376657"/>
            <a:ext cx="3071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Diffusion</a:t>
            </a:r>
            <a:r>
              <a:rPr lang="es-MX" sz="32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32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Map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FB44EE-DE1B-D3A6-6225-01D2F622444A}"/>
              </a:ext>
            </a:extLst>
          </p:cNvPr>
          <p:cNvSpPr txBox="1"/>
          <p:nvPr/>
        </p:nvSpPr>
        <p:spPr>
          <a:xfrm>
            <a:off x="597911" y="2104349"/>
            <a:ext cx="6239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Técnica de reducción dimensionalidad no lineal en el espacio euclidiano </a:t>
            </a:r>
            <a:r>
              <a:rPr lang="es-MX" sz="1200" dirty="0">
                <a:solidFill>
                  <a:schemeClr val="bg1"/>
                </a:solidFill>
                <a:latin typeface="Montserrat Light" panose="00000400000000000000" pitchFamily="2" charset="0"/>
              </a:rPr>
              <a:t>cuyas coordenadas pueden calcularse a partir de los vectores propios y los valores propios de la matriz de adyacencia del sistema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67C2619-73E5-AD1D-10C9-54CFF3AAAF5E}"/>
              </a:ext>
            </a:extLst>
          </p:cNvPr>
          <p:cNvGrpSpPr>
            <a:grpSpLocks noChangeAspect="1"/>
          </p:cNvGrpSpPr>
          <p:nvPr/>
        </p:nvGrpSpPr>
        <p:grpSpPr>
          <a:xfrm>
            <a:off x="7146311" y="1858383"/>
            <a:ext cx="4417823" cy="2224131"/>
            <a:chOff x="6121624" y="3429000"/>
            <a:chExt cx="5221821" cy="2628900"/>
          </a:xfrm>
        </p:grpSpPr>
        <p:pic>
          <p:nvPicPr>
            <p:cNvPr id="16" name="Imagen 15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E5D53CAC-3CD7-25A9-EAC7-6D92DE7C8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9713"/>
            <a:stretch/>
          </p:blipFill>
          <p:spPr>
            <a:xfrm>
              <a:off x="6121624" y="3429000"/>
              <a:ext cx="2452105" cy="2628900"/>
            </a:xfrm>
            <a:prstGeom prst="rect">
              <a:avLst/>
            </a:prstGeom>
          </p:spPr>
        </p:pic>
        <p:pic>
          <p:nvPicPr>
            <p:cNvPr id="17" name="Imagen 16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4829C18C-2BB9-C756-C88B-A7048C24D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790"/>
            <a:stretch/>
          </p:blipFill>
          <p:spPr>
            <a:xfrm>
              <a:off x="8573729" y="3429000"/>
              <a:ext cx="2769716" cy="2628900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1CCE03-B989-33BB-9AD7-443FAACC233A}"/>
              </a:ext>
            </a:extLst>
          </p:cNvPr>
          <p:cNvSpPr txBox="1"/>
          <p:nvPr/>
        </p:nvSpPr>
        <p:spPr>
          <a:xfrm>
            <a:off x="7146311" y="4154436"/>
            <a:ext cx="4417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Montserrat Light" panose="00000400000000000000" pitchFamily="2" charset="0"/>
              </a:rPr>
              <a:t>Shan, S., &amp; Daubechies, I. (2022). Diffusion maps: Using the semigroup property for parameter tuning</a:t>
            </a:r>
            <a:endParaRPr lang="es-MX" sz="8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5E2A4E-4D6E-EBEC-CA73-7568C199E9EA}"/>
              </a:ext>
            </a:extLst>
          </p:cNvPr>
          <p:cNvSpPr txBox="1"/>
          <p:nvPr/>
        </p:nvSpPr>
        <p:spPr>
          <a:xfrm>
            <a:off x="627866" y="3896074"/>
            <a:ext cx="6067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  <a:latin typeface="Montserrat Light" panose="00000400000000000000" pitchFamily="2" charset="0"/>
              </a:rPr>
              <a:t>Esta técnica de reducción funciona utilizando el grado del grafo para </a:t>
            </a:r>
            <a:r>
              <a:rPr lang="es-MX" sz="12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hallar la probabilidad de transición de información entre los nodos</a:t>
            </a:r>
            <a:r>
              <a:rPr lang="es-MX" sz="12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EE3C46-5C44-ED96-A524-5B8D6AC2CBEA}"/>
              </a:ext>
            </a:extLst>
          </p:cNvPr>
          <p:cNvSpPr txBox="1"/>
          <p:nvPr/>
        </p:nvSpPr>
        <p:spPr>
          <a:xfrm>
            <a:off x="627867" y="5275993"/>
            <a:ext cx="6067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  <a:latin typeface="Montserrat Light" panose="00000400000000000000" pitchFamily="2" charset="0"/>
              </a:rPr>
              <a:t>Los valores y vectores propios de la matriz de transición proporcionan </a:t>
            </a:r>
            <a:r>
              <a:rPr lang="es-MX" sz="12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la representación del grafo inicial como una nube de puntos en un espacio de dimensión inferior</a:t>
            </a:r>
            <a:r>
              <a:rPr lang="es-MX" sz="12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1F937BCD-47FF-BDAF-74E9-56DE46153BF7}"/>
                  </a:ext>
                </a:extLst>
              </p:cNvPr>
              <p:cNvSpPr txBox="1"/>
              <p:nvPr/>
            </p:nvSpPr>
            <p:spPr>
              <a:xfrm>
                <a:off x="2145643" y="2796757"/>
                <a:ext cx="3144273" cy="711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s-MX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MX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MX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s-MX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s-MX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  <m:sub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 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1F937BCD-47FF-BDAF-74E9-56DE46153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643" y="2796757"/>
                <a:ext cx="3144273" cy="711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3BDBA379-4674-CA52-7C2D-338DDEE9DC6E}"/>
                  </a:ext>
                </a:extLst>
              </p:cNvPr>
              <p:cNvSpPr txBox="1"/>
              <p:nvPr/>
            </p:nvSpPr>
            <p:spPr>
              <a:xfrm>
                <a:off x="2502671" y="4620618"/>
                <a:ext cx="2430216" cy="251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Sup>
                        <m:sSubSup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3BDBA379-4674-CA52-7C2D-338DDEE9D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671" y="4620618"/>
                <a:ext cx="2430216" cy="251544"/>
              </a:xfrm>
              <a:prstGeom prst="rect">
                <a:avLst/>
              </a:prstGeom>
              <a:blipFill>
                <a:blip r:embed="rId4"/>
                <a:stretch>
                  <a:fillRect l="-4523" r="-23618" b="-6097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8925DD74-4C85-FCA6-19D0-04F3BAD2D6A2}"/>
                  </a:ext>
                </a:extLst>
              </p:cNvPr>
              <p:cNvSpPr txBox="1"/>
              <p:nvPr/>
            </p:nvSpPr>
            <p:spPr>
              <a:xfrm>
                <a:off x="7583540" y="4734356"/>
                <a:ext cx="2053959" cy="10453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d>
                        <m:d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s-MX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s-MX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s-MX" dirty="0">
                                  <a:solidFill>
                                    <a:schemeClr val="bg1"/>
                                  </a:solidFill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s-MX" dirty="0">
                                  <a:solidFill>
                                    <a:schemeClr val="bg1"/>
                                  </a:solidFill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s-MX" dirty="0">
                                  <a:solidFill>
                                    <a:schemeClr val="bg1"/>
                                  </a:solidFill>
                                </a:rPr>
                                <m:t>)</m:t>
                              </m:r>
                            </m:num>
                            <m:den>
                              <m:eqArr>
                                <m:eqArrPr>
                                  <m:ctrlPr>
                                    <a:rPr lang="es-MX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Sup>
                                    <m:sSubSupPr>
                                      <m:ctrlP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s-MX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s-MX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s-MX" dirty="0">
                                      <a:solidFill>
                                        <a:schemeClr val="bg1"/>
                                      </a:solidFill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s-MX" dirty="0">
                                      <a:solidFill>
                                        <a:schemeClr val="bg1"/>
                                      </a:solidFill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s-MX" dirty="0">
                                      <a:solidFill>
                                        <a:schemeClr val="bg1"/>
                                      </a:solidFill>
                                    </a:rPr>
                                    <m:t>)</m:t>
                                  </m:r>
                                </m:e>
                                <m:e>
                                  <m:r>
                                    <a:rPr lang="es-MX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MX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q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t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)</m:t>
                                      </m:r>
                                    </m:sub>
                                    <m:sup>
                                      <m:r>
                                        <a:rPr lang="es-MX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s-MX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q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t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s-MX" dirty="0">
                                          <a:solidFill>
                                            <a:schemeClr val="bg1"/>
                                          </a:solidFill>
                                        </a:rPr>
                                        <m:t>)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s-MX" dirty="0">
                                      <a:solidFill>
                                        <a:schemeClr val="bg1"/>
                                      </a:solidFill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s-MX" dirty="0">
                                      <a:solidFill>
                                        <a:schemeClr val="bg1"/>
                                      </a:solidFill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s-MX" dirty="0">
                                      <a:solidFill>
                                        <a:schemeClr val="bg1"/>
                                      </a:solidFill>
                                    </a:rPr>
                                    <m:t>) </m:t>
                                  </m:r>
                                </m:e>
                              </m:eqArr>
                            </m:den>
                          </m:f>
                        </m:e>
                      </m:d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8925DD74-4C85-FCA6-19D0-04F3BAD2D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40" y="4734356"/>
                <a:ext cx="2053959" cy="1045351"/>
              </a:xfrm>
              <a:prstGeom prst="rect">
                <a:avLst/>
              </a:prstGeom>
              <a:blipFill>
                <a:blip r:embed="rId5"/>
                <a:stretch>
                  <a:fillRect r="-21068" b="-2748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67BF86B9-1462-FFAD-326A-B0E610B06D7C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</p:spTree>
    <p:extLst>
      <p:ext uri="{BB962C8B-B14F-4D97-AF65-F5344CB8AC3E}">
        <p14:creationId xmlns:p14="http://schemas.microsoft.com/office/powerpoint/2010/main" val="2761765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4AA2FA-6F41-5F27-B155-084C0356BB3E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23E450-375D-5706-ED40-81F0A03E9105}"/>
              </a:ext>
            </a:extLst>
          </p:cNvPr>
          <p:cNvSpPr txBox="1"/>
          <p:nvPr/>
        </p:nvSpPr>
        <p:spPr>
          <a:xfrm>
            <a:off x="6541995" y="1381874"/>
            <a:ext cx="20743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Montserrat Light" panose="00000400000000000000" pitchFamily="2" charset="0"/>
              </a:rPr>
              <a:t>Realiza una descomposición espectral de la matriz de transición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D629CB-67CB-73B4-F41E-3D9DAA0E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392" y="2363546"/>
            <a:ext cx="1295581" cy="4477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463A858-3D07-CA88-FA62-46BE3409BE24}"/>
                  </a:ext>
                </a:extLst>
              </p:cNvPr>
              <p:cNvSpPr txBox="1"/>
              <p:nvPr/>
            </p:nvSpPr>
            <p:spPr>
              <a:xfrm>
                <a:off x="8495909" y="1362835"/>
                <a:ext cx="3442996" cy="633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MX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MX" sz="1400" b="1" dirty="0">
                    <a:latin typeface="Montserrat Light" panose="00000400000000000000" pitchFamily="2" charset="0"/>
                  </a:rPr>
                  <a:t> Matriz </a:t>
                </a:r>
                <a:r>
                  <a:rPr lang="es-MX" sz="1400" b="1" dirty="0" err="1">
                    <a:latin typeface="Montserrat Light" panose="00000400000000000000" pitchFamily="2" charset="0"/>
                  </a:rPr>
                  <a:t>Laplaciana</a:t>
                </a:r>
                <a:endParaRPr lang="es-MX" sz="1400" b="1" dirty="0">
                  <a:latin typeface="Montserrat Light" panose="00000400000000000000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MX" sz="1400" b="1" dirty="0">
                    <a:latin typeface="Montserrat Light" panose="00000400000000000000" pitchFamily="2" charset="0"/>
                  </a:rPr>
                  <a:t> Matriz de vectores propios</a:t>
                </a:r>
              </a:p>
            </p:txBody>
          </p:sp>
        </mc:Choice>
        <mc:Fallback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463A858-3D07-CA88-FA62-46BE3409B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909" y="1362835"/>
                <a:ext cx="3442996" cy="633635"/>
              </a:xfrm>
              <a:prstGeom prst="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4B19609-4B07-D2E3-C558-6F77753042F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217407" y="1996470"/>
            <a:ext cx="0" cy="6790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3BE613F-1058-52DF-16EB-4591FF8D108D}"/>
                  </a:ext>
                </a:extLst>
              </p:cNvPr>
              <p:cNvSpPr txBox="1"/>
              <p:nvPr/>
            </p:nvSpPr>
            <p:spPr>
              <a:xfrm>
                <a:off x="9918832" y="2690605"/>
                <a:ext cx="5971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/>
              </a:p>
            </p:txBody>
          </p:sp>
        </mc:Choice>
        <mc:Fallback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3BE613F-1058-52DF-16EB-4591FF8D1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832" y="2690605"/>
                <a:ext cx="597150" cy="276999"/>
              </a:xfrm>
              <a:prstGeom prst="rect">
                <a:avLst/>
              </a:prstGeom>
              <a:blipFill>
                <a:blip r:embed="rId4"/>
                <a:stretch>
                  <a:fillRect l="-9184" r="-2041" b="-1087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n 19">
            <a:extLst>
              <a:ext uri="{FF2B5EF4-FFF2-40B4-BE49-F238E27FC236}">
                <a16:creationId xmlns:a16="http://schemas.microsoft.com/office/drawing/2014/main" id="{7A440DA7-C603-F0E5-1B36-8F569C931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499"/>
          <a:stretch/>
        </p:blipFill>
        <p:spPr>
          <a:xfrm>
            <a:off x="6924456" y="3556114"/>
            <a:ext cx="4309777" cy="22167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51E0D1F-8976-802A-111F-DEADC6BA56E6}"/>
                  </a:ext>
                </a:extLst>
              </p:cNvPr>
              <p:cNvSpPr txBox="1"/>
              <p:nvPr/>
            </p:nvSpPr>
            <p:spPr>
              <a:xfrm>
                <a:off x="8930901" y="5772892"/>
                <a:ext cx="6120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51E0D1F-8976-802A-111F-DEADC6BA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901" y="5772892"/>
                <a:ext cx="612091" cy="307777"/>
              </a:xfrm>
              <a:prstGeom prst="rect">
                <a:avLst/>
              </a:prstGeom>
              <a:blipFill>
                <a:blip r:embed="rId6"/>
                <a:stretch>
                  <a:fillRect l="-9000" r="-3000" b="-34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813BDA9-E672-DDF0-CD0D-1275D6D86B5F}"/>
                  </a:ext>
                </a:extLst>
              </p:cNvPr>
              <p:cNvSpPr txBox="1"/>
              <p:nvPr/>
            </p:nvSpPr>
            <p:spPr>
              <a:xfrm rot="16200000">
                <a:off x="6458559" y="4366348"/>
                <a:ext cx="6240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000" b="0" dirty="0"/>
              </a:p>
            </p:txBody>
          </p:sp>
        </mc:Choice>
        <mc:Fallback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813BDA9-E672-DDF0-CD0D-1275D6D86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58559" y="4366348"/>
                <a:ext cx="624017" cy="307777"/>
              </a:xfrm>
              <a:prstGeom prst="rect">
                <a:avLst/>
              </a:prstGeom>
              <a:blipFill>
                <a:blip r:embed="rId7"/>
                <a:stretch>
                  <a:fillRect t="-2913" r="-31373" b="-87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Marcador de número de diapositiva 25">
            <a:extLst>
              <a:ext uri="{FF2B5EF4-FFF2-40B4-BE49-F238E27FC236}">
                <a16:creationId xmlns:a16="http://schemas.microsoft.com/office/drawing/2014/main" id="{019E00F3-7A20-342C-2731-5D4D2C81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37</a:t>
            </a:fld>
            <a:endParaRPr lang="es-ES_tradn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AE585E-960A-6A15-B9D8-FA6403DE4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095" y="1624170"/>
            <a:ext cx="5619432" cy="36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4C896-D723-0C54-8C00-7240F3026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echa: cheurón 15">
            <a:extLst>
              <a:ext uri="{FF2B5EF4-FFF2-40B4-BE49-F238E27FC236}">
                <a16:creationId xmlns:a16="http://schemas.microsoft.com/office/drawing/2014/main" id="{5EC9A226-DDCC-E893-EDEC-E1686D71D47D}"/>
              </a:ext>
            </a:extLst>
          </p:cNvPr>
          <p:cNvSpPr/>
          <p:nvPr/>
        </p:nvSpPr>
        <p:spPr>
          <a:xfrm>
            <a:off x="289249" y="1296955"/>
            <a:ext cx="11607745" cy="5029200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7673DF-E7AA-1373-1AA3-C9B7B977A871}"/>
              </a:ext>
            </a:extLst>
          </p:cNvPr>
          <p:cNvSpPr txBox="1"/>
          <p:nvPr/>
        </p:nvSpPr>
        <p:spPr>
          <a:xfrm>
            <a:off x="941751" y="1579734"/>
            <a:ext cx="3992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Hiperesfera</a:t>
            </a:r>
            <a:r>
              <a:rPr lang="es-MX" sz="2400" b="1" i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2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(Alternativa)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52981EC-4877-1F73-5F92-90D23BEC457D}"/>
              </a:ext>
            </a:extLst>
          </p:cNvPr>
          <p:cNvSpPr txBox="1"/>
          <p:nvPr/>
        </p:nvSpPr>
        <p:spPr>
          <a:xfrm>
            <a:off x="941750" y="2379703"/>
            <a:ext cx="63081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Conjunto</a:t>
            </a:r>
            <a:r>
              <a:rPr lang="es-MX" sz="14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de puntos en un espacio euclídeo (n+1)-dimensional que se encuentran a una distancia constante r respecto a un punto fijo, llamado centro y una matriz de vectores coordenados.</a:t>
            </a:r>
          </a:p>
        </p:txBody>
      </p:sp>
      <p:pic>
        <p:nvPicPr>
          <p:cNvPr id="23" name="Imagen 2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C7BC557-0FE2-FB32-86EB-0358E929951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901964" y="2624295"/>
            <a:ext cx="2603828" cy="26038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A6D4E22-382B-6B35-5354-8454982D6135}"/>
                  </a:ext>
                </a:extLst>
              </p:cNvPr>
              <p:cNvSpPr txBox="1"/>
              <p:nvPr/>
            </p:nvSpPr>
            <p:spPr>
              <a:xfrm>
                <a:off x="1680077" y="3276100"/>
                <a:ext cx="483148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A6D4E22-382B-6B35-5354-8454982D6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077" y="3276100"/>
                <a:ext cx="4831480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uadroTexto 28">
            <a:extLst>
              <a:ext uri="{FF2B5EF4-FFF2-40B4-BE49-F238E27FC236}">
                <a16:creationId xmlns:a16="http://schemas.microsoft.com/office/drawing/2014/main" id="{1A2F0E25-A160-A11E-4555-ADB59D957B55}"/>
              </a:ext>
            </a:extLst>
          </p:cNvPr>
          <p:cNvSpPr txBox="1"/>
          <p:nvPr/>
        </p:nvSpPr>
        <p:spPr>
          <a:xfrm>
            <a:off x="941539" y="4566995"/>
            <a:ext cx="6308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Al hallar un radio optimo, las posiciones en la esfera se pueden hallar usando la auto descomposición completa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2D6539D-CA05-27BB-C253-C15E6EF31412}"/>
                  </a:ext>
                </a:extLst>
              </p:cNvPr>
              <p:cNvSpPr txBox="1"/>
              <p:nvPr/>
            </p:nvSpPr>
            <p:spPr>
              <a:xfrm>
                <a:off x="2463751" y="5228123"/>
                <a:ext cx="3264132" cy="577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sSub>
                        <m:sSub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sSubSup>
                        <m:sSubSup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sSubSup>
                        <m:sSubSup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2D6539D-CA05-27BB-C253-C15E6EF31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751" y="5228123"/>
                <a:ext cx="3264132" cy="577146"/>
              </a:xfrm>
              <a:prstGeom prst="rect">
                <a:avLst/>
              </a:prstGeom>
              <a:blipFill>
                <a:blip r:embed="rId4"/>
                <a:stretch>
                  <a:fillRect b="-2659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E0DCFE78-FF72-0A03-70E2-CC397BA48432}"/>
                  </a:ext>
                </a:extLst>
              </p:cNvPr>
              <p:cNvSpPr txBox="1"/>
              <p:nvPr/>
            </p:nvSpPr>
            <p:spPr>
              <a:xfrm>
                <a:off x="2463751" y="4048864"/>
                <a:ext cx="32641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p>
                        <m:sSup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E0DCFE78-FF72-0A03-70E2-CC397BA48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751" y="4048864"/>
                <a:ext cx="3264132" cy="307777"/>
              </a:xfrm>
              <a:prstGeom prst="rect">
                <a:avLst/>
              </a:prstGeom>
              <a:blipFill>
                <a:blip r:embed="rId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3CD05416-2133-09EC-180C-75A04D1DEE73}"/>
              </a:ext>
            </a:extLst>
          </p:cNvPr>
          <p:cNvSpPr txBox="1"/>
          <p:nvPr/>
        </p:nvSpPr>
        <p:spPr>
          <a:xfrm>
            <a:off x="326571" y="435057"/>
            <a:ext cx="69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>
                <a:latin typeface="Montserrat Light" panose="00000400000000000000" pitchFamily="2" charset="0"/>
              </a:rPr>
              <a:t>Embedding</a:t>
            </a:r>
            <a:r>
              <a:rPr lang="es-MX" sz="2400" b="1" dirty="0">
                <a:latin typeface="Montserrat Light" panose="00000400000000000000" pitchFamily="2" charset="0"/>
              </a:rPr>
              <a:t> en espacio euclidiano</a:t>
            </a:r>
          </a:p>
        </p:txBody>
      </p:sp>
    </p:spTree>
    <p:extLst>
      <p:ext uri="{BB962C8B-B14F-4D97-AF65-F5344CB8AC3E}">
        <p14:creationId xmlns:p14="http://schemas.microsoft.com/office/powerpoint/2010/main" val="3397864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40230-2965-2850-E45D-E1C3AA8A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24BF0B39-7924-EFB4-7368-4D3C36F9028A}"/>
              </a:ext>
            </a:extLst>
          </p:cNvPr>
          <p:cNvSpPr/>
          <p:nvPr/>
        </p:nvSpPr>
        <p:spPr>
          <a:xfrm>
            <a:off x="289249" y="1296955"/>
            <a:ext cx="11607745" cy="5029200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3A694C-F89A-875D-A8F4-8D322D8B2343}"/>
              </a:ext>
            </a:extLst>
          </p:cNvPr>
          <p:cNvSpPr txBox="1"/>
          <p:nvPr/>
        </p:nvSpPr>
        <p:spPr>
          <a:xfrm>
            <a:off x="775817" y="1410376"/>
            <a:ext cx="571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Distancias entre Distribuciones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2804160-BDBE-345F-3C19-6852FC10C6F0}"/>
              </a:ext>
            </a:extLst>
          </p:cNvPr>
          <p:cNvSpPr txBox="1"/>
          <p:nvPr/>
        </p:nvSpPr>
        <p:spPr>
          <a:xfrm>
            <a:off x="1415475" y="4916070"/>
            <a:ext cx="3008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Bhattacharyya</a:t>
            </a:r>
            <a:endParaRPr lang="es-MX" sz="20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878D7F0-02C5-8DB0-FE74-E84E7230948A}"/>
              </a:ext>
            </a:extLst>
          </p:cNvPr>
          <p:cNvSpPr txBox="1"/>
          <p:nvPr/>
        </p:nvSpPr>
        <p:spPr>
          <a:xfrm>
            <a:off x="8546910" y="2298194"/>
            <a:ext cx="1875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Wasserstein</a:t>
            </a:r>
            <a:endParaRPr lang="es-MX" sz="20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0" name="Imagen 19" descr="Forma&#10;&#10;Descripción generada automáticamente">
            <a:extLst>
              <a:ext uri="{FF2B5EF4-FFF2-40B4-BE49-F238E27FC236}">
                <a16:creationId xmlns:a16="http://schemas.microsoft.com/office/drawing/2014/main" id="{80E1BBD9-5DF2-9B06-EF4D-FB557B394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37"/>
          <a:stretch/>
        </p:blipFill>
        <p:spPr>
          <a:xfrm>
            <a:off x="1662283" y="2661459"/>
            <a:ext cx="2515270" cy="2233988"/>
          </a:xfrm>
          <a:prstGeom prst="rect">
            <a:avLst/>
          </a:prstGeom>
        </p:spPr>
      </p:pic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3FEBEDA-B487-786A-E8D1-E6E732E5D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53" y="4241181"/>
            <a:ext cx="5257800" cy="17811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833CFEA7-9C6D-378A-6BD4-FB32B9C78CA4}"/>
                  </a:ext>
                </a:extLst>
              </p:cNvPr>
              <p:cNvSpPr txBox="1"/>
              <p:nvPr/>
            </p:nvSpPr>
            <p:spPr>
              <a:xfrm>
                <a:off x="1155999" y="1941430"/>
                <a:ext cx="4544321" cy="556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MX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MX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s-MX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s-MX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s-MX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𝑑𝑒𝑡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s-MX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  <m:sSub>
                                        <m:sSubPr>
                                          <m:ctrlPr>
                                            <a:rPr lang="es-MX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MX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s-MX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  <m:sSub>
                                        <m:sSubPr>
                                          <m:ctrlPr>
                                            <a:rPr lang="es-MX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MX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s-MX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rad>
                                  <m:r>
                                    <a:rPr lang="es-MX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833CFEA7-9C6D-378A-6BD4-FB32B9C78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999" y="1941430"/>
                <a:ext cx="4544321" cy="556819"/>
              </a:xfrm>
              <a:prstGeom prst="rect">
                <a:avLst/>
              </a:prstGeom>
              <a:blipFill>
                <a:blip r:embed="rId4"/>
                <a:stretch>
                  <a:fillRect r="-34765" b="-2826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E95B3FC-05FC-04FE-1FB3-D48742237551}"/>
                  </a:ext>
                </a:extLst>
              </p:cNvPr>
              <p:cNvSpPr txBox="1"/>
              <p:nvPr/>
            </p:nvSpPr>
            <p:spPr>
              <a:xfrm>
                <a:off x="6407948" y="3340565"/>
                <a:ext cx="4121769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s-MX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MX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𝑡𝑟𝑎𝑐𝑒</m:t>
                    </m:r>
                    <m:d>
                      <m:dPr>
                        <m:ctrlP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s-MX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MX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f>
                                      <m:fPr>
                                        <m:ctrlPr>
                                          <a:rPr lang="es-MX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MX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bSup>
                                <m:sSub>
                                  <m:sSubPr>
                                    <m:ctrlP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s-MX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f>
                                      <m:fPr>
                                        <m:ctrlPr>
                                          <a:rPr lang="es-MX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MX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bSup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s-MX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MX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MX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s-MX" dirty="0"/>
                  <a:t> </a:t>
                </a:r>
              </a:p>
            </p:txBody>
          </p:sp>
        </mc:Choice>
        <mc:Fallback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E95B3FC-05FC-04FE-1FB3-D48742237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948" y="3340565"/>
                <a:ext cx="4121769" cy="484043"/>
              </a:xfrm>
              <a:prstGeom prst="rect">
                <a:avLst/>
              </a:prstGeom>
              <a:blipFill>
                <a:blip r:embed="rId5"/>
                <a:stretch>
                  <a:fillRect r="-25592" b="-291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31">
            <a:extLst>
              <a:ext uri="{FF2B5EF4-FFF2-40B4-BE49-F238E27FC236}">
                <a16:creationId xmlns:a16="http://schemas.microsoft.com/office/drawing/2014/main" id="{48872C89-F122-7060-8B66-34252A801AAC}"/>
              </a:ext>
            </a:extLst>
          </p:cNvPr>
          <p:cNvSpPr txBox="1"/>
          <p:nvPr/>
        </p:nvSpPr>
        <p:spPr>
          <a:xfrm>
            <a:off x="1155999" y="5373022"/>
            <a:ext cx="43957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Se basa en la medida de las áreas solapadas bajo las curvas de probabilidad de las dos distribuciones.</a:t>
            </a:r>
            <a:endParaRPr lang="es-MX" sz="14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2A0660D-0E9B-8334-9EC6-FEB167537CB5}"/>
              </a:ext>
            </a:extLst>
          </p:cNvPr>
          <p:cNvSpPr txBox="1"/>
          <p:nvPr/>
        </p:nvSpPr>
        <p:spPr>
          <a:xfrm>
            <a:off x="6890665" y="2923992"/>
            <a:ext cx="4858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Mide el "coste" mínimo necesario para transformar una distribución de probabilidad en otra.</a:t>
            </a:r>
            <a:endParaRPr lang="es-MX" sz="1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B9C95B1-B4C0-36AD-0DF1-AA3B3FF4F13D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2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38CDC7-61AA-D314-4BD1-458A32C9C4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sp>
        <p:nvSpPr>
          <p:cNvPr id="4" name="Flecha: cheurón 3">
            <a:extLst>
              <a:ext uri="{FF2B5EF4-FFF2-40B4-BE49-F238E27FC236}">
                <a16:creationId xmlns:a16="http://schemas.microsoft.com/office/drawing/2014/main" id="{4C3EABD7-0B17-DB1B-1D50-5BED5F2BAA42}"/>
              </a:ext>
            </a:extLst>
          </p:cNvPr>
          <p:cNvSpPr/>
          <p:nvPr/>
        </p:nvSpPr>
        <p:spPr>
          <a:xfrm>
            <a:off x="388666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732951B-1C92-C282-A604-E7059B26EADC}"/>
              </a:ext>
            </a:extLst>
          </p:cNvPr>
          <p:cNvSpPr txBox="1"/>
          <p:nvPr/>
        </p:nvSpPr>
        <p:spPr>
          <a:xfrm>
            <a:off x="687256" y="60455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A94819C4-B0A2-57C5-8A62-C8AA36DCA0BF}"/>
              </a:ext>
            </a:extLst>
          </p:cNvPr>
          <p:cNvGrpSpPr>
            <a:grpSpLocks/>
          </p:cNvGrpSpPr>
          <p:nvPr/>
        </p:nvGrpSpPr>
        <p:grpSpPr>
          <a:xfrm>
            <a:off x="4649632" y="1555934"/>
            <a:ext cx="7132558" cy="3532994"/>
            <a:chOff x="2187833" y="1135009"/>
            <a:chExt cx="10434991" cy="5007374"/>
          </a:xfrm>
        </p:grpSpPr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F22A9D6D-758B-7BF6-358C-AA211522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3" b="93878" l="2647" r="89887">
                          <a14:foregroundMark x1="6333" y1="23615" x2="16824" y2="27697"/>
                          <a14:foregroundMark x1="4064" y1="30029" x2="2647" y2="28280"/>
                          <a14:foregroundMark x1="10019" y1="61079" x2="20416" y2="68659"/>
                          <a14:foregroundMark x1="37335" y1="91691" x2="36578" y2="93878"/>
                          <a14:foregroundMark x1="37146" y1="36297" x2="38658" y2="24198"/>
                          <a14:foregroundMark x1="63233" y1="27988" x2="67297" y2="29446"/>
                          <a14:foregroundMark x1="62854" y1="67493" x2="64178" y2="68222"/>
                          <a14:foregroundMark x1="87524" y1="26385" x2="87524" y2="32945"/>
                          <a14:foregroundMark x1="87335" y1="51749" x2="87335" y2="73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53090" y="1437095"/>
              <a:ext cx="7256847" cy="4705288"/>
            </a:xfrm>
            <a:prstGeom prst="rect">
              <a:avLst/>
            </a:prstGeom>
          </p:spPr>
        </p:pic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8CE19B25-447B-C728-44B4-917719B1DCE7}"/>
                </a:ext>
              </a:extLst>
            </p:cNvPr>
            <p:cNvSpPr txBox="1">
              <a:spLocks/>
            </p:cNvSpPr>
            <p:nvPr/>
          </p:nvSpPr>
          <p:spPr>
            <a:xfrm>
              <a:off x="9964572" y="2132112"/>
              <a:ext cx="1324390" cy="392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b="1" dirty="0">
                  <a:solidFill>
                    <a:srgbClr val="BA2D0B"/>
                  </a:solidFill>
                  <a:latin typeface="Montserrat Light" panose="00000400000000000000" pitchFamily="2" charset="0"/>
                </a:rPr>
                <a:t>Aumento</a:t>
              </a:r>
              <a:endParaRPr lang="es-MX" sz="1200" b="1" dirty="0"/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C918AAAA-A33A-0D2A-8018-87629C779E75}"/>
                </a:ext>
              </a:extLst>
            </p:cNvPr>
            <p:cNvSpPr txBox="1">
              <a:spLocks/>
            </p:cNvSpPr>
            <p:nvPr/>
          </p:nvSpPr>
          <p:spPr>
            <a:xfrm>
              <a:off x="9999086" y="5260172"/>
              <a:ext cx="1687843" cy="392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b="1" dirty="0">
                  <a:solidFill>
                    <a:srgbClr val="BA2D0B"/>
                  </a:solidFill>
                  <a:latin typeface="Montserrat Light" panose="00000400000000000000" pitchFamily="2" charset="0"/>
                </a:rPr>
                <a:t>Disminución</a:t>
              </a:r>
              <a:endParaRPr lang="es-MX" sz="1200" b="1" dirty="0"/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9723E6FE-BFC8-98A2-5834-4A6A49337CAD}"/>
                </a:ext>
              </a:extLst>
            </p:cNvPr>
            <p:cNvSpPr txBox="1">
              <a:spLocks/>
            </p:cNvSpPr>
            <p:nvPr/>
          </p:nvSpPr>
          <p:spPr>
            <a:xfrm>
              <a:off x="9964572" y="3779078"/>
              <a:ext cx="1722357" cy="392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b="1" dirty="0">
                  <a:solidFill>
                    <a:srgbClr val="BA2D0B"/>
                  </a:solidFill>
                  <a:latin typeface="Montserrat Light" panose="00000400000000000000" pitchFamily="2" charset="0"/>
                </a:rPr>
                <a:t>Sin Cambio</a:t>
              </a:r>
              <a:endParaRPr lang="es-MX" sz="1200" b="1" dirty="0"/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5A7E8FC8-6457-7801-BC8A-FD0D442108D3}"/>
                </a:ext>
              </a:extLst>
            </p:cNvPr>
            <p:cNvSpPr txBox="1">
              <a:spLocks/>
            </p:cNvSpPr>
            <p:nvPr/>
          </p:nvSpPr>
          <p:spPr>
            <a:xfrm>
              <a:off x="2187833" y="1135009"/>
              <a:ext cx="10434991" cy="436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400" b="1" dirty="0">
                  <a:latin typeface="Montserrat Light" panose="00000400000000000000" pitchFamily="2" charset="0"/>
                </a:rPr>
                <a:t>Cambio medio en la medición de </a:t>
              </a:r>
              <a:r>
                <a:rPr lang="es-MX" sz="1400" b="1" i="1" dirty="0">
                  <a:latin typeface="Montserrat Light" panose="00000400000000000000" pitchFamily="2" charset="0"/>
                </a:rPr>
                <a:t>Edge </a:t>
              </a:r>
              <a:r>
                <a:rPr lang="es-MX" sz="1400" b="1" i="1" dirty="0" err="1">
                  <a:latin typeface="Montserrat Light" panose="00000400000000000000" pitchFamily="2" charset="0"/>
                </a:rPr>
                <a:t>Betweenness</a:t>
              </a:r>
              <a:r>
                <a:rPr lang="es-MX" sz="1400" b="1" i="1" dirty="0">
                  <a:latin typeface="Montserrat Light" panose="00000400000000000000" pitchFamily="2" charset="0"/>
                </a:rPr>
                <a:t> </a:t>
              </a:r>
              <a:r>
                <a:rPr lang="es-MX" sz="1400" b="1" dirty="0">
                  <a:latin typeface="Montserrat Light" panose="00000400000000000000" pitchFamily="2" charset="0"/>
                </a:rPr>
                <a:t>en sujetos luego la cirugía</a:t>
              </a:r>
            </a:p>
          </p:txBody>
        </p:sp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4874B90-F584-DFD9-AE0F-459E6F2791C4}"/>
              </a:ext>
            </a:extLst>
          </p:cNvPr>
          <p:cNvSpPr txBox="1"/>
          <p:nvPr/>
        </p:nvSpPr>
        <p:spPr>
          <a:xfrm>
            <a:off x="8806426" y="5314600"/>
            <a:ext cx="297576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Taylor, P. N. et al. (2018). The impact of epilepsy surgery on the structural connectome and its relation to outcome.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NeuroImage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: Clinical, 18, 202-214.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C2509E40-EB89-6FE8-794A-6EF29A5DA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1" b="97612" l="7581" r="89892">
                        <a14:foregroundMark x1="12274" y1="36418" x2="7942" y2="38209"/>
                        <a14:foregroundMark x1="68592" y1="80896" x2="72563" y2="78507"/>
                        <a14:foregroundMark x1="73285" y1="90448" x2="78700" y2="97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5720" y="1525647"/>
            <a:ext cx="2806386" cy="3394004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F68AD807-5D49-58B9-3385-08CFB94D5412}"/>
              </a:ext>
            </a:extLst>
          </p:cNvPr>
          <p:cNvSpPr txBox="1">
            <a:spLocks/>
          </p:cNvSpPr>
          <p:nvPr/>
        </p:nvSpPr>
        <p:spPr>
          <a:xfrm>
            <a:off x="804610" y="4870138"/>
            <a:ext cx="384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Montserrat Light" panose="00000400000000000000" pitchFamily="2" charset="0"/>
              </a:rPr>
              <a:t>Resección parcial de zona cerebral identificada como foco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C83D69B-DF34-E0BC-D71E-E6CCD3FFCE73}"/>
              </a:ext>
            </a:extLst>
          </p:cNvPr>
          <p:cNvSpPr txBox="1"/>
          <p:nvPr/>
        </p:nvSpPr>
        <p:spPr>
          <a:xfrm>
            <a:off x="1318461" y="5578076"/>
            <a:ext cx="281732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M. Chavez (2023) Centro Universitario de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los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Lagos, Universidad de Guadalajara,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charla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en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seminario</a:t>
            </a:r>
            <a:endParaRPr lang="en-US" sz="800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61" name="Marcador de número de diapositiva 60">
            <a:extLst>
              <a:ext uri="{FF2B5EF4-FFF2-40B4-BE49-F238E27FC236}">
                <a16:creationId xmlns:a16="http://schemas.microsoft.com/office/drawing/2014/main" id="{46A6CA26-8CEB-9E2D-5718-DC9BD78D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79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2E77E0-FFAB-A6D4-2D2D-C8349964A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9" r="49923"/>
          <a:stretch/>
        </p:blipFill>
        <p:spPr>
          <a:xfrm>
            <a:off x="839321" y="1339992"/>
            <a:ext cx="10513357" cy="50829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83D2447-CCD3-0640-AE03-50CCC5AC30D1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Identificación de estados </a:t>
            </a:r>
            <a:r>
              <a:rPr lang="es-MX" sz="2000" b="1" dirty="0" err="1">
                <a:latin typeface="Montserrat Light" panose="00000400000000000000" pitchFamily="2" charset="0"/>
              </a:rPr>
              <a:t>pre-ictales</a:t>
            </a:r>
            <a:r>
              <a:rPr lang="es-MX" sz="2000" b="1" dirty="0">
                <a:latin typeface="Montserrat Light" panose="00000400000000000000" pitchFamily="2" charset="0"/>
              </a:rPr>
              <a:t> e </a:t>
            </a:r>
            <a:r>
              <a:rPr lang="es-MX" sz="2000" b="1" dirty="0" err="1">
                <a:latin typeface="Montserrat Light" panose="00000400000000000000" pitchFamily="2" charset="0"/>
              </a:rPr>
              <a:t>inter-ictales</a:t>
            </a:r>
            <a:endParaRPr lang="es-MX" sz="2000" b="1" dirty="0">
              <a:latin typeface="Montserrat Light" panose="000004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001CD1-7C00-89F3-CD52-810D0CF94342}"/>
              </a:ext>
            </a:extLst>
          </p:cNvPr>
          <p:cNvSpPr txBox="1"/>
          <p:nvPr/>
        </p:nvSpPr>
        <p:spPr>
          <a:xfrm>
            <a:off x="8388219" y="918303"/>
            <a:ext cx="208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err="1">
                <a:latin typeface="Montserrat Light" panose="00000400000000000000" pitchFamily="2" charset="0"/>
              </a:rPr>
              <a:t>Shuffle</a:t>
            </a:r>
            <a:r>
              <a:rPr lang="es-MX" sz="1600" b="1" dirty="0">
                <a:latin typeface="Montserrat Light" panose="00000400000000000000" pitchFamily="2" charset="0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543518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B8571A-C9A5-8507-CD1D-FA5DF0F0B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78"/>
          <a:stretch/>
        </p:blipFill>
        <p:spPr>
          <a:xfrm>
            <a:off x="312808" y="1256862"/>
            <a:ext cx="6563853" cy="5245695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8E58106-01FC-6779-B945-1BFBFB1D4F2F}"/>
              </a:ext>
            </a:extLst>
          </p:cNvPr>
          <p:cNvGrpSpPr/>
          <p:nvPr/>
        </p:nvGrpSpPr>
        <p:grpSpPr>
          <a:xfrm>
            <a:off x="7718860" y="264105"/>
            <a:ext cx="4093086" cy="2795094"/>
            <a:chOff x="304799" y="1799305"/>
            <a:chExt cx="2399073" cy="698090"/>
          </a:xfrm>
          <a:solidFill>
            <a:srgbClr val="003E1F"/>
          </a:solidFill>
        </p:grpSpPr>
        <p:sp>
          <p:nvSpPr>
            <p:cNvPr id="18" name="Flecha: cheurón 17">
              <a:extLst>
                <a:ext uri="{FF2B5EF4-FFF2-40B4-BE49-F238E27FC236}">
                  <a16:creationId xmlns:a16="http://schemas.microsoft.com/office/drawing/2014/main" id="{A91A6B1E-7C0D-26F2-9DCC-0BE0B586E3F7}"/>
                </a:ext>
              </a:extLst>
            </p:cNvPr>
            <p:cNvSpPr/>
            <p:nvPr/>
          </p:nvSpPr>
          <p:spPr>
            <a:xfrm>
              <a:off x="304800" y="1799305"/>
              <a:ext cx="2399072" cy="698090"/>
            </a:xfrm>
            <a:prstGeom prst="chevron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b="1" dirty="0">
                <a:solidFill>
                  <a:schemeClr val="bg1"/>
                </a:solidFill>
                <a:latin typeface="Montserrat Light" panose="00000400000000000000" pitchFamily="2" charset="0"/>
              </a:endParaRPr>
            </a:p>
          </p:txBody>
        </p:sp>
        <p:sp>
          <p:nvSpPr>
            <p:cNvPr id="26" name="Rectángulo 9">
              <a:extLst>
                <a:ext uri="{FF2B5EF4-FFF2-40B4-BE49-F238E27FC236}">
                  <a16:creationId xmlns:a16="http://schemas.microsoft.com/office/drawing/2014/main" id="{72EE7060-39E6-B8A6-6D24-1389456D30EA}"/>
                </a:ext>
              </a:extLst>
            </p:cNvPr>
            <p:cNvSpPr/>
            <p:nvPr/>
          </p:nvSpPr>
          <p:spPr>
            <a:xfrm>
              <a:off x="304799" y="2477352"/>
              <a:ext cx="2399072" cy="20043"/>
            </a:xfrm>
            <a:custGeom>
              <a:avLst/>
              <a:gdLst>
                <a:gd name="connsiteX0" fmla="*/ 0 w 2065020"/>
                <a:gd name="connsiteY0" fmla="*/ 0 h 45719"/>
                <a:gd name="connsiteX1" fmla="*/ 2065020 w 2065020"/>
                <a:gd name="connsiteY1" fmla="*/ 0 h 45719"/>
                <a:gd name="connsiteX2" fmla="*/ 2065020 w 2065020"/>
                <a:gd name="connsiteY2" fmla="*/ 45719 h 45719"/>
                <a:gd name="connsiteX3" fmla="*/ 0 w 2065020"/>
                <a:gd name="connsiteY3" fmla="*/ 45719 h 45719"/>
                <a:gd name="connsiteX4" fmla="*/ 0 w 2065020"/>
                <a:gd name="connsiteY4" fmla="*/ 0 h 45719"/>
                <a:gd name="connsiteX0" fmla="*/ 49530 w 2065020"/>
                <a:gd name="connsiteY0" fmla="*/ 0 h 45719"/>
                <a:gd name="connsiteX1" fmla="*/ 2065020 w 2065020"/>
                <a:gd name="connsiteY1" fmla="*/ 0 h 45719"/>
                <a:gd name="connsiteX2" fmla="*/ 2065020 w 2065020"/>
                <a:gd name="connsiteY2" fmla="*/ 45719 h 45719"/>
                <a:gd name="connsiteX3" fmla="*/ 0 w 2065020"/>
                <a:gd name="connsiteY3" fmla="*/ 45719 h 45719"/>
                <a:gd name="connsiteX4" fmla="*/ 49530 w 2065020"/>
                <a:gd name="connsiteY4" fmla="*/ 0 h 45719"/>
                <a:gd name="connsiteX0" fmla="*/ 43815 w 2065020"/>
                <a:gd name="connsiteY0" fmla="*/ 0 h 45719"/>
                <a:gd name="connsiteX1" fmla="*/ 2065020 w 2065020"/>
                <a:gd name="connsiteY1" fmla="*/ 0 h 45719"/>
                <a:gd name="connsiteX2" fmla="*/ 2065020 w 2065020"/>
                <a:gd name="connsiteY2" fmla="*/ 45719 h 45719"/>
                <a:gd name="connsiteX3" fmla="*/ 0 w 2065020"/>
                <a:gd name="connsiteY3" fmla="*/ 45719 h 45719"/>
                <a:gd name="connsiteX4" fmla="*/ 43815 w 2065020"/>
                <a:gd name="connsiteY4" fmla="*/ 0 h 45719"/>
                <a:gd name="connsiteX0" fmla="*/ 43815 w 2107242"/>
                <a:gd name="connsiteY0" fmla="*/ 0 h 45719"/>
                <a:gd name="connsiteX1" fmla="*/ 2107242 w 2107242"/>
                <a:gd name="connsiteY1" fmla="*/ 0 h 45719"/>
                <a:gd name="connsiteX2" fmla="*/ 2065020 w 2107242"/>
                <a:gd name="connsiteY2" fmla="*/ 45719 h 45719"/>
                <a:gd name="connsiteX3" fmla="*/ 0 w 2107242"/>
                <a:gd name="connsiteY3" fmla="*/ 45719 h 45719"/>
                <a:gd name="connsiteX4" fmla="*/ 43815 w 2107242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7242" h="45719">
                  <a:moveTo>
                    <a:pt x="43815" y="0"/>
                  </a:moveTo>
                  <a:lnTo>
                    <a:pt x="2107242" y="0"/>
                  </a:lnTo>
                  <a:lnTo>
                    <a:pt x="2065020" y="45719"/>
                  </a:lnTo>
                  <a:lnTo>
                    <a:pt x="0" y="45719"/>
                  </a:lnTo>
                  <a:lnTo>
                    <a:pt x="4381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b="1" dirty="0">
                <a:solidFill>
                  <a:schemeClr val="bg1"/>
                </a:solidFill>
                <a:latin typeface="Montserrat Light" panose="00000400000000000000" pitchFamily="2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7FD527F9-07F2-F0E4-545B-3C6AB8B42E1F}"/>
              </a:ext>
            </a:extLst>
          </p:cNvPr>
          <p:cNvSpPr txBox="1"/>
          <p:nvPr/>
        </p:nvSpPr>
        <p:spPr>
          <a:xfrm>
            <a:off x="8423610" y="264105"/>
            <a:ext cx="2549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Impacto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88D20A-BC49-AA1E-6109-2BB68CEEF3A0}"/>
              </a:ext>
            </a:extLst>
          </p:cNvPr>
          <p:cNvSpPr txBox="1"/>
          <p:nvPr/>
        </p:nvSpPr>
        <p:spPr>
          <a:xfrm>
            <a:off x="7948013" y="1025944"/>
            <a:ext cx="3500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Se trata de información de interés para el personal clínico. Podemos volver al cerebro y señalar la región de interés donde está ocurriendo algo. También podemos correlacionar si nuestro nodo se corresponde con el centro del evento convulsivo.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35BD4CA-4BCA-7AD1-EB8A-79A90F1AD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7" t="6620" r="693" b="1118"/>
          <a:stretch/>
        </p:blipFill>
        <p:spPr>
          <a:xfrm>
            <a:off x="7406049" y="3589335"/>
            <a:ext cx="4405895" cy="277939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D5268449-82E2-8123-8B91-942C6F2746B4}"/>
              </a:ext>
            </a:extLst>
          </p:cNvPr>
          <p:cNvSpPr txBox="1"/>
          <p:nvPr/>
        </p:nvSpPr>
        <p:spPr>
          <a:xfrm>
            <a:off x="7718933" y="3122164"/>
            <a:ext cx="4093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0" u="none" strike="noStrike" baseline="0" dirty="0">
                <a:solidFill>
                  <a:srgbClr val="C00000"/>
                </a:solidFill>
                <a:latin typeface="Montserrat Light" panose="00000400000000000000" pitchFamily="2" charset="0"/>
              </a:rPr>
              <a:t>Results of Martin </a:t>
            </a:r>
            <a:r>
              <a:rPr lang="en-US" sz="1000" i="0" u="none" strike="noStrike" baseline="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Guillemaud</a:t>
            </a:r>
            <a:r>
              <a:rPr lang="en-US" sz="1000" dirty="0">
                <a:solidFill>
                  <a:srgbClr val="C00000"/>
                </a:solidFill>
                <a:latin typeface="Montserrat Light" panose="00000400000000000000" pitchFamily="2" charset="0"/>
              </a:rPr>
              <a:t> et al</a:t>
            </a:r>
            <a:r>
              <a:rPr lang="en-US" sz="1000" i="0" u="none" strike="noStrike" baseline="0" dirty="0">
                <a:solidFill>
                  <a:srgbClr val="C00000"/>
                </a:solidFill>
                <a:latin typeface="Montserrat Light" panose="00000400000000000000" pitchFamily="2" charset="0"/>
              </a:rPr>
              <a:t>. Epileptic seizure forecasting with hyperbolic embedding of brain networks</a:t>
            </a:r>
            <a:endParaRPr lang="es-MX" sz="10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908F4B-3AAC-9020-53ED-2DB807B9D73E}"/>
              </a:ext>
            </a:extLst>
          </p:cNvPr>
          <p:cNvSpPr txBox="1"/>
          <p:nvPr/>
        </p:nvSpPr>
        <p:spPr>
          <a:xfrm>
            <a:off x="326571" y="435057"/>
            <a:ext cx="6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Montserrat Light" panose="00000400000000000000" pitchFamily="2" charset="0"/>
              </a:rPr>
              <a:t>Comparación de Resultados e Impacto</a:t>
            </a:r>
          </a:p>
        </p:txBody>
      </p:sp>
    </p:spTree>
    <p:extLst>
      <p:ext uri="{BB962C8B-B14F-4D97-AF65-F5344CB8AC3E}">
        <p14:creationId xmlns:p14="http://schemas.microsoft.com/office/powerpoint/2010/main" val="321737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Diagrama&#10;&#10;Descripción generada automáticamente">
            <a:extLst>
              <a:ext uri="{FF2B5EF4-FFF2-40B4-BE49-F238E27FC236}">
                <a16:creationId xmlns:a16="http://schemas.microsoft.com/office/drawing/2014/main" id="{CCDACE62-3A73-D5BB-2D29-A5C79D601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4" b="96444" l="9696" r="99324">
                        <a14:foregroundMark x1="43630" y1="14509" x2="53326" y2="15078"/>
                        <a14:foregroundMark x1="46900" y1="7966" x2="39572" y2="13940"/>
                        <a14:foregroundMark x1="44180" y1="27107" x2="55355" y2="59033"/>
                        <a14:foregroundMark x1="39572" y1="13940" x2="42692" y2="22855"/>
                        <a14:foregroundMark x1="55355" y1="59033" x2="52988" y2="74538"/>
                        <a14:foregroundMark x1="52988" y1="74538" x2="48703" y2="84495"/>
                        <a14:foregroundMark x1="48703" y1="84495" x2="48365" y2="96159"/>
                        <a14:foregroundMark x1="48365" y1="96159" x2="75986" y2="95590"/>
                        <a14:foregroundMark x1="75986" y1="95590" x2="88050" y2="88620"/>
                        <a14:foregroundMark x1="88050" y1="88620" x2="93912" y2="32432"/>
                        <a14:foregroundMark x1="93912" y1="32432" x2="93461" y2="21053"/>
                        <a14:foregroundMark x1="93461" y1="21053" x2="57835" y2="4125"/>
                        <a14:foregroundMark x1="57835" y1="4125" x2="53551" y2="3698"/>
                        <a14:foregroundMark x1="70349" y1="8535" x2="78241" y2="15647"/>
                        <a14:foregroundMark x1="78241" y1="15647" x2="89628" y2="45946"/>
                        <a14:foregroundMark x1="93010" y1="26743" x2="92221" y2="17781"/>
                        <a14:foregroundMark x1="96167" y1="16216" x2="99436" y2="42248"/>
                        <a14:foregroundMark x1="91432" y1="95875" x2="67306" y2="96444"/>
                        <a14:foregroundMark x1="78129" y1="76814" x2="66742" y2="80797"/>
                        <a14:foregroundMark x1="78579" y1="63585" x2="71928" y2="69986"/>
                        <a14:foregroundMark x1="71928" y1="69986" x2="70913" y2="88620"/>
                        <a14:foregroundMark x1="70913" y1="88620" x2="77903" y2="79090"/>
                        <a14:foregroundMark x1="81511" y1="79516" x2="78579" y2="69701"/>
                        <a14:foregroundMark x1="78579" y1="69701" x2="56933" y2="62731"/>
                        <a14:foregroundMark x1="56933" y1="62731" x2="66855" y2="88051"/>
                        <a14:foregroundMark x1="66855" y1="88051" x2="90530" y2="85491"/>
                        <a14:foregroundMark x1="90530" y1="85491" x2="73055" y2="61451"/>
                        <a14:foregroundMark x1="73055" y1="61451" x2="47463" y2="64865"/>
                        <a14:foregroundMark x1="47463" y1="64865" x2="47689" y2="65434"/>
                        <a14:foregroundMark x1="40135" y1="20768" x2="38895" y2="19346"/>
                        <a14:foregroundMark x1="41263" y1="93599" x2="55806" y2="94168"/>
                        <a14:foregroundMark x1="58625" y1="94737" x2="42165" y2="93741"/>
                        <a14:foregroundMark x1="42165" y1="93741" x2="44645" y2="92461"/>
                        <a14:foregroundMark x1="49042" y1="93030" x2="40135" y2="92603"/>
                        <a14:foregroundMark x1="40135" y1="92603" x2="48591" y2="93030"/>
                        <a14:foregroundMark x1="48591" y1="93030" x2="48478" y2="92319"/>
                        <a14:backgroundMark x1="25705" y1="33713" x2="36640" y2="41679"/>
                        <a14:backgroundMark x1="32469" y1="27312" x2="41037" y2="25178"/>
                        <a14:backgroundMark x1="41037" y1="25178" x2="41375" y2="25747"/>
                        <a14:backgroundMark x1="43067" y1="26174" x2="37091" y2="23186"/>
                        <a14:backgroundMark x1="37880" y1="23613" x2="44419" y2="26743"/>
                        <a14:backgroundMark x1="39346" y1="28734" x2="30327" y2="33997"/>
                        <a14:backgroundMark x1="30327" y1="33997" x2="23675" y2="42105"/>
                        <a14:backgroundMark x1="23675" y1="42105" x2="31342" y2="39972"/>
                        <a14:backgroundMark x1="31567" y1="47511" x2="32131" y2="45946"/>
                        <a14:backgroundMark x1="26494" y1="51351" x2="23675" y2="58748"/>
                        <a14:backgroundMark x1="32356" y1="56757" x2="24690" y2="59602"/>
                        <a14:backgroundMark x1="24690" y1="59602" x2="19617" y2="71835"/>
                        <a14:backgroundMark x1="19617" y1="71835" x2="35287" y2="76102"/>
                        <a14:backgroundMark x1="35287" y1="76102" x2="29425" y2="64580"/>
                        <a14:backgroundMark x1="29425" y1="64580" x2="17700" y2="88193"/>
                        <a14:backgroundMark x1="17700" y1="88193" x2="37768" y2="76671"/>
                        <a14:backgroundMark x1="37768" y1="76671" x2="34724" y2="65861"/>
                        <a14:backgroundMark x1="36302" y1="63016" x2="44645" y2="71408"/>
                        <a14:backgroundMark x1="44645" y1="71408" x2="37993" y2="81508"/>
                        <a14:backgroundMark x1="37993" y1="81508" x2="31342" y2="83784"/>
                        <a14:backgroundMark x1="36640" y1="83784" x2="48478" y2="71835"/>
                        <a14:backgroundMark x1="48478" y1="71835" x2="38106" y2="61735"/>
                        <a14:backgroundMark x1="38106" y1="61735" x2="35062" y2="61024"/>
                        <a14:backgroundMark x1="45096" y1="81366" x2="37204" y2="90043"/>
                        <a14:backgroundMark x1="37204" y1="90043" x2="33709" y2="90185"/>
                      </a14:backgroundRemoval>
                    </a14:imgEffect>
                  </a14:imgLayer>
                </a14:imgProps>
              </a:ext>
            </a:extLst>
          </a:blip>
          <a:srcRect l="37324"/>
          <a:stretch/>
        </p:blipFill>
        <p:spPr>
          <a:xfrm>
            <a:off x="6388579" y="690465"/>
            <a:ext cx="4422004" cy="559177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EB8EA27-C144-809D-DAA1-7734DEBB73F0}"/>
              </a:ext>
            </a:extLst>
          </p:cNvPr>
          <p:cNvSpPr txBox="1">
            <a:spLocks/>
          </p:cNvSpPr>
          <p:nvPr/>
        </p:nvSpPr>
        <p:spPr>
          <a:xfrm>
            <a:off x="6556135" y="6008393"/>
            <a:ext cx="1235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b="1" dirty="0" err="1">
                <a:latin typeface="Montserrat Light" panose="00000400000000000000" pitchFamily="2" charset="0"/>
              </a:rPr>
              <a:t>Shortest</a:t>
            </a:r>
            <a:r>
              <a:rPr lang="es-MX" sz="1000" b="1" dirty="0">
                <a:latin typeface="Montserrat Light" panose="00000400000000000000" pitchFamily="2" charset="0"/>
              </a:rPr>
              <a:t> </a:t>
            </a:r>
            <a:r>
              <a:rPr lang="es-MX" sz="1000" b="1" dirty="0" err="1">
                <a:latin typeface="Montserrat Light" panose="00000400000000000000" pitchFamily="2" charset="0"/>
              </a:rPr>
              <a:t>Path</a:t>
            </a:r>
            <a:endParaRPr lang="es-MX" sz="1000" b="1" dirty="0">
              <a:latin typeface="Montserrat Light" panose="00000400000000000000" pitchFamily="2" charset="0"/>
            </a:endParaRPr>
          </a:p>
          <a:p>
            <a:r>
              <a:rPr lang="es-MX" sz="1000" b="1" dirty="0" err="1">
                <a:latin typeface="Montserrat Light" panose="00000400000000000000" pitchFamily="2" charset="0"/>
              </a:rPr>
              <a:t>Centrality</a:t>
            </a:r>
            <a:endParaRPr lang="es-MX" sz="1000" b="1" dirty="0">
              <a:latin typeface="Montserrat Light" panose="00000400000000000000" pitchFamily="2" charset="0"/>
            </a:endParaRPr>
          </a:p>
          <a:p>
            <a:r>
              <a:rPr lang="es-MX" sz="1000" b="1" dirty="0" err="1">
                <a:latin typeface="Montserrat Light" panose="00000400000000000000" pitchFamily="2" charset="0"/>
              </a:rPr>
              <a:t>Connectivity</a:t>
            </a:r>
            <a:endParaRPr lang="es-MX" sz="1000" b="1" dirty="0">
              <a:latin typeface="Montserrat Light" panose="00000400000000000000" pitchFamily="2" charset="0"/>
            </a:endParaRPr>
          </a:p>
          <a:p>
            <a:r>
              <a:rPr lang="es-MX" sz="1000" b="1" dirty="0">
                <a:latin typeface="Montserrat Light" panose="00000400000000000000" pitchFamily="2" charset="0"/>
              </a:rPr>
              <a:t>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6ECF22-B42C-1CB6-FB5A-AE6D0E1F4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52" name="Flecha: cheurón 51">
            <a:extLst>
              <a:ext uri="{FF2B5EF4-FFF2-40B4-BE49-F238E27FC236}">
                <a16:creationId xmlns:a16="http://schemas.microsoft.com/office/drawing/2014/main" id="{AA4A1BD0-2424-FBFA-9CBE-31F6CA493A59}"/>
              </a:ext>
            </a:extLst>
          </p:cNvPr>
          <p:cNvSpPr/>
          <p:nvPr/>
        </p:nvSpPr>
        <p:spPr>
          <a:xfrm>
            <a:off x="388666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B22698B-0750-7A4E-A7C8-6117C21507D5}"/>
              </a:ext>
            </a:extLst>
          </p:cNvPr>
          <p:cNvSpPr txBox="1"/>
          <p:nvPr/>
        </p:nvSpPr>
        <p:spPr>
          <a:xfrm>
            <a:off x="687256" y="60455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FF88F74-6D8A-0854-23E1-91B01FFB8936}"/>
              </a:ext>
            </a:extLst>
          </p:cNvPr>
          <p:cNvSpPr txBox="1">
            <a:spLocks/>
          </p:cNvSpPr>
          <p:nvPr/>
        </p:nvSpPr>
        <p:spPr>
          <a:xfrm>
            <a:off x="6448354" y="492393"/>
            <a:ext cx="4870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b="1" dirty="0">
                <a:latin typeface="Montserrat Light" panose="00000400000000000000" pitchFamily="2" charset="0"/>
              </a:rPr>
              <a:t>Diagrama de construcción y estudio típico de redes cerebrales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9D3B0A5-2E30-0A23-67AB-FB8626A9C8AE}"/>
              </a:ext>
            </a:extLst>
          </p:cNvPr>
          <p:cNvSpPr txBox="1"/>
          <p:nvPr/>
        </p:nvSpPr>
        <p:spPr>
          <a:xfrm>
            <a:off x="10748865" y="4723856"/>
            <a:ext cx="1140349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Bullmore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, E., &amp;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Sporns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, O. (2012). The economy of brain network organization. Nature reviews neuroscience, 13(5), 336-349.</a:t>
            </a:r>
            <a:endParaRPr lang="es-MX" sz="800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12E84743-73C9-5A5A-C5F1-A3481BDC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31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Diagrama&#10;&#10;Descripción generada automáticamente">
            <a:extLst>
              <a:ext uri="{FF2B5EF4-FFF2-40B4-BE49-F238E27FC236}">
                <a16:creationId xmlns:a16="http://schemas.microsoft.com/office/drawing/2014/main" id="{CCDACE62-3A73-D5BB-2D29-A5C79D601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4" b="96444" l="9696" r="99324">
                        <a14:foregroundMark x1="43630" y1="14509" x2="53326" y2="15078"/>
                        <a14:foregroundMark x1="46900" y1="7966" x2="39572" y2="13940"/>
                        <a14:foregroundMark x1="44180" y1="27107" x2="55355" y2="59033"/>
                        <a14:foregroundMark x1="39572" y1="13940" x2="42692" y2="22855"/>
                        <a14:foregroundMark x1="55355" y1="59033" x2="52988" y2="74538"/>
                        <a14:foregroundMark x1="52988" y1="74538" x2="48703" y2="84495"/>
                        <a14:foregroundMark x1="48703" y1="84495" x2="48365" y2="96159"/>
                        <a14:foregroundMark x1="48365" y1="96159" x2="75986" y2="95590"/>
                        <a14:foregroundMark x1="75986" y1="95590" x2="88050" y2="88620"/>
                        <a14:foregroundMark x1="88050" y1="88620" x2="93912" y2="32432"/>
                        <a14:foregroundMark x1="93912" y1="32432" x2="93461" y2="21053"/>
                        <a14:foregroundMark x1="93461" y1="21053" x2="57835" y2="4125"/>
                        <a14:foregroundMark x1="57835" y1="4125" x2="53551" y2="3698"/>
                        <a14:foregroundMark x1="70349" y1="8535" x2="78241" y2="15647"/>
                        <a14:foregroundMark x1="78241" y1="15647" x2="89628" y2="45946"/>
                        <a14:foregroundMark x1="93010" y1="26743" x2="92221" y2="17781"/>
                        <a14:foregroundMark x1="96167" y1="16216" x2="99436" y2="42248"/>
                        <a14:foregroundMark x1="91432" y1="95875" x2="67306" y2="96444"/>
                        <a14:foregroundMark x1="78129" y1="76814" x2="66742" y2="80797"/>
                        <a14:foregroundMark x1="78579" y1="63585" x2="71928" y2="69986"/>
                        <a14:foregroundMark x1="71928" y1="69986" x2="70913" y2="88620"/>
                        <a14:foregroundMark x1="70913" y1="88620" x2="77903" y2="79090"/>
                        <a14:foregroundMark x1="81511" y1="79516" x2="78579" y2="69701"/>
                        <a14:foregroundMark x1="78579" y1="69701" x2="56933" y2="62731"/>
                        <a14:foregroundMark x1="56933" y1="62731" x2="66855" y2="88051"/>
                        <a14:foregroundMark x1="66855" y1="88051" x2="90530" y2="85491"/>
                        <a14:foregroundMark x1="90530" y1="85491" x2="73055" y2="61451"/>
                        <a14:foregroundMark x1="73055" y1="61451" x2="47463" y2="64865"/>
                        <a14:foregroundMark x1="47463" y1="64865" x2="47689" y2="65434"/>
                        <a14:foregroundMark x1="40135" y1="20768" x2="38895" y2="19346"/>
                        <a14:foregroundMark x1="41263" y1="93599" x2="55806" y2="94168"/>
                        <a14:foregroundMark x1="58625" y1="94737" x2="42165" y2="93741"/>
                        <a14:foregroundMark x1="42165" y1="93741" x2="44645" y2="92461"/>
                        <a14:foregroundMark x1="49042" y1="93030" x2="40135" y2="92603"/>
                        <a14:foregroundMark x1="40135" y1="92603" x2="48591" y2="93030"/>
                        <a14:foregroundMark x1="48591" y1="93030" x2="48478" y2="92319"/>
                        <a14:backgroundMark x1="25705" y1="33713" x2="36640" y2="41679"/>
                        <a14:backgroundMark x1="32469" y1="27312" x2="41037" y2="25178"/>
                        <a14:backgroundMark x1="41037" y1="25178" x2="41375" y2="25747"/>
                        <a14:backgroundMark x1="43067" y1="26174" x2="37091" y2="23186"/>
                        <a14:backgroundMark x1="37880" y1="23613" x2="44419" y2="26743"/>
                        <a14:backgroundMark x1="39346" y1="28734" x2="30327" y2="33997"/>
                        <a14:backgroundMark x1="30327" y1="33997" x2="23675" y2="42105"/>
                        <a14:backgroundMark x1="23675" y1="42105" x2="31342" y2="39972"/>
                        <a14:backgroundMark x1="31567" y1="47511" x2="32131" y2="45946"/>
                        <a14:backgroundMark x1="26494" y1="51351" x2="23675" y2="58748"/>
                        <a14:backgroundMark x1="32356" y1="56757" x2="24690" y2="59602"/>
                        <a14:backgroundMark x1="24690" y1="59602" x2="19617" y2="71835"/>
                        <a14:backgroundMark x1="19617" y1="71835" x2="35287" y2="76102"/>
                        <a14:backgroundMark x1="35287" y1="76102" x2="29425" y2="64580"/>
                        <a14:backgroundMark x1="29425" y1="64580" x2="17700" y2="88193"/>
                        <a14:backgroundMark x1="17700" y1="88193" x2="37768" y2="76671"/>
                        <a14:backgroundMark x1="37768" y1="76671" x2="34724" y2="65861"/>
                        <a14:backgroundMark x1="36302" y1="63016" x2="44645" y2="71408"/>
                        <a14:backgroundMark x1="44645" y1="71408" x2="37993" y2="81508"/>
                        <a14:backgroundMark x1="37993" y1="81508" x2="31342" y2="83784"/>
                        <a14:backgroundMark x1="36640" y1="83784" x2="48478" y2="71835"/>
                        <a14:backgroundMark x1="48478" y1="71835" x2="38106" y2="61735"/>
                        <a14:backgroundMark x1="38106" y1="61735" x2="35062" y2="61024"/>
                        <a14:backgroundMark x1="45096" y1="81366" x2="37204" y2="90043"/>
                        <a14:backgroundMark x1="37204" y1="90043" x2="33709" y2="90185"/>
                      </a14:backgroundRemoval>
                    </a14:imgEffect>
                  </a14:imgLayer>
                </a14:imgProps>
              </a:ext>
            </a:extLst>
          </a:blip>
          <a:srcRect l="37324"/>
          <a:stretch/>
        </p:blipFill>
        <p:spPr>
          <a:xfrm>
            <a:off x="6388579" y="690465"/>
            <a:ext cx="4422004" cy="559177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EB8EA27-C144-809D-DAA1-7734DEBB73F0}"/>
              </a:ext>
            </a:extLst>
          </p:cNvPr>
          <p:cNvSpPr txBox="1">
            <a:spLocks/>
          </p:cNvSpPr>
          <p:nvPr/>
        </p:nvSpPr>
        <p:spPr>
          <a:xfrm>
            <a:off x="6556135" y="6008393"/>
            <a:ext cx="1235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b="1" dirty="0" err="1">
                <a:latin typeface="Montserrat Light" panose="00000400000000000000" pitchFamily="2" charset="0"/>
              </a:rPr>
              <a:t>Shortest</a:t>
            </a:r>
            <a:r>
              <a:rPr lang="es-MX" sz="1000" b="1" dirty="0">
                <a:latin typeface="Montserrat Light" panose="00000400000000000000" pitchFamily="2" charset="0"/>
              </a:rPr>
              <a:t> </a:t>
            </a:r>
            <a:r>
              <a:rPr lang="es-MX" sz="1000" b="1" dirty="0" err="1">
                <a:latin typeface="Montserrat Light" panose="00000400000000000000" pitchFamily="2" charset="0"/>
              </a:rPr>
              <a:t>Path</a:t>
            </a:r>
            <a:endParaRPr lang="es-MX" sz="1000" b="1" dirty="0">
              <a:latin typeface="Montserrat Light" panose="00000400000000000000" pitchFamily="2" charset="0"/>
            </a:endParaRPr>
          </a:p>
          <a:p>
            <a:r>
              <a:rPr lang="es-MX" sz="1000" b="1" dirty="0" err="1">
                <a:latin typeface="Montserrat Light" panose="00000400000000000000" pitchFamily="2" charset="0"/>
              </a:rPr>
              <a:t>Centrality</a:t>
            </a:r>
            <a:endParaRPr lang="es-MX" sz="1000" b="1" dirty="0">
              <a:latin typeface="Montserrat Light" panose="00000400000000000000" pitchFamily="2" charset="0"/>
            </a:endParaRPr>
          </a:p>
          <a:p>
            <a:r>
              <a:rPr lang="es-MX" sz="1000" b="1" dirty="0" err="1">
                <a:latin typeface="Montserrat Light" panose="00000400000000000000" pitchFamily="2" charset="0"/>
              </a:rPr>
              <a:t>Connectivity</a:t>
            </a:r>
            <a:endParaRPr lang="es-MX" sz="1000" b="1" dirty="0">
              <a:latin typeface="Montserrat Light" panose="00000400000000000000" pitchFamily="2" charset="0"/>
            </a:endParaRPr>
          </a:p>
          <a:p>
            <a:r>
              <a:rPr lang="es-MX" sz="1000" b="1" dirty="0">
                <a:latin typeface="Montserrat Light" panose="00000400000000000000" pitchFamily="2" charset="0"/>
              </a:rPr>
              <a:t>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6ECF22-B42C-1CB6-FB5A-AE6D0E1F4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52" name="Flecha: cheurón 51">
            <a:extLst>
              <a:ext uri="{FF2B5EF4-FFF2-40B4-BE49-F238E27FC236}">
                <a16:creationId xmlns:a16="http://schemas.microsoft.com/office/drawing/2014/main" id="{AA4A1BD0-2424-FBFA-9CBE-31F6CA493A59}"/>
              </a:ext>
            </a:extLst>
          </p:cNvPr>
          <p:cNvSpPr/>
          <p:nvPr/>
        </p:nvSpPr>
        <p:spPr>
          <a:xfrm>
            <a:off x="388666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B22698B-0750-7A4E-A7C8-6117C21507D5}"/>
              </a:ext>
            </a:extLst>
          </p:cNvPr>
          <p:cNvSpPr txBox="1"/>
          <p:nvPr/>
        </p:nvSpPr>
        <p:spPr>
          <a:xfrm>
            <a:off x="687256" y="60455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FF88F74-6D8A-0854-23E1-91B01FFB8936}"/>
              </a:ext>
            </a:extLst>
          </p:cNvPr>
          <p:cNvSpPr txBox="1">
            <a:spLocks/>
          </p:cNvSpPr>
          <p:nvPr/>
        </p:nvSpPr>
        <p:spPr>
          <a:xfrm>
            <a:off x="6448354" y="492393"/>
            <a:ext cx="4870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b="1" dirty="0">
                <a:latin typeface="Montserrat Light" panose="00000400000000000000" pitchFamily="2" charset="0"/>
              </a:rPr>
              <a:t>Diagrama de construcción y estudio típico de redes cerebrales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9D3B0A5-2E30-0A23-67AB-FB8626A9C8AE}"/>
              </a:ext>
            </a:extLst>
          </p:cNvPr>
          <p:cNvSpPr txBox="1"/>
          <p:nvPr/>
        </p:nvSpPr>
        <p:spPr>
          <a:xfrm>
            <a:off x="10748865" y="4723856"/>
            <a:ext cx="1140349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Bullmore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, E., &amp;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Sporns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, O. (2012). The economy of brain network organization. Nature reviews neuroscience, 13(5), 336-349.</a:t>
            </a:r>
            <a:endParaRPr lang="es-MX" sz="800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CAE79EC-AD11-54AA-9B7D-3D7892381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33" y="1699290"/>
            <a:ext cx="5239789" cy="3637754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3837D65-7B72-F606-921A-C8DBC5CDAB19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5803422" y="3518167"/>
            <a:ext cx="1951055" cy="11632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824E9D6B-8A3F-2ABB-FD64-591E25AD7FF8}"/>
              </a:ext>
            </a:extLst>
          </p:cNvPr>
          <p:cNvSpPr txBox="1">
            <a:spLocks/>
          </p:cNvSpPr>
          <p:nvPr/>
        </p:nvSpPr>
        <p:spPr>
          <a:xfrm>
            <a:off x="553570" y="1281575"/>
            <a:ext cx="33547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lang="es-MX" sz="2000" b="1" dirty="0" err="1">
                <a:solidFill>
                  <a:srgbClr val="C00000"/>
                </a:solidFill>
                <a:latin typeface="Montserrat Light" panose="00000400000000000000" pitchFamily="2" charset="0"/>
                <a:cs typeface="Arial"/>
                <a:sym typeface="Arial"/>
              </a:rPr>
              <a:t>Embedding</a:t>
            </a:r>
            <a:r>
              <a:rPr lang="es-MX" sz="2000" b="1" dirty="0">
                <a:solidFill>
                  <a:srgbClr val="C00000"/>
                </a:solidFill>
                <a:latin typeface="Montserrat Light" panose="00000400000000000000" pitchFamily="2" charset="0"/>
                <a:cs typeface="Arial"/>
                <a:sym typeface="Arial"/>
              </a:rPr>
              <a:t> (Proyección)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E5764CE-354E-4D09-FBEE-9F29B2759318}"/>
              </a:ext>
            </a:extLst>
          </p:cNvPr>
          <p:cNvSpPr/>
          <p:nvPr/>
        </p:nvSpPr>
        <p:spPr>
          <a:xfrm>
            <a:off x="6559427" y="5262465"/>
            <a:ext cx="1426593" cy="14538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9AE99E-A93A-12B4-3945-22D85E8C4BF3}"/>
              </a:ext>
            </a:extLst>
          </p:cNvPr>
          <p:cNvSpPr txBox="1"/>
          <p:nvPr/>
        </p:nvSpPr>
        <p:spPr>
          <a:xfrm>
            <a:off x="3908305" y="815558"/>
            <a:ext cx="189511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Nelson, W.,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Zitnik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, M., Wang, B., </a:t>
            </a:r>
            <a:r>
              <a:rPr lang="en-US" sz="8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Leskovec</a:t>
            </a:r>
            <a:r>
              <a:rPr lang="en-US" sz="800" dirty="0">
                <a:solidFill>
                  <a:srgbClr val="C00000"/>
                </a:solidFill>
                <a:latin typeface="Montserrat Light" panose="00000400000000000000" pitchFamily="2" charset="0"/>
              </a:rPr>
              <a:t>, J., Goldenberg, A., &amp; Sharan, R. (2019). To embed or not: network embedding as a paradigm in computational biology. Frontiers in genetics.</a:t>
            </a:r>
            <a:endParaRPr lang="es-MX" sz="800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F3ACBF4-9D8F-C260-4724-A99B2A30A78F}"/>
              </a:ext>
            </a:extLst>
          </p:cNvPr>
          <p:cNvSpPr txBox="1"/>
          <p:nvPr/>
        </p:nvSpPr>
        <p:spPr>
          <a:xfrm>
            <a:off x="553571" y="5625117"/>
            <a:ext cx="2784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>
                <a:latin typeface="Montserrat Light" panose="00000400000000000000" pitchFamily="2" charset="0"/>
              </a:rPr>
              <a:t>Captura de Estructuras Latentes</a:t>
            </a:r>
          </a:p>
          <a:p>
            <a:r>
              <a:rPr lang="es-MX" sz="1200" dirty="0">
                <a:latin typeface="Montserrat Light" panose="00000400000000000000" pitchFamily="2" charset="0"/>
              </a:rPr>
              <a:t>Métricas Geométricas Nuevas</a:t>
            </a:r>
          </a:p>
          <a:p>
            <a:r>
              <a:rPr lang="es-MX" sz="1200" dirty="0">
                <a:latin typeface="Montserrat Light" panose="00000400000000000000" pitchFamily="2" charset="0"/>
              </a:rPr>
              <a:t>Interpretabilidad</a:t>
            </a:r>
          </a:p>
          <a:p>
            <a:r>
              <a:rPr lang="es-MX" sz="1200" dirty="0">
                <a:latin typeface="Montserrat Light" panose="00000400000000000000" pitchFamily="2" charset="0"/>
              </a:rPr>
              <a:t>Comparación entre Redes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EE3DF83-7E3D-C336-9AF5-798E2CD70740}"/>
              </a:ext>
            </a:extLst>
          </p:cNvPr>
          <p:cNvCxnSpPr/>
          <p:nvPr/>
        </p:nvCxnSpPr>
        <p:spPr>
          <a:xfrm>
            <a:off x="3379530" y="5494638"/>
            <a:ext cx="0" cy="102751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9AE6EBA-3E52-9264-C1BA-9DFC49CAA64D}"/>
              </a:ext>
            </a:extLst>
          </p:cNvPr>
          <p:cNvSpPr txBox="1"/>
          <p:nvPr/>
        </p:nvSpPr>
        <p:spPr>
          <a:xfrm>
            <a:off x="3434320" y="5629312"/>
            <a:ext cx="2927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>
                <a:latin typeface="Montserrat Light" panose="00000400000000000000" pitchFamily="2" charset="0"/>
              </a:rPr>
              <a:t>Reducción Dimensional</a:t>
            </a:r>
          </a:p>
          <a:p>
            <a:r>
              <a:rPr lang="es-MX" sz="1200" dirty="0">
                <a:latin typeface="Montserrat Light" panose="00000400000000000000" pitchFamily="2" charset="0"/>
              </a:rPr>
              <a:t>Pérdida de Información Local</a:t>
            </a:r>
            <a:br>
              <a:rPr lang="es-MX" sz="1200" dirty="0">
                <a:latin typeface="Montserrat Light" panose="00000400000000000000" pitchFamily="2" charset="0"/>
              </a:rPr>
            </a:br>
            <a:r>
              <a:rPr lang="es-MX" sz="1200" dirty="0">
                <a:latin typeface="Montserrat Light" panose="00000400000000000000" pitchFamily="2" charset="0"/>
              </a:rPr>
              <a:t>Distorsión de la Estructura</a:t>
            </a:r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12E84743-73C9-5A5A-C5F1-A3481BDC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96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38CDC7-61AA-D314-4BD1-458A32C9C4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6ECF22-B42C-1CB6-FB5A-AE6D0E1F4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E15B2552-D011-CEC8-6909-533F851FD3D4}"/>
              </a:ext>
            </a:extLst>
          </p:cNvPr>
          <p:cNvSpPr/>
          <p:nvPr/>
        </p:nvSpPr>
        <p:spPr>
          <a:xfrm>
            <a:off x="2462128" y="1679854"/>
            <a:ext cx="6921757" cy="2635583"/>
          </a:xfrm>
          <a:prstGeom prst="chevron">
            <a:avLst>
              <a:gd name="adj" fmla="val 0"/>
            </a:avLst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3B92252-D6F8-0021-F030-37B68F44C1DB}"/>
              </a:ext>
            </a:extLst>
          </p:cNvPr>
          <p:cNvSpPr txBox="1"/>
          <p:nvPr/>
        </p:nvSpPr>
        <p:spPr>
          <a:xfrm>
            <a:off x="2666499" y="2195128"/>
            <a:ext cx="64052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Evaluar si las representaciones, o </a:t>
            </a:r>
            <a:r>
              <a:rPr lang="es-MX" sz="1800" b="1" i="1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embeddings</a:t>
            </a:r>
            <a:r>
              <a:rPr lang="es-MX" sz="18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, de redes cerebrales (</a:t>
            </a:r>
            <a:r>
              <a:rPr lang="es-MX" b="1" dirty="0">
                <a:solidFill>
                  <a:schemeClr val="bg1"/>
                </a:solidFill>
                <a:latin typeface="Montserrat Light" panose="00000400000000000000" pitchFamily="2" charset="0"/>
              </a:rPr>
              <a:t>de pacientes con epilepsia) </a:t>
            </a:r>
            <a:r>
              <a:rPr lang="es-MX" sz="18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en espacios euclidianos tienen el potencial de identificar patrones de conectividad cerebral correspondientes a los días con crisis, y si pueden utilizarse como biomarcadores del riesgo de crisis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B18811-7FCB-C5A8-0CB3-C761548C5F17}"/>
              </a:ext>
            </a:extLst>
          </p:cNvPr>
          <p:cNvSpPr txBox="1"/>
          <p:nvPr/>
        </p:nvSpPr>
        <p:spPr>
          <a:xfrm>
            <a:off x="381911" y="4965251"/>
            <a:ext cx="238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latin typeface="Montserrat Light" panose="00000400000000000000" pitchFamily="2" charset="0"/>
              </a:rPr>
              <a:t>biomarcadores del riesgo de crisis</a:t>
            </a:r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B956BEB-8AEF-2FD0-1133-2FC044A3D94F}"/>
              </a:ext>
            </a:extLst>
          </p:cNvPr>
          <p:cNvSpPr txBox="1"/>
          <p:nvPr/>
        </p:nvSpPr>
        <p:spPr>
          <a:xfrm>
            <a:off x="3653756" y="4965250"/>
            <a:ext cx="2850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Montserrat Light" panose="00000400000000000000" pitchFamily="2" charset="0"/>
              </a:rPr>
              <a:t>Más información sobre zonas focales de crisis</a:t>
            </a:r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5B19ED-8C07-1254-A777-4773C72BD939}"/>
              </a:ext>
            </a:extLst>
          </p:cNvPr>
          <p:cNvSpPr txBox="1"/>
          <p:nvPr/>
        </p:nvSpPr>
        <p:spPr>
          <a:xfrm>
            <a:off x="7390423" y="4940932"/>
            <a:ext cx="3841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Montserrat Light" panose="00000400000000000000" pitchFamily="2" charset="0"/>
              </a:rPr>
              <a:t>Disminución en porcentajes de pacientes remitidos a resección</a:t>
            </a:r>
            <a:endParaRPr lang="es-MX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A7E2652E-39F8-E827-4A07-6ACBF0D12CA7}"/>
              </a:ext>
            </a:extLst>
          </p:cNvPr>
          <p:cNvSpPr/>
          <p:nvPr/>
        </p:nvSpPr>
        <p:spPr>
          <a:xfrm>
            <a:off x="2787738" y="5237096"/>
            <a:ext cx="746449" cy="10263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211557A1-FCAC-E12B-5476-964C653A0624}"/>
              </a:ext>
            </a:extLst>
          </p:cNvPr>
          <p:cNvSpPr/>
          <p:nvPr/>
        </p:nvSpPr>
        <p:spPr>
          <a:xfrm>
            <a:off x="6574056" y="5210735"/>
            <a:ext cx="746449" cy="10263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BFACB89C-212E-4161-68B9-42655FEF27C7}"/>
              </a:ext>
            </a:extLst>
          </p:cNvPr>
          <p:cNvSpPr/>
          <p:nvPr/>
        </p:nvSpPr>
        <p:spPr>
          <a:xfrm>
            <a:off x="388666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EFAC9E3-546B-CB2C-4AAB-7208A6AFC72B}"/>
              </a:ext>
            </a:extLst>
          </p:cNvPr>
          <p:cNvSpPr txBox="1"/>
          <p:nvPr/>
        </p:nvSpPr>
        <p:spPr>
          <a:xfrm>
            <a:off x="687256" y="60455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22" name="Flecha: cheurón 21">
            <a:extLst>
              <a:ext uri="{FF2B5EF4-FFF2-40B4-BE49-F238E27FC236}">
                <a16:creationId xmlns:a16="http://schemas.microsoft.com/office/drawing/2014/main" id="{2FF91B33-ECEB-E0E6-3056-A68CAFD25674}"/>
              </a:ext>
            </a:extLst>
          </p:cNvPr>
          <p:cNvSpPr/>
          <p:nvPr/>
        </p:nvSpPr>
        <p:spPr>
          <a:xfrm>
            <a:off x="2704837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ACEFBBD-8785-9A4A-C9D6-45AC26A4DA27}"/>
              </a:ext>
            </a:extLst>
          </p:cNvPr>
          <p:cNvSpPr txBox="1"/>
          <p:nvPr/>
        </p:nvSpPr>
        <p:spPr>
          <a:xfrm>
            <a:off x="3016936" y="624436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Objetivo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26" name="Flecha: cheurón 25">
            <a:extLst>
              <a:ext uri="{FF2B5EF4-FFF2-40B4-BE49-F238E27FC236}">
                <a16:creationId xmlns:a16="http://schemas.microsoft.com/office/drawing/2014/main" id="{CCBF59BA-7A07-773F-82E9-B044B7FBB50E}"/>
              </a:ext>
            </a:extLst>
          </p:cNvPr>
          <p:cNvSpPr/>
          <p:nvPr/>
        </p:nvSpPr>
        <p:spPr>
          <a:xfrm>
            <a:off x="208723" y="414958"/>
            <a:ext cx="2693097" cy="717755"/>
          </a:xfrm>
          <a:prstGeom prst="chevron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7" name="Marcador de número de diapositiva 26">
            <a:extLst>
              <a:ext uri="{FF2B5EF4-FFF2-40B4-BE49-F238E27FC236}">
                <a16:creationId xmlns:a16="http://schemas.microsoft.com/office/drawing/2014/main" id="{C3FEF4DA-374C-C80C-843B-9D31ED7A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14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38CDC7-61AA-D314-4BD1-458A32C9C4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6ECF22-B42C-1CB6-FB5A-AE6D0E1F4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32719B1E-CE85-7316-6881-409220934A2B}"/>
              </a:ext>
            </a:extLst>
          </p:cNvPr>
          <p:cNvSpPr/>
          <p:nvPr/>
        </p:nvSpPr>
        <p:spPr>
          <a:xfrm>
            <a:off x="388666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9CC875-E577-702D-9E08-C117E445BDBA}"/>
              </a:ext>
            </a:extLst>
          </p:cNvPr>
          <p:cNvSpPr txBox="1"/>
          <p:nvPr/>
        </p:nvSpPr>
        <p:spPr>
          <a:xfrm>
            <a:off x="687256" y="60455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3A3D1F44-E16C-5AEF-E33D-13E603BCD2A7}"/>
              </a:ext>
            </a:extLst>
          </p:cNvPr>
          <p:cNvSpPr/>
          <p:nvPr/>
        </p:nvSpPr>
        <p:spPr>
          <a:xfrm>
            <a:off x="2704837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9D414E-DA51-28EC-E44B-5B766ABA0737}"/>
              </a:ext>
            </a:extLst>
          </p:cNvPr>
          <p:cNvSpPr txBox="1"/>
          <p:nvPr/>
        </p:nvSpPr>
        <p:spPr>
          <a:xfrm>
            <a:off x="3016936" y="624436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Objetivo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C9462EF5-7FF4-3EDB-EFA5-FA3401F91567}"/>
              </a:ext>
            </a:extLst>
          </p:cNvPr>
          <p:cNvSpPr/>
          <p:nvPr/>
        </p:nvSpPr>
        <p:spPr>
          <a:xfrm>
            <a:off x="5021008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A33EC1-4747-2725-49A6-903A4FF68A3D}"/>
              </a:ext>
            </a:extLst>
          </p:cNvPr>
          <p:cNvSpPr txBox="1"/>
          <p:nvPr/>
        </p:nvSpPr>
        <p:spPr>
          <a:xfrm>
            <a:off x="5333107" y="602525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Datos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10" name="Flecha: cheurón 9">
            <a:extLst>
              <a:ext uri="{FF2B5EF4-FFF2-40B4-BE49-F238E27FC236}">
                <a16:creationId xmlns:a16="http://schemas.microsoft.com/office/drawing/2014/main" id="{1905456D-5939-1964-210F-192B027A108E}"/>
              </a:ext>
            </a:extLst>
          </p:cNvPr>
          <p:cNvSpPr/>
          <p:nvPr/>
        </p:nvSpPr>
        <p:spPr>
          <a:xfrm>
            <a:off x="208723" y="414958"/>
            <a:ext cx="4969767" cy="717755"/>
          </a:xfrm>
          <a:prstGeom prst="chevron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14" name="Imagen 13" descr="Un hombre con una computadora&#10;&#10;Descripción generada automáticamente">
            <a:extLst>
              <a:ext uri="{FF2B5EF4-FFF2-40B4-BE49-F238E27FC236}">
                <a16:creationId xmlns:a16="http://schemas.microsoft.com/office/drawing/2014/main" id="{B267C07D-5AB9-F40D-4181-7153A966E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83" y="2357845"/>
            <a:ext cx="3288989" cy="2192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 descr="Imagen que contiene interior, foto, edificio, perro&#10;&#10;Descripción generada automáticamente">
            <a:extLst>
              <a:ext uri="{FF2B5EF4-FFF2-40B4-BE49-F238E27FC236}">
                <a16:creationId xmlns:a16="http://schemas.microsoft.com/office/drawing/2014/main" id="{362F8B8D-68C9-22BE-2FFD-3E937FF7B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712" y="3332598"/>
            <a:ext cx="2075191" cy="1776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B4131A7-BED5-10DB-AD21-7F16B9545956}"/>
              </a:ext>
            </a:extLst>
          </p:cNvPr>
          <p:cNvSpPr txBox="1"/>
          <p:nvPr/>
        </p:nvSpPr>
        <p:spPr>
          <a:xfrm>
            <a:off x="918307" y="1656451"/>
            <a:ext cx="3609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Encefalografía Intracraneal</a:t>
            </a:r>
          </a:p>
          <a:p>
            <a:pPr algn="ctr"/>
            <a:r>
              <a:rPr lang="es-MX" sz="16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(</a:t>
            </a:r>
            <a:r>
              <a:rPr lang="es-MX" sz="1600" b="1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iEEG</a:t>
            </a:r>
            <a:r>
              <a:rPr lang="es-MX" sz="16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)</a:t>
            </a:r>
            <a:endParaRPr lang="es-MX" sz="1600" dirty="0">
              <a:solidFill>
                <a:srgbClr val="C00000"/>
              </a:solidFill>
            </a:endParaRPr>
          </a:p>
        </p:txBody>
      </p:sp>
      <p:pic>
        <p:nvPicPr>
          <p:cNvPr id="22" name="Imagen 21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CF87DB4A-FCD5-827A-027F-E015F80A2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186" y="5353973"/>
            <a:ext cx="2631087" cy="547462"/>
          </a:xfrm>
          <a:prstGeom prst="rect">
            <a:avLst/>
          </a:prstGeom>
        </p:spPr>
      </p:pic>
      <p:pic>
        <p:nvPicPr>
          <p:cNvPr id="23" name="Imagen 22" descr="Icono&#10;&#10;Descripción generada automáticamente con confianza media">
            <a:extLst>
              <a:ext uri="{FF2B5EF4-FFF2-40B4-BE49-F238E27FC236}">
                <a16:creationId xmlns:a16="http://schemas.microsoft.com/office/drawing/2014/main" id="{169EE896-FE15-22CD-17CD-6DF1A524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1682695"/>
            <a:ext cx="645160" cy="645160"/>
          </a:xfrm>
          <a:prstGeom prst="rect">
            <a:avLst/>
          </a:prstGeom>
        </p:spPr>
      </p:pic>
      <p:pic>
        <p:nvPicPr>
          <p:cNvPr id="24" name="Imagen 23" descr="Icono&#10;&#10;Descripción generada automáticamente con confianza media">
            <a:extLst>
              <a:ext uri="{FF2B5EF4-FFF2-40B4-BE49-F238E27FC236}">
                <a16:creationId xmlns:a16="http://schemas.microsoft.com/office/drawing/2014/main" id="{889D11FE-05E5-EE7B-0CF8-58F9A026B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2414457"/>
            <a:ext cx="645160" cy="645160"/>
          </a:xfrm>
          <a:prstGeom prst="rect">
            <a:avLst/>
          </a:prstGeom>
        </p:spPr>
      </p:pic>
      <p:pic>
        <p:nvPicPr>
          <p:cNvPr id="25" name="Imagen 24" descr="Icono&#10;&#10;Descripción generada automáticamente con confianza media">
            <a:extLst>
              <a:ext uri="{FF2B5EF4-FFF2-40B4-BE49-F238E27FC236}">
                <a16:creationId xmlns:a16="http://schemas.microsoft.com/office/drawing/2014/main" id="{D21FFB97-63E1-8127-FF87-0EE4C4933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3157944"/>
            <a:ext cx="645160" cy="645160"/>
          </a:xfrm>
          <a:prstGeom prst="rect">
            <a:avLst/>
          </a:prstGeom>
        </p:spPr>
      </p:pic>
      <p:pic>
        <p:nvPicPr>
          <p:cNvPr id="26" name="Imagen 25" descr="Icono&#10;&#10;Descripción generada automáticamente con confianza media">
            <a:extLst>
              <a:ext uri="{FF2B5EF4-FFF2-40B4-BE49-F238E27FC236}">
                <a16:creationId xmlns:a16="http://schemas.microsoft.com/office/drawing/2014/main" id="{C60E0A4B-97E1-7210-2F5B-52464BFBF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3865365"/>
            <a:ext cx="645160" cy="64516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932966A-569A-5DAE-EAEC-415D45CDFE8D}"/>
              </a:ext>
            </a:extLst>
          </p:cNvPr>
          <p:cNvSpPr/>
          <p:nvPr/>
        </p:nvSpPr>
        <p:spPr>
          <a:xfrm>
            <a:off x="6081305" y="3800303"/>
            <a:ext cx="5081091" cy="2102477"/>
          </a:xfrm>
          <a:prstGeom prst="rect">
            <a:avLst/>
          </a:prstGeom>
          <a:noFill/>
          <a:ln w="38100">
            <a:solidFill>
              <a:srgbClr val="BA2D0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B760C21-5DB4-5E14-0771-0DF914152439}"/>
              </a:ext>
            </a:extLst>
          </p:cNvPr>
          <p:cNvSpPr>
            <a:spLocks noChangeAspect="1"/>
          </p:cNvSpPr>
          <p:nvPr/>
        </p:nvSpPr>
        <p:spPr>
          <a:xfrm>
            <a:off x="7317358" y="4069719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562BF99-4D7A-775A-F3CD-F117A6FF8BC7}"/>
              </a:ext>
            </a:extLst>
          </p:cNvPr>
          <p:cNvSpPr>
            <a:spLocks noChangeAspect="1"/>
          </p:cNvSpPr>
          <p:nvPr/>
        </p:nvSpPr>
        <p:spPr>
          <a:xfrm>
            <a:off x="7800673" y="4069719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49A1784-3673-F153-12A6-066C3EF87E72}"/>
              </a:ext>
            </a:extLst>
          </p:cNvPr>
          <p:cNvSpPr>
            <a:spLocks noChangeAspect="1"/>
          </p:cNvSpPr>
          <p:nvPr/>
        </p:nvSpPr>
        <p:spPr>
          <a:xfrm>
            <a:off x="8283988" y="4069719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86BE569-9452-78B8-11D7-F7373FF9B754}"/>
              </a:ext>
            </a:extLst>
          </p:cNvPr>
          <p:cNvSpPr>
            <a:spLocks noChangeAspect="1"/>
          </p:cNvSpPr>
          <p:nvPr/>
        </p:nvSpPr>
        <p:spPr>
          <a:xfrm>
            <a:off x="8767303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7E35814F-343B-4643-8FC5-40CB86FCEC37}"/>
              </a:ext>
            </a:extLst>
          </p:cNvPr>
          <p:cNvSpPr>
            <a:spLocks noChangeAspect="1"/>
          </p:cNvSpPr>
          <p:nvPr/>
        </p:nvSpPr>
        <p:spPr>
          <a:xfrm>
            <a:off x="9250618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22555B4D-1076-6FC7-7940-6555E9849255}"/>
              </a:ext>
            </a:extLst>
          </p:cNvPr>
          <p:cNvSpPr>
            <a:spLocks noChangeAspect="1"/>
          </p:cNvSpPr>
          <p:nvPr/>
        </p:nvSpPr>
        <p:spPr>
          <a:xfrm>
            <a:off x="9733933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172975F-620E-2144-C56F-77914C469C3A}"/>
              </a:ext>
            </a:extLst>
          </p:cNvPr>
          <p:cNvSpPr>
            <a:spLocks noChangeAspect="1"/>
          </p:cNvSpPr>
          <p:nvPr/>
        </p:nvSpPr>
        <p:spPr>
          <a:xfrm>
            <a:off x="10217249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9275207-592D-70AB-76F2-CB3E8269B3C3}"/>
                  </a:ext>
                </a:extLst>
              </p:cNvPr>
              <p:cNvSpPr txBox="1"/>
              <p:nvPr/>
            </p:nvSpPr>
            <p:spPr>
              <a:xfrm>
                <a:off x="7343902" y="4338679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9275207-592D-70AB-76F2-CB3E8269B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902" y="4338679"/>
                <a:ext cx="149079" cy="215444"/>
              </a:xfrm>
              <a:prstGeom prst="rect">
                <a:avLst/>
              </a:prstGeom>
              <a:blipFill>
                <a:blip r:embed="rId9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96AFB5F7-3814-AEC4-616C-803B5CFC23F2}"/>
                  </a:ext>
                </a:extLst>
              </p:cNvPr>
              <p:cNvSpPr txBox="1"/>
              <p:nvPr/>
            </p:nvSpPr>
            <p:spPr>
              <a:xfrm>
                <a:off x="7840155" y="4338679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96AFB5F7-3814-AEC4-616C-803B5CFC2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155" y="4338679"/>
                <a:ext cx="149079" cy="215444"/>
              </a:xfrm>
              <a:prstGeom prst="rect">
                <a:avLst/>
              </a:prstGeom>
              <a:blipFill>
                <a:blip r:embed="rId10"/>
                <a:stretch>
                  <a:fillRect l="-44000" r="-48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55F6E0AF-FF33-E8AD-35D3-62BFC3633CF3}"/>
                  </a:ext>
                </a:extLst>
              </p:cNvPr>
              <p:cNvSpPr txBox="1"/>
              <p:nvPr/>
            </p:nvSpPr>
            <p:spPr>
              <a:xfrm>
                <a:off x="8333335" y="4337207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55F6E0AF-FF33-E8AD-35D3-62BFC3633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35" y="4337207"/>
                <a:ext cx="149079" cy="215444"/>
              </a:xfrm>
              <a:prstGeom prst="rect">
                <a:avLst/>
              </a:prstGeom>
              <a:blipFill>
                <a:blip r:embed="rId11"/>
                <a:stretch>
                  <a:fillRect l="-45833" r="-54167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BCF1F6D-8422-9112-B307-76981CCE7951}"/>
                  </a:ext>
                </a:extLst>
              </p:cNvPr>
              <p:cNvSpPr txBox="1"/>
              <p:nvPr/>
            </p:nvSpPr>
            <p:spPr>
              <a:xfrm>
                <a:off x="9493059" y="4312160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BCF1F6D-8422-9112-B307-76981CCE7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3059" y="4312160"/>
                <a:ext cx="184346" cy="215444"/>
              </a:xfrm>
              <a:prstGeom prst="rect">
                <a:avLst/>
              </a:prstGeom>
              <a:blipFill>
                <a:blip r:embed="rId12"/>
                <a:stretch>
                  <a:fillRect l="-3226" r="-6452" b="-555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D78B20B7-9005-22B1-82CB-DBF9FB396CDD}"/>
                  </a:ext>
                </a:extLst>
              </p:cNvPr>
              <p:cNvSpPr txBox="1"/>
              <p:nvPr/>
            </p:nvSpPr>
            <p:spPr>
              <a:xfrm>
                <a:off x="10239455" y="4337206"/>
                <a:ext cx="203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D78B20B7-9005-22B1-82CB-DBF9FB396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455" y="4337206"/>
                <a:ext cx="203454" cy="215444"/>
              </a:xfrm>
              <a:prstGeom prst="rect">
                <a:avLst/>
              </a:prstGeom>
              <a:blipFill>
                <a:blip r:embed="rId13"/>
                <a:stretch>
                  <a:fillRect l="-27273" r="-30303" b="-25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738237F2-EE2E-D54A-E5D3-4980C339952E}"/>
                  </a:ext>
                </a:extLst>
              </p:cNvPr>
              <p:cNvSpPr txBox="1"/>
              <p:nvPr/>
            </p:nvSpPr>
            <p:spPr>
              <a:xfrm>
                <a:off x="8808126" y="4350455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738237F2-EE2E-D54A-E5D3-4980C3399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126" y="4350455"/>
                <a:ext cx="149079" cy="215444"/>
              </a:xfrm>
              <a:prstGeom prst="rect">
                <a:avLst/>
              </a:prstGeom>
              <a:blipFill>
                <a:blip r:embed="rId14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D8C876A-1744-2D42-8727-9E26C68C6F11}"/>
                  </a:ext>
                </a:extLst>
              </p:cNvPr>
              <p:cNvSpPr txBox="1"/>
              <p:nvPr/>
            </p:nvSpPr>
            <p:spPr>
              <a:xfrm>
                <a:off x="6307767" y="5581216"/>
                <a:ext cx="4146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s-MX" sz="1400" b="1" dirty="0">
                  <a:solidFill>
                    <a:srgbClr val="BA2D0B"/>
                  </a:solidFill>
                  <a:latin typeface="Montserrat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D8C876A-1744-2D42-8727-9E26C68C6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767" y="5581216"/>
                <a:ext cx="414601" cy="215444"/>
              </a:xfrm>
              <a:prstGeom prst="rect">
                <a:avLst/>
              </a:prstGeom>
              <a:blipFill>
                <a:blip r:embed="rId15"/>
                <a:stretch>
                  <a:fillRect l="-8824" r="-1471" b="-1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045DEC9-4527-5ED3-4EB7-A4FF54B58817}"/>
                  </a:ext>
                </a:extLst>
              </p:cNvPr>
              <p:cNvSpPr txBox="1"/>
              <p:nvPr/>
            </p:nvSpPr>
            <p:spPr>
              <a:xfrm>
                <a:off x="9209476" y="5620934"/>
                <a:ext cx="5220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b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s-MX" sz="1400" b="1" dirty="0">
                  <a:solidFill>
                    <a:srgbClr val="BA2D0B"/>
                  </a:solidFill>
                  <a:latin typeface="Montserrat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045DEC9-4527-5ED3-4EB7-A4FF54B58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476" y="5620934"/>
                <a:ext cx="522001" cy="215444"/>
              </a:xfrm>
              <a:prstGeom prst="rect">
                <a:avLst/>
              </a:prstGeom>
              <a:blipFill>
                <a:blip r:embed="rId16"/>
                <a:stretch>
                  <a:fillRect l="-7059" r="-2353" b="-20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ector: curvado 42">
            <a:extLst>
              <a:ext uri="{FF2B5EF4-FFF2-40B4-BE49-F238E27FC236}">
                <a16:creationId xmlns:a16="http://schemas.microsoft.com/office/drawing/2014/main" id="{D2AB79F6-3B4D-2C56-D12D-E10CD75E7228}"/>
              </a:ext>
            </a:extLst>
          </p:cNvPr>
          <p:cNvCxnSpPr>
            <a:cxnSpLocks/>
            <a:stCxn id="40" idx="2"/>
            <a:endCxn id="59" idx="0"/>
          </p:cNvCxnSpPr>
          <p:nvPr/>
        </p:nvCxnSpPr>
        <p:spPr>
          <a:xfrm rot="5400000">
            <a:off x="8208742" y="4291501"/>
            <a:ext cx="399526" cy="948323"/>
          </a:xfrm>
          <a:prstGeom prst="curvedConnector3">
            <a:avLst>
              <a:gd name="adj1" fmla="val 50000"/>
            </a:avLst>
          </a:prstGeom>
          <a:ln w="38100">
            <a:solidFill>
              <a:srgbClr val="BA2D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8185336-69AF-D064-53D1-90B6EEDD5A54}"/>
              </a:ext>
            </a:extLst>
          </p:cNvPr>
          <p:cNvSpPr txBox="1"/>
          <p:nvPr/>
        </p:nvSpPr>
        <p:spPr>
          <a:xfrm>
            <a:off x="10204359" y="4987524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Interictal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7A58C76-9022-AF75-3C2D-6C375DAFF9C6}"/>
              </a:ext>
            </a:extLst>
          </p:cNvPr>
          <p:cNvSpPr txBox="1"/>
          <p:nvPr/>
        </p:nvSpPr>
        <p:spPr>
          <a:xfrm>
            <a:off x="10204359" y="5375879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Preictal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46" name="Abrir llave 45">
            <a:extLst>
              <a:ext uri="{FF2B5EF4-FFF2-40B4-BE49-F238E27FC236}">
                <a16:creationId xmlns:a16="http://schemas.microsoft.com/office/drawing/2014/main" id="{5BC9454C-B362-02E3-1479-E6522990C25F}"/>
              </a:ext>
            </a:extLst>
          </p:cNvPr>
          <p:cNvSpPr/>
          <p:nvPr/>
        </p:nvSpPr>
        <p:spPr>
          <a:xfrm>
            <a:off x="9760691" y="4925053"/>
            <a:ext cx="211480" cy="803603"/>
          </a:xfrm>
          <a:prstGeom prst="leftBrace">
            <a:avLst>
              <a:gd name="adj1" fmla="val 41462"/>
              <a:gd name="adj2" fmla="val 50000"/>
            </a:avLst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DEC40F10-44F6-D08A-A27C-611F40315034}"/>
              </a:ext>
            </a:extLst>
          </p:cNvPr>
          <p:cNvSpPr>
            <a:spLocks noChangeAspect="1"/>
          </p:cNvSpPr>
          <p:nvPr/>
        </p:nvSpPr>
        <p:spPr>
          <a:xfrm>
            <a:off x="9997014" y="5027242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277E963-E8CE-FB8F-FE52-C04CABD309BE}"/>
              </a:ext>
            </a:extLst>
          </p:cNvPr>
          <p:cNvSpPr>
            <a:spLocks noChangeAspect="1"/>
          </p:cNvSpPr>
          <p:nvPr/>
        </p:nvSpPr>
        <p:spPr>
          <a:xfrm>
            <a:off x="9997014" y="5397339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B7011EEF-D3E9-375D-20D4-884963C7A82E}"/>
              </a:ext>
            </a:extLst>
          </p:cNvPr>
          <p:cNvSpPr/>
          <p:nvPr/>
        </p:nvSpPr>
        <p:spPr>
          <a:xfrm>
            <a:off x="6256402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1CCB03B-E18B-7D15-0ED0-39719CB31F86}"/>
              </a:ext>
            </a:extLst>
          </p:cNvPr>
          <p:cNvSpPr/>
          <p:nvPr/>
        </p:nvSpPr>
        <p:spPr>
          <a:xfrm>
            <a:off x="6590408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9C5724A2-4284-9A10-3E72-2D7C3B8425BD}"/>
              </a:ext>
            </a:extLst>
          </p:cNvPr>
          <p:cNvSpPr/>
          <p:nvPr/>
        </p:nvSpPr>
        <p:spPr>
          <a:xfrm>
            <a:off x="6924414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42FE571C-41EE-46F4-14B3-2BD216F19CAE}"/>
              </a:ext>
            </a:extLst>
          </p:cNvPr>
          <p:cNvSpPr/>
          <p:nvPr/>
        </p:nvSpPr>
        <p:spPr>
          <a:xfrm>
            <a:off x="7258420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00C68296-C850-ADC5-C25E-246F173437F8}"/>
              </a:ext>
            </a:extLst>
          </p:cNvPr>
          <p:cNvSpPr/>
          <p:nvPr/>
        </p:nvSpPr>
        <p:spPr>
          <a:xfrm>
            <a:off x="7592426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1072C72D-F2BE-FF81-9C9D-B4A14FE376F8}"/>
              </a:ext>
            </a:extLst>
          </p:cNvPr>
          <p:cNvSpPr/>
          <p:nvPr/>
        </p:nvSpPr>
        <p:spPr>
          <a:xfrm>
            <a:off x="7926432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DB1B6197-F765-EB25-95E0-2EA156C14042}"/>
              </a:ext>
            </a:extLst>
          </p:cNvPr>
          <p:cNvSpPr/>
          <p:nvPr/>
        </p:nvSpPr>
        <p:spPr>
          <a:xfrm>
            <a:off x="8260438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BCBDFB0C-0E7A-5051-CC9E-6584AF3C5586}"/>
              </a:ext>
            </a:extLst>
          </p:cNvPr>
          <p:cNvSpPr/>
          <p:nvPr/>
        </p:nvSpPr>
        <p:spPr>
          <a:xfrm>
            <a:off x="8594444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21E05A6A-7EDC-83E7-E959-62444227960E}"/>
              </a:ext>
            </a:extLst>
          </p:cNvPr>
          <p:cNvSpPr/>
          <p:nvPr/>
        </p:nvSpPr>
        <p:spPr>
          <a:xfrm>
            <a:off x="8928450" y="53612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88E8A1A2-7D07-65EB-A5DB-ACB7406B53CF}"/>
              </a:ext>
            </a:extLst>
          </p:cNvPr>
          <p:cNvSpPr/>
          <p:nvPr/>
        </p:nvSpPr>
        <p:spPr>
          <a:xfrm>
            <a:off x="9262460" y="535392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46EA286-ACDE-2362-3C00-D1436EFA3B7E}"/>
              </a:ext>
            </a:extLst>
          </p:cNvPr>
          <p:cNvSpPr txBox="1"/>
          <p:nvPr/>
        </p:nvSpPr>
        <p:spPr>
          <a:xfrm>
            <a:off x="6319157" y="4965425"/>
            <a:ext cx="323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rgbClr val="BA2D0B"/>
                </a:solidFill>
                <a:latin typeface="Montserrat Light" panose="00000400000000000000" pitchFamily="2" charset="0"/>
              </a:rPr>
              <a:t>Tiempo de toma de datos por </a:t>
            </a:r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iEEG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3E80A1E6-285C-38DE-3FCE-E195062924DC}"/>
              </a:ext>
            </a:extLst>
          </p:cNvPr>
          <p:cNvSpPr txBox="1"/>
          <p:nvPr/>
        </p:nvSpPr>
        <p:spPr>
          <a:xfrm>
            <a:off x="6793419" y="4037751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BA2D0B"/>
                </a:solidFill>
              </a:rPr>
              <a:t>Día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9A5AEDA-A1AE-5982-F2DF-56A49DCB9065}"/>
              </a:ext>
            </a:extLst>
          </p:cNvPr>
          <p:cNvSpPr txBox="1"/>
          <p:nvPr/>
        </p:nvSpPr>
        <p:spPr>
          <a:xfrm rot="16200000">
            <a:off x="4993771" y="253667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BA2D0B"/>
                </a:solidFill>
                <a:latin typeface="Montserrat Light" panose="00000400000000000000" pitchFamily="2" charset="0"/>
              </a:rPr>
              <a:t>10 Pacientes</a:t>
            </a:r>
          </a:p>
        </p:txBody>
      </p:sp>
      <p:pic>
        <p:nvPicPr>
          <p:cNvPr id="62" name="Imagen 61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F0E51D62-9F71-28A6-D792-2FEE5E8279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43902" y="1429704"/>
            <a:ext cx="3540674" cy="1993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9023402B-D039-E2DB-B5C5-770F85D1F569}"/>
              </a:ext>
            </a:extLst>
          </p:cNvPr>
          <p:cNvSpPr txBox="1"/>
          <p:nvPr/>
        </p:nvSpPr>
        <p:spPr>
          <a:xfrm>
            <a:off x="7317359" y="1053319"/>
            <a:ext cx="3567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Medición</a:t>
            </a:r>
            <a:r>
              <a:rPr lang="en-US" sz="1000" dirty="0">
                <a:solidFill>
                  <a:srgbClr val="C00000"/>
                </a:solidFill>
                <a:latin typeface="Montserrat Light" panose="00000400000000000000" pitchFamily="2" charset="0"/>
              </a:rPr>
              <a:t> de </a:t>
            </a:r>
            <a:r>
              <a:rPr lang="en-US" sz="10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señales</a:t>
            </a:r>
            <a:r>
              <a:rPr lang="en-US" sz="10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10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iEEG</a:t>
            </a:r>
            <a:r>
              <a:rPr lang="en-US" sz="10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10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en</a:t>
            </a:r>
            <a:r>
              <a:rPr lang="en-US" sz="10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10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6 </a:t>
            </a:r>
            <a:r>
              <a:rPr lang="en-US" sz="1000" b="1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bandas</a:t>
            </a:r>
            <a:r>
              <a:rPr lang="en-US" sz="10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 de </a:t>
            </a:r>
            <a:r>
              <a:rPr lang="en-US" sz="1000" b="1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frecuencias</a:t>
            </a:r>
            <a:endParaRPr lang="es-MX" sz="1000" b="1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64" name="Marcador de número de diapositiva 63">
            <a:extLst>
              <a:ext uri="{FF2B5EF4-FFF2-40B4-BE49-F238E27FC236}">
                <a16:creationId xmlns:a16="http://schemas.microsoft.com/office/drawing/2014/main" id="{C3956E4D-4802-FBDC-9648-9072BD1A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5349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38CDC7-61AA-D314-4BD1-458A32C9C4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1290"/>
            <a:ext cx="1315720" cy="11567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6ECF22-B42C-1CB6-FB5A-AE6D0E1F4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167" y="0"/>
            <a:ext cx="3961833" cy="1054359"/>
          </a:xfrm>
          <a:prstGeom prst="rect">
            <a:avLst/>
          </a:prstGeom>
        </p:spPr>
      </p:pic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32719B1E-CE85-7316-6881-409220934A2B}"/>
              </a:ext>
            </a:extLst>
          </p:cNvPr>
          <p:cNvSpPr/>
          <p:nvPr/>
        </p:nvSpPr>
        <p:spPr>
          <a:xfrm>
            <a:off x="388666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9CC875-E577-702D-9E08-C117E445BDBA}"/>
              </a:ext>
            </a:extLst>
          </p:cNvPr>
          <p:cNvSpPr txBox="1"/>
          <p:nvPr/>
        </p:nvSpPr>
        <p:spPr>
          <a:xfrm>
            <a:off x="687256" y="604559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Problemática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3A3D1F44-E16C-5AEF-E33D-13E603BCD2A7}"/>
              </a:ext>
            </a:extLst>
          </p:cNvPr>
          <p:cNvSpPr/>
          <p:nvPr/>
        </p:nvSpPr>
        <p:spPr>
          <a:xfrm>
            <a:off x="2704837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9D414E-DA51-28EC-E44B-5B766ABA0737}"/>
              </a:ext>
            </a:extLst>
          </p:cNvPr>
          <p:cNvSpPr txBox="1"/>
          <p:nvPr/>
        </p:nvSpPr>
        <p:spPr>
          <a:xfrm>
            <a:off x="3016936" y="624436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Objetivo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10" name="Flecha: cheurón 9">
            <a:extLst>
              <a:ext uri="{FF2B5EF4-FFF2-40B4-BE49-F238E27FC236}">
                <a16:creationId xmlns:a16="http://schemas.microsoft.com/office/drawing/2014/main" id="{1905456D-5939-1964-210F-192B027A108E}"/>
              </a:ext>
            </a:extLst>
          </p:cNvPr>
          <p:cNvSpPr/>
          <p:nvPr/>
        </p:nvSpPr>
        <p:spPr>
          <a:xfrm>
            <a:off x="208723" y="414958"/>
            <a:ext cx="4969767" cy="717755"/>
          </a:xfrm>
          <a:prstGeom prst="chevron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23" name="Imagen 22" descr="Icono&#10;&#10;Descripción generada automáticamente con confianza media">
            <a:extLst>
              <a:ext uri="{FF2B5EF4-FFF2-40B4-BE49-F238E27FC236}">
                <a16:creationId xmlns:a16="http://schemas.microsoft.com/office/drawing/2014/main" id="{169EE896-FE15-22CD-17CD-6DF1A5249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1682695"/>
            <a:ext cx="645160" cy="645160"/>
          </a:xfrm>
          <a:prstGeom prst="rect">
            <a:avLst/>
          </a:prstGeom>
        </p:spPr>
      </p:pic>
      <p:pic>
        <p:nvPicPr>
          <p:cNvPr id="24" name="Imagen 23" descr="Icono&#10;&#10;Descripción generada automáticamente con confianza media">
            <a:extLst>
              <a:ext uri="{FF2B5EF4-FFF2-40B4-BE49-F238E27FC236}">
                <a16:creationId xmlns:a16="http://schemas.microsoft.com/office/drawing/2014/main" id="{889D11FE-05E5-EE7B-0CF8-58F9A026B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2414457"/>
            <a:ext cx="645160" cy="645160"/>
          </a:xfrm>
          <a:prstGeom prst="rect">
            <a:avLst/>
          </a:prstGeom>
        </p:spPr>
      </p:pic>
      <p:pic>
        <p:nvPicPr>
          <p:cNvPr id="25" name="Imagen 24" descr="Icono&#10;&#10;Descripción generada automáticamente con confianza media">
            <a:extLst>
              <a:ext uri="{FF2B5EF4-FFF2-40B4-BE49-F238E27FC236}">
                <a16:creationId xmlns:a16="http://schemas.microsoft.com/office/drawing/2014/main" id="{D21FFB97-63E1-8127-FF87-0EE4C4933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3157944"/>
            <a:ext cx="645160" cy="645160"/>
          </a:xfrm>
          <a:prstGeom prst="rect">
            <a:avLst/>
          </a:prstGeom>
        </p:spPr>
      </p:pic>
      <p:pic>
        <p:nvPicPr>
          <p:cNvPr id="26" name="Imagen 25" descr="Icono&#10;&#10;Descripción generada automáticamente con confianza media">
            <a:extLst>
              <a:ext uri="{FF2B5EF4-FFF2-40B4-BE49-F238E27FC236}">
                <a16:creationId xmlns:a16="http://schemas.microsoft.com/office/drawing/2014/main" id="{C60E0A4B-97E1-7210-2F5B-52464BFB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0000" l="10000" r="90000">
                        <a14:foregroundMark x1="26125" y1="9500" x2="45500" y2="2250"/>
                        <a14:foregroundMark x1="45500" y1="2250" x2="52625" y2="2125"/>
                        <a14:foregroundMark x1="52625" y1="2125" x2="72875" y2="8125"/>
                        <a14:foregroundMark x1="72875" y1="8125" x2="75875" y2="9875"/>
                        <a14:foregroundMark x1="34875" y1="5375" x2="43875" y2="2000"/>
                        <a14:foregroundMark x1="43875" y1="2000" x2="57500" y2="750"/>
                        <a14:foregroundMark x1="57500" y1="750" x2="61125" y2="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9" y="3865365"/>
            <a:ext cx="645160" cy="64516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932966A-569A-5DAE-EAEC-415D45CDFE8D}"/>
              </a:ext>
            </a:extLst>
          </p:cNvPr>
          <p:cNvSpPr/>
          <p:nvPr/>
        </p:nvSpPr>
        <p:spPr>
          <a:xfrm>
            <a:off x="6081305" y="3800303"/>
            <a:ext cx="5081091" cy="2102477"/>
          </a:xfrm>
          <a:prstGeom prst="rect">
            <a:avLst/>
          </a:prstGeom>
          <a:noFill/>
          <a:ln w="38100">
            <a:solidFill>
              <a:srgbClr val="BA2D0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B760C21-5DB4-5E14-0771-0DF914152439}"/>
              </a:ext>
            </a:extLst>
          </p:cNvPr>
          <p:cNvSpPr>
            <a:spLocks noChangeAspect="1"/>
          </p:cNvSpPr>
          <p:nvPr/>
        </p:nvSpPr>
        <p:spPr>
          <a:xfrm>
            <a:off x="7317358" y="4069719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562BF99-4D7A-775A-F3CD-F117A6FF8BC7}"/>
              </a:ext>
            </a:extLst>
          </p:cNvPr>
          <p:cNvSpPr>
            <a:spLocks noChangeAspect="1"/>
          </p:cNvSpPr>
          <p:nvPr/>
        </p:nvSpPr>
        <p:spPr>
          <a:xfrm>
            <a:off x="7800673" y="4069719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49A1784-3673-F153-12A6-066C3EF87E72}"/>
              </a:ext>
            </a:extLst>
          </p:cNvPr>
          <p:cNvSpPr>
            <a:spLocks noChangeAspect="1"/>
          </p:cNvSpPr>
          <p:nvPr/>
        </p:nvSpPr>
        <p:spPr>
          <a:xfrm>
            <a:off x="8283988" y="4069719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86BE569-9452-78B8-11D7-F7373FF9B754}"/>
              </a:ext>
            </a:extLst>
          </p:cNvPr>
          <p:cNvSpPr>
            <a:spLocks noChangeAspect="1"/>
          </p:cNvSpPr>
          <p:nvPr/>
        </p:nvSpPr>
        <p:spPr>
          <a:xfrm>
            <a:off x="8767303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7E35814F-343B-4643-8FC5-40CB86FCEC37}"/>
              </a:ext>
            </a:extLst>
          </p:cNvPr>
          <p:cNvSpPr>
            <a:spLocks noChangeAspect="1"/>
          </p:cNvSpPr>
          <p:nvPr/>
        </p:nvSpPr>
        <p:spPr>
          <a:xfrm>
            <a:off x="9250618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22555B4D-1076-6FC7-7940-6555E9849255}"/>
              </a:ext>
            </a:extLst>
          </p:cNvPr>
          <p:cNvSpPr>
            <a:spLocks noChangeAspect="1"/>
          </p:cNvSpPr>
          <p:nvPr/>
        </p:nvSpPr>
        <p:spPr>
          <a:xfrm>
            <a:off x="9733933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172975F-620E-2144-C56F-77914C469C3A}"/>
              </a:ext>
            </a:extLst>
          </p:cNvPr>
          <p:cNvSpPr>
            <a:spLocks noChangeAspect="1"/>
          </p:cNvSpPr>
          <p:nvPr/>
        </p:nvSpPr>
        <p:spPr>
          <a:xfrm>
            <a:off x="10217249" y="4069719"/>
            <a:ext cx="242441" cy="24244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9275207-592D-70AB-76F2-CB3E8269B3C3}"/>
                  </a:ext>
                </a:extLst>
              </p:cNvPr>
              <p:cNvSpPr txBox="1"/>
              <p:nvPr/>
            </p:nvSpPr>
            <p:spPr>
              <a:xfrm>
                <a:off x="7343902" y="4338679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9275207-592D-70AB-76F2-CB3E8269B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902" y="4338679"/>
                <a:ext cx="149079" cy="215444"/>
              </a:xfrm>
              <a:prstGeom prst="rect">
                <a:avLst/>
              </a:prstGeom>
              <a:blipFill>
                <a:blip r:embed="rId6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96AFB5F7-3814-AEC4-616C-803B5CFC23F2}"/>
                  </a:ext>
                </a:extLst>
              </p:cNvPr>
              <p:cNvSpPr txBox="1"/>
              <p:nvPr/>
            </p:nvSpPr>
            <p:spPr>
              <a:xfrm>
                <a:off x="7840155" y="4338679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96AFB5F7-3814-AEC4-616C-803B5CFC2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155" y="4338679"/>
                <a:ext cx="149079" cy="215444"/>
              </a:xfrm>
              <a:prstGeom prst="rect">
                <a:avLst/>
              </a:prstGeom>
              <a:blipFill>
                <a:blip r:embed="rId7"/>
                <a:stretch>
                  <a:fillRect l="-44000" r="-48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55F6E0AF-FF33-E8AD-35D3-62BFC3633CF3}"/>
                  </a:ext>
                </a:extLst>
              </p:cNvPr>
              <p:cNvSpPr txBox="1"/>
              <p:nvPr/>
            </p:nvSpPr>
            <p:spPr>
              <a:xfrm>
                <a:off x="8333335" y="4337207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55F6E0AF-FF33-E8AD-35D3-62BFC3633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35" y="4337207"/>
                <a:ext cx="149079" cy="215444"/>
              </a:xfrm>
              <a:prstGeom prst="rect">
                <a:avLst/>
              </a:prstGeom>
              <a:blipFill>
                <a:blip r:embed="rId8"/>
                <a:stretch>
                  <a:fillRect l="-45833" r="-54167" b="-36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BCF1F6D-8422-9112-B307-76981CCE7951}"/>
                  </a:ext>
                </a:extLst>
              </p:cNvPr>
              <p:cNvSpPr txBox="1"/>
              <p:nvPr/>
            </p:nvSpPr>
            <p:spPr>
              <a:xfrm>
                <a:off x="9493059" y="4312160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BCF1F6D-8422-9112-B307-76981CCE7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3059" y="4312160"/>
                <a:ext cx="184346" cy="215444"/>
              </a:xfrm>
              <a:prstGeom prst="rect">
                <a:avLst/>
              </a:prstGeom>
              <a:blipFill>
                <a:blip r:embed="rId9"/>
                <a:stretch>
                  <a:fillRect l="-3226" r="-6452" b="-555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D78B20B7-9005-22B1-82CB-DBF9FB396CDD}"/>
                  </a:ext>
                </a:extLst>
              </p:cNvPr>
              <p:cNvSpPr txBox="1"/>
              <p:nvPr/>
            </p:nvSpPr>
            <p:spPr>
              <a:xfrm>
                <a:off x="10239455" y="4337206"/>
                <a:ext cx="203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D78B20B7-9005-22B1-82CB-DBF9FB396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455" y="4337206"/>
                <a:ext cx="203454" cy="215444"/>
              </a:xfrm>
              <a:prstGeom prst="rect">
                <a:avLst/>
              </a:prstGeom>
              <a:blipFill>
                <a:blip r:embed="rId10"/>
                <a:stretch>
                  <a:fillRect l="-27273" r="-30303" b="-25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738237F2-EE2E-D54A-E5D3-4980C339952E}"/>
                  </a:ext>
                </a:extLst>
              </p:cNvPr>
              <p:cNvSpPr txBox="1"/>
              <p:nvPr/>
            </p:nvSpPr>
            <p:spPr>
              <a:xfrm>
                <a:off x="8808126" y="4350455"/>
                <a:ext cx="149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738237F2-EE2E-D54A-E5D3-4980C3399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126" y="4350455"/>
                <a:ext cx="149079" cy="215444"/>
              </a:xfrm>
              <a:prstGeom prst="rect">
                <a:avLst/>
              </a:prstGeom>
              <a:blipFill>
                <a:blip r:embed="rId11"/>
                <a:stretch>
                  <a:fillRect l="-50000" r="-50000" b="-3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D8C876A-1744-2D42-8727-9E26C68C6F11}"/>
                  </a:ext>
                </a:extLst>
              </p:cNvPr>
              <p:cNvSpPr txBox="1"/>
              <p:nvPr/>
            </p:nvSpPr>
            <p:spPr>
              <a:xfrm>
                <a:off x="6307767" y="5581216"/>
                <a:ext cx="4146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s-MX" sz="1400" b="1" dirty="0">
                  <a:solidFill>
                    <a:srgbClr val="BA2D0B"/>
                  </a:solidFill>
                  <a:latin typeface="Montserrat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D8C876A-1744-2D42-8727-9E26C68C6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767" y="5581216"/>
                <a:ext cx="414601" cy="215444"/>
              </a:xfrm>
              <a:prstGeom prst="rect">
                <a:avLst/>
              </a:prstGeom>
              <a:blipFill>
                <a:blip r:embed="rId12"/>
                <a:stretch>
                  <a:fillRect l="-8824" r="-1471" b="-171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045DEC9-4527-5ED3-4EB7-A4FF54B58817}"/>
                  </a:ext>
                </a:extLst>
              </p:cNvPr>
              <p:cNvSpPr txBox="1"/>
              <p:nvPr/>
            </p:nvSpPr>
            <p:spPr>
              <a:xfrm>
                <a:off x="9209476" y="5620934"/>
                <a:ext cx="5220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b>
                          <m:r>
                            <a:rPr lang="es-MX" sz="1400" b="1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s-MX" sz="1400" b="1" dirty="0">
                  <a:solidFill>
                    <a:srgbClr val="BA2D0B"/>
                  </a:solidFill>
                  <a:latin typeface="Montserrat Light" panose="00000400000000000000" pitchFamily="2" charset="0"/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045DEC9-4527-5ED3-4EB7-A4FF54B58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476" y="5620934"/>
                <a:ext cx="522001" cy="215444"/>
              </a:xfrm>
              <a:prstGeom prst="rect">
                <a:avLst/>
              </a:prstGeom>
              <a:blipFill>
                <a:blip r:embed="rId13"/>
                <a:stretch>
                  <a:fillRect l="-7059" r="-2353" b="-200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ector: curvado 42">
            <a:extLst>
              <a:ext uri="{FF2B5EF4-FFF2-40B4-BE49-F238E27FC236}">
                <a16:creationId xmlns:a16="http://schemas.microsoft.com/office/drawing/2014/main" id="{D2AB79F6-3B4D-2C56-D12D-E10CD75E7228}"/>
              </a:ext>
            </a:extLst>
          </p:cNvPr>
          <p:cNvCxnSpPr>
            <a:cxnSpLocks/>
            <a:stCxn id="40" idx="2"/>
            <a:endCxn id="59" idx="0"/>
          </p:cNvCxnSpPr>
          <p:nvPr/>
        </p:nvCxnSpPr>
        <p:spPr>
          <a:xfrm rot="5400000">
            <a:off x="8208742" y="4291501"/>
            <a:ext cx="399526" cy="948323"/>
          </a:xfrm>
          <a:prstGeom prst="curvedConnector3">
            <a:avLst>
              <a:gd name="adj1" fmla="val 50000"/>
            </a:avLst>
          </a:prstGeom>
          <a:ln w="38100">
            <a:solidFill>
              <a:srgbClr val="BA2D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8185336-69AF-D064-53D1-90B6EEDD5A54}"/>
              </a:ext>
            </a:extLst>
          </p:cNvPr>
          <p:cNvSpPr txBox="1"/>
          <p:nvPr/>
        </p:nvSpPr>
        <p:spPr>
          <a:xfrm>
            <a:off x="10204359" y="4987524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Interictal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7A58C76-9022-AF75-3C2D-6C375DAFF9C6}"/>
              </a:ext>
            </a:extLst>
          </p:cNvPr>
          <p:cNvSpPr txBox="1"/>
          <p:nvPr/>
        </p:nvSpPr>
        <p:spPr>
          <a:xfrm>
            <a:off x="10204359" y="5375879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Preictal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46" name="Abrir llave 45">
            <a:extLst>
              <a:ext uri="{FF2B5EF4-FFF2-40B4-BE49-F238E27FC236}">
                <a16:creationId xmlns:a16="http://schemas.microsoft.com/office/drawing/2014/main" id="{5BC9454C-B362-02E3-1479-E6522990C25F}"/>
              </a:ext>
            </a:extLst>
          </p:cNvPr>
          <p:cNvSpPr/>
          <p:nvPr/>
        </p:nvSpPr>
        <p:spPr>
          <a:xfrm>
            <a:off x="9760691" y="4925053"/>
            <a:ext cx="211480" cy="803603"/>
          </a:xfrm>
          <a:prstGeom prst="leftBrace">
            <a:avLst>
              <a:gd name="adj1" fmla="val 41462"/>
              <a:gd name="adj2" fmla="val 50000"/>
            </a:avLst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DEC40F10-44F6-D08A-A27C-611F40315034}"/>
              </a:ext>
            </a:extLst>
          </p:cNvPr>
          <p:cNvSpPr>
            <a:spLocks noChangeAspect="1"/>
          </p:cNvSpPr>
          <p:nvPr/>
        </p:nvSpPr>
        <p:spPr>
          <a:xfrm>
            <a:off x="9997014" y="5027242"/>
            <a:ext cx="242441" cy="24244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277E963-E8CE-FB8F-FE52-C04CABD309BE}"/>
              </a:ext>
            </a:extLst>
          </p:cNvPr>
          <p:cNvSpPr>
            <a:spLocks noChangeAspect="1"/>
          </p:cNvSpPr>
          <p:nvPr/>
        </p:nvSpPr>
        <p:spPr>
          <a:xfrm>
            <a:off x="9997014" y="5397339"/>
            <a:ext cx="242441" cy="2424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46EA286-ACDE-2362-3C00-D1436EFA3B7E}"/>
              </a:ext>
            </a:extLst>
          </p:cNvPr>
          <p:cNvSpPr txBox="1"/>
          <p:nvPr/>
        </p:nvSpPr>
        <p:spPr>
          <a:xfrm>
            <a:off x="6319157" y="4965425"/>
            <a:ext cx="323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rgbClr val="BA2D0B"/>
                </a:solidFill>
                <a:latin typeface="Montserrat Light" panose="00000400000000000000" pitchFamily="2" charset="0"/>
              </a:rPr>
              <a:t>Tiempo de toma de datos por </a:t>
            </a:r>
            <a:r>
              <a:rPr lang="es-MX" sz="1400" b="1" dirty="0" err="1">
                <a:solidFill>
                  <a:srgbClr val="BA2D0B"/>
                </a:solidFill>
                <a:latin typeface="Montserrat Light" panose="00000400000000000000" pitchFamily="2" charset="0"/>
              </a:rPr>
              <a:t>iEEG</a:t>
            </a:r>
            <a:endParaRPr lang="es-MX" sz="1400" b="1" dirty="0">
              <a:solidFill>
                <a:srgbClr val="BA2D0B"/>
              </a:solidFill>
              <a:latin typeface="Montserrat Light" panose="00000400000000000000" pitchFamily="2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3E80A1E6-285C-38DE-3FCE-E195062924DC}"/>
              </a:ext>
            </a:extLst>
          </p:cNvPr>
          <p:cNvSpPr txBox="1"/>
          <p:nvPr/>
        </p:nvSpPr>
        <p:spPr>
          <a:xfrm>
            <a:off x="6793419" y="4037751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BA2D0B"/>
                </a:solidFill>
              </a:rPr>
              <a:t>Día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9A5AEDA-A1AE-5982-F2DF-56A49DCB9065}"/>
              </a:ext>
            </a:extLst>
          </p:cNvPr>
          <p:cNvSpPr txBox="1"/>
          <p:nvPr/>
        </p:nvSpPr>
        <p:spPr>
          <a:xfrm rot="16200000">
            <a:off x="4993771" y="253667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BA2D0B"/>
                </a:solidFill>
                <a:latin typeface="Montserrat Light" panose="00000400000000000000" pitchFamily="2" charset="0"/>
              </a:rPr>
              <a:t>10 Pacientes</a:t>
            </a:r>
          </a:p>
        </p:txBody>
      </p:sp>
      <p:pic>
        <p:nvPicPr>
          <p:cNvPr id="62" name="Imagen 61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F0E51D62-9F71-28A6-D792-2FEE5E8279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3902" y="1429704"/>
            <a:ext cx="3540674" cy="1993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9023402B-D039-E2DB-B5C5-770F85D1F569}"/>
              </a:ext>
            </a:extLst>
          </p:cNvPr>
          <p:cNvSpPr txBox="1"/>
          <p:nvPr/>
        </p:nvSpPr>
        <p:spPr>
          <a:xfrm>
            <a:off x="9051609" y="1053319"/>
            <a:ext cx="1832967" cy="250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Medición</a:t>
            </a:r>
            <a:r>
              <a:rPr lang="en-US" sz="1000" dirty="0">
                <a:solidFill>
                  <a:srgbClr val="C00000"/>
                </a:solidFill>
                <a:latin typeface="Montserrat Light" panose="00000400000000000000" pitchFamily="2" charset="0"/>
              </a:rPr>
              <a:t> de </a:t>
            </a:r>
            <a:r>
              <a:rPr lang="en-US" sz="10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señales</a:t>
            </a:r>
            <a:r>
              <a:rPr lang="en-US" sz="1000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n-US" sz="1000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iEEG</a:t>
            </a:r>
            <a:endParaRPr lang="es-MX" sz="1000" dirty="0">
              <a:solidFill>
                <a:srgbClr val="C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B84B3A1-25BF-1979-8001-E18E84E459EE}"/>
              </a:ext>
            </a:extLst>
          </p:cNvPr>
          <p:cNvSpPr/>
          <p:nvPr/>
        </p:nvSpPr>
        <p:spPr>
          <a:xfrm>
            <a:off x="754891" y="256048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773DAAD-72E5-766F-209C-E94B042D8493}"/>
              </a:ext>
            </a:extLst>
          </p:cNvPr>
          <p:cNvSpPr/>
          <p:nvPr/>
        </p:nvSpPr>
        <p:spPr>
          <a:xfrm>
            <a:off x="1065632" y="297297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3FEF161-6611-D54E-4FF3-5F436E87E6C9}"/>
              </a:ext>
            </a:extLst>
          </p:cNvPr>
          <p:cNvSpPr/>
          <p:nvPr/>
        </p:nvSpPr>
        <p:spPr>
          <a:xfrm>
            <a:off x="1376373" y="338546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2C72A70-A0E5-9A2E-32E7-0940B44BEE9F}"/>
              </a:ext>
            </a:extLst>
          </p:cNvPr>
          <p:cNvSpPr/>
          <p:nvPr/>
        </p:nvSpPr>
        <p:spPr>
          <a:xfrm>
            <a:off x="1687114" y="3797961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50DE5CCB-787E-9C90-0AB3-766EEE4D308D}"/>
              </a:ext>
            </a:extLst>
          </p:cNvPr>
          <p:cNvSpPr/>
          <p:nvPr/>
        </p:nvSpPr>
        <p:spPr>
          <a:xfrm>
            <a:off x="1997855" y="4210453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0637577-00CE-F0A8-CC3F-E9924484D64D}"/>
              </a:ext>
            </a:extLst>
          </p:cNvPr>
          <p:cNvSpPr/>
          <p:nvPr/>
        </p:nvSpPr>
        <p:spPr>
          <a:xfrm>
            <a:off x="2308596" y="462294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3C89288-C1A7-46C6-595F-AFB6136F5F60}"/>
              </a:ext>
            </a:extLst>
          </p:cNvPr>
          <p:cNvSpPr/>
          <p:nvPr/>
        </p:nvSpPr>
        <p:spPr>
          <a:xfrm>
            <a:off x="2619337" y="5035437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AEA1AF94-50DA-AACF-392A-6513575EBBB4}"/>
              </a:ext>
            </a:extLst>
          </p:cNvPr>
          <p:cNvSpPr/>
          <p:nvPr/>
        </p:nvSpPr>
        <p:spPr>
          <a:xfrm>
            <a:off x="2930078" y="5447929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26B918D4-4C5A-977E-8C88-E3716E793B6E}"/>
              </a:ext>
            </a:extLst>
          </p:cNvPr>
          <p:cNvSpPr/>
          <p:nvPr/>
        </p:nvSpPr>
        <p:spPr>
          <a:xfrm>
            <a:off x="3240819" y="5860421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id="{E2A93FC9-5B9A-F0D7-7E91-19E29957971D}"/>
              </a:ext>
            </a:extLst>
          </p:cNvPr>
          <p:cNvSpPr/>
          <p:nvPr/>
        </p:nvSpPr>
        <p:spPr>
          <a:xfrm>
            <a:off x="3478322" y="6272915"/>
            <a:ext cx="307421" cy="200607"/>
          </a:xfrm>
          <a:prstGeom prst="roundRect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55B32DA5-E6B0-E4A8-3A9C-B19CE2E8EC1F}"/>
                  </a:ext>
                </a:extLst>
              </p:cNvPr>
              <p:cNvSpPr txBox="1"/>
              <p:nvPr/>
            </p:nvSpPr>
            <p:spPr>
              <a:xfrm>
                <a:off x="460577" y="2539882"/>
                <a:ext cx="2073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55B32DA5-E6B0-E4A8-3A9C-B19CE2E8E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77" y="2539882"/>
                <a:ext cx="207300" cy="215444"/>
              </a:xfrm>
              <a:prstGeom prst="rect">
                <a:avLst/>
              </a:prstGeom>
              <a:blipFill>
                <a:blip r:embed="rId15"/>
                <a:stretch>
                  <a:fillRect l="-29412" r="-20588" b="-4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DB2265C8-5CED-D0FB-B464-BB0B17BBCC81}"/>
                  </a:ext>
                </a:extLst>
              </p:cNvPr>
              <p:cNvSpPr txBox="1"/>
              <p:nvPr/>
            </p:nvSpPr>
            <p:spPr>
              <a:xfrm>
                <a:off x="810497" y="2952374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DB2265C8-5CED-D0FB-B464-BB0B17BBC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97" y="2952374"/>
                <a:ext cx="211468" cy="215444"/>
              </a:xfrm>
              <a:prstGeom prst="rect">
                <a:avLst/>
              </a:prstGeom>
              <a:blipFill>
                <a:blip r:embed="rId16"/>
                <a:stretch>
                  <a:fillRect l="-28571" r="-20000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24F46D50-CE14-AF99-B9B0-E481FEDD4FC0}"/>
                  </a:ext>
                </a:extLst>
              </p:cNvPr>
              <p:cNvSpPr txBox="1"/>
              <p:nvPr/>
            </p:nvSpPr>
            <p:spPr>
              <a:xfrm>
                <a:off x="1094024" y="3313126"/>
                <a:ext cx="211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24F46D50-CE14-AF99-B9B0-E481FEDD4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024" y="3313126"/>
                <a:ext cx="211468" cy="215444"/>
              </a:xfrm>
              <a:prstGeom prst="rect">
                <a:avLst/>
              </a:prstGeom>
              <a:blipFill>
                <a:blip r:embed="rId17"/>
                <a:stretch>
                  <a:fillRect l="-28571" r="-22857" b="-47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5BF402E6-FA33-EB74-7395-E6FE02D8E1FB}"/>
                  </a:ext>
                </a:extLst>
              </p:cNvPr>
              <p:cNvSpPr txBox="1"/>
              <p:nvPr/>
            </p:nvSpPr>
            <p:spPr>
              <a:xfrm>
                <a:off x="1443944" y="3725618"/>
                <a:ext cx="2079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5BF402E6-FA33-EB74-7395-E6FE02D8E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944" y="3725618"/>
                <a:ext cx="207941" cy="215444"/>
              </a:xfrm>
              <a:prstGeom prst="rect">
                <a:avLst/>
              </a:prstGeom>
              <a:blipFill>
                <a:blip r:embed="rId18"/>
                <a:stretch>
                  <a:fillRect l="-29412" r="-20588" b="-5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C5E2D15B-C857-F8DF-C68B-024055BBF34E}"/>
                  </a:ext>
                </a:extLst>
              </p:cNvPr>
              <p:cNvSpPr txBox="1"/>
              <p:nvPr/>
            </p:nvSpPr>
            <p:spPr>
              <a:xfrm>
                <a:off x="2244019" y="4955799"/>
                <a:ext cx="18434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solidFill>
                            <a:srgbClr val="BA2D0B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C5E2D15B-C857-F8DF-C68B-024055BBF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019" y="4955799"/>
                <a:ext cx="184346" cy="215444"/>
              </a:xfrm>
              <a:prstGeom prst="rect">
                <a:avLst/>
              </a:prstGeom>
              <a:blipFill>
                <a:blip r:embed="rId19"/>
                <a:stretch>
                  <a:fillRect l="-3333" r="-10000" b="-57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A6E9E511-F3A8-8B85-1792-A81DE61DA17F}"/>
                  </a:ext>
                </a:extLst>
              </p:cNvPr>
              <p:cNvSpPr txBox="1"/>
              <p:nvPr/>
            </p:nvSpPr>
            <p:spPr>
              <a:xfrm>
                <a:off x="3183608" y="6241348"/>
                <a:ext cx="21980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MX" b="0" i="1" smtClean="0">
                              <a:solidFill>
                                <a:srgbClr val="BA2D0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rgbClr val="BA2D0B"/>
                  </a:solidFill>
                </a:endParaRPr>
              </a:p>
            </p:txBody>
          </p:sp>
        </mc:Choice>
        <mc:Fallback xmlns=""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A6E9E511-F3A8-8B85-1792-A81DE61DA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08" y="6241348"/>
                <a:ext cx="219804" cy="215444"/>
              </a:xfrm>
              <a:prstGeom prst="rect">
                <a:avLst/>
              </a:prstGeom>
              <a:blipFill>
                <a:blip r:embed="rId20"/>
                <a:stretch>
                  <a:fillRect l="-27778" r="-16667" b="-428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Imagen 71">
            <a:extLst>
              <a:ext uri="{FF2B5EF4-FFF2-40B4-BE49-F238E27FC236}">
                <a16:creationId xmlns:a16="http://schemas.microsoft.com/office/drawing/2014/main" id="{A4C9E94E-5C36-43D4-6395-AD12603545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7674" y="1910398"/>
            <a:ext cx="941036" cy="977728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6BF73670-1C05-80BA-0DD2-AF5A24A68A5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1674981" y="2267890"/>
            <a:ext cx="941036" cy="920528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B25232F5-4D75-E48E-488D-C2395DE79E0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1950523" y="2689432"/>
            <a:ext cx="941036" cy="920528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C008A43A-7FB8-5B24-F643-A57707AB543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2217240" y="3108177"/>
            <a:ext cx="941036" cy="920528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9E6468D0-C980-9620-3250-3487C970A65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2576031" y="3508884"/>
            <a:ext cx="941036" cy="920528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9BA4ECC4-E013-4CCF-ADAF-4A1EA2B491E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2866313" y="3858786"/>
            <a:ext cx="941036" cy="920528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146099E3-B08C-1930-6A83-9DCD3206A38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3170647" y="4294743"/>
            <a:ext cx="941036" cy="920528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69BCC979-20FE-0233-3B68-2808C5159D7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3509263" y="4705248"/>
            <a:ext cx="941036" cy="920528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9AB96E0D-D879-FA4D-4DDF-BAF6525D73D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850"/>
          <a:stretch/>
        </p:blipFill>
        <p:spPr>
          <a:xfrm>
            <a:off x="3792129" y="5165512"/>
            <a:ext cx="941036" cy="920528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697470B9-1283-D6B7-A686-398AACE5A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96162" y="5590088"/>
            <a:ext cx="936642" cy="973163"/>
          </a:xfrm>
          <a:prstGeom prst="rect">
            <a:avLst/>
          </a:prstGeom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D412EC35-E686-A408-ABB3-1A136E74927F}"/>
              </a:ext>
            </a:extLst>
          </p:cNvPr>
          <p:cNvSpPr txBox="1"/>
          <p:nvPr/>
        </p:nvSpPr>
        <p:spPr>
          <a:xfrm>
            <a:off x="-600902" y="1361858"/>
            <a:ext cx="5197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Phase</a:t>
            </a:r>
            <a:r>
              <a:rPr lang="es-MX" sz="16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s-MX" sz="1600" b="1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Locking</a:t>
            </a:r>
            <a:r>
              <a:rPr lang="es-MX" sz="16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 </a:t>
            </a:r>
            <a:r>
              <a:rPr lang="es-MX" sz="1600" b="1" dirty="0" err="1">
                <a:solidFill>
                  <a:srgbClr val="C00000"/>
                </a:solidFill>
                <a:latin typeface="Montserrat Light" panose="00000400000000000000" pitchFamily="2" charset="0"/>
              </a:rPr>
              <a:t>Value</a:t>
            </a:r>
            <a:r>
              <a:rPr lang="es-MX" sz="1600" b="1" dirty="0">
                <a:solidFill>
                  <a:srgbClr val="C00000"/>
                </a:solidFill>
                <a:latin typeface="Montserrat Light" panose="00000400000000000000" pitchFamily="2" charset="0"/>
              </a:rPr>
              <a:t> (PLV)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1F705A0A-78CD-05C1-CD40-953A2C12D29A}"/>
              </a:ext>
            </a:extLst>
          </p:cNvPr>
          <p:cNvSpPr txBox="1"/>
          <p:nvPr/>
        </p:nvSpPr>
        <p:spPr>
          <a:xfrm rot="3045228">
            <a:off x="2478474" y="3462938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 Light" panose="00000400000000000000" pitchFamily="2" charset="0"/>
              </a:rPr>
              <a:t>30 Matrices de conectividad</a:t>
            </a:r>
          </a:p>
        </p:txBody>
      </p:sp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C9462EF5-7FF4-3EDB-EFA5-FA3401F91567}"/>
              </a:ext>
            </a:extLst>
          </p:cNvPr>
          <p:cNvSpPr/>
          <p:nvPr/>
        </p:nvSpPr>
        <p:spPr>
          <a:xfrm>
            <a:off x="5021008" y="495664"/>
            <a:ext cx="2399072" cy="602062"/>
          </a:xfrm>
          <a:prstGeom prst="chevron">
            <a:avLst/>
          </a:prstGeom>
          <a:solidFill>
            <a:srgbClr val="003E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A33EC1-4747-2725-49A6-903A4FF68A3D}"/>
              </a:ext>
            </a:extLst>
          </p:cNvPr>
          <p:cNvSpPr txBox="1"/>
          <p:nvPr/>
        </p:nvSpPr>
        <p:spPr>
          <a:xfrm>
            <a:off x="5333107" y="602525"/>
            <a:ext cx="1774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Montserrat Light" panose="00000400000000000000" pitchFamily="2" charset="0"/>
              </a:rPr>
              <a:t>Datos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86" name="Marcador de número de diapositiva 85">
            <a:extLst>
              <a:ext uri="{FF2B5EF4-FFF2-40B4-BE49-F238E27FC236}">
                <a16:creationId xmlns:a16="http://schemas.microsoft.com/office/drawing/2014/main" id="{07D14743-8619-002F-9AD8-CA0C234E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357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1829</Words>
  <Application>Microsoft Office PowerPoint</Application>
  <PresentationFormat>Panorámica</PresentationFormat>
  <Paragraphs>367</Paragraphs>
  <Slides>41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Cambria Math</vt:lpstr>
      <vt:lpstr>Libre Franklin</vt:lpstr>
      <vt:lpstr>Montserrat</vt:lpstr>
      <vt:lpstr>Montserrat Light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Back UP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STEVEN RICO</cp:lastModifiedBy>
  <cp:revision>94</cp:revision>
  <dcterms:created xsi:type="dcterms:W3CDTF">2019-03-06T15:22:16Z</dcterms:created>
  <dcterms:modified xsi:type="dcterms:W3CDTF">2024-09-16T16:14:32Z</dcterms:modified>
</cp:coreProperties>
</file>