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_rels/presentation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8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59.png" ContentType="image/png"/>
  <Override PartName="/ppt/media/image57.png" ContentType="image/png"/>
  <Override PartName="/ppt/media/image56.png" ContentType="image/png"/>
  <Override PartName="/ppt/media/image40.jpeg" ContentType="image/jpeg"/>
  <Override PartName="/ppt/media/image55.png" ContentType="image/png"/>
  <Override PartName="/ppt/media/image20.jpeg" ContentType="image/jpeg"/>
  <Override PartName="/ppt/media/image53.png" ContentType="image/png"/>
  <Override PartName="/ppt/media/image52.png" ContentType="image/png"/>
  <Override PartName="/ppt/media/image51.png" ContentType="image/png"/>
  <Override PartName="/ppt/media/image48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31.jpeg" ContentType="image/jpeg"/>
  <Override PartName="/ppt/media/image30.jpeg" ContentType="image/jpeg"/>
  <Override PartName="/ppt/media/image18.png" ContentType="image/png"/>
  <Override PartName="/ppt/media/image83.png" ContentType="image/png"/>
  <Override PartName="/ppt/media/image6.jpeg" ContentType="image/jpeg"/>
  <Override PartName="/ppt/media/image71.png" ContentType="image/png"/>
  <Override PartName="/ppt/media/image10.jpeg" ContentType="image/jpeg"/>
  <Override PartName="/ppt/media/image38.png" ContentType="image/png"/>
  <Override PartName="/ppt/media/image8.jpeg" ContentType="image/jpeg"/>
  <Override PartName="/ppt/media/image7.jpeg" ContentType="image/jpeg"/>
  <Override PartName="/ppt/media/image4.png" ContentType="image/png"/>
  <Override PartName="/ppt/media/image81.png" ContentType="image/png"/>
  <Override PartName="/ppt/media/image28.png" ContentType="image/png"/>
  <Override PartName="/ppt/media/image50.png" ContentType="image/png"/>
  <Override PartName="/ppt/media/image5.jpeg" ContentType="image/jpeg"/>
  <Override PartName="/ppt/media/image58.png" ContentType="image/png"/>
  <Override PartName="/ppt/media/image23.jpeg" ContentType="image/jpeg"/>
  <Override PartName="/ppt/media/image85.png" ContentType="image/png"/>
  <Override PartName="/ppt/media/image11.jpeg" ContentType="image/jpeg"/>
  <Override PartName="/ppt/media/image24.png" ContentType="image/png"/>
  <Override PartName="/ppt/media/image49.png" ContentType="image/png"/>
  <Override PartName="/ppt/media/image65.jpeg" ContentType="image/jpeg"/>
  <Override PartName="/ppt/media/image80.png" ContentType="image/png"/>
  <Override PartName="/ppt/media/image29.png" ContentType="image/png"/>
  <Override PartName="/ppt/media/image63.jpeg" ContentType="image/jpeg"/>
  <Override PartName="/ppt/media/image77.png" ContentType="image/png"/>
  <Override PartName="/ppt/media/image61.jpeg" ContentType="image/jpeg"/>
  <Override PartName="/ppt/media/image74.png" ContentType="image/png"/>
  <Override PartName="/ppt/media/image16.jpeg" ContentType="image/jpeg"/>
  <Override PartName="/ppt/media/image67.png" ContentType="image/png"/>
  <Override PartName="/ppt/media/image60.jpeg" ContentType="image/jpeg"/>
  <Override PartName="/ppt/media/image3.jpeg" ContentType="image/jpeg"/>
  <Override PartName="/ppt/media/image89.png" ContentType="image/png"/>
  <Override PartName="/ppt/media/image88.png" ContentType="image/png"/>
  <Override PartName="/ppt/media/image76.png" ContentType="image/png"/>
  <Override PartName="/ppt/media/image87.png" ContentType="image/png"/>
  <Override PartName="/ppt/media/image19.png" ContentType="image/png"/>
  <Override PartName="/ppt/media/image84.png" ContentType="image/png"/>
  <Override PartName="/ppt/media/image62.jpeg" ContentType="image/jpeg"/>
  <Override PartName="/ppt/media/image69.png" ContentType="image/png"/>
  <Override PartName="/ppt/media/image2.png" ContentType="image/png"/>
  <Override PartName="/ppt/media/image32.png" ContentType="image/png"/>
  <Override PartName="/ppt/media/image79.png" ContentType="image/png"/>
  <Override PartName="/ppt/media/image26.jpeg" ContentType="image/jpeg"/>
  <Override PartName="/ppt/media/image42.png" ContentType="image/png"/>
  <Override PartName="/ppt/media/image78.png" ContentType="image/png"/>
  <Override PartName="/ppt/media/image73.png" ContentType="image/png"/>
  <Override PartName="/ppt/media/image72.png" ContentType="image/png"/>
  <Override PartName="/ppt/media/image70.png" ContentType="image/png"/>
  <Override PartName="/ppt/media/image68.png" ContentType="image/png"/>
  <Override PartName="/ppt/media/image82.png" ContentType="image/png"/>
  <Override PartName="/ppt/media/image17.png" ContentType="image/png"/>
  <Override PartName="/ppt/media/image15.jpeg" ContentType="image/jpeg"/>
  <Override PartName="/ppt/media/image14.jpeg" ContentType="image/jpeg"/>
  <Override PartName="/ppt/media/image54.png" ContentType="image/png"/>
  <Override PartName="/ppt/media/image41.jpeg" ContentType="image/jpeg"/>
  <Override PartName="/ppt/media/image66.png" ContentType="image/png"/>
  <Override PartName="/ppt/media/image75.png" ContentType="image/png"/>
  <Override PartName="/ppt/media/image22.jpeg" ContentType="image/jpeg"/>
  <Override PartName="/ppt/media/image64.jpeg" ContentType="image/jpeg"/>
  <Override PartName="/ppt/media/image39.png" ContentType="image/png"/>
  <Override PartName="/ppt/media/image9.png" ContentType="image/png"/>
  <Override PartName="/ppt/media/image86.png" ContentType="image/png"/>
  <Override PartName="/ppt/media/image21.png" ContentType="image/png"/>
  <Override PartName="/ppt/media/image1.jpeg" ContentType="image/jpeg"/>
  <Override PartName="/ppt/media/image47.png" ContentType="image/png"/>
  <Override PartName="/ppt/media/image90.png" ContentType="image/png"/>
  <Override PartName="/ppt/media/image25.png" ContentType="image/png"/>
  <Override PartName="/ppt/media/image27.png" ContentType="image/png"/>
  <Override PartName="/ppt/media/image33.jpeg" ContentType="image/jpeg"/>
  <Override PartName="/ppt/media/image12.jpeg" ContentType="image/jpeg"/>
  <Override PartName="/ppt/media/image34.png" ContentType="image/png"/>
  <Override PartName="/ppt/media/image13.jpeg" ContentType="image/jpeg"/>
  <Override PartName="/ppt/media/image44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5B2E971-6163-4FD1-A741-F46054BA52EC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025153A-FE9C-4584-A87B-8732C1B4E675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F4F6083-C73A-475E-9F25-58410BB891CB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4C6D6FA-7EAE-4050-82FA-AA6B9CD0C762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BF4140-68C6-4E25-A6E1-0BE03A83ACF8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F4ED0BE-0A17-493B-817D-9263D1C2B5CE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4A1BE6-6AFA-4429-8485-6A94E1FA8793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55CF929-66B1-408D-97C7-8168AF91D03B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94746C5-47AA-4A7A-86E1-10597E69B1AC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BE68AE-7739-4CC4-946C-A213BCC00003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E5C131-6FF5-415D-B24B-E3840837D505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1550DA8-6192-41C9-8408-342E35F04DCE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47710F9-202F-463F-9273-1659C8FB4ADE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A651C6-2271-47D3-A217-7D6304A69AED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B784FB-C686-44D2-8E61-CAB9A5BAC3FA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019C55-FF36-453C-A910-E69EF14200EC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7BE9893-B146-430F-8B85-FCBC28C50CE9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0544363-224C-4AE1-BF1C-F76EC9C2A145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8E377D-15B6-4722-904E-1C2B8F599AF2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D4482A-8379-4BB0-AD5F-FE6B37238CAD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AA0655-C5F9-43D0-A5F0-5A023FBF1851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64613E-DE91-43CE-BAA3-6C956FDB61A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820CA55-F6A0-48F3-99D1-CCFC0A5DC23C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5AF2BD7-F933-4107-AD82-8A674C1CABB4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F1E85F-A26C-490C-975E-E20541CD17FB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9572E0A-FAC7-43F5-A4EB-7C3CC8CE4F1B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327E75-A3EA-4DD9-8C51-02145951DADA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A89963-5EC4-4FEC-86BB-9A2D20298498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D5F0EC-3E67-4761-A756-1CE906D6E6CE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EC17A8-6997-4A1F-8E64-F899DE011276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2F258C33-71BC-4961-9554-61DF085BFE21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577821E-1448-43B1-8FA3-D051F5774B4D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8863ABA-8A59-44C4-849F-470191DA94D8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CCF200E-187C-4CD1-B077-14D361E63ED1}" type="slidenum">
              <a:t>&lt;#&gt;</a:t>
            </a:fld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B551336-8048-4CD7-BB28-EF042FCC4C5C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524DCA5-3DD9-4CBF-A635-B10E7264B816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50EF4AA-7B04-4645-8F1B-FFAFAEBAA4EE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284D67EA-64BD-45BB-BE42-C1C5ACF9CEE2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77B8430-2EE1-4D7E-9DD3-B12B46654E90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53B9D90-AC1F-43C2-A4B3-C25EC6176A2D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C1C0FCE-E227-43B4-8E6F-CD02C159BAF8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FC94586-2F12-4B02-8C03-91C094B4C59B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C94B105-4A13-494A-AF4E-739A9AB7FC65}" type="slidenum">
              <a:t>&lt;#&gt;</a:t>
            </a:fld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487327B-0F00-4451-B95D-77D6BF3406A4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D20DF7B-1D44-4168-B1EE-4E4987BAC27C}" type="slidenum">
              <a:t>&lt;#&gt;</a:t>
            </a:fld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B175D13-3796-4662-BDBC-43D99BAA40D2}" type="slidenum">
              <a:t>&lt;#&gt;</a:t>
            </a:fld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F1908CC-8982-46D0-BFD3-5AD8330DF874}" type="slidenum">
              <a:t>&lt;#&gt;</a:t>
            </a:fld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1C01DFD-3CCB-4A27-8AB6-430C2E38FFDA}" type="slidenum">
              <a:t>&lt;#&gt;</a:t>
            </a:fld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A9A1A5B-4C22-4F3E-83B9-F2A195CA1693}" type="slidenum">
              <a:t>&lt;#&gt;</a:t>
            </a:fld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53C9FA0-3D89-4F7E-9D03-2F79057242D4}" type="slidenum">
              <a:t>&lt;#&gt;</a:t>
            </a:fld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820B91-0C5C-4AE4-88DA-1263AAF65ECD}" type="slidenum">
              <a:t>&lt;#&gt;</a:t>
            </a:fld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BAE9010-3424-492A-B72B-4C02604ECC26}" type="slidenum">
              <a:t>&lt;#&gt;</a:t>
            </a:fld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A2B8FCB-F06D-4A4D-878C-5D97CD67B5F2}" type="slidenum">
              <a:t>&lt;#&gt;</a:t>
            </a:fld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D28F3F5-31A7-4733-AACA-25F52D7745B1}" type="slidenum">
              <a:t>&lt;#&gt;</a:t>
            </a:fld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D34DEF-EBAB-4D47-B534-D4106318FC4F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9212304-D728-4613-9236-00CC88339E28}" type="slidenum">
              <a:t>&lt;#&gt;</a:t>
            </a:fld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31DA454-2CF3-42E1-BCA6-98D0026B9401}" type="slidenum">
              <a:t>&lt;#&gt;</a:t>
            </a:fld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321086F-1AA5-4708-B97F-FF720C9A9C3F}" type="slidenum">
              <a:t>&lt;#&gt;</a:t>
            </a:fld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3913296-6DE2-4233-A4AA-9BE3FF45B342}" type="slidenum">
              <a:t>&lt;#&gt;</a:t>
            </a:fld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9B53FA2-AB87-4B95-8CC2-4539BF19E646}" type="slidenum">
              <a:t>&lt;#&gt;</a:t>
            </a:fld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8810905-53AD-43C6-8771-29D728D85B5C}" type="slidenum">
              <a:t>&lt;#&gt;</a:t>
            </a:fld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8F5D4D-F701-4D2D-983C-C83183F769E8}" type="slidenum">
              <a:t>&lt;#&gt;</a:t>
            </a:fld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A11F1B-7F1D-478C-A5A5-673BCCB07AAF}" type="slidenum">
              <a:t>&lt;#&gt;</a:t>
            </a:fld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42817D4-3CA8-4D28-878A-3C135E8AFC1C}" type="slidenum">
              <a:t>&lt;#&gt;</a:t>
            </a:fld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AA62EE4-38BB-414A-A3C6-FA3112536ACD}" type="slidenum">
              <a:t>&lt;#&gt;</a:t>
            </a:fld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CDB451-F5E2-4296-A33F-8CCCBA0C1495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1BC93EB-8751-4254-897E-BEA1E333328B}" type="slidenum">
              <a:t>&lt;#&gt;</a:t>
            </a:fld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888DFC6-7539-402A-A544-13350C7CA067}" type="slidenum">
              <a:t>&lt;#&gt;</a:t>
            </a:fld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92ED88-F267-468A-9400-19F4A2A72A61}" type="slidenum">
              <a:t>&lt;#&gt;</a:t>
            </a:fld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5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549F154-87CD-4DB4-8491-9B8CF49BC558}" type="slidenum">
              <a:t>&lt;#&gt;</a:t>
            </a:fld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E28D92F-7093-420A-B742-2FDC60B624B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245386D-D77B-44BB-AD59-8B08A358B8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185B39B-0310-4BDE-B5F5-4D43ECD5072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92C2EF0-E0D0-4D59-8A60-88FFF5A296B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FA6DE23-2E9F-4DD6-96AC-C64A0FC6A7E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45D2096-F31A-4F2A-89FA-D8D2B58911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EB095E0-D9A1-4A24-81F7-1951BF764C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6C0685B-F287-4C32-B8CB-7B8C9C03679E}" type="slidenum">
              <a:t>&lt;#&gt;</a:t>
            </a:fld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A095217-7B41-4C7A-AF94-AF8967763A1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C325F6B-F037-4E0A-9B61-171D258E8F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2FB5599-03B3-4573-BAC1-B613F055824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EC3ABA1-F3FA-4C9A-88F3-5FF30AC99F4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75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76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FD7C754-D576-4469-9017-F76B8025BA7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63FC5E0-4C44-43F5-9FBC-E601B58FA5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AE670B1-0610-4B8A-9D66-108FF82ADE3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E2EE12A-1C10-4200-84BF-EBEDC92D21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C983F4B-6AC9-4E46-A355-800B5383CE0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13F2816-6A29-4123-A555-EE45FD06734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DCFA3A8-B81E-4D66-B454-5705C84F03E3}" type="slidenum">
              <a:t>&lt;#&gt;</a:t>
            </a:fld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81C9308-36CC-4F63-AC5E-E80C9EAD55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E32DD0F-7E21-49C7-A01B-4E1A68441E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BF46AE4-0226-41C0-8019-29EC58B7E1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AC38201-98E6-4D57-B44A-8EDE6A766CF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457200" y="2760840"/>
            <a:ext cx="955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6644FD0-5B88-4177-8DC5-0E412165CDB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947160" y="120348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45720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/>
          </p:nvPr>
        </p:nvSpPr>
        <p:spPr>
          <a:xfrm>
            <a:off x="947160" y="2760840"/>
            <a:ext cx="4662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9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4C7F6C2-2647-4A24-A76D-832B8181C3A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78048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1103760" y="120348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/>
          </p:nvPr>
        </p:nvSpPr>
        <p:spPr>
          <a:xfrm>
            <a:off x="45720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6" name="PlaceHolder 6"/>
          <p:cNvSpPr>
            <a:spLocks noGrp="1"/>
          </p:cNvSpPr>
          <p:nvPr>
            <p:ph/>
          </p:nvPr>
        </p:nvSpPr>
        <p:spPr>
          <a:xfrm>
            <a:off x="78048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7" name="PlaceHolder 7"/>
          <p:cNvSpPr>
            <a:spLocks noGrp="1"/>
          </p:cNvSpPr>
          <p:nvPr>
            <p:ph/>
          </p:nvPr>
        </p:nvSpPr>
        <p:spPr>
          <a:xfrm>
            <a:off x="1103760" y="2760840"/>
            <a:ext cx="30744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1000"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68CF573-0F6D-486D-B6BD-F4D2147563D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3F00132-44D3-4A37-9CBB-D06C1E73AD31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7C9B458-C3AE-4609-BD98-C180473EBA8A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AR" sz="1800" spc="-1" strike="noStrike">
                <a:latin typeface="Arial"/>
              </a:rPr>
              <a:t>Pulse para editar el formato del texto de título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Pulse para editar el formato de texto del esquema</a:t>
            </a:r>
            <a:endParaRPr b="0" lang="es-A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Segundo nivel del esquema</a:t>
            </a:r>
            <a:endParaRPr b="0" lang="es-A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Tercer nivel del esquema</a:t>
            </a:r>
            <a:endParaRPr b="0" lang="es-A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Cuarto nivel del esquema</a:t>
            </a:r>
            <a:endParaRPr b="0" lang="es-A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Quinto nivel del esquema</a:t>
            </a:r>
            <a:endParaRPr b="0" lang="es-A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Sexto nivel del esquema</a:t>
            </a:r>
            <a:endParaRPr b="0" lang="es-A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Séptimo nivel del esquema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46124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Pulse para editar el formato de texto del esquema</a:t>
            </a:r>
            <a:endParaRPr b="0" lang="es-A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Segundo nivel del esquema</a:t>
            </a:r>
            <a:endParaRPr b="0" lang="es-A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Tercer nivel del esquema</a:t>
            </a:r>
            <a:endParaRPr b="0" lang="es-A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Cuarto nivel del esquema</a:t>
            </a:r>
            <a:endParaRPr b="0" lang="es-A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Quinto nivel del esquema</a:t>
            </a:r>
            <a:endParaRPr b="0" lang="es-A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Sexto nivel del esquema</a:t>
            </a:r>
            <a:endParaRPr b="0" lang="es-A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Séptimo nivel del esquema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sldNum" idx="3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E0F29D3-47DD-4B73-8BF6-7A0E12E85E11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AR" sz="1800" spc="-1" strike="noStrike">
                <a:latin typeface="Arial"/>
              </a:rPr>
              <a:t>Pulse para editar el formato del texto de título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Pulse para editar el formato de texto del esquema</a:t>
            </a:r>
            <a:endParaRPr b="0" lang="es-A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Segundo nivel del esquema</a:t>
            </a:r>
            <a:endParaRPr b="0" lang="es-A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Tercer nivel del esquema</a:t>
            </a:r>
            <a:endParaRPr b="0" lang="es-A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Cuarto nivel del esquema</a:t>
            </a:r>
            <a:endParaRPr b="0" lang="es-A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Quinto nivel del esquema</a:t>
            </a:r>
            <a:endParaRPr b="0" lang="es-A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Sexto nivel del esquema</a:t>
            </a:r>
            <a:endParaRPr b="0" lang="es-A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Séptimo nivel del esquema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1461240" y="1203480"/>
            <a:ext cx="95544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Pulse para editar el formato de texto del esquema</a:t>
            </a:r>
            <a:endParaRPr b="0" lang="es-A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Segundo nivel del esquema</a:t>
            </a:r>
            <a:endParaRPr b="0" lang="es-A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Tercer nivel del esquema</a:t>
            </a:r>
            <a:endParaRPr b="0" lang="es-A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1800" spc="-1" strike="noStrike">
                <a:latin typeface="Arial"/>
              </a:rPr>
              <a:t>Cuarto nivel del esquema</a:t>
            </a:r>
            <a:endParaRPr b="0" lang="es-A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Quinto nivel del esquema</a:t>
            </a:r>
            <a:endParaRPr b="0" lang="es-A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Sexto nivel del esquema</a:t>
            </a:r>
            <a:endParaRPr b="0" lang="es-A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Séptimo nivel del esquema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sldNum" idx="4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5D19E9-97B9-46FC-A253-702D59B1353A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Num" idx="5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DDE676-0776-47E1-A054-054B8035086C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Num" idx="6"/>
          </p:nvPr>
        </p:nvSpPr>
        <p:spPr>
          <a:xfrm>
            <a:off x="8472600" y="4662360"/>
            <a:ext cx="546840" cy="391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ES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8041762-AB5A-4173-B031-3BC43646C248}" type="slidenum">
              <a:rPr b="0" lang="es-ES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ftr" idx="7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es-A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s-AR" sz="1400" spc="-1" strike="noStrike">
                <a:latin typeface="Times New Roman"/>
              </a:rPr>
              <a:t>&lt;pie de página&gt;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ldNum" idx="8"/>
          </p:nvPr>
        </p:nvSpPr>
        <p:spPr>
          <a:xfrm>
            <a:off x="8472600" y="4662360"/>
            <a:ext cx="545760" cy="39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AR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6447A1A-7103-47FA-8B18-38C921614129}" type="slidenum">
              <a:rPr b="0" lang="es-AR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dt" idx="9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>
              <a:defRPr b="0" lang="es-AR" sz="1400" spc="-1" strike="noStrike">
                <a:latin typeface="Times New Roman"/>
              </a:defRPr>
            </a:lvl1pPr>
          </a:lstStyle>
          <a:p>
            <a:r>
              <a:rPr b="0" lang="es-AR" sz="1400" spc="-1" strike="noStrike">
                <a:latin typeface="Times New Roman"/>
              </a:rPr>
              <a:t>&lt;fecha/hora&gt;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ftr" idx="10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es-A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s-AR" sz="1400" spc="-1" strike="noStrike">
                <a:latin typeface="Times New Roman"/>
              </a:rPr>
              <a:t>&lt;pie de página&gt;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2360"/>
            <a:ext cx="545400" cy="389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defRPr b="0" lang="es-AR" sz="1000" spc="-1" strike="noStrike">
                <a:solidFill>
                  <a:srgbClr val="adadad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6FD0EE5-78BD-4B97-A316-2F74BB040009}" type="slidenum">
              <a:rPr b="0" lang="es-AR" sz="1000" spc="-1" strike="noStrike">
                <a:solidFill>
                  <a:srgbClr val="adadad"/>
                </a:solidFill>
                <a:latin typeface="Arial"/>
              </a:rPr>
              <a:t>&lt;número&gt;</a:t>
            </a:fld>
            <a:endParaRPr b="0" lang="es-AR" sz="1000" spc="-1" strike="noStrike">
              <a:latin typeface="Times New Roman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dt" idx="12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>
              <a:defRPr b="0" lang="es-AR" sz="1400" spc="-1" strike="noStrike">
                <a:latin typeface="Times New Roman"/>
              </a:defRPr>
            </a:lvl1pPr>
          </a:lstStyle>
          <a:p>
            <a:r>
              <a:rPr b="0" lang="es-AR" sz="1400" spc="-1" strike="noStrike">
                <a:latin typeface="Times New Roman"/>
              </a:rPr>
              <a:t>&lt;fecha/hora&gt;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4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4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4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4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4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7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7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4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4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40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40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40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40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40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40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4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8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40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40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slideLayout" Target="../slideLayouts/slideLayout40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40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slideLayout" Target="../slideLayouts/slideLayout8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4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4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4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4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-5040" y="180000"/>
            <a:ext cx="9146880" cy="163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b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" sz="2600" spc="-1" strike="noStrike">
                <a:solidFill>
                  <a:srgbClr val="ffffff"/>
                </a:solidFill>
                <a:latin typeface="Arial"/>
                <a:ea typeface="Arial"/>
              </a:rPr>
              <a:t>DARK MATTER IN GALACTIC STRUCTURE</a:t>
            </a:r>
            <a:endParaRPr b="0" lang="es-AR" sz="260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ubTitle"/>
          </p:nvPr>
        </p:nvSpPr>
        <p:spPr>
          <a:xfrm>
            <a:off x="0" y="1800000"/>
            <a:ext cx="9140400" cy="163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adadad"/>
                </a:solidFill>
                <a:latin typeface="Arial"/>
                <a:ea typeface="Arial"/>
              </a:rPr>
              <a:t>Carlos R. Argüelles</a:t>
            </a:r>
            <a:endParaRPr b="0" lang="es-A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400" spc="-1" strike="noStrike" u="sng">
                <a:solidFill>
                  <a:srgbClr val="adadad"/>
                </a:solidFill>
                <a:uFillTx/>
                <a:latin typeface="Arial"/>
                <a:ea typeface="Arial"/>
              </a:rPr>
              <a:t>Collaborators</a:t>
            </a:r>
            <a:r>
              <a:rPr b="0" lang="es-ES" sz="1400" spc="-1" strike="noStrike">
                <a:solidFill>
                  <a:srgbClr val="adadad"/>
                </a:solidFill>
                <a:latin typeface="Arial"/>
                <a:ea typeface="Arial"/>
              </a:rPr>
              <a:t>: J. A. Rueda, R. Ruffini, P.-H. Chavanis, A. Krut, E. A. Becerra-Vergara, M. Díaz, R. Yunis, </a:t>
            </a:r>
            <a:endParaRPr b="0" lang="es-AR" sz="1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adadad"/>
                </a:solidFill>
                <a:latin typeface="Arial"/>
                <a:ea typeface="Arial"/>
              </a:rPr>
              <a:t>        </a:t>
            </a:r>
            <a:r>
              <a:rPr b="0" lang="es-ES" sz="1400" spc="-1" strike="noStrike">
                <a:solidFill>
                  <a:srgbClr val="adadad"/>
                </a:solidFill>
                <a:latin typeface="Arial"/>
                <a:ea typeface="Arial"/>
              </a:rPr>
              <a:t>M. Mestre, V. Crespi, S. Collazo, F. Vieyro, J. Pelle, C. Millauro </a:t>
            </a:r>
            <a:endParaRPr b="0" lang="es-AR" sz="1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Arial"/>
              </a:rPr>
              <a:t>Astro Fest – Bucaramanga 13 - 15 Noviembre, 2024</a:t>
            </a:r>
            <a:endParaRPr b="0" lang="es-AR" sz="1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3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300" spc="-1" strike="noStrike">
              <a:latin typeface="Arial"/>
            </a:endParaRPr>
          </a:p>
        </p:txBody>
      </p:sp>
      <p:pic>
        <p:nvPicPr>
          <p:cNvPr id="320" name="Imagen 4" descr="Imagen que contiene dibujo, señal&#10;&#10;Descripción generada automáticamente"/>
          <p:cNvPicPr/>
          <p:nvPr/>
        </p:nvPicPr>
        <p:blipFill>
          <a:blip r:embed="rId1"/>
          <a:stretch/>
        </p:blipFill>
        <p:spPr>
          <a:xfrm>
            <a:off x="-2160" y="-1080"/>
            <a:ext cx="2060280" cy="688680"/>
          </a:xfrm>
          <a:prstGeom prst="rect">
            <a:avLst/>
          </a:prstGeom>
          <a:ln w="0">
            <a:noFill/>
          </a:ln>
        </p:spPr>
      </p:pic>
      <p:pic>
        <p:nvPicPr>
          <p:cNvPr id="321" name="Imagen 5" descr="Imagen que contiene dibujo&#10;&#10;Descripción generada automáticamente"/>
          <p:cNvPicPr/>
          <p:nvPr/>
        </p:nvPicPr>
        <p:blipFill>
          <a:blip r:embed="rId2"/>
          <a:stretch/>
        </p:blipFill>
        <p:spPr>
          <a:xfrm>
            <a:off x="8394840" y="-3240"/>
            <a:ext cx="750960" cy="8118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07;p19"/>
          <p:cNvSpPr/>
          <p:nvPr/>
        </p:nvSpPr>
        <p:spPr>
          <a:xfrm>
            <a:off x="218160" y="-30960"/>
            <a:ext cx="87876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On halos scales: Testing the model with 120 disk galaxies (SPARC)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386" name="Google Shape;109;p19"/>
          <p:cNvSpPr/>
          <p:nvPr/>
        </p:nvSpPr>
        <p:spPr>
          <a:xfrm flipV="1">
            <a:off x="273600" y="419760"/>
            <a:ext cx="8633880" cy="4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Google Shape;77;p16"/>
          <p:cNvSpPr/>
          <p:nvPr/>
        </p:nvSpPr>
        <p:spPr>
          <a:xfrm>
            <a:off x="192600" y="618480"/>
            <a:ext cx="8838720" cy="84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00b0f0"/>
                </a:solidFill>
                <a:latin typeface="Arial"/>
                <a:ea typeface="DejaVu Sans"/>
              </a:rPr>
              <a:t>(Blue)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: Fermionic DM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;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(Yellow)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: gNFW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; </a:t>
            </a:r>
            <a:r>
              <a:rPr b="1" lang="es-ES" sz="1600" spc="-1" strike="noStrike">
                <a:solidFill>
                  <a:srgbClr val="ff0000"/>
                </a:solidFill>
                <a:latin typeface="Arial"/>
                <a:ea typeface="DejaVu Sans"/>
              </a:rPr>
              <a:t>(Red)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: NFW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pic>
        <p:nvPicPr>
          <p:cNvPr id="388" name="Imagen 3" descr="Gráfico, Gráfico de líneas&#10;&#10;Descripción generada automáticamente"/>
          <p:cNvPicPr/>
          <p:nvPr/>
        </p:nvPicPr>
        <p:blipFill>
          <a:blip r:embed="rId1"/>
          <a:stretch/>
        </p:blipFill>
        <p:spPr>
          <a:xfrm>
            <a:off x="273600" y="1620360"/>
            <a:ext cx="8593200" cy="3210120"/>
          </a:xfrm>
          <a:prstGeom prst="rect">
            <a:avLst/>
          </a:prstGeom>
          <a:ln w="0">
            <a:noFill/>
          </a:ln>
        </p:spPr>
      </p:pic>
      <p:sp>
        <p:nvSpPr>
          <p:cNvPr id="389" name="CuadroTexto 3"/>
          <p:cNvSpPr/>
          <p:nvPr/>
        </p:nvSpPr>
        <p:spPr>
          <a:xfrm>
            <a:off x="41040" y="4834080"/>
            <a:ext cx="5629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1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Krut, Argüelles, Chavanis, Rueda, Ruffini, Apj (2023)</a:t>
            </a: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390" name="Imagen 4" descr=""/>
          <p:cNvPicPr/>
          <p:nvPr/>
        </p:nvPicPr>
        <p:blipFill>
          <a:blip r:embed="rId2"/>
          <a:stretch/>
        </p:blipFill>
        <p:spPr>
          <a:xfrm>
            <a:off x="3320640" y="603720"/>
            <a:ext cx="2349720" cy="898920"/>
          </a:xfrm>
          <a:prstGeom prst="rect">
            <a:avLst/>
          </a:prstGeom>
          <a:ln w="0">
            <a:noFill/>
          </a:ln>
        </p:spPr>
      </p:pic>
      <p:pic>
        <p:nvPicPr>
          <p:cNvPr id="391" name="Imagen 9" descr=""/>
          <p:cNvPicPr/>
          <p:nvPr/>
        </p:nvPicPr>
        <p:blipFill>
          <a:blip r:embed="rId3"/>
          <a:stretch/>
        </p:blipFill>
        <p:spPr>
          <a:xfrm>
            <a:off x="6467040" y="656280"/>
            <a:ext cx="2480760" cy="632160"/>
          </a:xfrm>
          <a:prstGeom prst="rect">
            <a:avLst/>
          </a:prstGeom>
          <a:ln w="0">
            <a:noFill/>
          </a:ln>
        </p:spPr>
      </p:pic>
      <p:sp>
        <p:nvSpPr>
          <p:cNvPr id="392" name="Conector recto de flecha 5"/>
          <p:cNvSpPr/>
          <p:nvPr/>
        </p:nvSpPr>
        <p:spPr>
          <a:xfrm>
            <a:off x="5796720" y="1079640"/>
            <a:ext cx="501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80000" y="-93600"/>
            <a:ext cx="913284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On core &amp; halo scales: fermionic profiles from dwarf to elliptical galaxies</a:t>
            </a:r>
            <a:r>
              <a:rPr b="0" lang="es" sz="2100" spc="-1" strike="noStrike">
                <a:solidFill>
                  <a:srgbClr val="adadad"/>
                </a:solidFill>
                <a:latin typeface="Arial"/>
                <a:ea typeface="Arial"/>
              </a:rPr>
              <a:t> </a:t>
            </a:r>
            <a:endParaRPr b="0" lang="es-AR" sz="2100" spc="-1" strike="noStrike">
              <a:latin typeface="Arial"/>
            </a:endParaRPr>
          </a:p>
        </p:txBody>
      </p:sp>
      <p:sp>
        <p:nvSpPr>
          <p:cNvPr id="394" name="Google Shape;109;p 1"/>
          <p:cNvSpPr/>
          <p:nvPr/>
        </p:nvSpPr>
        <p:spPr>
          <a:xfrm flipH="1" rot="10800000">
            <a:off x="-720" y="362160"/>
            <a:ext cx="89978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-2081160" y="1208160"/>
            <a:ext cx="1964880" cy="3412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Hablar Aca sobre: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Boltzmann Hierarchies (poner termino de interacciones)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Quien es f0 en el caso de neutrinos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396" name="Google Shape;77;p 13"/>
          <p:cNvSpPr/>
          <p:nvPr/>
        </p:nvSpPr>
        <p:spPr>
          <a:xfrm>
            <a:off x="141480" y="439920"/>
            <a:ext cx="864468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 fermionic model can be applied to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 any galaxy type, from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dwarf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, to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ellipticals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, to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galaxy clusters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 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Argüelles, Krut, Rueda, Ruffini, PDU (2019)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397" name="Imagen 27" descr="Imagen que contiene texto, mapa&#10;&#10;Descripción generada automáticamente"/>
          <p:cNvPicPr/>
          <p:nvPr/>
        </p:nvPicPr>
        <p:blipFill>
          <a:blip r:embed="rId1"/>
          <a:stretch/>
        </p:blipFill>
        <p:spPr>
          <a:xfrm>
            <a:off x="0" y="1034640"/>
            <a:ext cx="6170040" cy="4056480"/>
          </a:xfrm>
          <a:prstGeom prst="rect">
            <a:avLst/>
          </a:prstGeom>
          <a:ln w="0">
            <a:noFill/>
          </a:ln>
        </p:spPr>
      </p:pic>
      <p:sp>
        <p:nvSpPr>
          <p:cNvPr id="398" name="CuadroTexto 27"/>
          <p:cNvSpPr/>
          <p:nvPr/>
        </p:nvSpPr>
        <p:spPr>
          <a:xfrm>
            <a:off x="6300000" y="1080000"/>
            <a:ext cx="2739600" cy="100224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For m ~ 50 keV  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we make a full coverage of free parameters of the theory, for realistic boundary conditions inferred from observables :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399" name="CuadroTexto 29"/>
          <p:cNvSpPr/>
          <p:nvPr/>
        </p:nvSpPr>
        <p:spPr>
          <a:xfrm>
            <a:off x="6116760" y="2232000"/>
            <a:ext cx="27396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DWARFS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: eight best resolved MW satellites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400" name="Imagen 28" descr="Imagen que contiene objeto, naranja, reloj, jugador&#10;&#10;Descripción generada automáticamente"/>
          <p:cNvPicPr/>
          <p:nvPr/>
        </p:nvPicPr>
        <p:blipFill>
          <a:blip r:embed="rId2"/>
          <a:stretch/>
        </p:blipFill>
        <p:spPr>
          <a:xfrm>
            <a:off x="7318800" y="2524320"/>
            <a:ext cx="1748880" cy="586800"/>
          </a:xfrm>
          <a:prstGeom prst="rect">
            <a:avLst/>
          </a:prstGeom>
          <a:ln w="0">
            <a:noFill/>
          </a:ln>
        </p:spPr>
      </p:pic>
      <p:sp>
        <p:nvSpPr>
          <p:cNvPr id="401" name="CuadroTexto 30"/>
          <p:cNvSpPr/>
          <p:nvPr/>
        </p:nvSpPr>
        <p:spPr>
          <a:xfrm>
            <a:off x="6171480" y="3186000"/>
            <a:ext cx="27936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SPIRALS: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sample of nearby disk galaxies from THINGS 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402" name="Imagen 29" descr="Imagen que contiene objeto,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7295040" y="3683160"/>
            <a:ext cx="1796760" cy="577440"/>
          </a:xfrm>
          <a:prstGeom prst="rect">
            <a:avLst/>
          </a:prstGeom>
          <a:ln w="0">
            <a:noFill/>
          </a:ln>
        </p:spPr>
      </p:pic>
      <p:sp>
        <p:nvSpPr>
          <p:cNvPr id="403" name="CuadroTexto 31"/>
          <p:cNvSpPr/>
          <p:nvPr/>
        </p:nvSpPr>
        <p:spPr>
          <a:xfrm>
            <a:off x="6172200" y="4259880"/>
            <a:ext cx="2998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ELLIPTICALS: 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analyzed via weak lensing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404" name="Imagen 31" descr="Imagen que contiene objeto, reloj&#10;&#10;Descripción generada automáticamente"/>
          <p:cNvPicPr/>
          <p:nvPr/>
        </p:nvPicPr>
        <p:blipFill>
          <a:blip r:embed="rId4"/>
          <a:stretch/>
        </p:blipFill>
        <p:spPr>
          <a:xfrm>
            <a:off x="7248240" y="4525200"/>
            <a:ext cx="1825200" cy="5965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2200" y="1944720"/>
            <a:ext cx="9046440" cy="837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800" spc="-1" strike="noStrike">
                <a:solidFill>
                  <a:srgbClr val="ffffff"/>
                </a:solidFill>
                <a:latin typeface="Arial"/>
                <a:ea typeface="Arial"/>
              </a:rPr>
              <a:t>The dense fermion core can collapse into a supermassive BH while surrounded by a DM halo </a:t>
            </a:r>
            <a:endParaRPr b="0" lang="es-AR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3600" spc="-1" strike="noStrike">
              <a:latin typeface="Arial"/>
            </a:endParaRPr>
          </a:p>
        </p:txBody>
      </p:sp>
      <p:sp>
        <p:nvSpPr>
          <p:cNvPr id="406" name="Google Shape;69;p15"/>
          <p:cNvSpPr/>
          <p:nvPr/>
        </p:nvSpPr>
        <p:spPr>
          <a:xfrm flipV="1">
            <a:off x="48960" y="2514600"/>
            <a:ext cx="8588880" cy="4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n 36" descr=""/>
          <p:cNvPicPr/>
          <p:nvPr/>
        </p:nvPicPr>
        <p:blipFill>
          <a:blip r:embed="rId1"/>
          <a:stretch/>
        </p:blipFill>
        <p:spPr>
          <a:xfrm>
            <a:off x="360000" y="1518120"/>
            <a:ext cx="3777840" cy="2703600"/>
          </a:xfrm>
          <a:prstGeom prst="rect">
            <a:avLst/>
          </a:prstGeom>
          <a:ln w="0">
            <a:noFill/>
          </a:ln>
        </p:spPr>
      </p:pic>
      <p:sp>
        <p:nvSpPr>
          <p:cNvPr id="408" name="CuadroTexto 38"/>
          <p:cNvSpPr/>
          <p:nvPr/>
        </p:nvSpPr>
        <p:spPr>
          <a:xfrm>
            <a:off x="900000" y="1515960"/>
            <a:ext cx="3407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Argüelles, Rueda et al. MNRAS (2023)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09" name="Google Shape;77;p 22"/>
          <p:cNvSpPr/>
          <p:nvPr/>
        </p:nvSpPr>
        <p:spPr>
          <a:xfrm>
            <a:off x="0" y="0"/>
            <a:ext cx="88174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For self-gravitating system of fermions in GR which surpass a given critical mass, the degenerate DM core collapse into a BH though this time surrounded by a halo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Example with m=100 keV (M_vir ~ 10¹⁰ – 10¹² M_sun) 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</a:t>
            </a:r>
            <a:endParaRPr b="0" lang="es-A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540000" y="720000"/>
            <a:ext cx="3345840" cy="441360"/>
          </a:xfrm>
          <a:prstGeom prst="rect">
            <a:avLst/>
          </a:prstGeom>
          <a:ln w="0">
            <a:noFill/>
          </a:ln>
        </p:spPr>
      </p:pic>
      <p:pic>
        <p:nvPicPr>
          <p:cNvPr id="411" name="" descr=""/>
          <p:cNvPicPr/>
          <p:nvPr/>
        </p:nvPicPr>
        <p:blipFill>
          <a:blip r:embed="rId3"/>
          <a:stretch/>
        </p:blipFill>
        <p:spPr>
          <a:xfrm>
            <a:off x="4860000" y="1443600"/>
            <a:ext cx="4039200" cy="2514240"/>
          </a:xfrm>
          <a:prstGeom prst="rect">
            <a:avLst/>
          </a:prstGeom>
          <a:ln w="0">
            <a:noFill/>
          </a:ln>
        </p:spPr>
      </p:pic>
      <p:sp>
        <p:nvSpPr>
          <p:cNvPr id="412" name=""/>
          <p:cNvSpPr/>
          <p:nvPr/>
        </p:nvSpPr>
        <p:spPr>
          <a:xfrm>
            <a:off x="6290280" y="3963600"/>
            <a:ext cx="71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BUT...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13" name="Google Shape;77;p 23"/>
          <p:cNvSpPr/>
          <p:nvPr/>
        </p:nvSpPr>
        <p:spPr>
          <a:xfrm>
            <a:off x="180000" y="4248000"/>
            <a:ext cx="88174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 How does the DM core reach the point of gravitational collapse?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 How long does it take to the core to reach that point?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  Are those conditions attainable in astrophysical and cosmological situations?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</a:t>
            </a:r>
            <a:endParaRPr b="0" lang="es-A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414" name="CuadroTexto 6"/>
          <p:cNvSpPr/>
          <p:nvPr/>
        </p:nvSpPr>
        <p:spPr>
          <a:xfrm>
            <a:off x="7285320" y="292320"/>
            <a:ext cx="20725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Argüelles et al.(2021)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15" name="CuadroTexto 11"/>
          <p:cNvSpPr/>
          <p:nvPr/>
        </p:nvSpPr>
        <p:spPr>
          <a:xfrm>
            <a:off x="5040000" y="720000"/>
            <a:ext cx="3777840" cy="44100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"/>
          <p:cNvSpPr/>
          <p:nvPr/>
        </p:nvSpPr>
        <p:spPr>
          <a:xfrm>
            <a:off x="5040000" y="731520"/>
            <a:ext cx="410184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Obtained from a thermodynamic stability analysis within GR in a cosmological framework   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417" name=""/>
          <p:cNvSpPr/>
          <p:nvPr/>
        </p:nvSpPr>
        <p:spPr>
          <a:xfrm>
            <a:off x="4140000" y="900000"/>
            <a:ext cx="72000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ángulo 6"/>
          <p:cNvSpPr/>
          <p:nvPr/>
        </p:nvSpPr>
        <p:spPr>
          <a:xfrm>
            <a:off x="-4320" y="4209480"/>
            <a:ext cx="899100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 For e.g. m=100 keV, initially stable DM cores which acrete baryons at typical densities inferred from hydro-simulations, produce sub-Eddington accretion triggering collapse in  </a:t>
            </a:r>
            <a:r>
              <a:rPr b="0" lang="es-ES" sz="1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Δ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 &lt; 1 Gyr. </a:t>
            </a:r>
            <a:endParaRPr b="0" lang="es-AR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 This can explain the farthest SMBH detected by Chandra &amp; JWST in UHZ1 galaxy at z~10  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419" name="Conector recto 4"/>
          <p:cNvSpPr/>
          <p:nvPr/>
        </p:nvSpPr>
        <p:spPr>
          <a:xfrm>
            <a:off x="180000" y="5047920"/>
            <a:ext cx="8744400" cy="360"/>
          </a:xfrm>
          <a:prstGeom prst="line">
            <a:avLst/>
          </a:prstGeom>
          <a:ln w="381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onector recto 5"/>
          <p:cNvSpPr/>
          <p:nvPr/>
        </p:nvSpPr>
        <p:spPr>
          <a:xfrm flipV="1">
            <a:off x="8924400" y="4228560"/>
            <a:ext cx="360" cy="831240"/>
          </a:xfrm>
          <a:prstGeom prst="line">
            <a:avLst/>
          </a:prstGeom>
          <a:ln w="381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onector recto 6"/>
          <p:cNvSpPr/>
          <p:nvPr/>
        </p:nvSpPr>
        <p:spPr>
          <a:xfrm flipH="1">
            <a:off x="167040" y="4230000"/>
            <a:ext cx="8744400" cy="360"/>
          </a:xfrm>
          <a:prstGeom prst="line">
            <a:avLst/>
          </a:prstGeom>
          <a:ln w="381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onector recto 7"/>
          <p:cNvSpPr/>
          <p:nvPr/>
        </p:nvSpPr>
        <p:spPr>
          <a:xfrm flipV="1">
            <a:off x="180000" y="4216680"/>
            <a:ext cx="360" cy="831240"/>
          </a:xfrm>
          <a:prstGeom prst="line">
            <a:avLst/>
          </a:prstGeom>
          <a:ln w="381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5202000" y="1137600"/>
            <a:ext cx="3935880" cy="2640240"/>
          </a:xfrm>
          <a:prstGeom prst="rect">
            <a:avLst/>
          </a:prstGeom>
          <a:ln w="0">
            <a:noFill/>
          </a:ln>
        </p:spPr>
      </p:pic>
      <p:sp>
        <p:nvSpPr>
          <p:cNvPr id="424" name="CuadroTexto 40"/>
          <p:cNvSpPr/>
          <p:nvPr/>
        </p:nvSpPr>
        <p:spPr>
          <a:xfrm>
            <a:off x="6481800" y="2954520"/>
            <a:ext cx="3047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Argüelles et al. Apj Lett (2024)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25" name="CuadroTexto 41"/>
          <p:cNvSpPr/>
          <p:nvPr/>
        </p:nvSpPr>
        <p:spPr>
          <a:xfrm>
            <a:off x="6084000" y="173520"/>
            <a:ext cx="2373840" cy="81972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Baryon-induced collapse of DM-cores may explain why SMBH growth so early and so fast in the high z Universe!</a:t>
            </a:r>
            <a:endParaRPr b="0" lang="es-AR" sz="1200" spc="-1" strike="noStrike">
              <a:latin typeface="Arial"/>
            </a:endParaRPr>
          </a:p>
        </p:txBody>
      </p:sp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>
            <a:off x="28080" y="46440"/>
            <a:ext cx="5171760" cy="4143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0" y="1858680"/>
            <a:ext cx="9141840" cy="837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600" spc="-1" strike="noStrike">
                <a:solidFill>
                  <a:srgbClr val="ffffff"/>
                </a:solidFill>
                <a:latin typeface="Arial"/>
                <a:ea typeface="Arial"/>
              </a:rPr>
              <a:t>The best case study: The Milky Way</a:t>
            </a:r>
            <a:endParaRPr b="0" lang="es-AR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3600" spc="-1" strike="noStrike">
              <a:latin typeface="Arial"/>
            </a:endParaRPr>
          </a:p>
        </p:txBody>
      </p:sp>
      <p:sp>
        <p:nvSpPr>
          <p:cNvPr id="428" name="Google Shape;69;p15"/>
          <p:cNvSpPr/>
          <p:nvPr/>
        </p:nvSpPr>
        <p:spPr>
          <a:xfrm>
            <a:off x="129240" y="2404440"/>
            <a:ext cx="8042760" cy="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201960" y="-9324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400" spc="-1" strike="noStrike">
                <a:solidFill>
                  <a:srgbClr val="adadad"/>
                </a:solidFill>
                <a:latin typeface="Arial"/>
                <a:ea typeface="Arial"/>
              </a:rPr>
              <a:t>Milky Way observables: from SgrA* to the entire halo</a:t>
            </a:r>
            <a:endParaRPr b="0" lang="es-AR" sz="2400" spc="-1" strike="noStrike">
              <a:latin typeface="Arial"/>
            </a:endParaRPr>
          </a:p>
        </p:txBody>
      </p:sp>
      <p:sp>
        <p:nvSpPr>
          <p:cNvPr id="430" name="Google Shape;109;p 8"/>
          <p:cNvSpPr/>
          <p:nvPr/>
        </p:nvSpPr>
        <p:spPr>
          <a:xfrm flipH="1" rot="10800000">
            <a:off x="558000" y="383760"/>
            <a:ext cx="77378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Google Shape;77;p 24"/>
          <p:cNvSpPr/>
          <p:nvPr/>
        </p:nvSpPr>
        <p:spPr>
          <a:xfrm>
            <a:off x="1748520" y="474480"/>
            <a:ext cx="73933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Can a core-halo fermionic DM distribution explain the following set of MW observables without assuming a central BH?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432" name="Imagen 39" descr=""/>
          <p:cNvPicPr/>
          <p:nvPr/>
        </p:nvPicPr>
        <p:blipFill>
          <a:blip r:embed="rId1"/>
          <a:stretch/>
        </p:blipFill>
        <p:spPr>
          <a:xfrm>
            <a:off x="136440" y="579960"/>
            <a:ext cx="1617840" cy="1617840"/>
          </a:xfrm>
          <a:prstGeom prst="rect">
            <a:avLst/>
          </a:prstGeom>
          <a:ln w="0"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3420000" y="1080000"/>
            <a:ext cx="2697840" cy="2239560"/>
          </a:xfrm>
          <a:prstGeom prst="rect">
            <a:avLst/>
          </a:prstGeom>
          <a:ln w="0">
            <a:noFill/>
          </a:ln>
        </p:spPr>
      </p:pic>
      <p:pic>
        <p:nvPicPr>
          <p:cNvPr id="434" name="" descr=""/>
          <p:cNvPicPr/>
          <p:nvPr/>
        </p:nvPicPr>
        <p:blipFill>
          <a:blip r:embed="rId3"/>
          <a:stretch/>
        </p:blipFill>
        <p:spPr>
          <a:xfrm>
            <a:off x="4932720" y="3321720"/>
            <a:ext cx="3705120" cy="1819800"/>
          </a:xfrm>
          <a:prstGeom prst="rect">
            <a:avLst/>
          </a:prstGeom>
          <a:ln w="0">
            <a:noFill/>
          </a:ln>
        </p:spPr>
      </p:pic>
      <p:sp>
        <p:nvSpPr>
          <p:cNvPr id="435" name=""/>
          <p:cNvSpPr/>
          <p:nvPr/>
        </p:nvSpPr>
        <p:spPr>
          <a:xfrm>
            <a:off x="1756440" y="1080000"/>
            <a:ext cx="155196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Shadow of SgrA*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436" name=""/>
          <p:cNvSpPr/>
          <p:nvPr/>
        </p:nvSpPr>
        <p:spPr>
          <a:xfrm>
            <a:off x="3240000" y="4140000"/>
            <a:ext cx="129528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S-cluster stars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437" name=""/>
          <p:cNvSpPr/>
          <p:nvPr/>
        </p:nvSpPr>
        <p:spPr>
          <a:xfrm>
            <a:off x="6185880" y="1440000"/>
            <a:ext cx="155196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Sgr stellar stream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438" name=""/>
          <p:cNvSpPr/>
          <p:nvPr/>
        </p:nvSpPr>
        <p:spPr>
          <a:xfrm>
            <a:off x="6480000" y="2997720"/>
            <a:ext cx="233784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00"/>
                </a:solidFill>
                <a:latin typeface="Arial"/>
                <a:ea typeface="DejaVu Sans"/>
              </a:rPr>
              <a:t>Milky Way rotation curve</a:t>
            </a:r>
            <a:endParaRPr b="0" lang="es-AR" sz="1200" spc="-1" strike="noStrike">
              <a:latin typeface="Arial"/>
            </a:endParaRPr>
          </a:p>
        </p:txBody>
      </p:sp>
      <p:pic>
        <p:nvPicPr>
          <p:cNvPr id="439" name="" descr=""/>
          <p:cNvPicPr/>
          <p:nvPr/>
        </p:nvPicPr>
        <p:blipFill>
          <a:blip r:embed="rId4"/>
          <a:stretch/>
        </p:blipFill>
        <p:spPr>
          <a:xfrm>
            <a:off x="0" y="2198520"/>
            <a:ext cx="3123360" cy="2932560"/>
          </a:xfrm>
          <a:prstGeom prst="rect">
            <a:avLst/>
          </a:prstGeom>
          <a:ln w="0">
            <a:noFill/>
          </a:ln>
        </p:spPr>
      </p:pic>
      <p:sp>
        <p:nvSpPr>
          <p:cNvPr id="440" name="CuadroTexto 10"/>
          <p:cNvSpPr/>
          <p:nvPr/>
        </p:nvSpPr>
        <p:spPr>
          <a:xfrm>
            <a:off x="1705320" y="1316520"/>
            <a:ext cx="20725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EHT collab. ApjL (2022)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41" name="CuadroTexto 19"/>
          <p:cNvSpPr/>
          <p:nvPr/>
        </p:nvSpPr>
        <p:spPr>
          <a:xfrm>
            <a:off x="3125520" y="4344120"/>
            <a:ext cx="20725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Gillessen et al. Apj (2017)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42" name="CuadroTexto 42"/>
          <p:cNvSpPr/>
          <p:nvPr/>
        </p:nvSpPr>
        <p:spPr>
          <a:xfrm>
            <a:off x="5753160" y="4479120"/>
            <a:ext cx="28778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Sofue PASJ (2013)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43" name="CuadroTexto 43"/>
          <p:cNvSpPr/>
          <p:nvPr/>
        </p:nvSpPr>
        <p:spPr>
          <a:xfrm>
            <a:off x="6185880" y="1644120"/>
            <a:ext cx="2451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Ibata et al. Apj (2020)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/>
          </p:nvPr>
        </p:nvSpPr>
        <p:spPr>
          <a:xfrm>
            <a:off x="-2698920" y="1266840"/>
            <a:ext cx="2619000" cy="3412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Hablar Aca sobre: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Expresion para los collision terms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445" name="Imagen 40" descr="Imagen que contiene mapa&#10;&#10;Descripción generada automáticamente"/>
          <p:cNvPicPr/>
          <p:nvPr/>
        </p:nvPicPr>
        <p:blipFill>
          <a:blip r:embed="rId1"/>
          <a:stretch/>
        </p:blipFill>
        <p:spPr>
          <a:xfrm>
            <a:off x="191880" y="58320"/>
            <a:ext cx="8756640" cy="49597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" descr=""/>
          <p:cNvPicPr/>
          <p:nvPr/>
        </p:nvPicPr>
        <p:blipFill>
          <a:blip r:embed="rId1"/>
          <a:stretch/>
        </p:blipFill>
        <p:spPr>
          <a:xfrm>
            <a:off x="75600" y="180000"/>
            <a:ext cx="9067680" cy="4850280"/>
          </a:xfrm>
          <a:prstGeom prst="rect">
            <a:avLst/>
          </a:prstGeom>
          <a:ln w="0">
            <a:noFill/>
          </a:ln>
        </p:spPr>
      </p:pic>
      <p:sp>
        <p:nvSpPr>
          <p:cNvPr id="447" name="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"/>
          <p:cNvSpPr/>
          <p:nvPr/>
        </p:nvSpPr>
        <p:spPr>
          <a:xfrm>
            <a:off x="360000" y="3780000"/>
            <a:ext cx="2520000" cy="36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"/>
          <p:cNvSpPr/>
          <p:nvPr/>
        </p:nvSpPr>
        <p:spPr>
          <a:xfrm>
            <a:off x="5220000" y="4320000"/>
            <a:ext cx="3600000" cy="36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"/>
          <p:cNvSpPr/>
          <p:nvPr/>
        </p:nvSpPr>
        <p:spPr>
          <a:xfrm>
            <a:off x="360000" y="4500000"/>
            <a:ext cx="8280000" cy="360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3"/>
          <p:cNvSpPr/>
          <p:nvPr/>
        </p:nvSpPr>
        <p:spPr>
          <a:xfrm>
            <a:off x="138240" y="0"/>
            <a:ext cx="893952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400" spc="-1" strike="noStrike">
                <a:solidFill>
                  <a:srgbClr val="adadad"/>
                </a:solidFill>
                <a:latin typeface="Arial"/>
                <a:ea typeface="Arial"/>
              </a:rPr>
              <a:t>Milky Way observables: Rotation curve using GAIA DR3-data </a:t>
            </a:r>
            <a:endParaRPr b="0" lang="es-AR" sz="2400" spc="-1" strike="noStrike">
              <a:latin typeface="Arial"/>
            </a:endParaRPr>
          </a:p>
        </p:txBody>
      </p:sp>
      <p:sp>
        <p:nvSpPr>
          <p:cNvPr id="452" name="Google Shape;109;p 15"/>
          <p:cNvSpPr/>
          <p:nvPr/>
        </p:nvSpPr>
        <p:spPr>
          <a:xfrm flipH="1" rot="10828200">
            <a:off x="360000" y="464760"/>
            <a:ext cx="8458200" cy="11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"/>
          <p:cNvSpPr/>
          <p:nvPr/>
        </p:nvSpPr>
        <p:spPr>
          <a:xfrm>
            <a:off x="81000" y="717840"/>
            <a:ext cx="9062280" cy="12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From a detailed stability analysis of self-gravitating systems of fermions (maxima of entropy):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We find stable fermionic core-halo profiles which can fit the GAIA-DR3 rotation curve for m&gt;200 keV, predicting a total maximum mass for the Milky Way of ~2x10^11 Mo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Krut, Argüelles et al (In prep)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454" name="" descr=""/>
          <p:cNvPicPr/>
          <p:nvPr/>
        </p:nvPicPr>
        <p:blipFill>
          <a:blip r:embed="rId1"/>
          <a:stretch/>
        </p:blipFill>
        <p:spPr>
          <a:xfrm>
            <a:off x="1913400" y="1920240"/>
            <a:ext cx="4745880" cy="3119040"/>
          </a:xfrm>
          <a:prstGeom prst="rect">
            <a:avLst/>
          </a:prstGeom>
          <a:ln w="0">
            <a:noFill/>
          </a:ln>
        </p:spPr>
      </p:pic>
      <p:sp>
        <p:nvSpPr>
          <p:cNvPr id="455" name=""/>
          <p:cNvSpPr/>
          <p:nvPr/>
        </p:nvSpPr>
        <p:spPr>
          <a:xfrm>
            <a:off x="7024680" y="2389680"/>
            <a:ext cx="1794600" cy="12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 = 250 keV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Mc = 4x10⁶ Mo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M_tot = 2x10¹¹ Mo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n 7" descr="Dia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-2160" y="-3240"/>
            <a:ext cx="9144720" cy="514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0" y="1341360"/>
            <a:ext cx="4522320" cy="3517200"/>
          </a:xfrm>
          <a:prstGeom prst="rect">
            <a:avLst/>
          </a:prstGeom>
          <a:ln w="0">
            <a:noFill/>
          </a:ln>
        </p:spPr>
      </p:pic>
      <p:pic>
        <p:nvPicPr>
          <p:cNvPr id="457" name="" descr=""/>
          <p:cNvPicPr/>
          <p:nvPr/>
        </p:nvPicPr>
        <p:blipFill>
          <a:blip r:embed="rId2"/>
          <a:stretch/>
        </p:blipFill>
        <p:spPr>
          <a:xfrm>
            <a:off x="5155200" y="1933920"/>
            <a:ext cx="3563280" cy="1485360"/>
          </a:xfrm>
          <a:prstGeom prst="rect">
            <a:avLst/>
          </a:prstGeom>
          <a:ln w="0">
            <a:noFill/>
          </a:ln>
        </p:spPr>
      </p:pic>
      <p:pic>
        <p:nvPicPr>
          <p:cNvPr id="458" name="" descr=""/>
          <p:cNvPicPr/>
          <p:nvPr/>
        </p:nvPicPr>
        <p:blipFill>
          <a:blip r:embed="rId3"/>
          <a:stretch/>
        </p:blipFill>
        <p:spPr>
          <a:xfrm>
            <a:off x="5163120" y="3540240"/>
            <a:ext cx="3656160" cy="1499040"/>
          </a:xfrm>
          <a:prstGeom prst="rect">
            <a:avLst/>
          </a:prstGeom>
          <a:ln w="0">
            <a:noFill/>
          </a:ln>
        </p:spPr>
      </p:pic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56600" y="-127080"/>
            <a:ext cx="893952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400" spc="-1" strike="noStrike">
                <a:solidFill>
                  <a:srgbClr val="adadad"/>
                </a:solidFill>
                <a:latin typeface="Arial"/>
                <a:ea typeface="Arial"/>
              </a:rPr>
              <a:t>Milky Way observables: stellar streams using GAIA DR2-data </a:t>
            </a:r>
            <a:endParaRPr b="0" lang="es-AR" sz="2400" spc="-1" strike="noStrike">
              <a:latin typeface="Arial"/>
            </a:endParaRPr>
          </a:p>
        </p:txBody>
      </p:sp>
      <p:sp>
        <p:nvSpPr>
          <p:cNvPr id="460" name="Google Shape;109;p 11"/>
          <p:cNvSpPr/>
          <p:nvPr/>
        </p:nvSpPr>
        <p:spPr>
          <a:xfrm flipH="1" rot="10828200">
            <a:off x="360000" y="283680"/>
            <a:ext cx="8458200" cy="11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Google Shape;77;p 30"/>
          <p:cNvSpPr/>
          <p:nvPr/>
        </p:nvSpPr>
        <p:spPr>
          <a:xfrm>
            <a:off x="-45720" y="360000"/>
            <a:ext cx="914184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 fermionic core-halo model reproduces the main (6D) features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Ibata et al. Apj (2020)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of stelllar        streams and simultaneously provides a good alternative to the BH scenario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(GD-1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Mestre et al. A&amp;A  (2024)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and Sgr stream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Collazo, Mestre &amp; Argüelles 2024 (Submitted)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462" name=""/>
          <p:cNvSpPr/>
          <p:nvPr/>
        </p:nvSpPr>
        <p:spPr>
          <a:xfrm>
            <a:off x="5155200" y="1290960"/>
            <a:ext cx="359784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The offset through the end of the leading arm can be explained by adding the LMC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63" name=""/>
          <p:cNvSpPr/>
          <p:nvPr/>
        </p:nvSpPr>
        <p:spPr>
          <a:xfrm>
            <a:off x="4636080" y="4528080"/>
            <a:ext cx="4619880" cy="68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adroTexto 48"/>
          <p:cNvSpPr/>
          <p:nvPr/>
        </p:nvSpPr>
        <p:spPr>
          <a:xfrm>
            <a:off x="4990320" y="121680"/>
            <a:ext cx="3958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eeff41"/>
                </a:solidFill>
                <a:latin typeface="Arial"/>
                <a:ea typeface="DejaVu Sans"/>
              </a:rPr>
              <a:t>THEORETICAL and OBSERVED</a:t>
            </a:r>
            <a:r>
              <a:rPr b="1" lang="es-ES" sz="1800" spc="-1" strike="noStrike">
                <a:solidFill>
                  <a:srgbClr val="ffc000"/>
                </a:solidFill>
                <a:latin typeface="Arial"/>
                <a:ea typeface="DejaVu Sans"/>
              </a:rPr>
              <a:t> 17 best-resolved S-star</a:t>
            </a:r>
            <a:r>
              <a:rPr b="1" lang="es-ES" sz="1800" spc="-1" strike="noStrike">
                <a:solidFill>
                  <a:srgbClr val="eeff41"/>
                </a:solidFill>
                <a:latin typeface="Arial"/>
                <a:ea typeface="DejaVu Sans"/>
              </a:rPr>
              <a:t> orbits around SgrA*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Gillessen et al. Apj (2017)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65" name="CuadroTexto 47"/>
          <p:cNvSpPr/>
          <p:nvPr/>
        </p:nvSpPr>
        <p:spPr>
          <a:xfrm>
            <a:off x="5084640" y="2211120"/>
            <a:ext cx="36777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1)  Schwarzschild BH of   4.07 x 10</a:t>
            </a:r>
            <a:r>
              <a:rPr b="1" lang="es-ES" sz="1400" spc="-1" strike="noStrike" baseline="30000">
                <a:solidFill>
                  <a:srgbClr val="ffffff"/>
                </a:solidFill>
                <a:latin typeface="Arial"/>
                <a:ea typeface="DejaVu Sans"/>
              </a:rPr>
              <a:t>6   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Mo  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66" name="CuadroTexto 58"/>
          <p:cNvSpPr/>
          <p:nvPr/>
        </p:nvSpPr>
        <p:spPr>
          <a:xfrm>
            <a:off x="5084640" y="3504960"/>
            <a:ext cx="40658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2)  Fermionic DM distribution with 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Mc =  3.5 x 10</a:t>
            </a:r>
            <a:r>
              <a:rPr b="1" lang="es-ES" sz="1400" spc="-1" strike="noStrike" baseline="30000">
                <a:solidFill>
                  <a:srgbClr val="ffffff"/>
                </a:solidFill>
                <a:latin typeface="Arial"/>
                <a:ea typeface="DejaVu Sans"/>
              </a:rPr>
              <a:t>6   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Mo  (fermion mass 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m= 56 keV)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467" name="Imagen 1" descr="Gráfico, Dia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399600" y="20880"/>
            <a:ext cx="4331880" cy="5085720"/>
          </a:xfrm>
          <a:prstGeom prst="rect">
            <a:avLst/>
          </a:prstGeom>
          <a:ln w="0">
            <a:noFill/>
          </a:ln>
        </p:spPr>
      </p:pic>
      <p:pic>
        <p:nvPicPr>
          <p:cNvPr id="468" name="Imagen 48" descr=""/>
          <p:cNvPicPr/>
          <p:nvPr/>
        </p:nvPicPr>
        <p:blipFill>
          <a:blip r:embed="rId2"/>
          <a:stretch/>
        </p:blipFill>
        <p:spPr>
          <a:xfrm>
            <a:off x="5759280" y="4136040"/>
            <a:ext cx="1001880" cy="443520"/>
          </a:xfrm>
          <a:prstGeom prst="rect">
            <a:avLst/>
          </a:prstGeom>
          <a:ln w="0">
            <a:noFill/>
          </a:ln>
        </p:spPr>
      </p:pic>
      <p:sp>
        <p:nvSpPr>
          <p:cNvPr id="469" name="CuadroTexto 59"/>
          <p:cNvSpPr/>
          <p:nvPr/>
        </p:nvSpPr>
        <p:spPr>
          <a:xfrm>
            <a:off x="6904440" y="4182480"/>
            <a:ext cx="10526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68760" rIns="6876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eeff41"/>
                </a:solidFill>
                <a:latin typeface="Arial"/>
                <a:ea typeface="DejaVu Sans"/>
              </a:rPr>
              <a:t>= 1.5</a:t>
            </a:r>
            <a:endParaRPr b="0" lang="es-AR" sz="1800" spc="-1" strike="noStrike">
              <a:latin typeface="Arial"/>
            </a:endParaRPr>
          </a:p>
        </p:txBody>
      </p:sp>
      <p:pic>
        <p:nvPicPr>
          <p:cNvPr id="470" name="Imagen 52" descr=""/>
          <p:cNvPicPr/>
          <p:nvPr/>
        </p:nvPicPr>
        <p:blipFill>
          <a:blip r:embed="rId3"/>
          <a:stretch/>
        </p:blipFill>
        <p:spPr>
          <a:xfrm>
            <a:off x="5823720" y="2706120"/>
            <a:ext cx="883800" cy="443520"/>
          </a:xfrm>
          <a:prstGeom prst="rect">
            <a:avLst/>
          </a:prstGeom>
          <a:ln w="0">
            <a:noFill/>
          </a:ln>
        </p:spPr>
      </p:pic>
      <p:sp>
        <p:nvSpPr>
          <p:cNvPr id="471" name="CuadroTexto 60"/>
          <p:cNvSpPr/>
          <p:nvPr/>
        </p:nvSpPr>
        <p:spPr>
          <a:xfrm>
            <a:off x="6977160" y="5869800"/>
            <a:ext cx="1405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  <a:ea typeface="DejaVu Sans"/>
              </a:rPr>
              <a:t>= 1.6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472" name="CuadroTexto 61"/>
          <p:cNvSpPr/>
          <p:nvPr/>
        </p:nvSpPr>
        <p:spPr>
          <a:xfrm>
            <a:off x="7120080" y="6012720"/>
            <a:ext cx="1405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  <a:ea typeface="DejaVu Sans"/>
              </a:rPr>
              <a:t>= 1.6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473" name="CuadroTexto 62"/>
          <p:cNvSpPr/>
          <p:nvPr/>
        </p:nvSpPr>
        <p:spPr>
          <a:xfrm>
            <a:off x="7263000" y="6155640"/>
            <a:ext cx="1405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  <a:ea typeface="DejaVu Sans"/>
              </a:rPr>
              <a:t>= 1.6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474" name="CuadroTexto 63"/>
          <p:cNvSpPr/>
          <p:nvPr/>
        </p:nvSpPr>
        <p:spPr>
          <a:xfrm>
            <a:off x="6818040" y="2759400"/>
            <a:ext cx="10526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68760" rIns="6876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eeff41"/>
                </a:solidFill>
                <a:latin typeface="Arial"/>
                <a:ea typeface="DejaVu Sans"/>
              </a:rPr>
              <a:t>= 1.6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475" name="CuadroTexto 64"/>
          <p:cNvSpPr/>
          <p:nvPr/>
        </p:nvSpPr>
        <p:spPr>
          <a:xfrm>
            <a:off x="4731480" y="4834080"/>
            <a:ext cx="44218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Becerra-Vergara, Argüelles, et al. MNRAS Lett (2021)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76" name="CuadroTexto 65"/>
          <p:cNvSpPr/>
          <p:nvPr/>
        </p:nvSpPr>
        <p:spPr>
          <a:xfrm>
            <a:off x="5189760" y="1227240"/>
            <a:ext cx="383940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THEORETICAL MODELS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: calculated by solving the geodesic equation of a test particle in the gravitaitonal field of: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6"/>
          <p:cNvSpPr/>
          <p:nvPr/>
        </p:nvSpPr>
        <p:spPr>
          <a:xfrm>
            <a:off x="341280" y="-96480"/>
            <a:ext cx="9021240" cy="5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400" spc="-1" strike="noStrike">
                <a:solidFill>
                  <a:srgbClr val="adadad"/>
                </a:solidFill>
                <a:latin typeface="Arial"/>
                <a:ea typeface="Arial"/>
              </a:rPr>
              <a:t>S-2 star: new results from MCMC for higher particle masses  </a:t>
            </a:r>
            <a:endParaRPr b="0" lang="es-AR" sz="2400" spc="-1" strike="noStrike">
              <a:latin typeface="Arial"/>
            </a:endParaRPr>
          </a:p>
        </p:txBody>
      </p:sp>
      <p:sp>
        <p:nvSpPr>
          <p:cNvPr id="478" name="Google Shape;109;p 10"/>
          <p:cNvSpPr/>
          <p:nvPr/>
        </p:nvSpPr>
        <p:spPr>
          <a:xfrm flipH="1" rot="10800000">
            <a:off x="247680" y="360000"/>
            <a:ext cx="8390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9" name="" descr=""/>
          <p:cNvPicPr/>
          <p:nvPr/>
        </p:nvPicPr>
        <p:blipFill>
          <a:blip r:embed="rId1"/>
          <a:stretch/>
        </p:blipFill>
        <p:spPr>
          <a:xfrm>
            <a:off x="2852280" y="538920"/>
            <a:ext cx="2829960" cy="4137840"/>
          </a:xfrm>
          <a:prstGeom prst="rect">
            <a:avLst/>
          </a:prstGeom>
          <a:ln w="0">
            <a:noFill/>
          </a:ln>
        </p:spPr>
      </p:pic>
      <p:pic>
        <p:nvPicPr>
          <p:cNvPr id="480" name="" descr=""/>
          <p:cNvPicPr/>
          <p:nvPr/>
        </p:nvPicPr>
        <p:blipFill>
          <a:blip r:embed="rId2"/>
          <a:stretch/>
        </p:blipFill>
        <p:spPr>
          <a:xfrm>
            <a:off x="-27000" y="538920"/>
            <a:ext cx="2877840" cy="4141800"/>
          </a:xfrm>
          <a:prstGeom prst="rect">
            <a:avLst/>
          </a:prstGeom>
          <a:ln w="0">
            <a:noFill/>
          </a:ln>
        </p:spPr>
      </p:pic>
      <p:pic>
        <p:nvPicPr>
          <p:cNvPr id="481" name="" descr=""/>
          <p:cNvPicPr/>
          <p:nvPr/>
        </p:nvPicPr>
        <p:blipFill>
          <a:blip r:embed="rId3"/>
          <a:stretch/>
        </p:blipFill>
        <p:spPr>
          <a:xfrm>
            <a:off x="5730840" y="2700720"/>
            <a:ext cx="3411000" cy="2157840"/>
          </a:xfrm>
          <a:prstGeom prst="rect">
            <a:avLst/>
          </a:prstGeom>
          <a:ln w="0">
            <a:noFill/>
          </a:ln>
        </p:spPr>
      </p:pic>
      <p:sp>
        <p:nvSpPr>
          <p:cNvPr id="482" name="CuadroTexto 20"/>
          <p:cNvSpPr/>
          <p:nvPr/>
        </p:nvSpPr>
        <p:spPr>
          <a:xfrm>
            <a:off x="6393240" y="546840"/>
            <a:ext cx="2605320" cy="179316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For fixed Milky Way halo inferred from  observables, it exist different core-compacities all the way to the critical mass of collapse into a BH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483" name=""/>
          <p:cNvSpPr/>
          <p:nvPr/>
        </p:nvSpPr>
        <p:spPr>
          <a:xfrm>
            <a:off x="7740000" y="2269800"/>
            <a:ext cx="360" cy="4302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"/>
          <p:cNvSpPr/>
          <p:nvPr/>
        </p:nvSpPr>
        <p:spPr>
          <a:xfrm>
            <a:off x="-77040" y="4654080"/>
            <a:ext cx="9321840" cy="4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Crespi, Becerra-Vergara, Argüelles, et al. (In preparation)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See Becerra-Vergara et al A&amp;A (2020) &amp; Argüelles et al MNRAS Lett (2022) confirming observed relativistic effects </a:t>
            </a:r>
            <a:endParaRPr b="0" lang="es-A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3130560" y="0"/>
            <a:ext cx="5687280" cy="5141160"/>
          </a:xfrm>
          <a:prstGeom prst="rect">
            <a:avLst/>
          </a:prstGeom>
          <a:ln w="0">
            <a:noFill/>
          </a:ln>
        </p:spPr>
      </p:pic>
      <p:sp>
        <p:nvSpPr>
          <p:cNvPr id="486" name=""/>
          <p:cNvSpPr/>
          <p:nvPr/>
        </p:nvSpPr>
        <p:spPr>
          <a:xfrm>
            <a:off x="243720" y="165600"/>
            <a:ext cx="2662200" cy="187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Posteriors of the S2-star orbital parameters 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+ RAR model param.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determined from 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​</a:t>
            </a: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a 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MCMC method within a core-halo solution (m=300 keV)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487" name=""/>
          <p:cNvSpPr/>
          <p:nvPr/>
        </p:nvSpPr>
        <p:spPr>
          <a:xfrm>
            <a:off x="2880000" y="3420000"/>
            <a:ext cx="177840" cy="107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cubicBezTo>
                  <a:pt x="16200" y="0"/>
                  <a:pt x="10800" y="900"/>
                  <a:pt x="10800" y="1800"/>
                </a:cubicBezTo>
                <a:lnTo>
                  <a:pt x="10800" y="9000"/>
                </a:lnTo>
                <a:cubicBezTo>
                  <a:pt x="10800" y="9900"/>
                  <a:pt x="5400" y="10800"/>
                  <a:pt x="0" y="10800"/>
                </a:cubicBezTo>
                <a:cubicBezTo>
                  <a:pt x="5400" y="10800"/>
                  <a:pt x="10800" y="11700"/>
                  <a:pt x="10800" y="12600"/>
                </a:cubicBezTo>
                <a:lnTo>
                  <a:pt x="10800" y="19800"/>
                </a:lnTo>
                <a:cubicBezTo>
                  <a:pt x="10800" y="20700"/>
                  <a:pt x="16200" y="21600"/>
                  <a:pt x="2160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"/>
          <p:cNvSpPr/>
          <p:nvPr/>
        </p:nvSpPr>
        <p:spPr>
          <a:xfrm>
            <a:off x="0" y="3590640"/>
            <a:ext cx="2877840" cy="10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Best fit RAR model parameters: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θo=42.279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Wo=72.895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FreeSerif"/>
                <a:ea typeface="FreeSerif"/>
              </a:rPr>
              <a:t>β</a:t>
            </a:r>
            <a:r>
              <a:rPr b="1" lang="es-ES" sz="1400" spc="-1" strike="noStrike">
                <a:solidFill>
                  <a:srgbClr val="ffffff"/>
                </a:solidFill>
                <a:latin typeface="Times New Roman"/>
                <a:ea typeface="FreeSerif"/>
              </a:rPr>
              <a:t>o=1.309x10^(-3)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89" name=""/>
          <p:cNvSpPr/>
          <p:nvPr/>
        </p:nvSpPr>
        <p:spPr>
          <a:xfrm>
            <a:off x="0" y="2700000"/>
            <a:ext cx="305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Crespi, Becerra-Vergara, Argüelles,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et al. (In preparation)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490" name=""/>
          <p:cNvSpPr/>
          <p:nvPr/>
        </p:nvSpPr>
        <p:spPr>
          <a:xfrm>
            <a:off x="-9360" y="4547520"/>
            <a:ext cx="287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Orbital elements are below 1% with respect to the BH results </a:t>
            </a:r>
            <a:endParaRPr b="0" lang="es-A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107;p 2"/>
          <p:cNvSpPr/>
          <p:nvPr/>
        </p:nvSpPr>
        <p:spPr>
          <a:xfrm>
            <a:off x="37440" y="-31680"/>
            <a:ext cx="91404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Can the fermion core cast a shadow feature like in the BH scenario</a:t>
            </a: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?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492" name="Google Shape;109;p 13"/>
          <p:cNvSpPr/>
          <p:nvPr/>
        </p:nvSpPr>
        <p:spPr>
          <a:xfrm flipV="1">
            <a:off x="219960" y="431640"/>
            <a:ext cx="8649360" cy="7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93" name="Imagen 53" descr=""/>
          <p:cNvPicPr/>
          <p:nvPr/>
        </p:nvPicPr>
        <p:blipFill>
          <a:blip r:embed="rId1"/>
          <a:stretch/>
        </p:blipFill>
        <p:spPr>
          <a:xfrm>
            <a:off x="180000" y="645120"/>
            <a:ext cx="1797840" cy="1797840"/>
          </a:xfrm>
          <a:prstGeom prst="rect">
            <a:avLst/>
          </a:prstGeom>
          <a:ln w="0">
            <a:noFill/>
          </a:ln>
        </p:spPr>
      </p:pic>
      <p:sp>
        <p:nvSpPr>
          <p:cNvPr id="494" name="Google Shape;77;p 33"/>
          <p:cNvSpPr/>
          <p:nvPr/>
        </p:nvSpPr>
        <p:spPr>
          <a:xfrm>
            <a:off x="2112840" y="609120"/>
            <a:ext cx="652176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 EHT analysis support an image dominated by a bright thick ring with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diameter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of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52 µas ~ 10 R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g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/D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(R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g=GM/c^2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 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The EHT collaboration ApjL (2022)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495" name="Google Shape;77;p 34"/>
          <p:cNvSpPr/>
          <p:nvPr/>
        </p:nvSpPr>
        <p:spPr>
          <a:xfrm>
            <a:off x="2073600" y="1557360"/>
            <a:ext cx="6990120" cy="96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Compact DM fermion-cores of ~4x10⁶ Mo can develope images similar to the BH case, with a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shadow feature and NO photon ring !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 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496" name="Google Shape;77;p 35"/>
          <p:cNvSpPr/>
          <p:nvPr/>
        </p:nvSpPr>
        <p:spPr>
          <a:xfrm>
            <a:off x="0" y="4477320"/>
            <a:ext cx="903132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pic>
        <p:nvPicPr>
          <p:cNvPr id="497" name="" descr=""/>
          <p:cNvPicPr/>
          <p:nvPr/>
        </p:nvPicPr>
        <p:blipFill>
          <a:blip r:embed="rId2"/>
          <a:stretch/>
        </p:blipFill>
        <p:spPr>
          <a:xfrm>
            <a:off x="50040" y="2724480"/>
            <a:ext cx="2998080" cy="2418120"/>
          </a:xfrm>
          <a:prstGeom prst="rect">
            <a:avLst/>
          </a:prstGeom>
          <a:ln w="0">
            <a:noFill/>
          </a:ln>
        </p:spPr>
      </p:pic>
      <p:pic>
        <p:nvPicPr>
          <p:cNvPr id="498" name="" descr=""/>
          <p:cNvPicPr/>
          <p:nvPr/>
        </p:nvPicPr>
        <p:blipFill>
          <a:blip r:embed="rId3"/>
          <a:stretch/>
        </p:blipFill>
        <p:spPr>
          <a:xfrm>
            <a:off x="3176640" y="2721960"/>
            <a:ext cx="2931480" cy="2392200"/>
          </a:xfrm>
          <a:prstGeom prst="rect">
            <a:avLst/>
          </a:prstGeom>
          <a:ln w="0">
            <a:noFill/>
          </a:ln>
        </p:spPr>
      </p:pic>
      <p:pic>
        <p:nvPicPr>
          <p:cNvPr id="499" name="" descr=""/>
          <p:cNvPicPr/>
          <p:nvPr/>
        </p:nvPicPr>
        <p:blipFill>
          <a:blip r:embed="rId4"/>
          <a:stretch/>
        </p:blipFill>
        <p:spPr>
          <a:xfrm>
            <a:off x="6267600" y="2747520"/>
            <a:ext cx="2883600" cy="2356560"/>
          </a:xfrm>
          <a:prstGeom prst="rect">
            <a:avLst/>
          </a:prstGeom>
          <a:ln w="0">
            <a:noFill/>
          </a:ln>
        </p:spPr>
      </p:pic>
      <p:sp>
        <p:nvSpPr>
          <p:cNvPr id="500" name="CuadroTexto 5"/>
          <p:cNvSpPr/>
          <p:nvPr/>
        </p:nvSpPr>
        <p:spPr>
          <a:xfrm>
            <a:off x="2294640" y="2150280"/>
            <a:ext cx="4431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Pelle, Argüelles, Vieyro, et al. Submitted (2024) 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01" name=""/>
          <p:cNvSpPr/>
          <p:nvPr/>
        </p:nvSpPr>
        <p:spPr>
          <a:xfrm>
            <a:off x="549360" y="2705400"/>
            <a:ext cx="143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m=200 keV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02" name=""/>
          <p:cNvSpPr/>
          <p:nvPr/>
        </p:nvSpPr>
        <p:spPr>
          <a:xfrm>
            <a:off x="3600000" y="2693520"/>
            <a:ext cx="143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m=300 keV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03" name=""/>
          <p:cNvSpPr/>
          <p:nvPr/>
        </p:nvSpPr>
        <p:spPr>
          <a:xfrm>
            <a:off x="6660000" y="2709720"/>
            <a:ext cx="14378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m=378 keV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04" name=""/>
          <p:cNvSpPr/>
          <p:nvPr/>
        </p:nvSpPr>
        <p:spPr>
          <a:xfrm>
            <a:off x="3996720" y="2467800"/>
            <a:ext cx="6261840" cy="77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Full relativistic ray-tracing techniche done for a Milky Way-like case</a:t>
            </a:r>
            <a:endParaRPr b="0" lang="es-AR" sz="12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107;p 3"/>
          <p:cNvSpPr/>
          <p:nvPr/>
        </p:nvSpPr>
        <p:spPr>
          <a:xfrm>
            <a:off x="37440" y="-31680"/>
            <a:ext cx="91404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3600" spc="-1" strike="noStrike">
                <a:solidFill>
                  <a:srgbClr val="ffffff"/>
                </a:solidFill>
                <a:latin typeface="Arial"/>
                <a:ea typeface="Arial"/>
              </a:rPr>
              <a:t>Conclusions</a:t>
            </a:r>
            <a:endParaRPr b="0" lang="es-AR" sz="3600" spc="-1" strike="noStrike">
              <a:latin typeface="Arial"/>
            </a:endParaRPr>
          </a:p>
        </p:txBody>
      </p:sp>
      <p:sp>
        <p:nvSpPr>
          <p:cNvPr id="506" name="Google Shape;77;p 29"/>
          <p:cNvSpPr/>
          <p:nvPr/>
        </p:nvSpPr>
        <p:spPr>
          <a:xfrm>
            <a:off x="164520" y="62028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07" name="Google Shape;77;p 31"/>
          <p:cNvSpPr/>
          <p:nvPr/>
        </p:nvSpPr>
        <p:spPr>
          <a:xfrm>
            <a:off x="0" y="539280"/>
            <a:ext cx="893016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The DM halo region of fermionic profiles is of “cored” nature in better agreement with observations than traditional CDM cuspy ones 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RAR profiles develop a dense, compact  &amp; supermassive core (lacking a hard surface) which can mimic the space-time signatures of a massive BH, or eventually collapse into one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The model can help us to explain the nature, formation and fast growth of SMBH in the early Universe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The fermionic model may provide a natural explanation for the connection between massive BHs and surrounding halos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The model provides insights into the nature &amp; mass of the DM particle (sub-MeV) </a:t>
            </a:r>
            <a:endParaRPr b="0" lang="es-A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08" name=""/>
          <p:cNvSpPr/>
          <p:nvPr/>
        </p:nvSpPr>
        <p:spPr>
          <a:xfrm>
            <a:off x="3600000" y="4680000"/>
            <a:ext cx="157140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1800" spc="-1" strike="noStrike">
                <a:solidFill>
                  <a:srgbClr val="eeff41"/>
                </a:solidFill>
                <a:latin typeface="Arial"/>
                <a:ea typeface="Arial"/>
              </a:rPr>
              <a:t>Thank you !</a:t>
            </a:r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16880" cy="838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br>
              <a:rPr sz="3600"/>
            </a:br>
            <a:br>
              <a:rPr sz="3600"/>
            </a:br>
            <a:r>
              <a:rPr b="0" lang="es" sz="3600" spc="-1" strike="noStrike">
                <a:solidFill>
                  <a:srgbClr val="ffffff"/>
                </a:solidFill>
                <a:latin typeface="Arial"/>
                <a:ea typeface="Arial"/>
              </a:rPr>
              <a:t>Back up slides</a:t>
            </a:r>
            <a:br>
              <a:rPr sz="3600"/>
            </a:br>
            <a:br>
              <a:rPr sz="3600"/>
            </a:br>
            <a:endParaRPr b="0" lang="es-AR" sz="3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8280" y="5760"/>
            <a:ext cx="9140400" cy="513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n 46" descr="Diagrama, Esquemático&#10;&#10;Descripción generada automáticamente"/>
          <p:cNvPicPr/>
          <p:nvPr/>
        </p:nvPicPr>
        <p:blipFill>
          <a:blip r:embed="rId1"/>
          <a:stretch/>
        </p:blipFill>
        <p:spPr>
          <a:xfrm>
            <a:off x="2596680" y="78840"/>
            <a:ext cx="6297840" cy="4971600"/>
          </a:xfrm>
          <a:prstGeom prst="rect">
            <a:avLst/>
          </a:prstGeom>
          <a:ln w="0">
            <a:noFill/>
          </a:ln>
        </p:spPr>
      </p:pic>
      <p:sp>
        <p:nvSpPr>
          <p:cNvPr id="512" name="CuadroTexto 28"/>
          <p:cNvSpPr/>
          <p:nvPr/>
        </p:nvSpPr>
        <p:spPr>
          <a:xfrm>
            <a:off x="-2160" y="919800"/>
            <a:ext cx="27396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Posteriors of the S2-star orbital parameters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determined from 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​</a:t>
            </a: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a 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Monte-Carlo Markov-Chain method within a core-halo non-criritcal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solution (m=100 keV)</a:t>
            </a:r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107;p19"/>
          <p:cNvSpPr/>
          <p:nvPr/>
        </p:nvSpPr>
        <p:spPr>
          <a:xfrm>
            <a:off x="181800" y="-73080"/>
            <a:ext cx="87876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Testing the RAR model with the SPARC data-set of 120 disk galaxies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14" name="Google Shape;109;p19"/>
          <p:cNvSpPr/>
          <p:nvPr/>
        </p:nvSpPr>
        <p:spPr>
          <a:xfrm flipV="1">
            <a:off x="181800" y="382680"/>
            <a:ext cx="8633880" cy="4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Google Shape;77;p16"/>
          <p:cNvSpPr/>
          <p:nvPr/>
        </p:nvSpPr>
        <p:spPr>
          <a:xfrm>
            <a:off x="-66240" y="423720"/>
            <a:ext cx="914040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RAR profiles which best-fit SPARC galaxies can develope halo shapes similar to Burkert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-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Cuspy (NFW) DM profiles are clearly disfavoured w.r.t cored profiles by the SPARC RCs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16" name="CuadroTexto 3"/>
          <p:cNvSpPr/>
          <p:nvPr/>
        </p:nvSpPr>
        <p:spPr>
          <a:xfrm>
            <a:off x="62640" y="4834080"/>
            <a:ext cx="5629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1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Krut, Argüelles, Chavanis, Rueda, Ruffini, Apj (2023)</a:t>
            </a: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517" name="Imagen 4" descr="Dia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-2160" y="1380960"/>
            <a:ext cx="4572720" cy="3445560"/>
          </a:xfrm>
          <a:prstGeom prst="rect">
            <a:avLst/>
          </a:prstGeom>
          <a:ln w="0">
            <a:noFill/>
          </a:ln>
        </p:spPr>
      </p:pic>
      <p:pic>
        <p:nvPicPr>
          <p:cNvPr id="518" name="Imagen 6" descr="Gráfico, Diagrama&#10;&#10;Descripción generada automáticamente"/>
          <p:cNvPicPr/>
          <p:nvPr/>
        </p:nvPicPr>
        <p:blipFill>
          <a:blip r:embed="rId2"/>
          <a:stretch/>
        </p:blipFill>
        <p:spPr>
          <a:xfrm>
            <a:off x="4656240" y="1387440"/>
            <a:ext cx="4421880" cy="33357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8"/>
          <p:cNvSpPr/>
          <p:nvPr/>
        </p:nvSpPr>
        <p:spPr>
          <a:xfrm>
            <a:off x="176400" y="0"/>
            <a:ext cx="905724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adadad"/>
                </a:solidFill>
                <a:latin typeface="Arial"/>
                <a:ea typeface="Arial"/>
              </a:rPr>
              <a:t> </a:t>
            </a:r>
            <a:r>
              <a:rPr b="0" lang="es-ES" sz="2000" spc="-1" strike="noStrike">
                <a:solidFill>
                  <a:srgbClr val="adadad"/>
                </a:solidFill>
                <a:latin typeface="Arial"/>
                <a:ea typeface="Arial"/>
              </a:rPr>
              <a:t>Particle DM paradigm: the nature and mass of the DM candidates?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324" name="Google Shape;109;p 14"/>
          <p:cNvSpPr/>
          <p:nvPr/>
        </p:nvSpPr>
        <p:spPr>
          <a:xfrm>
            <a:off x="246960" y="537120"/>
            <a:ext cx="767088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45720" y="1080000"/>
            <a:ext cx="8952120" cy="2697840"/>
          </a:xfrm>
          <a:prstGeom prst="rect">
            <a:avLst/>
          </a:prstGeom>
          <a:ln w="0">
            <a:noFill/>
          </a:ln>
        </p:spPr>
      </p:pic>
      <p:sp>
        <p:nvSpPr>
          <p:cNvPr id="326" name=""/>
          <p:cNvSpPr/>
          <p:nvPr/>
        </p:nvSpPr>
        <p:spPr>
          <a:xfrm>
            <a:off x="5220000" y="720000"/>
            <a:ext cx="352116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Adapted from CERN Document server 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327" name=""/>
          <p:cNvSpPr/>
          <p:nvPr/>
        </p:nvSpPr>
        <p:spPr>
          <a:xfrm flipH="1">
            <a:off x="5040000" y="3778200"/>
            <a:ext cx="900000" cy="5400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"/>
          <p:cNvSpPr/>
          <p:nvPr/>
        </p:nvSpPr>
        <p:spPr>
          <a:xfrm flipH="1">
            <a:off x="7200000" y="3780000"/>
            <a:ext cx="720000" cy="540000"/>
          </a:xfrm>
          <a:prstGeom prst="line">
            <a:avLst/>
          </a:prstGeom>
          <a:ln w="0">
            <a:solidFill>
              <a:srgbClr val="00caca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"/>
          <p:cNvSpPr/>
          <p:nvPr/>
        </p:nvSpPr>
        <p:spPr>
          <a:xfrm flipH="1">
            <a:off x="2340000" y="3780000"/>
            <a:ext cx="900000" cy="489240"/>
          </a:xfrm>
          <a:prstGeom prst="line">
            <a:avLst/>
          </a:prstGeom>
          <a:ln w="0">
            <a:solidFill>
              <a:srgbClr val="fe007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"/>
          <p:cNvSpPr/>
          <p:nvPr/>
        </p:nvSpPr>
        <p:spPr>
          <a:xfrm>
            <a:off x="890640" y="4269240"/>
            <a:ext cx="251784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“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Wave-like dark matter”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3780000" y="4318200"/>
            <a:ext cx="251784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“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light dark matter”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6300000" y="4318200"/>
            <a:ext cx="269784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“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High-mass dark matter” </a:t>
            </a: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107;p 1"/>
          <p:cNvSpPr/>
          <p:nvPr/>
        </p:nvSpPr>
        <p:spPr>
          <a:xfrm>
            <a:off x="-1440" y="45360"/>
            <a:ext cx="920808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The RAR model explains the Radial Acceleration Relation and the BTFR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20" name="Google Shape;109;p 9"/>
          <p:cNvSpPr/>
          <p:nvPr/>
        </p:nvSpPr>
        <p:spPr>
          <a:xfrm flipV="1">
            <a:off x="257400" y="501480"/>
            <a:ext cx="8633880" cy="4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Google Shape;77;p 21"/>
          <p:cNvSpPr/>
          <p:nvPr/>
        </p:nvSpPr>
        <p:spPr>
          <a:xfrm>
            <a:off x="-12240" y="617760"/>
            <a:ext cx="914040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Radial Acceleration Relation: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Non linear correlation between the radial acceleration caused by the total matter, and the one generated by the baryons only: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Valid at any resolved galaxy radii !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22" name="CuadroTexto 15"/>
          <p:cNvSpPr/>
          <p:nvPr/>
        </p:nvSpPr>
        <p:spPr>
          <a:xfrm>
            <a:off x="5874480" y="4661640"/>
            <a:ext cx="32680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1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Krut, Argüelles, Chavanis, 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Rueda, Ruffini, Apj (2023)</a:t>
            </a: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523" name="Imagen 44" descr="Gráfico, Gráfico de dispersión&#10;&#10;Descripción generada automáticamente"/>
          <p:cNvPicPr/>
          <p:nvPr/>
        </p:nvPicPr>
        <p:blipFill>
          <a:blip r:embed="rId1"/>
          <a:stretch/>
        </p:blipFill>
        <p:spPr>
          <a:xfrm>
            <a:off x="41040" y="1573200"/>
            <a:ext cx="5748120" cy="3524760"/>
          </a:xfrm>
          <a:prstGeom prst="rect">
            <a:avLst/>
          </a:prstGeom>
          <a:ln w="0">
            <a:noFill/>
          </a:ln>
        </p:spPr>
      </p:pic>
      <p:pic>
        <p:nvPicPr>
          <p:cNvPr id="524" name="Imagen 45" descr=""/>
          <p:cNvPicPr/>
          <p:nvPr/>
        </p:nvPicPr>
        <p:blipFill>
          <a:blip r:embed="rId2"/>
          <a:stretch/>
        </p:blipFill>
        <p:spPr>
          <a:xfrm>
            <a:off x="6208920" y="1388880"/>
            <a:ext cx="2739600" cy="895680"/>
          </a:xfrm>
          <a:prstGeom prst="rect">
            <a:avLst/>
          </a:prstGeom>
          <a:ln w="0">
            <a:noFill/>
          </a:ln>
        </p:spPr>
      </p:pic>
      <p:sp>
        <p:nvSpPr>
          <p:cNvPr id="525" name="CuadroTexto 17"/>
          <p:cNvSpPr/>
          <p:nvPr/>
        </p:nvSpPr>
        <p:spPr>
          <a:xfrm>
            <a:off x="6122520" y="2612880"/>
            <a:ext cx="2901240" cy="179316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These acceleration relations DO NOT imply of any new physics (i.e. MOND), and can be reproduced by the LCDM, and by the fermionic halos obtained from a MEP</a:t>
            </a: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magen 15" descr=""/>
          <p:cNvPicPr/>
          <p:nvPr/>
        </p:nvPicPr>
        <p:blipFill>
          <a:blip r:embed="rId1"/>
          <a:stretch/>
        </p:blipFill>
        <p:spPr>
          <a:xfrm>
            <a:off x="787680" y="0"/>
            <a:ext cx="7490880" cy="5140080"/>
          </a:xfrm>
          <a:prstGeom prst="rect">
            <a:avLst/>
          </a:prstGeom>
          <a:ln w="0">
            <a:noFill/>
          </a:ln>
        </p:spPr>
      </p:pic>
      <p:sp>
        <p:nvSpPr>
          <p:cNvPr id="527" name="Conector recto 17"/>
          <p:cNvSpPr/>
          <p:nvPr/>
        </p:nvSpPr>
        <p:spPr>
          <a:xfrm>
            <a:off x="3657600" y="4709880"/>
            <a:ext cx="4274280" cy="36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onector recto 19"/>
          <p:cNvSpPr/>
          <p:nvPr/>
        </p:nvSpPr>
        <p:spPr>
          <a:xfrm>
            <a:off x="1137600" y="4901400"/>
            <a:ext cx="6794280" cy="36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onector recto 25"/>
          <p:cNvSpPr/>
          <p:nvPr/>
        </p:nvSpPr>
        <p:spPr>
          <a:xfrm>
            <a:off x="1137600" y="5039640"/>
            <a:ext cx="3104640" cy="36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107;p19"/>
          <p:cNvSpPr/>
          <p:nvPr/>
        </p:nvSpPr>
        <p:spPr>
          <a:xfrm>
            <a:off x="0" y="0"/>
            <a:ext cx="91404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Testing the </a:t>
            </a: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DM-core alternative to the BH</a:t>
            </a: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 </a:t>
            </a: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with the S-2 star precession 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31" name="Google Shape;109;p19"/>
          <p:cNvSpPr/>
          <p:nvPr/>
        </p:nvSpPr>
        <p:spPr>
          <a:xfrm flipV="1">
            <a:off x="118440" y="484200"/>
            <a:ext cx="872424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2" name="Imagen 8" descr=""/>
          <p:cNvPicPr/>
          <p:nvPr/>
        </p:nvPicPr>
        <p:blipFill>
          <a:blip r:embed="rId1"/>
          <a:stretch/>
        </p:blipFill>
        <p:spPr>
          <a:xfrm>
            <a:off x="643680" y="655200"/>
            <a:ext cx="7853400" cy="4378320"/>
          </a:xfrm>
          <a:prstGeom prst="rect">
            <a:avLst/>
          </a:prstGeom>
          <a:ln w="0">
            <a:noFill/>
          </a:ln>
        </p:spPr>
      </p:pic>
      <p:sp>
        <p:nvSpPr>
          <p:cNvPr id="533" name="Rectángulo 9"/>
          <p:cNvSpPr/>
          <p:nvPr/>
        </p:nvSpPr>
        <p:spPr>
          <a:xfrm>
            <a:off x="3200040" y="4744440"/>
            <a:ext cx="30754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9688"/>
                </a:solidFill>
                <a:latin typeface="Arial"/>
                <a:ea typeface="DejaVu Sans"/>
              </a:rPr>
              <a:t>Argüelles et al. MNRAS Lett. (2022)</a:t>
            </a:r>
            <a:r>
              <a:rPr b="0" lang="es-ES" sz="1600" spc="-1" strike="noStrike">
                <a:solidFill>
                  <a:srgbClr val="009688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107;p19"/>
          <p:cNvSpPr/>
          <p:nvPr/>
        </p:nvSpPr>
        <p:spPr>
          <a:xfrm>
            <a:off x="0" y="0"/>
            <a:ext cx="91404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Testing the </a:t>
            </a: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DM-core alternative with the S-2 star precession 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35" name="Google Shape;109;p19"/>
          <p:cNvSpPr/>
          <p:nvPr/>
        </p:nvSpPr>
        <p:spPr>
          <a:xfrm flipV="1">
            <a:off x="118440" y="484200"/>
            <a:ext cx="872424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6" name="Imagen 2" descr=""/>
          <p:cNvPicPr/>
          <p:nvPr/>
        </p:nvPicPr>
        <p:blipFill>
          <a:blip r:embed="rId1"/>
          <a:stretch/>
        </p:blipFill>
        <p:spPr>
          <a:xfrm>
            <a:off x="892080" y="759600"/>
            <a:ext cx="7177320" cy="4211280"/>
          </a:xfrm>
          <a:prstGeom prst="rect">
            <a:avLst/>
          </a:prstGeom>
          <a:ln w="0">
            <a:noFill/>
          </a:ln>
        </p:spPr>
      </p:pic>
      <p:sp>
        <p:nvSpPr>
          <p:cNvPr id="537" name="Rectángulo 10"/>
          <p:cNvSpPr/>
          <p:nvPr/>
        </p:nvSpPr>
        <p:spPr>
          <a:xfrm>
            <a:off x="897840" y="4649760"/>
            <a:ext cx="30754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9688"/>
                </a:solidFill>
                <a:latin typeface="Arial"/>
                <a:ea typeface="DejaVu Sans"/>
              </a:rPr>
              <a:t>Argüelles et al. MNRAS Lett. (2022)</a:t>
            </a:r>
            <a:r>
              <a:rPr b="0" lang="es-ES" sz="1600" spc="-1" strike="noStrike">
                <a:solidFill>
                  <a:srgbClr val="009688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107;p19"/>
          <p:cNvSpPr/>
          <p:nvPr/>
        </p:nvSpPr>
        <p:spPr>
          <a:xfrm>
            <a:off x="257400" y="45360"/>
            <a:ext cx="851796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Rotation Curve fitting using state-of-the-art Machine Learning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39" name="Google Shape;109;p19"/>
          <p:cNvSpPr/>
          <p:nvPr/>
        </p:nvSpPr>
        <p:spPr>
          <a:xfrm flipV="1">
            <a:off x="257400" y="479880"/>
            <a:ext cx="7835760" cy="73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0" name="Imagen 9" descr="Gráfico, Histo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-45360" y="1780560"/>
            <a:ext cx="9187920" cy="2991240"/>
          </a:xfrm>
          <a:prstGeom prst="rect">
            <a:avLst/>
          </a:prstGeom>
          <a:ln w="0">
            <a:noFill/>
          </a:ln>
        </p:spPr>
      </p:pic>
      <p:sp>
        <p:nvSpPr>
          <p:cNvPr id="541" name="Google Shape;77;p16"/>
          <p:cNvSpPr/>
          <p:nvPr/>
        </p:nvSpPr>
        <p:spPr>
          <a:xfrm>
            <a:off x="192600" y="758160"/>
            <a:ext cx="8838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We use machine learning tools (grdient descent, through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PyTorch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 to fit the observed Milky Way RC: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Very useful to test semi-analitical models for DM (such as RAR, or Fuzzy DM)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: can include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&gt; 10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free parameters (Baryonic + DM), minimizing the Loss-function in few hs time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42" name="Rectángulo 2"/>
          <p:cNvSpPr/>
          <p:nvPr/>
        </p:nvSpPr>
        <p:spPr>
          <a:xfrm>
            <a:off x="2479320" y="4865760"/>
            <a:ext cx="61462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Collazo, Argüelles &amp; Mestre, http://fof.oac.uncor.edu/2022/posters/   (2022) 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16880" cy="838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544" name="CuadroTexto 4"/>
          <p:cNvSpPr/>
          <p:nvPr/>
        </p:nvSpPr>
        <p:spPr>
          <a:xfrm>
            <a:off x="62640" y="3240"/>
            <a:ext cx="88750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adadad"/>
                </a:solidFill>
                <a:latin typeface="Arial"/>
                <a:ea typeface="DejaVu Sans"/>
              </a:rPr>
              <a:t>L.o.S dispersion velocity data and high resolution rotation curves in disk galaxies are well reproduced by  the model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545" name="Google Shape;109;p19"/>
          <p:cNvSpPr/>
          <p:nvPr/>
        </p:nvSpPr>
        <p:spPr>
          <a:xfrm flipH="1" rot="10800000">
            <a:off x="127080" y="676080"/>
            <a:ext cx="84182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6" name="Imagen 8" descr="Gráfico&#10;&#10;Descripción generada automáticamente"/>
          <p:cNvPicPr/>
          <p:nvPr/>
        </p:nvPicPr>
        <p:blipFill>
          <a:blip r:embed="rId1"/>
          <a:stretch/>
        </p:blipFill>
        <p:spPr>
          <a:xfrm>
            <a:off x="127080" y="802080"/>
            <a:ext cx="4011840" cy="4333320"/>
          </a:xfrm>
          <a:prstGeom prst="rect">
            <a:avLst/>
          </a:prstGeom>
          <a:ln w="0">
            <a:noFill/>
          </a:ln>
        </p:spPr>
      </p:pic>
      <p:pic>
        <p:nvPicPr>
          <p:cNvPr id="547" name="Imagen 9" descr="Gráfico, Gráfico de líneas&#10;&#10;Descripción generada automáticamente"/>
          <p:cNvPicPr/>
          <p:nvPr/>
        </p:nvPicPr>
        <p:blipFill>
          <a:blip r:embed="rId2"/>
          <a:stretch/>
        </p:blipFill>
        <p:spPr>
          <a:xfrm>
            <a:off x="4224960" y="994680"/>
            <a:ext cx="4842360" cy="37004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214200" y="1858680"/>
            <a:ext cx="8928000" cy="837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3200" spc="-1" strike="noStrike">
                <a:solidFill>
                  <a:srgbClr val="ffffff"/>
                </a:solidFill>
                <a:latin typeface="Arial"/>
                <a:ea typeface="Arial"/>
              </a:rPr>
              <a:t>Applications: Galactic Scales (</a:t>
            </a:r>
            <a:r>
              <a:rPr b="0" lang="es" sz="2400" spc="-1" strike="noStrike">
                <a:solidFill>
                  <a:srgbClr val="ffffff"/>
                </a:solidFill>
                <a:latin typeface="Arial"/>
                <a:ea typeface="Arial"/>
              </a:rPr>
              <a:t>Stellar-Stream tracers)</a:t>
            </a:r>
            <a:endParaRPr b="0" lang="es-AR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3600" spc="-1" strike="noStrike">
              <a:latin typeface="Arial"/>
            </a:endParaRPr>
          </a:p>
        </p:txBody>
      </p:sp>
      <p:sp>
        <p:nvSpPr>
          <p:cNvPr id="549" name="Google Shape;69;p15"/>
          <p:cNvSpPr/>
          <p:nvPr/>
        </p:nvSpPr>
        <p:spPr>
          <a:xfrm flipH="1" rot="10800000">
            <a:off x="354600" y="2339640"/>
            <a:ext cx="8416440" cy="6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107;p19"/>
          <p:cNvSpPr/>
          <p:nvPr/>
        </p:nvSpPr>
        <p:spPr>
          <a:xfrm>
            <a:off x="0" y="3960"/>
            <a:ext cx="914040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Constraining th</a:t>
            </a: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e fermionic DM model with the GD-1 stream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51" name="Google Shape;109;p19"/>
          <p:cNvSpPr/>
          <p:nvPr/>
        </p:nvSpPr>
        <p:spPr>
          <a:xfrm>
            <a:off x="839880" y="478440"/>
            <a:ext cx="7513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52" name="Imagen 10" descr=""/>
          <p:cNvPicPr/>
          <p:nvPr/>
        </p:nvPicPr>
        <p:blipFill>
          <a:blip r:embed="rId1"/>
          <a:stretch/>
        </p:blipFill>
        <p:spPr>
          <a:xfrm>
            <a:off x="1148400" y="1424880"/>
            <a:ext cx="6627240" cy="2758320"/>
          </a:xfrm>
          <a:prstGeom prst="rect">
            <a:avLst/>
          </a:prstGeom>
          <a:ln w="0">
            <a:noFill/>
          </a:ln>
        </p:spPr>
      </p:pic>
      <p:sp>
        <p:nvSpPr>
          <p:cNvPr id="553" name="Google Shape;77;p16"/>
          <p:cNvSpPr/>
          <p:nvPr/>
        </p:nvSpPr>
        <p:spPr>
          <a:xfrm>
            <a:off x="140040" y="577080"/>
            <a:ext cx="864468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A cold stream (GD-1) travelling through the halo (shown in self-coordinates along the stream) 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Price-Whelan &amp; Bonaca, Apj (2018)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sp>
        <p:nvSpPr>
          <p:cNvPr id="554" name="Google Shape;77;p16"/>
          <p:cNvSpPr/>
          <p:nvPr/>
        </p:nvSpPr>
        <p:spPr>
          <a:xfrm>
            <a:off x="140040" y="4367160"/>
            <a:ext cx="864468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Can the Gd-1observables be explained for a Milky Way composed of baryons + fermionic DM model ?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83" dur="indefinite" restart="never" nodeType="tmRoot">
          <p:childTnLst>
            <p:seq>
              <p:cTn id="84" dur="indefinite" nodeType="mainSeq"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107;p19"/>
          <p:cNvSpPr/>
          <p:nvPr/>
        </p:nvSpPr>
        <p:spPr>
          <a:xfrm>
            <a:off x="0" y="0"/>
            <a:ext cx="2335680" cy="5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AR" sz="2000" spc="-1" strike="noStrike">
                <a:solidFill>
                  <a:srgbClr val="eeff41"/>
                </a:solidFill>
                <a:latin typeface="Arial"/>
                <a:ea typeface="Arial"/>
              </a:rPr>
              <a:t>GD-1 observables</a:t>
            </a:r>
            <a:endParaRPr b="0" lang="es-AR" sz="2000" spc="-1" strike="noStrike">
              <a:latin typeface="Arial"/>
            </a:endParaRPr>
          </a:p>
        </p:txBody>
      </p:sp>
      <p:pic>
        <p:nvPicPr>
          <p:cNvPr id="556" name="Imagen 17" descr=""/>
          <p:cNvPicPr/>
          <p:nvPr/>
        </p:nvPicPr>
        <p:blipFill>
          <a:blip r:embed="rId1"/>
          <a:stretch/>
        </p:blipFill>
        <p:spPr>
          <a:xfrm>
            <a:off x="0" y="573120"/>
            <a:ext cx="3557160" cy="3298680"/>
          </a:xfrm>
          <a:prstGeom prst="rect">
            <a:avLst/>
          </a:prstGeom>
          <a:ln w="0">
            <a:noFill/>
          </a:ln>
        </p:spPr>
      </p:pic>
      <p:pic>
        <p:nvPicPr>
          <p:cNvPr id="557" name="Imagen 19" descr=""/>
          <p:cNvPicPr/>
          <p:nvPr/>
        </p:nvPicPr>
        <p:blipFill>
          <a:blip r:embed="rId2"/>
          <a:stretch/>
        </p:blipFill>
        <p:spPr>
          <a:xfrm>
            <a:off x="3680640" y="0"/>
            <a:ext cx="3540600" cy="3319920"/>
          </a:xfrm>
          <a:prstGeom prst="rect">
            <a:avLst/>
          </a:prstGeom>
          <a:ln w="0">
            <a:noFill/>
          </a:ln>
        </p:spPr>
      </p:pic>
      <p:pic>
        <p:nvPicPr>
          <p:cNvPr id="558" name="Imagen 21" descr=""/>
          <p:cNvPicPr/>
          <p:nvPr/>
        </p:nvPicPr>
        <p:blipFill>
          <a:blip r:embed="rId3"/>
          <a:stretch/>
        </p:blipFill>
        <p:spPr>
          <a:xfrm>
            <a:off x="6698160" y="2848680"/>
            <a:ext cx="2442240" cy="2291040"/>
          </a:xfrm>
          <a:prstGeom prst="rect">
            <a:avLst/>
          </a:prstGeom>
          <a:ln w="0">
            <a:noFill/>
          </a:ln>
        </p:spPr>
      </p:pic>
      <p:sp>
        <p:nvSpPr>
          <p:cNvPr id="559" name="Rectángulo 22"/>
          <p:cNvSpPr/>
          <p:nvPr/>
        </p:nvSpPr>
        <p:spPr>
          <a:xfrm>
            <a:off x="151920" y="4262760"/>
            <a:ext cx="503388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STREAMFINDER (Gaia DR2): 811 star candidate members;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Cross correlation with spectroscopy: 156 stars in RV sample 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60" name="CuadroTexto 23"/>
          <p:cNvSpPr/>
          <p:nvPr/>
        </p:nvSpPr>
        <p:spPr>
          <a:xfrm>
            <a:off x="3796200" y="3485160"/>
            <a:ext cx="2144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Ibata, et al. Apj (2020)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107;p19"/>
          <p:cNvSpPr/>
          <p:nvPr/>
        </p:nvSpPr>
        <p:spPr>
          <a:xfrm>
            <a:off x="0" y="0"/>
            <a:ext cx="9140400" cy="48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Best-fit RAR model parameters to GD-1 </a:t>
            </a:r>
            <a:endParaRPr b="0" lang="es-AR" sz="2200" spc="-1" strike="noStrike">
              <a:latin typeface="Arial"/>
            </a:endParaRPr>
          </a:p>
        </p:txBody>
      </p:sp>
      <p:pic>
        <p:nvPicPr>
          <p:cNvPr id="562" name="Imagen 11" descr=""/>
          <p:cNvPicPr/>
          <p:nvPr/>
        </p:nvPicPr>
        <p:blipFill>
          <a:blip r:embed="rId1"/>
          <a:stretch/>
        </p:blipFill>
        <p:spPr>
          <a:xfrm>
            <a:off x="141120" y="484920"/>
            <a:ext cx="4586760" cy="4650840"/>
          </a:xfrm>
          <a:prstGeom prst="rect">
            <a:avLst/>
          </a:prstGeom>
          <a:ln w="0">
            <a:noFill/>
          </a:ln>
        </p:spPr>
      </p:pic>
      <p:sp>
        <p:nvSpPr>
          <p:cNvPr id="563" name="CuadroTexto 12"/>
          <p:cNvSpPr/>
          <p:nvPr/>
        </p:nvSpPr>
        <p:spPr>
          <a:xfrm>
            <a:off x="4731480" y="4834080"/>
            <a:ext cx="44218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 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Mestre, Argüelles, et al. A&amp;A (2024)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64" name="Rectángulo 13"/>
          <p:cNvSpPr/>
          <p:nvPr/>
        </p:nvSpPr>
        <p:spPr>
          <a:xfrm>
            <a:off x="4872600" y="694080"/>
            <a:ext cx="4568400" cy="374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Full model:  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Galaxy potential + GD-1 stream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Galaxy potential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: RAR(</a:t>
            </a:r>
            <a:r>
              <a:rPr b="1" lang="el-GR" sz="1400" spc="-1" strike="noStrike">
                <a:solidFill>
                  <a:srgbClr val="ffffff"/>
                </a:solidFill>
                <a:latin typeface="Arial"/>
                <a:ea typeface="DejaVu Sans"/>
              </a:rPr>
              <a:t>θ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0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, W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0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) + Baryons (fixed)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(m and </a:t>
            </a:r>
            <a:r>
              <a:rPr b="1" lang="el-GR" sz="1400" spc="-1" strike="noStrike">
                <a:solidFill>
                  <a:srgbClr val="ffffff"/>
                </a:solidFill>
                <a:latin typeface="Arial"/>
                <a:ea typeface="DejaVu Sans"/>
              </a:rPr>
              <a:t>β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0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fixed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to fulfill Mc=M_(SgrA*) 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 agreement with S-stars)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GD-1 stream: 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Orbit (IC)   (6 parameters)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We find a best fit parmeters 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l-GR" sz="1400" spc="-1" strike="noStrike">
                <a:solidFill>
                  <a:srgbClr val="ffffff"/>
                </a:solidFill>
                <a:latin typeface="Arial"/>
                <a:ea typeface="DejaVu Sans"/>
              </a:rPr>
              <a:t>Θ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0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=36.2;  W</a:t>
            </a: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0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=63.6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In Good agreement with overall rotation curve 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(independent tracer!)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01" dur="indefinite" restart="never" nodeType="tmRoot">
          <p:childTnLst>
            <p:seq>
              <p:cTn id="102" dur="indefinite" nodeType="mainSeq"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87;p 1"/>
          <p:cNvSpPr/>
          <p:nvPr/>
        </p:nvSpPr>
        <p:spPr>
          <a:xfrm flipH="1" rot="10800000">
            <a:off x="277920" y="568440"/>
            <a:ext cx="84182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214200" y="13320"/>
            <a:ext cx="8712360" cy="591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2800" spc="-1" strike="noStrike">
                <a:solidFill>
                  <a:srgbClr val="ffffff"/>
                </a:solidFill>
                <a:latin typeface="Arial"/>
                <a:ea typeface="Arial"/>
              </a:rPr>
              <a:t>From large scale structure to DM halo-size structures</a:t>
            </a:r>
            <a:endParaRPr b="0" lang="es-AR" sz="2800" spc="-1" strike="noStrike">
              <a:latin typeface="Arial"/>
            </a:endParaRPr>
          </a:p>
        </p:txBody>
      </p:sp>
      <p:pic>
        <p:nvPicPr>
          <p:cNvPr id="335" name="Imagen 16" descr="Imagen que contiene interior, computadora, monitor, tabla&#10;&#10;Descripción generada automáticamente"/>
          <p:cNvPicPr/>
          <p:nvPr/>
        </p:nvPicPr>
        <p:blipFill>
          <a:blip r:embed="rId1"/>
          <a:stretch/>
        </p:blipFill>
        <p:spPr>
          <a:xfrm>
            <a:off x="5634360" y="761760"/>
            <a:ext cx="2206080" cy="2063160"/>
          </a:xfrm>
          <a:prstGeom prst="rect">
            <a:avLst/>
          </a:prstGeom>
          <a:ln w="0">
            <a:noFill/>
          </a:ln>
        </p:spPr>
      </p:pic>
      <p:pic>
        <p:nvPicPr>
          <p:cNvPr id="336" name="Imagen 18" descr=""/>
          <p:cNvPicPr/>
          <p:nvPr/>
        </p:nvPicPr>
        <p:blipFill>
          <a:blip r:embed="rId2"/>
          <a:stretch/>
        </p:blipFill>
        <p:spPr>
          <a:xfrm>
            <a:off x="5557320" y="2853000"/>
            <a:ext cx="3358440" cy="2225880"/>
          </a:xfrm>
          <a:prstGeom prst="rect">
            <a:avLst/>
          </a:prstGeom>
          <a:ln w="0">
            <a:noFill/>
          </a:ln>
        </p:spPr>
      </p:pic>
      <p:sp>
        <p:nvSpPr>
          <p:cNvPr id="337" name=""/>
          <p:cNvSpPr/>
          <p:nvPr/>
        </p:nvSpPr>
        <p:spPr>
          <a:xfrm>
            <a:off x="4598640" y="2451600"/>
            <a:ext cx="21312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AR" sz="10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000" spc="-1" strike="noStrike">
              <a:latin typeface="Arial"/>
            </a:endParaRPr>
          </a:p>
        </p:txBody>
      </p:sp>
      <p:pic>
        <p:nvPicPr>
          <p:cNvPr id="338" name="" descr=""/>
          <p:cNvPicPr/>
          <p:nvPr/>
        </p:nvPicPr>
        <p:blipFill>
          <a:blip r:embed="rId3"/>
          <a:stretch/>
        </p:blipFill>
        <p:spPr>
          <a:xfrm>
            <a:off x="105840" y="776160"/>
            <a:ext cx="5292000" cy="4081680"/>
          </a:xfrm>
          <a:prstGeom prst="rect">
            <a:avLst/>
          </a:prstGeom>
          <a:ln w="0">
            <a:noFill/>
          </a:ln>
        </p:spPr>
      </p:pic>
      <p:sp>
        <p:nvSpPr>
          <p:cNvPr id="339" name="Conector recto de flecha 3"/>
          <p:cNvSpPr/>
          <p:nvPr/>
        </p:nvSpPr>
        <p:spPr>
          <a:xfrm flipV="1">
            <a:off x="3240000" y="1967400"/>
            <a:ext cx="3045960" cy="322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4dd0e1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30960" y="1912680"/>
            <a:ext cx="9111240" cy="837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3200" spc="-1" strike="noStrike">
                <a:solidFill>
                  <a:srgbClr val="ffffff"/>
                </a:solidFill>
                <a:latin typeface="Arial"/>
                <a:ea typeface="Arial"/>
              </a:rPr>
              <a:t>Applications: Cosmological Scales </a:t>
            </a:r>
            <a:r>
              <a:rPr b="0" lang="es" sz="2400" spc="-1" strike="noStrike">
                <a:solidFill>
                  <a:srgbClr val="ffffff"/>
                </a:solidFill>
                <a:latin typeface="Arial"/>
                <a:ea typeface="Arial"/>
              </a:rPr>
              <a:t>(non linear regime)</a:t>
            </a:r>
            <a:endParaRPr b="0" lang="es-AR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3600" spc="-1" strike="noStrike">
              <a:latin typeface="Arial"/>
            </a:endParaRPr>
          </a:p>
        </p:txBody>
      </p:sp>
      <p:sp>
        <p:nvSpPr>
          <p:cNvPr id="566" name="Google Shape;69;p15"/>
          <p:cNvSpPr/>
          <p:nvPr/>
        </p:nvSpPr>
        <p:spPr>
          <a:xfrm flipV="1">
            <a:off x="248760" y="2328480"/>
            <a:ext cx="8632080" cy="6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agen 5" descr=""/>
          <p:cNvPicPr/>
          <p:nvPr/>
        </p:nvPicPr>
        <p:blipFill>
          <a:blip r:embed="rId1"/>
          <a:stretch/>
        </p:blipFill>
        <p:spPr>
          <a:xfrm>
            <a:off x="1557720" y="23040"/>
            <a:ext cx="6024600" cy="5094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246600" y="99360"/>
            <a:ext cx="884160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900" spc="-1" strike="noStrike">
                <a:solidFill>
                  <a:srgbClr val="eeff41"/>
                </a:solidFill>
                <a:latin typeface="Arial"/>
                <a:ea typeface="Arial"/>
              </a:rPr>
              <a:t>How</a:t>
            </a:r>
            <a:r>
              <a:rPr b="0" lang="es-ES" sz="1900" spc="-1" strike="noStrike">
                <a:solidFill>
                  <a:srgbClr val="adadad"/>
                </a:solidFill>
                <a:latin typeface="Arial"/>
                <a:ea typeface="Arial"/>
              </a:rPr>
              <a:t> a self-gravitating system of collisionless fermions reaches the steady state?</a:t>
            </a:r>
            <a:endParaRPr b="0" lang="es-AR" sz="1900" spc="-1" strike="noStrike">
              <a:latin typeface="Arial"/>
            </a:endParaRPr>
          </a:p>
        </p:txBody>
      </p:sp>
      <p:sp>
        <p:nvSpPr>
          <p:cNvPr id="569" name="Google Shape;109;p 4"/>
          <p:cNvSpPr/>
          <p:nvPr/>
        </p:nvSpPr>
        <p:spPr>
          <a:xfrm flipV="1">
            <a:off x="246600" y="533880"/>
            <a:ext cx="868752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Google Shape;77;p 17"/>
          <p:cNvSpPr/>
          <p:nvPr/>
        </p:nvSpPr>
        <p:spPr>
          <a:xfrm>
            <a:off x="192600" y="67248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Dynamically stability - i.e having f(r,p) solution- DOES NOT necessarily imply thermodynamic stability (Some dynamically stable solutions are more likely in Nature than others)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571" name="Imagen 24" descr="Gráfico&#10;&#10;Descripción generada automáticamente"/>
          <p:cNvPicPr/>
          <p:nvPr/>
        </p:nvPicPr>
        <p:blipFill>
          <a:blip r:embed="rId1"/>
          <a:stretch/>
        </p:blipFill>
        <p:spPr>
          <a:xfrm>
            <a:off x="5324760" y="1581480"/>
            <a:ext cx="3764160" cy="3486600"/>
          </a:xfrm>
          <a:prstGeom prst="rect">
            <a:avLst/>
          </a:prstGeom>
          <a:ln w="0">
            <a:noFill/>
          </a:ln>
        </p:spPr>
      </p:pic>
      <p:sp>
        <p:nvSpPr>
          <p:cNvPr id="572" name="Google Shape;77;p 18"/>
          <p:cNvSpPr/>
          <p:nvPr/>
        </p:nvSpPr>
        <p:spPr>
          <a:xfrm>
            <a:off x="192600" y="1372680"/>
            <a:ext cx="51292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To find dynamically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and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thermodynamicaly stable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configurations of fermions in GR, we need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solutions that maximize the global entropy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573" name="Imagen 32" descr=""/>
          <p:cNvPicPr/>
          <p:nvPr/>
        </p:nvPicPr>
        <p:blipFill>
          <a:blip r:embed="rId2"/>
          <a:stretch/>
        </p:blipFill>
        <p:spPr>
          <a:xfrm>
            <a:off x="569520" y="2313360"/>
            <a:ext cx="2739600" cy="405360"/>
          </a:xfrm>
          <a:prstGeom prst="rect">
            <a:avLst/>
          </a:prstGeom>
          <a:ln w="0">
            <a:noFill/>
          </a:ln>
        </p:spPr>
      </p:pic>
      <p:pic>
        <p:nvPicPr>
          <p:cNvPr id="574" name="Imagen 33" descr=""/>
          <p:cNvPicPr/>
          <p:nvPr/>
        </p:nvPicPr>
        <p:blipFill>
          <a:blip r:embed="rId3"/>
          <a:stretch/>
        </p:blipFill>
        <p:spPr>
          <a:xfrm>
            <a:off x="2499480" y="2775240"/>
            <a:ext cx="2739600" cy="516600"/>
          </a:xfrm>
          <a:prstGeom prst="rect">
            <a:avLst/>
          </a:prstGeom>
          <a:ln w="0">
            <a:noFill/>
          </a:ln>
        </p:spPr>
      </p:pic>
      <p:sp>
        <p:nvSpPr>
          <p:cNvPr id="575" name="CuadroTexto 9"/>
          <p:cNvSpPr/>
          <p:nvPr/>
        </p:nvSpPr>
        <p:spPr>
          <a:xfrm>
            <a:off x="526320" y="2882160"/>
            <a:ext cx="2739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Gibbs-Duhem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76" name="Conector recto de flecha 1"/>
          <p:cNvSpPr/>
          <p:nvPr/>
        </p:nvSpPr>
        <p:spPr>
          <a:xfrm>
            <a:off x="1780200" y="3036600"/>
            <a:ext cx="501120" cy="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7" name="Google Shape;77;p 19"/>
          <p:cNvSpPr/>
          <p:nvPr/>
        </p:nvSpPr>
        <p:spPr>
          <a:xfrm>
            <a:off x="246600" y="3324600"/>
            <a:ext cx="5032080" cy="17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Stability problem can be solved via the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Katz criterion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J. Katz, MNRAS (1978)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 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: relies only in the derivatives of the caloric curve (E vs. 1/T</a:t>
            </a:r>
            <a:r>
              <a:rPr b="0" lang="es-ES" sz="16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∞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78" name="Google Shape;77;p 20"/>
          <p:cNvSpPr/>
          <p:nvPr/>
        </p:nvSpPr>
        <p:spPr>
          <a:xfrm>
            <a:off x="246600" y="4251960"/>
            <a:ext cx="4870440" cy="8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Series of equilibrium along the caloric curve for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fixed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N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and µ. The case of typical DM halos of 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 ~ 5 x 10</a:t>
            </a:r>
            <a:r>
              <a:rPr b="0" lang="es-ES" sz="1400" spc="-1" strike="noStrike" baseline="30000">
                <a:solidFill>
                  <a:srgbClr val="eeff41"/>
                </a:solidFill>
                <a:latin typeface="Arial"/>
                <a:ea typeface="DejaVu Sans"/>
              </a:rPr>
              <a:t>10  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M</a:t>
            </a:r>
            <a:r>
              <a:rPr b="0" lang="es-ES" sz="1100" spc="-1" strike="noStrike">
                <a:solidFill>
                  <a:srgbClr val="eeff41"/>
                </a:solidFill>
                <a:latin typeface="Arial"/>
                <a:ea typeface="DejaVu Sans"/>
              </a:rPr>
              <a:t>o  </a:t>
            </a:r>
            <a:r>
              <a:rPr b="0" lang="es-ES" sz="1100" spc="-1" strike="noStrike">
                <a:solidFill>
                  <a:srgbClr val="4dd0e1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Argüelles et al. MNRAS (2021)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</p:txBody>
      </p:sp>
      <p:sp>
        <p:nvSpPr>
          <p:cNvPr id="579" name="Conector recto de flecha 9"/>
          <p:cNvSpPr/>
          <p:nvPr/>
        </p:nvSpPr>
        <p:spPr>
          <a:xfrm flipV="1">
            <a:off x="4848120" y="3833280"/>
            <a:ext cx="64116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0" name="CuadroTexto 24"/>
          <p:cNvSpPr/>
          <p:nvPr/>
        </p:nvSpPr>
        <p:spPr>
          <a:xfrm>
            <a:off x="3664080" y="2310840"/>
            <a:ext cx="2739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l-GR" sz="1400" spc="-1" strike="noStrike">
                <a:solidFill>
                  <a:srgbClr val="eeff41"/>
                </a:solidFill>
                <a:latin typeface="Arial"/>
                <a:ea typeface="DejaVu Sans"/>
              </a:rPr>
              <a:t>δ^2</a:t>
            </a:r>
            <a:r>
              <a:rPr b="1" lang="es-AR" sz="1400" spc="-1" strike="noStrike">
                <a:solidFill>
                  <a:srgbClr val="eeff41"/>
                </a:solidFill>
                <a:latin typeface="Arial"/>
                <a:ea typeface="DejaVu Sans"/>
              </a:rPr>
              <a:t> S&lt; 0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192600" y="-5652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Turning point instability &amp; last stable configuration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82" name="Google Shape;109;p 3"/>
          <p:cNvSpPr/>
          <p:nvPr/>
        </p:nvSpPr>
        <p:spPr>
          <a:xfrm flipV="1">
            <a:off x="192600" y="410040"/>
            <a:ext cx="6327720" cy="6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Google Shape;77;p 12"/>
          <p:cNvSpPr/>
          <p:nvPr/>
        </p:nvSpPr>
        <p:spPr>
          <a:xfrm>
            <a:off x="-70200" y="48564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Hystorically, the gravitational collapse of a degenerate (and relativistic) `star’ was understood in terms of the onset of a thermodynamic instabiliy at a Turning-Point (TP), e.g. at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dM/d</a:t>
            </a:r>
            <a:r>
              <a:rPr b="0" lang="el-GR" sz="1600" spc="-1" strike="noStrike">
                <a:solidFill>
                  <a:srgbClr val="eeff41"/>
                </a:solidFill>
                <a:latin typeface="Arial"/>
                <a:ea typeface="DejaVu Sans"/>
              </a:rPr>
              <a:t>ρ</a:t>
            </a:r>
            <a:r>
              <a:rPr b="0" lang="es-ES" sz="1100" spc="-1" strike="noStrike">
                <a:solidFill>
                  <a:srgbClr val="eeff41"/>
                </a:solidFill>
                <a:latin typeface="Arial"/>
                <a:ea typeface="DejaVu Sans"/>
              </a:rPr>
              <a:t>o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 =0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584" name="Google Shape;77;p 14"/>
          <p:cNvSpPr/>
          <p:nvPr/>
        </p:nvSpPr>
        <p:spPr>
          <a:xfrm>
            <a:off x="-49320" y="1165320"/>
            <a:ext cx="9189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However TPs don’t provide a necessary condition for thermodynamic instability: the onset of </a:t>
            </a:r>
            <a:r>
              <a:rPr b="0" lang="es-ES" sz="16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instability can occur prior to the TP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(or even without its existence) 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Schiffrin &amp; Wald (2014)</a:t>
            </a:r>
            <a:r>
              <a:rPr b="0" lang="es-ES" sz="1800" spc="-1" strike="noStrike">
                <a:solidFill>
                  <a:srgbClr val="4dd0e1"/>
                </a:solidFill>
                <a:latin typeface="Arial"/>
                <a:ea typeface="DejaVu Sans"/>
              </a:rPr>
              <a:t> 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585" name="Imagen 20" descr=""/>
          <p:cNvPicPr/>
          <p:nvPr/>
        </p:nvPicPr>
        <p:blipFill>
          <a:blip r:embed="rId1"/>
          <a:stretch/>
        </p:blipFill>
        <p:spPr>
          <a:xfrm>
            <a:off x="141120" y="2142360"/>
            <a:ext cx="5151600" cy="2914920"/>
          </a:xfrm>
          <a:prstGeom prst="rect">
            <a:avLst/>
          </a:prstGeom>
          <a:ln w="0">
            <a:noFill/>
          </a:ln>
        </p:spPr>
      </p:pic>
      <p:sp>
        <p:nvSpPr>
          <p:cNvPr id="586" name="Conector recto 1"/>
          <p:cNvSpPr/>
          <p:nvPr/>
        </p:nvSpPr>
        <p:spPr>
          <a:xfrm>
            <a:off x="874440" y="4413960"/>
            <a:ext cx="426744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Conector recto 2"/>
          <p:cNvSpPr/>
          <p:nvPr/>
        </p:nvSpPr>
        <p:spPr>
          <a:xfrm>
            <a:off x="874440" y="4551480"/>
            <a:ext cx="426744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onector recto 3"/>
          <p:cNvSpPr/>
          <p:nvPr/>
        </p:nvSpPr>
        <p:spPr>
          <a:xfrm>
            <a:off x="788040" y="4724280"/>
            <a:ext cx="443988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onector recto de flecha 6"/>
          <p:cNvSpPr/>
          <p:nvPr/>
        </p:nvSpPr>
        <p:spPr>
          <a:xfrm>
            <a:off x="1042920" y="1783080"/>
            <a:ext cx="4249800" cy="18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0" name="CuadroTexto 21"/>
          <p:cNvSpPr/>
          <p:nvPr/>
        </p:nvSpPr>
        <p:spPr>
          <a:xfrm>
            <a:off x="5333040" y="1812960"/>
            <a:ext cx="38440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AR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 our case we have:  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591" name="Imagen 22" descr=""/>
          <p:cNvPicPr/>
          <p:nvPr/>
        </p:nvPicPr>
        <p:blipFill>
          <a:blip r:embed="rId2"/>
          <a:stretch/>
        </p:blipFill>
        <p:spPr>
          <a:xfrm>
            <a:off x="5536800" y="2120760"/>
            <a:ext cx="3436560" cy="2936520"/>
          </a:xfrm>
          <a:prstGeom prst="rect">
            <a:avLst/>
          </a:prstGeom>
          <a:ln w="0">
            <a:noFill/>
          </a:ln>
        </p:spPr>
      </p:pic>
      <p:sp>
        <p:nvSpPr>
          <p:cNvPr id="592" name="CuadroTexto 22"/>
          <p:cNvSpPr/>
          <p:nvPr/>
        </p:nvSpPr>
        <p:spPr>
          <a:xfrm>
            <a:off x="6443280" y="2074320"/>
            <a:ext cx="27705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70c0"/>
                </a:solidFill>
                <a:latin typeface="Arial"/>
                <a:ea typeface="DejaVu Sans"/>
              </a:rPr>
              <a:t>Argüelles et al. MNRAS (2021)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24" dur="indefinite" restart="never" nodeType="tmRoot">
          <p:childTnLst>
            <p:seq>
              <p:cTn id="125" dur="indefinite" nodeType="mainSeq">
                <p:childTnLst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257400" y="2520"/>
            <a:ext cx="87015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How do we obtain realistic DM halos in cosmology via this method ?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594" name="Google Shape;109;p 5"/>
          <p:cNvSpPr/>
          <p:nvPr/>
        </p:nvSpPr>
        <p:spPr>
          <a:xfrm flipH="1" rot="10800000">
            <a:off x="256320" y="449640"/>
            <a:ext cx="84182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PlaceHolder 2"/>
          <p:cNvSpPr>
            <a:spLocks noGrp="1"/>
          </p:cNvSpPr>
          <p:nvPr>
            <p:ph/>
          </p:nvPr>
        </p:nvSpPr>
        <p:spPr>
          <a:xfrm>
            <a:off x="-2081160" y="1208160"/>
            <a:ext cx="1964880" cy="3412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Hablar Aca sobre: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Boltzmann Hierarchies (poner termino de interacciones)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Quien es f0 en el caso de neutrinos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596" name="Google Shape;77;p 15"/>
          <p:cNvSpPr/>
          <p:nvPr/>
        </p:nvSpPr>
        <p:spPr>
          <a:xfrm>
            <a:off x="192600" y="758160"/>
            <a:ext cx="8838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597" name="Imagen 23" descr="Gráfico&#10;&#10;Descripción generada automáticamente"/>
          <p:cNvPicPr/>
          <p:nvPr/>
        </p:nvPicPr>
        <p:blipFill>
          <a:blip r:embed="rId1"/>
          <a:stretch/>
        </p:blipFill>
        <p:spPr>
          <a:xfrm>
            <a:off x="5939280" y="2266920"/>
            <a:ext cx="3149280" cy="2784240"/>
          </a:xfrm>
          <a:prstGeom prst="rect">
            <a:avLst/>
          </a:prstGeom>
          <a:ln w="0">
            <a:noFill/>
          </a:ln>
        </p:spPr>
      </p:pic>
      <p:sp>
        <p:nvSpPr>
          <p:cNvPr id="598" name="Google Shape;77;p 16"/>
          <p:cNvSpPr/>
          <p:nvPr/>
        </p:nvSpPr>
        <p:spPr>
          <a:xfrm>
            <a:off x="-1440" y="488520"/>
            <a:ext cx="9140400" cy="71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One should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 i)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calculate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the power spectrum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P(k)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in a given (~10¹ keV) cosmology (CLASS)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                      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ii)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apply the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 Press-Schechter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formalism to obtain M</a:t>
            </a:r>
            <a:r>
              <a:rPr b="0" lang="es-ES" sz="16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vir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= M(R</a:t>
            </a:r>
            <a:r>
              <a:rPr b="0" lang="es-ES" sz="16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vir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  at given z</a:t>
            </a:r>
            <a:r>
              <a:rPr b="0" lang="es-ES" sz="16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vir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;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                      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599" name="Imagen 30" descr=""/>
          <p:cNvPicPr/>
          <p:nvPr/>
        </p:nvPicPr>
        <p:blipFill>
          <a:blip r:embed="rId2"/>
          <a:stretch/>
        </p:blipFill>
        <p:spPr>
          <a:xfrm>
            <a:off x="2381040" y="1207800"/>
            <a:ext cx="2879640" cy="481680"/>
          </a:xfrm>
          <a:prstGeom prst="rect">
            <a:avLst/>
          </a:prstGeom>
          <a:ln w="0">
            <a:noFill/>
          </a:ln>
        </p:spPr>
      </p:pic>
      <p:pic>
        <p:nvPicPr>
          <p:cNvPr id="600" name="Imagen 34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5823720" y="1208520"/>
            <a:ext cx="1741320" cy="479520"/>
          </a:xfrm>
          <a:prstGeom prst="rect">
            <a:avLst/>
          </a:prstGeom>
          <a:ln w="0">
            <a:noFill/>
          </a:ln>
        </p:spPr>
      </p:pic>
      <p:sp>
        <p:nvSpPr>
          <p:cNvPr id="601" name="CuadroTexto 25"/>
          <p:cNvSpPr/>
          <p:nvPr/>
        </p:nvSpPr>
        <p:spPr>
          <a:xfrm>
            <a:off x="353520" y="1297080"/>
            <a:ext cx="2739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Mass variance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02" name="Conector recto de flecha 8"/>
          <p:cNvSpPr/>
          <p:nvPr/>
        </p:nvSpPr>
        <p:spPr>
          <a:xfrm>
            <a:off x="1737000" y="1451520"/>
            <a:ext cx="501120" cy="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03" name="CuadroTexto 32"/>
          <p:cNvSpPr/>
          <p:nvPr/>
        </p:nvSpPr>
        <p:spPr>
          <a:xfrm>
            <a:off x="5863680" y="1803960"/>
            <a:ext cx="34189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Critical overdensity (spherical collapse)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604" name="Imagen 35" descr="Gráfico, Gráfico de líneas&#10;&#10;Descripción generada automáticamente"/>
          <p:cNvPicPr/>
          <p:nvPr/>
        </p:nvPicPr>
        <p:blipFill>
          <a:blip r:embed="rId4"/>
          <a:stretch/>
        </p:blipFill>
        <p:spPr>
          <a:xfrm>
            <a:off x="30240" y="2271240"/>
            <a:ext cx="3095280" cy="2797560"/>
          </a:xfrm>
          <a:prstGeom prst="rect">
            <a:avLst/>
          </a:prstGeom>
          <a:ln w="0">
            <a:noFill/>
          </a:ln>
        </p:spPr>
      </p:pic>
      <p:sp>
        <p:nvSpPr>
          <p:cNvPr id="605" name="CuadroTexto 33"/>
          <p:cNvSpPr/>
          <p:nvPr/>
        </p:nvSpPr>
        <p:spPr>
          <a:xfrm>
            <a:off x="3243600" y="3572280"/>
            <a:ext cx="2739600" cy="118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iii) 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Use the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stable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family of solutions obtained at violent relaxation (i.e. valid at z</a:t>
            </a:r>
            <a:r>
              <a:rPr b="0" lang="es-ES" sz="14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vir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),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 in agreement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with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avobe 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virial constraints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06" name="CuadroTexto 34"/>
          <p:cNvSpPr/>
          <p:nvPr/>
        </p:nvSpPr>
        <p:spPr>
          <a:xfrm>
            <a:off x="3124800" y="4747680"/>
            <a:ext cx="2739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Argüelles et al. MNRAS (2021)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07" name="CuadroTexto 35"/>
          <p:cNvSpPr/>
          <p:nvPr/>
        </p:nvSpPr>
        <p:spPr>
          <a:xfrm>
            <a:off x="7443360" y="3222000"/>
            <a:ext cx="1736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cd8c"/>
                </a:solidFill>
                <a:latin typeface="Arial"/>
                <a:ea typeface="DejaVu Sans"/>
              </a:rPr>
              <a:t>m=50 keV</a:t>
            </a:r>
            <a:r>
              <a:rPr b="1" lang="es-ES" sz="1400" spc="-1" strike="noStrike">
                <a:solidFill>
                  <a:srgbClr val="ff0000"/>
                </a:solidFill>
                <a:latin typeface="Arial"/>
                <a:ea typeface="DejaVu Sans"/>
              </a:rPr>
              <a:t> 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 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     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08" name="CuadroTexto 36"/>
          <p:cNvSpPr/>
          <p:nvPr/>
        </p:nvSpPr>
        <p:spPr>
          <a:xfrm>
            <a:off x="3329640" y="1879560"/>
            <a:ext cx="21574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Window</a:t>
            </a:r>
            <a:r>
              <a:rPr b="0" i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top-hat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function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09" name="Conector recto de flecha 10"/>
          <p:cNvSpPr/>
          <p:nvPr/>
        </p:nvSpPr>
        <p:spPr>
          <a:xfrm flipH="1">
            <a:off x="4117680" y="1575360"/>
            <a:ext cx="235800" cy="26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10" name="CuadroTexto 37"/>
          <p:cNvSpPr/>
          <p:nvPr/>
        </p:nvSpPr>
        <p:spPr>
          <a:xfrm>
            <a:off x="3459240" y="2957760"/>
            <a:ext cx="2027880" cy="33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M</a:t>
            </a:r>
            <a:r>
              <a:rPr b="1" lang="es-ES" sz="1400" spc="-1" strike="noStrike" baseline="-25000">
                <a:solidFill>
                  <a:srgbClr val="eeff41"/>
                </a:solidFill>
                <a:latin typeface="Arial"/>
                <a:ea typeface="DejaVu Sans"/>
              </a:rPr>
              <a:t>vir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= 5.4 x 10</a:t>
            </a:r>
            <a:r>
              <a:rPr b="1" lang="es-ES" sz="1400" spc="-1" strike="noStrike" baseline="30000">
                <a:solidFill>
                  <a:srgbClr val="eeff41"/>
                </a:solidFill>
                <a:latin typeface="Arial"/>
                <a:ea typeface="DejaVu Sans"/>
              </a:rPr>
              <a:t>10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 Mo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11" name="Conector: curvado 1"/>
          <p:cNvSpPr/>
          <p:nvPr/>
        </p:nvSpPr>
        <p:spPr>
          <a:xfrm flipV="1">
            <a:off x="2176560" y="3058200"/>
            <a:ext cx="1277280" cy="203400"/>
          </a:xfrm>
          <a:prstGeom prst="curvedConnector3">
            <a:avLst>
              <a:gd name="adj1" fmla="val 50000"/>
            </a:avLst>
          </a:prstGeom>
          <a:noFill/>
          <a:ln w="255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12" name="Conector: curvado 2"/>
          <p:cNvSpPr/>
          <p:nvPr/>
        </p:nvSpPr>
        <p:spPr>
          <a:xfrm>
            <a:off x="5392440" y="3058200"/>
            <a:ext cx="1514520" cy="619560"/>
          </a:xfrm>
          <a:prstGeom prst="curvedConnector3">
            <a:avLst>
              <a:gd name="adj1" fmla="val 50000"/>
            </a:avLst>
          </a:prstGeom>
          <a:noFill/>
          <a:ln w="255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13" name="Conector recto de flecha 13"/>
          <p:cNvSpPr/>
          <p:nvPr/>
        </p:nvSpPr>
        <p:spPr>
          <a:xfrm flipH="1">
            <a:off x="6780960" y="1575360"/>
            <a:ext cx="235800" cy="26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192600" y="-5652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Novel SMBH formation scenario from DM core-collapse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615" name="Google Shape;109;p 12"/>
          <p:cNvSpPr/>
          <p:nvPr/>
        </p:nvSpPr>
        <p:spPr>
          <a:xfrm flipV="1">
            <a:off x="192600" y="399240"/>
            <a:ext cx="7125480" cy="7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Google Shape;77;p 32"/>
          <p:cNvSpPr/>
          <p:nvPr/>
        </p:nvSpPr>
        <p:spPr>
          <a:xfrm>
            <a:off x="-70200" y="48564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This solution may provide initial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seed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for the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formation of observed SMBHs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in active galaxies such as M87 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(without the need of unrealistic super – Eddington accretion rates)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17" name="Google Shape;77;p 36"/>
          <p:cNvSpPr/>
          <p:nvPr/>
        </p:nvSpPr>
        <p:spPr>
          <a:xfrm>
            <a:off x="-49320" y="1165320"/>
            <a:ext cx="9189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 degeneracy pressure of the DM core cannot support its own weight and undergo a core-collapse towards a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SMBH-seed from DM !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(i.e. without the need of barionic matter)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618" name="Imagen 12" descr=""/>
          <p:cNvPicPr/>
          <p:nvPr/>
        </p:nvPicPr>
        <p:blipFill>
          <a:blip r:embed="rId1"/>
          <a:stretch/>
        </p:blipFill>
        <p:spPr>
          <a:xfrm>
            <a:off x="73080" y="2160720"/>
            <a:ext cx="5151600" cy="2914920"/>
          </a:xfrm>
          <a:prstGeom prst="rect">
            <a:avLst/>
          </a:prstGeom>
          <a:ln w="0">
            <a:noFill/>
          </a:ln>
        </p:spPr>
      </p:pic>
      <p:sp>
        <p:nvSpPr>
          <p:cNvPr id="619" name="Conector recto 11"/>
          <p:cNvSpPr/>
          <p:nvPr/>
        </p:nvSpPr>
        <p:spPr>
          <a:xfrm>
            <a:off x="874440" y="4413960"/>
            <a:ext cx="426744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onector recto 12"/>
          <p:cNvSpPr/>
          <p:nvPr/>
        </p:nvSpPr>
        <p:spPr>
          <a:xfrm>
            <a:off x="874440" y="4551480"/>
            <a:ext cx="426744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onector recto 13"/>
          <p:cNvSpPr/>
          <p:nvPr/>
        </p:nvSpPr>
        <p:spPr>
          <a:xfrm>
            <a:off x="788040" y="4724280"/>
            <a:ext cx="4439880" cy="360"/>
          </a:xfrm>
          <a:prstGeom prst="line">
            <a:avLst/>
          </a:prstGeom>
          <a:ln w="2556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2" name="Imagen 14" descr=""/>
          <p:cNvPicPr/>
          <p:nvPr/>
        </p:nvPicPr>
        <p:blipFill>
          <a:blip r:embed="rId2"/>
          <a:stretch/>
        </p:blipFill>
        <p:spPr>
          <a:xfrm>
            <a:off x="5694120" y="2523960"/>
            <a:ext cx="3251160" cy="2590560"/>
          </a:xfrm>
          <a:prstGeom prst="rect">
            <a:avLst/>
          </a:prstGeom>
          <a:ln w="0">
            <a:noFill/>
          </a:ln>
        </p:spPr>
      </p:pic>
      <p:pic>
        <p:nvPicPr>
          <p:cNvPr id="623" name="Imagen 25" descr=""/>
          <p:cNvPicPr/>
          <p:nvPr/>
        </p:nvPicPr>
        <p:blipFill>
          <a:blip r:embed="rId3"/>
          <a:stretch/>
        </p:blipFill>
        <p:spPr>
          <a:xfrm>
            <a:off x="5296320" y="1843920"/>
            <a:ext cx="3836520" cy="629280"/>
          </a:xfrm>
          <a:prstGeom prst="rect">
            <a:avLst/>
          </a:prstGeom>
          <a:ln w="0">
            <a:noFill/>
          </a:ln>
        </p:spPr>
      </p:pic>
      <p:sp>
        <p:nvSpPr>
          <p:cNvPr id="624" name="CuadroTexto 7"/>
          <p:cNvSpPr/>
          <p:nvPr/>
        </p:nvSpPr>
        <p:spPr>
          <a:xfrm>
            <a:off x="2734920" y="1791000"/>
            <a:ext cx="27705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Argüelles et al. MNRAS (2021</a:t>
            </a:r>
            <a:r>
              <a:rPr b="0" lang="es-ES" sz="1400" spc="-1" strike="noStrike">
                <a:solidFill>
                  <a:srgbClr val="0070c0"/>
                </a:solidFill>
                <a:latin typeface="Arial"/>
                <a:ea typeface="DejaVu Sans"/>
              </a:rPr>
              <a:t>)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73" dur="indefinite" restart="never" nodeType="tmRoot">
          <p:childTnLst>
            <p:seq>
              <p:cTn id="174" dur="indefinite" nodeType="mainSeq">
                <p:childTnLst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107;p 4"/>
          <p:cNvSpPr/>
          <p:nvPr/>
        </p:nvSpPr>
        <p:spPr>
          <a:xfrm>
            <a:off x="0" y="-85680"/>
            <a:ext cx="9140040" cy="56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AR" sz="2200" spc="-1" strike="noStrike">
                <a:solidFill>
                  <a:srgbClr val="adadad"/>
                </a:solidFill>
                <a:latin typeface="Arial"/>
                <a:ea typeface="Arial"/>
              </a:rPr>
              <a:t>Disc accretion for horizonless dark compact objects: the fermion core</a:t>
            </a:r>
            <a:endParaRPr b="0" lang="es-AR" sz="2200" spc="-1" strike="noStrike">
              <a:latin typeface="Arial"/>
            </a:endParaRPr>
          </a:p>
        </p:txBody>
      </p:sp>
      <p:pic>
        <p:nvPicPr>
          <p:cNvPr id="626" name="" descr=""/>
          <p:cNvPicPr/>
          <p:nvPr/>
        </p:nvPicPr>
        <p:blipFill>
          <a:blip r:embed="rId1"/>
          <a:stretch/>
        </p:blipFill>
        <p:spPr>
          <a:xfrm>
            <a:off x="3960000" y="937800"/>
            <a:ext cx="5033160" cy="1940040"/>
          </a:xfrm>
          <a:prstGeom prst="rect">
            <a:avLst/>
          </a:prstGeom>
          <a:ln w="0">
            <a:noFill/>
          </a:ln>
        </p:spPr>
      </p:pic>
      <p:pic>
        <p:nvPicPr>
          <p:cNvPr id="627" name="" descr=""/>
          <p:cNvPicPr/>
          <p:nvPr/>
        </p:nvPicPr>
        <p:blipFill>
          <a:blip r:embed="rId2"/>
          <a:stretch/>
        </p:blipFill>
        <p:spPr>
          <a:xfrm>
            <a:off x="6444000" y="2961720"/>
            <a:ext cx="2697840" cy="2179800"/>
          </a:xfrm>
          <a:prstGeom prst="rect">
            <a:avLst/>
          </a:prstGeom>
          <a:ln w="0">
            <a:noFill/>
          </a:ln>
        </p:spPr>
      </p:pic>
      <p:pic>
        <p:nvPicPr>
          <p:cNvPr id="628" name="" descr=""/>
          <p:cNvPicPr/>
          <p:nvPr/>
        </p:nvPicPr>
        <p:blipFill>
          <a:blip r:embed="rId3"/>
          <a:stretch/>
        </p:blipFill>
        <p:spPr>
          <a:xfrm>
            <a:off x="0" y="3078000"/>
            <a:ext cx="2517840" cy="2034720"/>
          </a:xfrm>
          <a:prstGeom prst="rect">
            <a:avLst/>
          </a:prstGeom>
          <a:ln w="0">
            <a:noFill/>
          </a:ln>
        </p:spPr>
      </p:pic>
      <p:sp>
        <p:nvSpPr>
          <p:cNvPr id="629" name="Google Shape;77;p 27"/>
          <p:cNvSpPr/>
          <p:nvPr/>
        </p:nvSpPr>
        <p:spPr>
          <a:xfrm>
            <a:off x="4860000" y="2852640"/>
            <a:ext cx="1833840" cy="110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5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Efficiency of energy extraction from the central object</a:t>
            </a:r>
            <a:endParaRPr b="0" lang="es-A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30" name="Google Shape;77;p 28"/>
          <p:cNvSpPr/>
          <p:nvPr/>
        </p:nvSpPr>
        <p:spPr>
          <a:xfrm>
            <a:off x="0" y="359640"/>
            <a:ext cx="9043200" cy="60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We study accretion flow and associated emission using generalized “</a:t>
            </a:r>
            <a:r>
              <a:rPr b="0" lang="es-ES" sz="1600" spc="-1" strike="noStrike">
                <a:solidFill>
                  <a:srgbClr val="ffffff"/>
                </a:solidFill>
                <a:latin typeface="FreeSerif"/>
                <a:ea typeface="FreeSerif"/>
              </a:rPr>
              <a:t>α-discs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” onto the DM-core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31" name=""/>
          <p:cNvSpPr/>
          <p:nvPr/>
        </p:nvSpPr>
        <p:spPr>
          <a:xfrm>
            <a:off x="34560" y="1010160"/>
            <a:ext cx="3777840" cy="72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5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Fermionic DM profiles of active galaxies</a:t>
            </a:r>
            <a:endParaRPr b="0" lang="es-AR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500" spc="-1" strike="noStrike">
              <a:latin typeface="Arial"/>
            </a:endParaRPr>
          </a:p>
        </p:txBody>
      </p:sp>
      <p:sp>
        <p:nvSpPr>
          <p:cNvPr id="632" name=""/>
          <p:cNvSpPr/>
          <p:nvPr/>
        </p:nvSpPr>
        <p:spPr>
          <a:xfrm>
            <a:off x="3658680" y="1067760"/>
            <a:ext cx="54000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"/>
          <p:cNvSpPr/>
          <p:nvPr/>
        </p:nvSpPr>
        <p:spPr>
          <a:xfrm>
            <a:off x="747720" y="1344240"/>
            <a:ext cx="3597840" cy="10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Example: Mc=10⁷ Mo; M=10¹² Mo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Solution A2 → m=50 keV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Solution B2 → m=200 keV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34" name=""/>
          <p:cNvSpPr/>
          <p:nvPr/>
        </p:nvSpPr>
        <p:spPr>
          <a:xfrm flipH="1">
            <a:off x="3597120" y="1344240"/>
            <a:ext cx="177840" cy="89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cubicBezTo>
                  <a:pt x="16200" y="0"/>
                  <a:pt x="10800" y="900"/>
                  <a:pt x="10800" y="1800"/>
                </a:cubicBezTo>
                <a:lnTo>
                  <a:pt x="10800" y="8745"/>
                </a:lnTo>
                <a:cubicBezTo>
                  <a:pt x="10800" y="9645"/>
                  <a:pt x="5400" y="10545"/>
                  <a:pt x="0" y="10545"/>
                </a:cubicBezTo>
                <a:cubicBezTo>
                  <a:pt x="5400" y="10545"/>
                  <a:pt x="10800" y="11445"/>
                  <a:pt x="10800" y="12345"/>
                </a:cubicBezTo>
                <a:lnTo>
                  <a:pt x="10800" y="19800"/>
                </a:lnTo>
                <a:cubicBezTo>
                  <a:pt x="10800" y="20700"/>
                  <a:pt x="16200" y="21600"/>
                  <a:pt x="2160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adroTexto 13"/>
          <p:cNvSpPr/>
          <p:nvPr/>
        </p:nvSpPr>
        <p:spPr>
          <a:xfrm>
            <a:off x="180000" y="2340000"/>
            <a:ext cx="3777840" cy="637200"/>
          </a:xfrm>
          <a:prstGeom prst="rect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Emitted flux: it always exist a DM-core comapcity such that the flux is indistinguishable from that of BH of the same mass as the core </a:t>
            </a:r>
            <a:endParaRPr b="0" lang="es-AR" sz="1200" spc="-1" strike="noStrike">
              <a:latin typeface="Arial"/>
            </a:endParaRPr>
          </a:p>
        </p:txBody>
      </p:sp>
      <p:pic>
        <p:nvPicPr>
          <p:cNvPr id="636" name="" descr=""/>
          <p:cNvPicPr/>
          <p:nvPr/>
        </p:nvPicPr>
        <p:blipFill>
          <a:blip r:embed="rId4"/>
          <a:stretch/>
        </p:blipFill>
        <p:spPr>
          <a:xfrm>
            <a:off x="2880000" y="3780000"/>
            <a:ext cx="1235160" cy="579600"/>
          </a:xfrm>
          <a:prstGeom prst="rect">
            <a:avLst/>
          </a:prstGeom>
          <a:ln w="0">
            <a:noFill/>
          </a:ln>
        </p:spPr>
      </p:pic>
      <p:pic>
        <p:nvPicPr>
          <p:cNvPr id="637" name="" descr=""/>
          <p:cNvPicPr/>
          <p:nvPr/>
        </p:nvPicPr>
        <p:blipFill>
          <a:blip r:embed="rId5"/>
          <a:stretch/>
        </p:blipFill>
        <p:spPr>
          <a:xfrm>
            <a:off x="3362760" y="4521960"/>
            <a:ext cx="2755080" cy="619560"/>
          </a:xfrm>
          <a:prstGeom prst="rect">
            <a:avLst/>
          </a:prstGeom>
          <a:ln w="0">
            <a:noFill/>
          </a:ln>
        </p:spPr>
      </p:pic>
      <p:sp>
        <p:nvSpPr>
          <p:cNvPr id="638" name=""/>
          <p:cNvSpPr/>
          <p:nvPr/>
        </p:nvSpPr>
        <p:spPr>
          <a:xfrm>
            <a:off x="6120000" y="5040000"/>
            <a:ext cx="54000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"/>
          <p:cNvSpPr/>
          <p:nvPr/>
        </p:nvSpPr>
        <p:spPr>
          <a:xfrm>
            <a:off x="2520000" y="3078000"/>
            <a:ext cx="2157840" cy="77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DejaVu Sans"/>
              </a:rPr>
              <a:t>- Geometrically thin &amp; optically thick disc with angular speed ~ Keplerian</a:t>
            </a:r>
            <a:endParaRPr b="0" lang="es-AR" sz="1200" spc="-1" strike="noStrike">
              <a:latin typeface="Arial"/>
            </a:endParaRPr>
          </a:p>
        </p:txBody>
      </p:sp>
      <p:sp>
        <p:nvSpPr>
          <p:cNvPr id="640" name=""/>
          <p:cNvSpPr/>
          <p:nvPr/>
        </p:nvSpPr>
        <p:spPr>
          <a:xfrm>
            <a:off x="3420000" y="3600000"/>
            <a:ext cx="360" cy="2509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adroTexto 18"/>
          <p:cNvSpPr/>
          <p:nvPr/>
        </p:nvSpPr>
        <p:spPr>
          <a:xfrm>
            <a:off x="293400" y="663840"/>
            <a:ext cx="31244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Millauro, Argüelles et al. A&amp;A (2024)</a:t>
            </a:r>
            <a:endParaRPr b="0" lang="es-A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n 37" descr=""/>
          <p:cNvPicPr/>
          <p:nvPr/>
        </p:nvPicPr>
        <p:blipFill>
          <a:blip r:embed="rId1"/>
          <a:stretch/>
        </p:blipFill>
        <p:spPr>
          <a:xfrm>
            <a:off x="81360" y="2647080"/>
            <a:ext cx="6874560" cy="2488680"/>
          </a:xfrm>
          <a:prstGeom prst="rect">
            <a:avLst/>
          </a:prstGeom>
          <a:ln w="0">
            <a:noFill/>
          </a:ln>
        </p:spPr>
      </p:pic>
      <p:sp>
        <p:nvSpPr>
          <p:cNvPr id="643" name="Rectángulo 3"/>
          <p:cNvSpPr/>
          <p:nvPr/>
        </p:nvSpPr>
        <p:spPr>
          <a:xfrm>
            <a:off x="81360" y="79560"/>
            <a:ext cx="8286840" cy="37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" sz="1900" spc="-1" strike="noStrike">
                <a:solidFill>
                  <a:srgbClr val="ffffff"/>
                </a:solidFill>
                <a:latin typeface="Arial"/>
                <a:ea typeface="DejaVu Sans"/>
              </a:rPr>
              <a:t>Growth of SMBH seeds formed from the </a:t>
            </a:r>
            <a:r>
              <a:rPr b="0" lang="es-AR" sz="1900" spc="-1" strike="noStrike">
                <a:solidFill>
                  <a:srgbClr val="ffffff"/>
                </a:solidFill>
                <a:latin typeface="Arial"/>
                <a:ea typeface="DejaVu Sans"/>
              </a:rPr>
              <a:t>gravitational </a:t>
            </a:r>
            <a:r>
              <a:rPr b="0" lang="es" sz="1900" spc="-1" strike="noStrike">
                <a:solidFill>
                  <a:srgbClr val="ffffff"/>
                </a:solidFill>
                <a:latin typeface="Arial"/>
                <a:ea typeface="DejaVu Sans"/>
              </a:rPr>
              <a:t>collapse of DM cores </a:t>
            </a:r>
            <a:endParaRPr b="0" lang="es-AR" sz="1900" spc="-1" strike="noStrike">
              <a:latin typeface="Arial"/>
            </a:endParaRPr>
          </a:p>
        </p:txBody>
      </p:sp>
      <p:sp>
        <p:nvSpPr>
          <p:cNvPr id="644" name="Google Shape;109;p 7"/>
          <p:cNvSpPr/>
          <p:nvPr/>
        </p:nvSpPr>
        <p:spPr>
          <a:xfrm flipV="1">
            <a:off x="81360" y="411480"/>
            <a:ext cx="8265240" cy="8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5" name="Imagen 41" descr=""/>
          <p:cNvPicPr/>
          <p:nvPr/>
        </p:nvPicPr>
        <p:blipFill>
          <a:blip r:embed="rId2"/>
          <a:stretch/>
        </p:blipFill>
        <p:spPr>
          <a:xfrm>
            <a:off x="154080" y="1872000"/>
            <a:ext cx="1825200" cy="675000"/>
          </a:xfrm>
          <a:prstGeom prst="rect">
            <a:avLst/>
          </a:prstGeom>
          <a:ln w="0">
            <a:noFill/>
          </a:ln>
        </p:spPr>
      </p:pic>
      <p:pic>
        <p:nvPicPr>
          <p:cNvPr id="646" name="Imagen 42" descr=""/>
          <p:cNvPicPr/>
          <p:nvPr/>
        </p:nvPicPr>
        <p:blipFill>
          <a:blip r:embed="rId3"/>
          <a:stretch/>
        </p:blipFill>
        <p:spPr>
          <a:xfrm>
            <a:off x="2212920" y="1858320"/>
            <a:ext cx="1413720" cy="702360"/>
          </a:xfrm>
          <a:prstGeom prst="rect">
            <a:avLst/>
          </a:prstGeom>
          <a:ln w="0">
            <a:noFill/>
          </a:ln>
        </p:spPr>
      </p:pic>
      <p:pic>
        <p:nvPicPr>
          <p:cNvPr id="647" name="Imagen 43" descr=""/>
          <p:cNvPicPr/>
          <p:nvPr/>
        </p:nvPicPr>
        <p:blipFill>
          <a:blip r:embed="rId4"/>
          <a:stretch/>
        </p:blipFill>
        <p:spPr>
          <a:xfrm>
            <a:off x="3860640" y="1827000"/>
            <a:ext cx="2363760" cy="720000"/>
          </a:xfrm>
          <a:prstGeom prst="rect">
            <a:avLst/>
          </a:prstGeom>
          <a:ln w="0">
            <a:noFill/>
          </a:ln>
        </p:spPr>
      </p:pic>
      <p:sp>
        <p:nvSpPr>
          <p:cNvPr id="648" name="Google Shape;77;p 25"/>
          <p:cNvSpPr/>
          <p:nvPr/>
        </p:nvSpPr>
        <p:spPr>
          <a:xfrm>
            <a:off x="-202320" y="48348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. We compute, in a Kerr metric, the evolution of mass and angular momentum of the BH using a geodesic  general relativistic disc accretion model   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49" name="CuadroTexto 16"/>
          <p:cNvSpPr/>
          <p:nvPr/>
        </p:nvSpPr>
        <p:spPr>
          <a:xfrm>
            <a:off x="5794200" y="808200"/>
            <a:ext cx="3047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 </a:t>
            </a:r>
            <a:r>
              <a:rPr b="0" lang="es-ES" sz="1400" spc="-1" strike="noStrike">
                <a:solidFill>
                  <a:srgbClr val="00b0f0"/>
                </a:solidFill>
                <a:latin typeface="Arial"/>
                <a:ea typeface="DejaVu Sans"/>
              </a:rPr>
              <a:t>Argüelles et al. MNRAS (2023)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50" name="Google Shape;77;p 26"/>
          <p:cNvSpPr/>
          <p:nvPr/>
        </p:nvSpPr>
        <p:spPr>
          <a:xfrm>
            <a:off x="-202320" y="114120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. The rate at which the rest-mass dm flows inward through the </a:t>
            </a:r>
            <a:r>
              <a:rPr b="1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local balance between gravitational acceleratoin and radiation pressure 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(along z-axis) is calculated   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51" name="CuadroTexto 39"/>
          <p:cNvSpPr/>
          <p:nvPr/>
        </p:nvSpPr>
        <p:spPr>
          <a:xfrm>
            <a:off x="7032240" y="2164320"/>
            <a:ext cx="2026800" cy="2433960"/>
          </a:xfrm>
          <a:prstGeom prst="rect">
            <a:avLst/>
          </a:prstGeom>
          <a:noFill/>
          <a:ln w="38160">
            <a:solidFill>
              <a:srgbClr val="ffc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AR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This BH-seeds are larger tan typical baryonic-sedes (e.g. Pop. III stars), and can </a:t>
            </a: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grow up to 10^9 – 10^(10) M</a:t>
            </a:r>
            <a:r>
              <a:rPr b="0" lang="es-AR" sz="1100" spc="-1" strike="noStrike">
                <a:solidFill>
                  <a:srgbClr val="ffff00"/>
                </a:solidFill>
                <a:latin typeface="Arial"/>
                <a:ea typeface="DejaVu Sans"/>
              </a:rPr>
              <a:t>ʘ  </a:t>
            </a:r>
            <a:r>
              <a:rPr b="0" lang="es-AR" sz="1400" spc="-1" strike="noStrike">
                <a:solidFill>
                  <a:srgbClr val="ffff00"/>
                </a:solidFill>
                <a:latin typeface="Arial"/>
                <a:ea typeface="DejaVu Sans"/>
              </a:rPr>
              <a:t>in a fraction of 1st Gyr of the life of the Universe </a:t>
            </a:r>
            <a:r>
              <a:rPr b="0" lang="es-AR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without invoking unrealistic accretion rates ! </a:t>
            </a:r>
            <a:endParaRPr b="0" lang="es-AR" sz="14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149400" y="-93600"/>
            <a:ext cx="884160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" sz="1900" spc="-1" strike="noStrike">
                <a:solidFill>
                  <a:srgbClr val="ffffff"/>
                </a:solidFill>
                <a:latin typeface="Arial"/>
                <a:ea typeface="Arial"/>
              </a:rPr>
              <a:t>Different Massive BH formation channels: Baryonic &amp; Early Universe channels</a:t>
            </a:r>
            <a:endParaRPr b="0" lang="es-AR" sz="1900" spc="-1" strike="noStrike">
              <a:latin typeface="Arial"/>
            </a:endParaRPr>
          </a:p>
        </p:txBody>
      </p:sp>
      <p:sp>
        <p:nvSpPr>
          <p:cNvPr id="653" name="Google Shape;109;p 6"/>
          <p:cNvSpPr/>
          <p:nvPr/>
        </p:nvSpPr>
        <p:spPr>
          <a:xfrm flipV="1">
            <a:off x="303480" y="392400"/>
            <a:ext cx="845028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54" name="Imagen 38" descr="Dia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202680" y="570240"/>
            <a:ext cx="5596920" cy="4538520"/>
          </a:xfrm>
          <a:prstGeom prst="rect">
            <a:avLst/>
          </a:prstGeom>
          <a:ln w="0">
            <a:noFill/>
          </a:ln>
        </p:spPr>
      </p:pic>
      <p:sp>
        <p:nvSpPr>
          <p:cNvPr id="655" name="CuadroTexto 44"/>
          <p:cNvSpPr/>
          <p:nvPr/>
        </p:nvSpPr>
        <p:spPr>
          <a:xfrm>
            <a:off x="3286800" y="865800"/>
            <a:ext cx="27396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Volonteri et al. Nat. (2021)​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​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656" name="CuadroTexto 45"/>
          <p:cNvSpPr/>
          <p:nvPr/>
        </p:nvSpPr>
        <p:spPr>
          <a:xfrm>
            <a:off x="5837040" y="817920"/>
            <a:ext cx="3303720" cy="361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(I) Baryonic channels: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Pop. III stars 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(1st stars remnants)</a:t>
            </a:r>
            <a:endParaRPr b="0" lang="es-AR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Direct collapse of gas clouds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Runnaway collisions in star clusters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(II) Early Universe channels: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(poorly constrained epochs)</a:t>
            </a:r>
            <a:endParaRPr b="0" lang="es-AR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Topological defects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(cosmic strings, domain walls)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(III) DM channels: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00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00"/>
                </a:solidFill>
                <a:latin typeface="Arial"/>
                <a:ea typeface="DejaVu Sans"/>
              </a:rPr>
              <a:t>Fermionic DM core-collapse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Calibri"/>
              <a:buChar char="-"/>
            </a:pP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SIDM (grav. catastrophe)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57" name="Conector recto de flecha 2"/>
          <p:cNvSpPr/>
          <p:nvPr/>
        </p:nvSpPr>
        <p:spPr>
          <a:xfrm flipH="1">
            <a:off x="4464720" y="3875040"/>
            <a:ext cx="360" cy="78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eeff41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311040" y="252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2800" spc="-1" strike="noStrike">
                <a:solidFill>
                  <a:srgbClr val="ffffff"/>
                </a:solidFill>
                <a:latin typeface="Arial"/>
                <a:ea typeface="Arial"/>
              </a:rPr>
              <a:t>Success of the LCDM paradigm on large scales</a:t>
            </a:r>
            <a:endParaRPr b="0" lang="es-AR" sz="2800" spc="-1" strike="noStrike">
              <a:latin typeface="Arial"/>
            </a:endParaRPr>
          </a:p>
        </p:txBody>
      </p:sp>
      <p:sp>
        <p:nvSpPr>
          <p:cNvPr id="659" name="Google Shape;87;p 2"/>
          <p:cNvSpPr/>
          <p:nvPr/>
        </p:nvSpPr>
        <p:spPr>
          <a:xfrm flipH="1" rot="10800000">
            <a:off x="277920" y="568440"/>
            <a:ext cx="84182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Google Shape;88;p 1"/>
          <p:cNvSpPr/>
          <p:nvPr/>
        </p:nvSpPr>
        <p:spPr>
          <a:xfrm>
            <a:off x="276480" y="4732920"/>
            <a:ext cx="8418240" cy="58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Compelling evidence for non baryonic matter in the CMB: Need for Dark Matter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61" name="Google Shape;89;p 1"/>
          <p:cNvSpPr/>
          <p:nvPr/>
        </p:nvSpPr>
        <p:spPr>
          <a:xfrm>
            <a:off x="192240" y="801360"/>
            <a:ext cx="3398400" cy="79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" sz="1600" spc="-1" strike="noStrike">
                <a:solidFill>
                  <a:srgbClr val="eeeeee"/>
                </a:solidFill>
                <a:latin typeface="Arial"/>
                <a:ea typeface="Arial"/>
              </a:rPr>
              <a:t>Success of </a:t>
            </a:r>
            <a:r>
              <a:rPr b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CDM</a:t>
            </a:r>
            <a:r>
              <a:rPr b="1" lang="es" sz="1600" spc="-1" strike="noStrike">
                <a:solidFill>
                  <a:srgbClr val="eeeeee"/>
                </a:solidFill>
                <a:latin typeface="Arial"/>
                <a:ea typeface="Arial"/>
              </a:rPr>
              <a:t>:</a:t>
            </a:r>
            <a:endParaRPr b="0" lang="es-A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" sz="1600" spc="-1" strike="noStrike">
                <a:solidFill>
                  <a:srgbClr val="eeeeee"/>
                </a:solidFill>
                <a:latin typeface="Arial"/>
                <a:ea typeface="Arial"/>
              </a:rPr>
              <a:t> </a:t>
            </a:r>
            <a:r>
              <a:rPr b="1" lang="es" sz="1600" spc="-1" strike="noStrike">
                <a:solidFill>
                  <a:srgbClr val="eeeeee"/>
                </a:solidFill>
                <a:latin typeface="Arial"/>
                <a:ea typeface="Arial"/>
              </a:rPr>
              <a:t>Cold, colissionless self-gravitating system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662" name="Google Shape;90;p 1"/>
          <p:cNvSpPr/>
          <p:nvPr/>
        </p:nvSpPr>
        <p:spPr>
          <a:xfrm>
            <a:off x="79200" y="2125080"/>
            <a:ext cx="3687480" cy="1874520"/>
          </a:xfrm>
          <a:prstGeom prst="rect">
            <a:avLst/>
          </a:prstGeom>
          <a:noFill/>
          <a:ln w="284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38160" algn="ctr">
              <a:lnSpc>
                <a:spcPct val="100000"/>
              </a:lnSpc>
              <a:buNone/>
            </a:pPr>
            <a:r>
              <a:rPr b="0" lang="es-ES" sz="1100" spc="-1" strike="noStrike">
                <a:solidFill>
                  <a:srgbClr val="ffffff"/>
                </a:solidFill>
                <a:latin typeface="Arial"/>
                <a:ea typeface="DejaVu Sans"/>
              </a:rPr>
              <a:t>Astrophysical observations (CMB, BAO, Ly-α forest, local distribution and evolution of galaxies, etc) ranging from horizon scale (∼ 15000 Mpc) to the typical scale between galaxies (1 Mpc) are all consistent with a Universe that was seeded by a scale invariant primordial spectrum, and that is dominated by dark energy ∼ 70% followed by ∼ 25% of Cold Dark Matter (CDM) and only ∼ 5% of baryons plus radiation [Planck Collaboration et al., 2016]; [Vogelsberger et al., 2014]; [Kitaura, Angulo, et al., 2012]</a:t>
            </a:r>
            <a:endParaRPr b="0" lang="es-AR" sz="1100" spc="-1" strike="noStrike">
              <a:latin typeface="Arial"/>
            </a:endParaRPr>
          </a:p>
        </p:txBody>
      </p:sp>
      <p:sp>
        <p:nvSpPr>
          <p:cNvPr id="663" name="Google Shape;91;p 1"/>
          <p:cNvSpPr/>
          <p:nvPr/>
        </p:nvSpPr>
        <p:spPr>
          <a:xfrm>
            <a:off x="403200" y="4002840"/>
            <a:ext cx="3038040" cy="464760"/>
          </a:xfrm>
          <a:prstGeom prst="rect">
            <a:avLst/>
          </a:prstGeom>
          <a:noFill/>
          <a:ln w="284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" sz="1800" spc="-1" strike="noStrike">
                <a:solidFill>
                  <a:srgbClr val="eeff41"/>
                </a:solidFill>
                <a:latin typeface="Arial"/>
                <a:ea typeface="Arial"/>
              </a:rPr>
              <a:t>Lambda-CDM Cosmology</a:t>
            </a:r>
            <a:endParaRPr b="0" lang="es-AR" sz="1800" spc="-1" strike="noStrike">
              <a:latin typeface="Arial"/>
            </a:endParaRPr>
          </a:p>
        </p:txBody>
      </p:sp>
      <p:sp>
        <p:nvSpPr>
          <p:cNvPr id="664" name="Right Arrow 2"/>
          <p:cNvSpPr/>
          <p:nvPr/>
        </p:nvSpPr>
        <p:spPr>
          <a:xfrm rot="5400000">
            <a:off x="1678680" y="1764720"/>
            <a:ext cx="297360" cy="192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dd0e1"/>
          </a:solidFill>
          <a:ln w="28440">
            <a:solidFill>
              <a:srgbClr val="eeff4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adroTexto 46"/>
          <p:cNvSpPr/>
          <p:nvPr/>
        </p:nvSpPr>
        <p:spPr>
          <a:xfrm>
            <a:off x="4915080" y="693360"/>
            <a:ext cx="391500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Cosmological perturbation theory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Describes how primordial density perturbations grow into galactic structures due to gravity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666" name="Imagen 47" descr="Imagen que contiene Diagrama&#10;&#10;Descripción generada automáticamente"/>
          <p:cNvPicPr/>
          <p:nvPr/>
        </p:nvPicPr>
        <p:blipFill>
          <a:blip r:embed="rId1"/>
          <a:stretch/>
        </p:blipFill>
        <p:spPr>
          <a:xfrm>
            <a:off x="5238360" y="1496160"/>
            <a:ext cx="3214080" cy="323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246600" y="-32040"/>
            <a:ext cx="884160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2800" spc="-1" strike="noStrike">
                <a:solidFill>
                  <a:srgbClr val="ffffff"/>
                </a:solidFill>
                <a:latin typeface="Arial"/>
                <a:ea typeface="Arial"/>
              </a:rPr>
              <a:t>However.. important open questions on small scales</a:t>
            </a:r>
            <a:endParaRPr b="0" lang="es-AR" sz="2800" spc="-1" strike="noStrike">
              <a:latin typeface="Arial"/>
            </a:endParaRPr>
          </a:p>
        </p:txBody>
      </p:sp>
      <p:sp>
        <p:nvSpPr>
          <p:cNvPr id="341" name="Google Shape;109;p 2"/>
          <p:cNvSpPr/>
          <p:nvPr/>
        </p:nvSpPr>
        <p:spPr>
          <a:xfrm flipV="1">
            <a:off x="246600" y="466560"/>
            <a:ext cx="868752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Google Shape;77;p 5"/>
          <p:cNvSpPr/>
          <p:nvPr/>
        </p:nvSpPr>
        <p:spPr>
          <a:xfrm>
            <a:off x="99720" y="540000"/>
            <a:ext cx="9043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sp>
        <p:nvSpPr>
          <p:cNvPr id="343" name="Google Shape;77;p 6"/>
          <p:cNvSpPr/>
          <p:nvPr/>
        </p:nvSpPr>
        <p:spPr>
          <a:xfrm>
            <a:off x="198720" y="2475720"/>
            <a:ext cx="88174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Which is the nature of the supermassive dark compact objects at galaxy centers ? → Are all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BHs ?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44" name="Google Shape;77;p 2"/>
          <p:cNvSpPr/>
          <p:nvPr/>
        </p:nvSpPr>
        <p:spPr>
          <a:xfrm>
            <a:off x="201960" y="2510280"/>
            <a:ext cx="8804880" cy="8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</p:txBody>
      </p:sp>
      <p:sp>
        <p:nvSpPr>
          <p:cNvPr id="345" name="Google Shape;77;p 4"/>
          <p:cNvSpPr/>
          <p:nvPr/>
        </p:nvSpPr>
        <p:spPr>
          <a:xfrm>
            <a:off x="211680" y="70056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46" name="Google Shape;77;p 7"/>
          <p:cNvSpPr/>
          <p:nvPr/>
        </p:nvSpPr>
        <p:spPr>
          <a:xfrm>
            <a:off x="100440" y="72000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How can we robustly infer (or know) the inner shape of the DM halos? →  Cored?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Cuspy?</a:t>
            </a:r>
            <a:endParaRPr b="0" lang="es-AR" sz="1600" spc="-1" strike="noStrike">
              <a:latin typeface="Arial"/>
            </a:endParaRPr>
          </a:p>
          <a:p>
            <a:pPr marL="216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Universal?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47" name="Google Shape;77;p 9"/>
          <p:cNvSpPr/>
          <p:nvPr/>
        </p:nvSpPr>
        <p:spPr>
          <a:xfrm>
            <a:off x="7265160" y="429588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48" name="Google Shape;77;p 1"/>
          <p:cNvSpPr/>
          <p:nvPr/>
        </p:nvSpPr>
        <p:spPr>
          <a:xfrm>
            <a:off x="180000" y="1620000"/>
            <a:ext cx="88174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What about the DM concentration in galactic centers ? → DM spikes? : relevant implications                                                                                                to stellar orbits, etc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49" name="Google Shape;77;p 3"/>
          <p:cNvSpPr/>
          <p:nvPr/>
        </p:nvSpPr>
        <p:spPr>
          <a:xfrm>
            <a:off x="201960" y="3780000"/>
            <a:ext cx="88174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What is the nature of the connection between the mass of the host galaxy and the BH mass?  </a:t>
            </a:r>
            <a:endParaRPr b="0" lang="es-A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i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Fermions plus Gravity can provide key insights to all of these questions!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50" name="Google Shape;77;p 8"/>
          <p:cNvSpPr/>
          <p:nvPr/>
        </p:nvSpPr>
        <p:spPr>
          <a:xfrm>
            <a:off x="201960" y="3106440"/>
            <a:ext cx="893016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How massive BHs formed and grow in the high z Universe ? → Mass of initial BH seeds?  </a:t>
            </a:r>
            <a:endParaRPr b="0" lang="es-AR" sz="16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0" y="1944720"/>
            <a:ext cx="8997840" cy="69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91440" bIns="9144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800" spc="-1" strike="noStrike">
                <a:solidFill>
                  <a:srgbClr val="ffffff"/>
                </a:solidFill>
                <a:latin typeface="Arial"/>
                <a:ea typeface="Arial"/>
              </a:rPr>
              <a:t>    </a:t>
            </a:r>
            <a:r>
              <a:rPr b="0" lang="es" sz="2800" spc="-1" strike="noStrike">
                <a:solidFill>
                  <a:srgbClr val="ffffff"/>
                </a:solidFill>
                <a:latin typeface="Arial"/>
                <a:ea typeface="Arial"/>
              </a:rPr>
              <a:t>DM halo formation: a statistical mechanics approach</a:t>
            </a:r>
            <a:endParaRPr b="0" lang="es-AR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3600" spc="-1" strike="noStrike">
              <a:latin typeface="Arial"/>
            </a:endParaRPr>
          </a:p>
        </p:txBody>
      </p:sp>
      <p:sp>
        <p:nvSpPr>
          <p:cNvPr id="352" name="Google Shape;69;p15"/>
          <p:cNvSpPr/>
          <p:nvPr/>
        </p:nvSpPr>
        <p:spPr>
          <a:xfrm flipH="1" rot="10800000">
            <a:off x="387000" y="2426040"/>
            <a:ext cx="8416440" cy="6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80000" y="0"/>
            <a:ext cx="905724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adadad"/>
                </a:solidFill>
                <a:latin typeface="Arial"/>
                <a:ea typeface="Arial"/>
              </a:rPr>
              <a:t>DM halos: an statistical mechanics &amp; thermodynamics approach</a:t>
            </a:r>
            <a:endParaRPr b="0" lang="es-AR" sz="2000" spc="-1" strike="noStrike">
              <a:latin typeface="Arial"/>
            </a:endParaRPr>
          </a:p>
        </p:txBody>
      </p:sp>
      <p:sp>
        <p:nvSpPr>
          <p:cNvPr id="354" name="Google Shape;76;p 1"/>
          <p:cNvSpPr/>
          <p:nvPr/>
        </p:nvSpPr>
        <p:spPr>
          <a:xfrm flipH="1" rot="10800000">
            <a:off x="151200" y="411480"/>
            <a:ext cx="75578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Google Shape;77;p 10"/>
          <p:cNvSpPr/>
          <p:nvPr/>
        </p:nvSpPr>
        <p:spPr>
          <a:xfrm>
            <a:off x="136440" y="554040"/>
            <a:ext cx="904356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Simulations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: DM halo formation and overall structure is centered in N-body simulations. Though we still lack a clear understanding on its physical basis.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Statistical mechanics of self-gravitating systems: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Maximum entropy principles (MEP) developed in the last decade 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Pontzen &amp; Governato (2013), Hjorth et al. (2015), Chavanis et al. (2015)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lead to DM profiles in good agreement with simulations &amp; observations.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Self-gravitating systems of fermions: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MEP approach applied on a kintetic theory couple to gravity, leads to a most likely coarse-grained phase-space distribution of Fermi-Dirac type: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Chavanis et al. (1998,2004)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                                         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A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(Pauli principle)</a:t>
            </a:r>
            <a:r>
              <a:rPr b="0" lang="es-A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DM halos</a:t>
            </a:r>
            <a:r>
              <a:rPr b="0" lang="es-ES" sz="1800" spc="-1" strike="noStrike">
                <a:solidFill>
                  <a:srgbClr val="ffffff"/>
                </a:solidFill>
                <a:latin typeface="Arial"/>
                <a:ea typeface="DejaVu Sans"/>
              </a:rPr>
              <a:t> built out of this DF where compared with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observations &amp; simulations </a:t>
            </a:r>
            <a:r>
              <a:rPr b="0" lang="es-ES" sz="1400" spc="-1" strike="noStrike">
                <a:solidFill>
                  <a:srgbClr val="4dd0e1"/>
                </a:solidFill>
                <a:latin typeface="Arial"/>
                <a:ea typeface="DejaVu Sans"/>
              </a:rPr>
              <a:t> Krut, Argüelles et al. Apj (2023)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255600" y="3337560"/>
            <a:ext cx="2622240" cy="800280"/>
          </a:xfrm>
          <a:prstGeom prst="rect">
            <a:avLst/>
          </a:prstGeom>
          <a:ln w="0"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5737320" y="2880000"/>
            <a:ext cx="3284280" cy="2241720"/>
          </a:xfrm>
          <a:prstGeom prst="rect">
            <a:avLst/>
          </a:prstGeom>
          <a:ln w="0">
            <a:noFill/>
          </a:ln>
        </p:spPr>
      </p:pic>
      <p:sp>
        <p:nvSpPr>
          <p:cNvPr id="358" name="Conector recto de flecha 4"/>
          <p:cNvSpPr/>
          <p:nvPr/>
        </p:nvSpPr>
        <p:spPr>
          <a:xfrm>
            <a:off x="5220000" y="4859640"/>
            <a:ext cx="501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eeff41"/>
            </a:solidFill>
            <a:round/>
            <a:tailEnd len="med" type="triangle" w="med"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59" name="Imagen 26" descr="Imagen que contiene dibujo&#10;&#10;Descripción generada automáticamente"/>
          <p:cNvPicPr/>
          <p:nvPr/>
        </p:nvPicPr>
        <p:blipFill>
          <a:blip r:embed="rId3"/>
          <a:stretch/>
        </p:blipFill>
        <p:spPr>
          <a:xfrm>
            <a:off x="3060000" y="3817440"/>
            <a:ext cx="1942200" cy="3578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311040" y="8856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400" spc="-1" strike="noStrike">
                <a:solidFill>
                  <a:srgbClr val="adadad"/>
                </a:solidFill>
                <a:latin typeface="Arial"/>
                <a:ea typeface="Arial"/>
              </a:rPr>
              <a:t>DM halos as equilibrium systems of self-gravitating fermions </a:t>
            </a:r>
            <a:endParaRPr b="0" lang="es-AR" sz="2400" spc="-1" strike="noStrike">
              <a:latin typeface="Arial"/>
            </a:endParaRPr>
          </a:p>
        </p:txBody>
      </p:sp>
      <p:sp>
        <p:nvSpPr>
          <p:cNvPr id="361" name="Google Shape;98;p18"/>
          <p:cNvSpPr/>
          <p:nvPr/>
        </p:nvSpPr>
        <p:spPr>
          <a:xfrm flipH="1" rot="10800000">
            <a:off x="310320" y="543960"/>
            <a:ext cx="841824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Google Shape;77;p16"/>
          <p:cNvSpPr/>
          <p:nvPr/>
        </p:nvSpPr>
        <p:spPr>
          <a:xfrm>
            <a:off x="214200" y="648000"/>
            <a:ext cx="851508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Fermions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under self-gravity DO ADMIT a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perfect fluid approximation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Ruffini &amp; Bonazzola, Phys. Rev. (1969) </a:t>
            </a:r>
            <a:r>
              <a:rPr b="0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- by solving Einstein Dirac equations - 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pic>
        <p:nvPicPr>
          <p:cNvPr id="363" name="Imagen 4" descr=""/>
          <p:cNvPicPr/>
          <p:nvPr/>
        </p:nvPicPr>
        <p:blipFill>
          <a:blip r:embed="rId1"/>
          <a:stretch/>
        </p:blipFill>
        <p:spPr>
          <a:xfrm>
            <a:off x="4989240" y="1928520"/>
            <a:ext cx="2664000" cy="2739960"/>
          </a:xfrm>
          <a:prstGeom prst="rect">
            <a:avLst/>
          </a:prstGeom>
          <a:ln w="0">
            <a:noFill/>
          </a:ln>
        </p:spPr>
      </p:pic>
      <p:sp>
        <p:nvSpPr>
          <p:cNvPr id="364" name="Google Shape;77;p16"/>
          <p:cNvSpPr/>
          <p:nvPr/>
        </p:nvSpPr>
        <p:spPr>
          <a:xfrm>
            <a:off x="214200" y="1241280"/>
            <a:ext cx="864468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We solve Einstein equilibrium equations for Fermi Gas at finite T in hydrostatic equilibrium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    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(i.e.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T.O.V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), in spherical symmetry 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Argüelles, Krut, Rueda, Ruffini, PDU (2018)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AR" sz="1600" spc="-1" strike="noStrike">
              <a:latin typeface="Arial"/>
            </a:endParaRPr>
          </a:p>
        </p:txBody>
      </p:sp>
      <p:pic>
        <p:nvPicPr>
          <p:cNvPr id="365" name="Imagen 4" descr="Imagen que contiene texto&#10;&#10;Descripción generada automáticamente"/>
          <p:cNvPicPr/>
          <p:nvPr/>
        </p:nvPicPr>
        <p:blipFill>
          <a:blip r:embed="rId2"/>
          <a:stretch/>
        </p:blipFill>
        <p:spPr>
          <a:xfrm>
            <a:off x="260280" y="2041920"/>
            <a:ext cx="4249080" cy="2418480"/>
          </a:xfrm>
          <a:prstGeom prst="rect">
            <a:avLst/>
          </a:prstGeom>
          <a:ln w="0">
            <a:noFill/>
          </a:ln>
        </p:spPr>
      </p:pic>
      <p:sp>
        <p:nvSpPr>
          <p:cNvPr id="366" name="CuadroTexto 4"/>
          <p:cNvSpPr/>
          <p:nvPr/>
        </p:nvSpPr>
        <p:spPr>
          <a:xfrm>
            <a:off x="7823160" y="2597760"/>
            <a:ext cx="1510200" cy="22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    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T.O.V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    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KLEIN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    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TOLMAN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       </a:t>
            </a:r>
            <a:r>
              <a:rPr b="0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E conserv. 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</p:txBody>
      </p:sp>
      <p:sp>
        <p:nvSpPr>
          <p:cNvPr id="367" name="Flecha: a la derecha 5"/>
          <p:cNvSpPr/>
          <p:nvPr/>
        </p:nvSpPr>
        <p:spPr>
          <a:xfrm>
            <a:off x="7340040" y="2749320"/>
            <a:ext cx="808560" cy="80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688"/>
          </a:solidFill>
          <a:ln w="255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Flecha: a la derecha 9"/>
          <p:cNvSpPr/>
          <p:nvPr/>
        </p:nvSpPr>
        <p:spPr>
          <a:xfrm>
            <a:off x="7823160" y="3491280"/>
            <a:ext cx="362880" cy="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688"/>
          </a:solidFill>
          <a:ln w="255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Flecha: a la derecha 10"/>
          <p:cNvSpPr/>
          <p:nvPr/>
        </p:nvSpPr>
        <p:spPr>
          <a:xfrm>
            <a:off x="6814080" y="4021200"/>
            <a:ext cx="1333440" cy="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688"/>
          </a:solidFill>
          <a:ln w="255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Flecha: a la derecha 11"/>
          <p:cNvSpPr/>
          <p:nvPr/>
        </p:nvSpPr>
        <p:spPr>
          <a:xfrm>
            <a:off x="7331400" y="4415040"/>
            <a:ext cx="815760" cy="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688"/>
          </a:solidFill>
          <a:ln w="255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Imagen 8" descr=""/>
          <p:cNvPicPr/>
          <p:nvPr/>
        </p:nvPicPr>
        <p:blipFill>
          <a:blip r:embed="rId3"/>
          <a:stretch/>
        </p:blipFill>
        <p:spPr>
          <a:xfrm>
            <a:off x="24120" y="4804200"/>
            <a:ext cx="4217040" cy="300240"/>
          </a:xfrm>
          <a:prstGeom prst="rect">
            <a:avLst/>
          </a:prstGeom>
          <a:ln w="0">
            <a:noFill/>
          </a:ln>
        </p:spPr>
      </p:pic>
      <p:sp>
        <p:nvSpPr>
          <p:cNvPr id="372" name="CuadroTexto 8"/>
          <p:cNvSpPr/>
          <p:nvPr/>
        </p:nvSpPr>
        <p:spPr>
          <a:xfrm>
            <a:off x="-18000" y="4495320"/>
            <a:ext cx="39150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4 free parameters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373" name="Imagen 13" descr=""/>
          <p:cNvPicPr/>
          <p:nvPr/>
        </p:nvPicPr>
        <p:blipFill>
          <a:blip r:embed="rId4"/>
          <a:stretch/>
        </p:blipFill>
        <p:spPr>
          <a:xfrm>
            <a:off x="4521960" y="4824720"/>
            <a:ext cx="4453920" cy="250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248040" y="55080"/>
            <a:ext cx="8517960" cy="5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" sz="2200" spc="-1" strike="noStrike">
                <a:solidFill>
                  <a:srgbClr val="adadad"/>
                </a:solidFill>
                <a:latin typeface="Arial"/>
                <a:ea typeface="Arial"/>
              </a:rPr>
              <a:t>A novel "core – halo" Dark Matter profile for fermions</a:t>
            </a:r>
            <a:endParaRPr b="0" lang="es-AR" sz="2200" spc="-1" strike="noStrike">
              <a:latin typeface="Arial"/>
            </a:endParaRPr>
          </a:p>
        </p:txBody>
      </p:sp>
      <p:sp>
        <p:nvSpPr>
          <p:cNvPr id="375" name="Google Shape;109;p19"/>
          <p:cNvSpPr/>
          <p:nvPr/>
        </p:nvSpPr>
        <p:spPr>
          <a:xfrm flipH="1" rot="10800000">
            <a:off x="246240" y="477000"/>
            <a:ext cx="7129800" cy="6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-2081160" y="1208160"/>
            <a:ext cx="1964880" cy="3412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Hablar Aca sobre: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Boltzmann Hierarchies (poner termino de interacciones)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buNone/>
              <a:tabLst>
                <a:tab algn="l" pos="0"/>
              </a:tabLst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buNone/>
              <a:tabLst>
                <a:tab algn="l" pos="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Quien es f0 en el caso de neutrinos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377" name="Google Shape;77;p16"/>
          <p:cNvSpPr/>
          <p:nvPr/>
        </p:nvSpPr>
        <p:spPr>
          <a:xfrm>
            <a:off x="183240" y="627120"/>
            <a:ext cx="8838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The highly non-linear systemd of coupled ODE is solved fulfilling a </a:t>
            </a:r>
            <a:r>
              <a:rPr b="0" lang="es-ES" sz="1600" spc="-1" strike="noStrike">
                <a:solidFill>
                  <a:srgbClr val="eeff41"/>
                </a:solidFill>
                <a:latin typeface="Arial"/>
                <a:ea typeface="DejaVu Sans"/>
              </a:rPr>
              <a:t>boundary condition problem in agreement with halo observables</a:t>
            </a: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DejaVu Sans"/>
              </a:rPr>
              <a:t> </a:t>
            </a:r>
            <a:r>
              <a:rPr b="0" lang="es-ES" sz="1600" spc="-1" strike="noStrike">
                <a:solidFill>
                  <a:srgbClr val="4dd0e1"/>
                </a:solidFill>
                <a:latin typeface="Arial"/>
                <a:ea typeface="DejaVu Sans"/>
              </a:rPr>
              <a:t>Ruffini, Argüelles, Rueda, MNRAS (2015)</a:t>
            </a: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378" name="Imagen 8" descr="Imagen que contiene texto&#10;&#10;Descripción generada automáticamente"/>
          <p:cNvPicPr/>
          <p:nvPr/>
        </p:nvPicPr>
        <p:blipFill>
          <a:blip r:embed="rId1"/>
          <a:stretch/>
        </p:blipFill>
        <p:spPr>
          <a:xfrm>
            <a:off x="461520" y="1402560"/>
            <a:ext cx="5116320" cy="3170880"/>
          </a:xfrm>
          <a:prstGeom prst="rect">
            <a:avLst/>
          </a:prstGeom>
          <a:ln w="0">
            <a:noFill/>
          </a:ln>
        </p:spPr>
      </p:pic>
      <p:sp>
        <p:nvSpPr>
          <p:cNvPr id="379" name="CuadroTexto 8"/>
          <p:cNvSpPr/>
          <p:nvPr/>
        </p:nvSpPr>
        <p:spPr>
          <a:xfrm>
            <a:off x="6120000" y="3804120"/>
            <a:ext cx="2858040" cy="515880"/>
          </a:xfrm>
          <a:prstGeom prst="rect">
            <a:avLst/>
          </a:prstGeom>
          <a:noFill/>
          <a:ln w="284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DM profiles 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depend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on the </a:t>
            </a:r>
            <a:r>
              <a:rPr b="1" lang="es-ES" sz="1400" spc="-1" strike="noStrike">
                <a:solidFill>
                  <a:srgbClr val="eeff41"/>
                </a:solidFill>
                <a:latin typeface="Arial"/>
                <a:ea typeface="DejaVu Sans"/>
              </a:rPr>
              <a:t>particle mass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(see next slides)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380" name="CuadroTexto 26"/>
          <p:cNvSpPr/>
          <p:nvPr/>
        </p:nvSpPr>
        <p:spPr>
          <a:xfrm>
            <a:off x="6078240" y="2724120"/>
            <a:ext cx="2739600" cy="515880"/>
          </a:xfrm>
          <a:prstGeom prst="rect">
            <a:avLst/>
          </a:prstGeom>
          <a:noFill/>
          <a:ln w="284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The dense central core fulfills the 'quantum condition' :</a:t>
            </a:r>
            <a:endParaRPr b="0" lang="es-AR" sz="1400" spc="-1" strike="noStrike">
              <a:latin typeface="Arial"/>
            </a:endParaRPr>
          </a:p>
        </p:txBody>
      </p:sp>
      <p:pic>
        <p:nvPicPr>
          <p:cNvPr id="381" name="Imagen 13" descr=""/>
          <p:cNvPicPr/>
          <p:nvPr/>
        </p:nvPicPr>
        <p:blipFill>
          <a:blip r:embed="rId2"/>
          <a:stretch/>
        </p:blipFill>
        <p:spPr>
          <a:xfrm>
            <a:off x="6176520" y="3303720"/>
            <a:ext cx="2739600" cy="294120"/>
          </a:xfrm>
          <a:prstGeom prst="rect">
            <a:avLst/>
          </a:prstGeom>
          <a:ln w="0">
            <a:noFill/>
          </a:ln>
        </p:spPr>
      </p:pic>
      <p:sp>
        <p:nvSpPr>
          <p:cNvPr id="382" name="CuadroTexto 14"/>
          <p:cNvSpPr/>
          <p:nvPr/>
        </p:nvSpPr>
        <p:spPr>
          <a:xfrm>
            <a:off x="6103800" y="1440000"/>
            <a:ext cx="273960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Example: Typical spiral halo 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Rh ~ 10</a:t>
            </a:r>
            <a:r>
              <a:rPr b="1" lang="es-ES" sz="1400" spc="-1" strike="noStrike" baseline="30000">
                <a:solidFill>
                  <a:srgbClr val="ffffff"/>
                </a:solidFill>
                <a:latin typeface="Arial"/>
                <a:ea typeface="DejaVu Sans"/>
              </a:rPr>
              <a:t>4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 pc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Mh ~ 10</a:t>
            </a:r>
            <a:r>
              <a:rPr b="1" lang="es-ES" sz="1400" spc="-1" strike="noStrike" baseline="30000">
                <a:solidFill>
                  <a:srgbClr val="ffffff"/>
                </a:solidFill>
                <a:latin typeface="Arial"/>
                <a:ea typeface="DejaVu Sans"/>
              </a:rPr>
              <a:t>11</a:t>
            </a: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 Mo</a:t>
            </a:r>
            <a:endParaRPr b="0" lang="es-A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DejaVu Sans"/>
              </a:rPr>
              <a:t>: </a:t>
            </a:r>
            <a:endParaRPr b="0" lang="es-AR" sz="1400" spc="-1" strike="noStrike">
              <a:latin typeface="Arial"/>
            </a:endParaRPr>
          </a:p>
        </p:txBody>
      </p:sp>
      <p:sp>
        <p:nvSpPr>
          <p:cNvPr id="383" name="Google Shape;77;p 11"/>
          <p:cNvSpPr/>
          <p:nvPr/>
        </p:nvSpPr>
        <p:spPr>
          <a:xfrm>
            <a:off x="159120" y="4538160"/>
            <a:ext cx="8838720" cy="60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</a:pPr>
            <a:endParaRPr b="0" lang="es-A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1600" spc="-1" strike="noStrike">
                <a:solidFill>
                  <a:srgbClr val="ffab40"/>
                </a:solidFill>
                <a:latin typeface="Arial"/>
                <a:ea typeface="DejaVu Sans"/>
              </a:rPr>
              <a:t>     </a:t>
            </a:r>
            <a:r>
              <a:rPr b="0" lang="es-ES" sz="16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es-AR" sz="1600" spc="-1" strike="noStrike">
              <a:latin typeface="Arial"/>
            </a:endParaRPr>
          </a:p>
        </p:txBody>
      </p:sp>
      <p:sp>
        <p:nvSpPr>
          <p:cNvPr id="384" name=""/>
          <p:cNvSpPr/>
          <p:nvPr/>
        </p:nvSpPr>
        <p:spPr>
          <a:xfrm>
            <a:off x="159120" y="4717440"/>
            <a:ext cx="883872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s" sz="1600" spc="-1" strike="noStrike">
                <a:solidFill>
                  <a:srgbClr val="eeff41"/>
                </a:solidFill>
                <a:latin typeface="Arial"/>
                <a:ea typeface="Arial"/>
              </a:rPr>
              <a:t>The dense central cores, when compact enough, can mimic the space-time signatures of a BH!</a:t>
            </a:r>
            <a:endParaRPr b="0" lang="es-AR" sz="1600" spc="-1" strike="noStrike">
              <a:latin typeface="Arial"/>
            </a:endParaRPr>
          </a:p>
        </p:txBody>
      </p:sp>
    </p:spTree>
  </p:cSld>
  <p:transition spd="slow">
    <p:push dir="u"/>
  </p:transition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5384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dc:description/>
  <dc:language>es-AR</dc:language>
  <cp:lastModifiedBy/>
  <dcterms:modified xsi:type="dcterms:W3CDTF">2024-11-13T10:00:36Z</dcterms:modified>
  <cp:revision>403</cp:revision>
  <dc:subject/>
  <dc:title>Self Interactions in WDM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29</vt:r8>
  </property>
  <property fmtid="{D5CDD505-2E9C-101B-9397-08002B2CF9AE}" pid="3" name="PresentationFormat">
    <vt:lpwstr>Presentación en pantalla (16:9)</vt:lpwstr>
  </property>
  <property fmtid="{D5CDD505-2E9C-101B-9397-08002B2CF9AE}" pid="4" name="Slides">
    <vt:r8>58</vt:r8>
  </property>
</Properties>
</file>