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308" r:id="rId5"/>
    <p:sldId id="302" r:id="rId6"/>
    <p:sldId id="303" r:id="rId7"/>
    <p:sldId id="304" r:id="rId8"/>
    <p:sldId id="298" r:id="rId9"/>
    <p:sldId id="280" r:id="rId10"/>
    <p:sldId id="311" r:id="rId11"/>
    <p:sldId id="285" r:id="rId12"/>
    <p:sldId id="312" r:id="rId13"/>
    <p:sldId id="310" r:id="rId14"/>
    <p:sldId id="313" r:id="rId15"/>
    <p:sldId id="290" r:id="rId16"/>
    <p:sldId id="291" r:id="rId17"/>
    <p:sldId id="294" r:id="rId18"/>
    <p:sldId id="306" r:id="rId19"/>
    <p:sldId id="259" r:id="rId20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C0671-A96F-DC50-E5BF-E9D68249A09C}" v="337" dt="2024-11-13T11:15:19.3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SANCHEZ" userId="S::gabriela2200816@correo.uis.edu.co::626b7c53-c215-46d9-95ab-c3a924fcf3ca" providerId="AD" clId="Web-{0A6C0671-A96F-DC50-E5BF-E9D68249A09C}"/>
    <pc:docChg chg="modSld">
      <pc:chgData name="GABRIELA SANCHEZ" userId="S::gabriela2200816@correo.uis.edu.co::626b7c53-c215-46d9-95ab-c3a924fcf3ca" providerId="AD" clId="Web-{0A6C0671-A96F-DC50-E5BF-E9D68249A09C}" dt="2024-11-13T11:15:19.356" v="254"/>
      <pc:docMkLst>
        <pc:docMk/>
      </pc:docMkLst>
      <pc:sldChg chg="addSp delSp modSp">
        <pc:chgData name="GABRIELA SANCHEZ" userId="S::gabriela2200816@correo.uis.edu.co::626b7c53-c215-46d9-95ab-c3a924fcf3ca" providerId="AD" clId="Web-{0A6C0671-A96F-DC50-E5BF-E9D68249A09C}" dt="2024-11-13T11:14:57.761" v="252" actId="20577"/>
        <pc:sldMkLst>
          <pc:docMk/>
          <pc:sldMk cId="3342183516" sldId="285"/>
        </pc:sldMkLst>
        <pc:spChg chg="mod ord">
          <ac:chgData name="GABRIELA SANCHEZ" userId="S::gabriela2200816@correo.uis.edu.co::626b7c53-c215-46d9-95ab-c3a924fcf3ca" providerId="AD" clId="Web-{0A6C0671-A96F-DC50-E5BF-E9D68249A09C}" dt="2024-11-13T11:14:57.761" v="252" actId="20577"/>
          <ac:spMkLst>
            <pc:docMk/>
            <pc:sldMk cId="3342183516" sldId="285"/>
            <ac:spMk id="13" creationId="{994DB68D-7ED1-B21E-FB48-343CFAA153FC}"/>
          </ac:spMkLst>
        </pc:spChg>
        <pc:spChg chg="add mod">
          <ac:chgData name="GABRIELA SANCHEZ" userId="S::gabriela2200816@correo.uis.edu.co::626b7c53-c215-46d9-95ab-c3a924fcf3ca" providerId="AD" clId="Web-{0A6C0671-A96F-DC50-E5BF-E9D68249A09C}" dt="2024-11-13T09:43:02.100" v="80" actId="1076"/>
          <ac:spMkLst>
            <pc:docMk/>
            <pc:sldMk cId="3342183516" sldId="285"/>
            <ac:spMk id="24" creationId="{8360B842-49F9-D30B-FA7E-4D04774E7179}"/>
          </ac:spMkLst>
        </pc:spChg>
        <pc:spChg chg="add mod">
          <ac:chgData name="GABRIELA SANCHEZ" userId="S::gabriela2200816@correo.uis.edu.co::626b7c53-c215-46d9-95ab-c3a924fcf3ca" providerId="AD" clId="Web-{0A6C0671-A96F-DC50-E5BF-E9D68249A09C}" dt="2024-11-13T09:43:02.100" v="81" actId="1076"/>
          <ac:spMkLst>
            <pc:docMk/>
            <pc:sldMk cId="3342183516" sldId="285"/>
            <ac:spMk id="25" creationId="{93DA945E-0303-1253-8485-C4C1B1B50C65}"/>
          </ac:spMkLst>
        </pc:spChg>
        <pc:spChg chg="add mod">
          <ac:chgData name="GABRIELA SANCHEZ" userId="S::gabriela2200816@correo.uis.edu.co::626b7c53-c215-46d9-95ab-c3a924fcf3ca" providerId="AD" clId="Web-{0A6C0671-A96F-DC50-E5BF-E9D68249A09C}" dt="2024-11-13T09:43:02.116" v="82" actId="1076"/>
          <ac:spMkLst>
            <pc:docMk/>
            <pc:sldMk cId="3342183516" sldId="285"/>
            <ac:spMk id="26" creationId="{36244AFD-015C-688F-E3F9-67B78C6BC88A}"/>
          </ac:spMkLst>
        </pc:spChg>
        <pc:spChg chg="add mod">
          <ac:chgData name="GABRIELA SANCHEZ" userId="S::gabriela2200816@correo.uis.edu.co::626b7c53-c215-46d9-95ab-c3a924fcf3ca" providerId="AD" clId="Web-{0A6C0671-A96F-DC50-E5BF-E9D68249A09C}" dt="2024-11-13T09:43:02.116" v="83" actId="1076"/>
          <ac:spMkLst>
            <pc:docMk/>
            <pc:sldMk cId="3342183516" sldId="285"/>
            <ac:spMk id="27" creationId="{B83FAFCB-B123-F767-517C-ABF1EAB186C5}"/>
          </ac:spMkLst>
        </pc:spChg>
        <pc:spChg chg="add mod">
          <ac:chgData name="GABRIELA SANCHEZ" userId="S::gabriela2200816@correo.uis.edu.co::626b7c53-c215-46d9-95ab-c3a924fcf3ca" providerId="AD" clId="Web-{0A6C0671-A96F-DC50-E5BF-E9D68249A09C}" dt="2024-11-13T09:43:44.804" v="101" actId="20577"/>
          <ac:spMkLst>
            <pc:docMk/>
            <pc:sldMk cId="3342183516" sldId="285"/>
            <ac:spMk id="28" creationId="{F20091E9-F53A-6DE5-88A1-D7358898C74E}"/>
          </ac:spMkLst>
        </pc:spChg>
        <pc:grpChg chg="del">
          <ac:chgData name="GABRIELA SANCHEZ" userId="S::gabriela2200816@correo.uis.edu.co::626b7c53-c215-46d9-95ab-c3a924fcf3ca" providerId="AD" clId="Web-{0A6C0671-A96F-DC50-E5BF-E9D68249A09C}" dt="2024-11-13T09:21:07.238" v="9"/>
          <ac:grpSpMkLst>
            <pc:docMk/>
            <pc:sldMk cId="3342183516" sldId="285"/>
            <ac:grpSpMk id="19" creationId="{D528A7E1-18C5-F59B-64F8-011C563E4B82}"/>
          </ac:grpSpMkLst>
        </pc:grpChg>
        <pc:grpChg chg="del">
          <ac:chgData name="GABRIELA SANCHEZ" userId="S::gabriela2200816@correo.uis.edu.co::626b7c53-c215-46d9-95ab-c3a924fcf3ca" providerId="AD" clId="Web-{0A6C0671-A96F-DC50-E5BF-E9D68249A09C}" dt="2024-11-13T09:15:43.823" v="0"/>
          <ac:grpSpMkLst>
            <pc:docMk/>
            <pc:sldMk cId="3342183516" sldId="285"/>
            <ac:grpSpMk id="20" creationId="{59446517-1021-498F-73BC-0D680ED94755}"/>
          </ac:grpSpMkLst>
        </pc:grpChg>
        <pc:grpChg chg="del">
          <ac:chgData name="GABRIELA SANCHEZ" userId="S::gabriela2200816@correo.uis.edu.co::626b7c53-c215-46d9-95ab-c3a924fcf3ca" providerId="AD" clId="Web-{0A6C0671-A96F-DC50-E5BF-E9D68249A09C}" dt="2024-11-13T09:20:31.816" v="5"/>
          <ac:grpSpMkLst>
            <pc:docMk/>
            <pc:sldMk cId="3342183516" sldId="285"/>
            <ac:grpSpMk id="21" creationId="{263E5691-AF00-6AB5-C305-F799C8F36F34}"/>
          </ac:grpSpMkLst>
        </pc:grpChg>
        <pc:grpChg chg="del">
          <ac:chgData name="GABRIELA SANCHEZ" userId="S::gabriela2200816@correo.uis.edu.co::626b7c53-c215-46d9-95ab-c3a924fcf3ca" providerId="AD" clId="Web-{0A6C0671-A96F-DC50-E5BF-E9D68249A09C}" dt="2024-11-13T09:22:11.053" v="17"/>
          <ac:grpSpMkLst>
            <pc:docMk/>
            <pc:sldMk cId="3342183516" sldId="285"/>
            <ac:grpSpMk id="22" creationId="{E6441C8E-F946-EC3A-1F79-6C4D819FFA65}"/>
          </ac:grpSpMkLst>
        </pc:grpChg>
        <pc:picChg chg="add mod ord">
          <ac:chgData name="GABRIELA SANCHEZ" userId="S::gabriela2200816@correo.uis.edu.co::626b7c53-c215-46d9-95ab-c3a924fcf3ca" providerId="AD" clId="Web-{0A6C0671-A96F-DC50-E5BF-E9D68249A09C}" dt="2024-11-13T09:43:02.053" v="76" actId="1076"/>
          <ac:picMkLst>
            <pc:docMk/>
            <pc:sldMk cId="3342183516" sldId="285"/>
            <ac:picMk id="14" creationId="{28213B63-B7CB-71B3-0D3A-50A865560CA7}"/>
          </ac:picMkLst>
        </pc:picChg>
        <pc:picChg chg="add mod ord">
          <ac:chgData name="GABRIELA SANCHEZ" userId="S::gabriela2200816@correo.uis.edu.co::626b7c53-c215-46d9-95ab-c3a924fcf3ca" providerId="AD" clId="Web-{0A6C0671-A96F-DC50-E5BF-E9D68249A09C}" dt="2024-11-13T09:43:02.069" v="77" actId="1076"/>
          <ac:picMkLst>
            <pc:docMk/>
            <pc:sldMk cId="3342183516" sldId="285"/>
            <ac:picMk id="15" creationId="{FE06DCBC-79FA-F9D8-E479-2F8548BFCCCB}"/>
          </ac:picMkLst>
        </pc:picChg>
        <pc:picChg chg="add mod ord">
          <ac:chgData name="GABRIELA SANCHEZ" userId="S::gabriela2200816@correo.uis.edu.co::626b7c53-c215-46d9-95ab-c3a924fcf3ca" providerId="AD" clId="Web-{0A6C0671-A96F-DC50-E5BF-E9D68249A09C}" dt="2024-11-13T09:43:02.084" v="78" actId="1076"/>
          <ac:picMkLst>
            <pc:docMk/>
            <pc:sldMk cId="3342183516" sldId="285"/>
            <ac:picMk id="16" creationId="{28B53EC7-EE36-A489-4201-16E8377C3A2C}"/>
          </ac:picMkLst>
        </pc:picChg>
        <pc:picChg chg="add mod ord">
          <ac:chgData name="GABRIELA SANCHEZ" userId="S::gabriela2200816@correo.uis.edu.co::626b7c53-c215-46d9-95ab-c3a924fcf3ca" providerId="AD" clId="Web-{0A6C0671-A96F-DC50-E5BF-E9D68249A09C}" dt="2024-11-13T09:43:02.100" v="79" actId="1076"/>
          <ac:picMkLst>
            <pc:docMk/>
            <pc:sldMk cId="3342183516" sldId="285"/>
            <ac:picMk id="23" creationId="{5673306F-14C4-28A8-831B-78D5BB602EE6}"/>
          </ac:picMkLst>
        </pc:picChg>
      </pc:sldChg>
      <pc:sldChg chg="addSp delSp modSp">
        <pc:chgData name="GABRIELA SANCHEZ" userId="S::gabriela2200816@correo.uis.edu.co::626b7c53-c215-46d9-95ab-c3a924fcf3ca" providerId="AD" clId="Web-{0A6C0671-A96F-DC50-E5BF-E9D68249A09C}" dt="2024-11-13T10:49:49.535" v="164"/>
        <pc:sldMkLst>
          <pc:docMk/>
          <pc:sldMk cId="1770314048" sldId="310"/>
        </pc:sldMkLst>
        <pc:picChg chg="del">
          <ac:chgData name="GABRIELA SANCHEZ" userId="S::gabriela2200816@correo.uis.edu.co::626b7c53-c215-46d9-95ab-c3a924fcf3ca" providerId="AD" clId="Web-{0A6C0671-A96F-DC50-E5BF-E9D68249A09C}" dt="2024-11-13T10:44:54.437" v="133"/>
          <ac:picMkLst>
            <pc:docMk/>
            <pc:sldMk cId="1770314048" sldId="310"/>
            <ac:picMk id="10" creationId="{1A331682-57C6-6392-0CF0-7402CF45C72D}"/>
          </ac:picMkLst>
        </pc:picChg>
        <pc:picChg chg="add del mod ord">
          <ac:chgData name="GABRIELA SANCHEZ" userId="S::gabriela2200816@correo.uis.edu.co::626b7c53-c215-46d9-95ab-c3a924fcf3ca" providerId="AD" clId="Web-{0A6C0671-A96F-DC50-E5BF-E9D68249A09C}" dt="2024-11-13T10:47:41.198" v="147"/>
          <ac:picMkLst>
            <pc:docMk/>
            <pc:sldMk cId="1770314048" sldId="310"/>
            <ac:picMk id="18" creationId="{53D0D8E5-C829-70D3-781F-F35CC2F7E6A1}"/>
          </ac:picMkLst>
        </pc:picChg>
        <pc:picChg chg="add del mod ord">
          <ac:chgData name="GABRIELA SANCHEZ" userId="S::gabriela2200816@correo.uis.edu.co::626b7c53-c215-46d9-95ab-c3a924fcf3ca" providerId="AD" clId="Web-{0A6C0671-A96F-DC50-E5BF-E9D68249A09C}" dt="2024-11-13T10:49:01.454" v="155"/>
          <ac:picMkLst>
            <pc:docMk/>
            <pc:sldMk cId="1770314048" sldId="310"/>
            <ac:picMk id="19" creationId="{F404CB32-F4DF-2B1C-68D0-4C275958C0DE}"/>
          </ac:picMkLst>
        </pc:picChg>
        <pc:picChg chg="add mod ord">
          <ac:chgData name="GABRIELA SANCHEZ" userId="S::gabriela2200816@correo.uis.edu.co::626b7c53-c215-46d9-95ab-c3a924fcf3ca" providerId="AD" clId="Web-{0A6C0671-A96F-DC50-E5BF-E9D68249A09C}" dt="2024-11-13T10:49:49.535" v="164"/>
          <ac:picMkLst>
            <pc:docMk/>
            <pc:sldMk cId="1770314048" sldId="310"/>
            <ac:picMk id="20" creationId="{FD7F7702-91FA-459B-AF53-0021ADD87CC2}"/>
          </ac:picMkLst>
        </pc:picChg>
        <pc:cxnChg chg="mod">
          <ac:chgData name="GABRIELA SANCHEZ" userId="S::gabriela2200816@correo.uis.edu.co::626b7c53-c215-46d9-95ab-c3a924fcf3ca" providerId="AD" clId="Web-{0A6C0671-A96F-DC50-E5BF-E9D68249A09C}" dt="2024-11-13T10:48:22.951" v="154" actId="1076"/>
          <ac:cxnSpMkLst>
            <pc:docMk/>
            <pc:sldMk cId="1770314048" sldId="310"/>
            <ac:cxnSpMk id="6" creationId="{494D359C-387D-37C9-7CBB-EB69A2FDBA02}"/>
          </ac:cxnSpMkLst>
        </pc:cxnChg>
        <pc:cxnChg chg="mod">
          <ac:chgData name="GABRIELA SANCHEZ" userId="S::gabriela2200816@correo.uis.edu.co::626b7c53-c215-46d9-95ab-c3a924fcf3ca" providerId="AD" clId="Web-{0A6C0671-A96F-DC50-E5BF-E9D68249A09C}" dt="2024-11-13T10:40:30.373" v="132" actId="1076"/>
          <ac:cxnSpMkLst>
            <pc:docMk/>
            <pc:sldMk cId="1770314048" sldId="310"/>
            <ac:cxnSpMk id="13" creationId="{28A627B1-4E06-D51D-AA52-73AD5F53157A}"/>
          </ac:cxnSpMkLst>
        </pc:cxnChg>
      </pc:sldChg>
      <pc:sldChg chg="modSp">
        <pc:chgData name="GABRIELA SANCHEZ" userId="S::gabriela2200816@correo.uis.edu.co::626b7c53-c215-46d9-95ab-c3a924fcf3ca" providerId="AD" clId="Web-{0A6C0671-A96F-DC50-E5BF-E9D68249A09C}" dt="2024-11-13T11:14:32.571" v="247" actId="20577"/>
        <pc:sldMkLst>
          <pc:docMk/>
          <pc:sldMk cId="3902851459" sldId="311"/>
        </pc:sldMkLst>
        <pc:spChg chg="mod">
          <ac:chgData name="GABRIELA SANCHEZ" userId="S::gabriela2200816@correo.uis.edu.co::626b7c53-c215-46d9-95ab-c3a924fcf3ca" providerId="AD" clId="Web-{0A6C0671-A96F-DC50-E5BF-E9D68249A09C}" dt="2024-11-13T11:14:32.571" v="247" actId="20577"/>
          <ac:spMkLst>
            <pc:docMk/>
            <pc:sldMk cId="3902851459" sldId="311"/>
            <ac:spMk id="15" creationId="{78535149-6CE6-605F-4055-431ED2B5EF6A}"/>
          </ac:spMkLst>
        </pc:spChg>
      </pc:sldChg>
      <pc:sldChg chg="addSp delSp modSp">
        <pc:chgData name="GABRIELA SANCHEZ" userId="S::gabriela2200816@correo.uis.edu.co::626b7c53-c215-46d9-95ab-c3a924fcf3ca" providerId="AD" clId="Web-{0A6C0671-A96F-DC50-E5BF-E9D68249A09C}" dt="2024-11-13T11:15:19.356" v="254"/>
        <pc:sldMkLst>
          <pc:docMk/>
          <pc:sldMk cId="183913341" sldId="312"/>
        </pc:sldMkLst>
        <pc:spChg chg="mod">
          <ac:chgData name="GABRIELA SANCHEZ" userId="S::gabriela2200816@correo.uis.edu.co::626b7c53-c215-46d9-95ab-c3a924fcf3ca" providerId="AD" clId="Web-{0A6C0671-A96F-DC50-E5BF-E9D68249A09C}" dt="2024-11-13T11:12:39.033" v="245" actId="1076"/>
          <ac:spMkLst>
            <pc:docMk/>
            <pc:sldMk cId="183913341" sldId="312"/>
            <ac:spMk id="10" creationId="{5CE90040-C458-E56F-423C-CC5BEA519CA6}"/>
          </ac:spMkLst>
        </pc:spChg>
        <pc:spChg chg="mod">
          <ac:chgData name="GABRIELA SANCHEZ" userId="S::gabriela2200816@correo.uis.edu.co::626b7c53-c215-46d9-95ab-c3a924fcf3ca" providerId="AD" clId="Web-{0A6C0671-A96F-DC50-E5BF-E9D68249A09C}" dt="2024-11-13T11:15:19.340" v="253"/>
          <ac:spMkLst>
            <pc:docMk/>
            <pc:sldMk cId="183913341" sldId="312"/>
            <ac:spMk id="13" creationId="{BD1473DF-D264-7A50-366A-209FCE24BA33}"/>
          </ac:spMkLst>
        </pc:spChg>
        <pc:spChg chg="mod">
          <ac:chgData name="GABRIELA SANCHEZ" userId="S::gabriela2200816@correo.uis.edu.co::626b7c53-c215-46d9-95ab-c3a924fcf3ca" providerId="AD" clId="Web-{0A6C0671-A96F-DC50-E5BF-E9D68249A09C}" dt="2024-11-13T11:15:19.356" v="254"/>
          <ac:spMkLst>
            <pc:docMk/>
            <pc:sldMk cId="183913341" sldId="312"/>
            <ac:spMk id="14" creationId="{3AC69E10-8DC8-1255-1C61-156E159660F6}"/>
          </ac:spMkLst>
        </pc:spChg>
        <pc:spChg chg="add mod">
          <ac:chgData name="GABRIELA SANCHEZ" userId="S::gabriela2200816@correo.uis.edu.co::626b7c53-c215-46d9-95ab-c3a924fcf3ca" providerId="AD" clId="Web-{0A6C0671-A96F-DC50-E5BF-E9D68249A09C}" dt="2024-11-13T11:12:49.611" v="246"/>
          <ac:spMkLst>
            <pc:docMk/>
            <pc:sldMk cId="183913341" sldId="312"/>
            <ac:spMk id="15" creationId="{89DF912F-E084-1232-952C-8AE9DC4A54DA}"/>
          </ac:spMkLst>
        </pc:spChg>
        <pc:picChg chg="mod">
          <ac:chgData name="GABRIELA SANCHEZ" userId="S::gabriela2200816@correo.uis.edu.co::626b7c53-c215-46d9-95ab-c3a924fcf3ca" providerId="AD" clId="Web-{0A6C0671-A96F-DC50-E5BF-E9D68249A09C}" dt="2024-11-13T10:59:07.260" v="165" actId="1076"/>
          <ac:picMkLst>
            <pc:docMk/>
            <pc:sldMk cId="183913341" sldId="312"/>
            <ac:picMk id="6" creationId="{4803532A-43C6-1006-BF08-55DB3F8E25C6}"/>
          </ac:picMkLst>
        </pc:picChg>
        <pc:picChg chg="mod">
          <ac:chgData name="GABRIELA SANCHEZ" userId="S::gabriela2200816@correo.uis.edu.co::626b7c53-c215-46d9-95ab-c3a924fcf3ca" providerId="AD" clId="Web-{0A6C0671-A96F-DC50-E5BF-E9D68249A09C}" dt="2024-11-13T11:12:35.079" v="244" actId="14100"/>
          <ac:picMkLst>
            <pc:docMk/>
            <pc:sldMk cId="183913341" sldId="312"/>
            <ac:picMk id="9" creationId="{E2AE45FE-C00D-6381-5C95-218016A50D9F}"/>
          </ac:picMkLst>
        </pc:picChg>
        <pc:picChg chg="del mod">
          <ac:chgData name="GABRIELA SANCHEZ" userId="S::gabriela2200816@correo.uis.edu.co::626b7c53-c215-46d9-95ab-c3a924fcf3ca" providerId="AD" clId="Web-{0A6C0671-A96F-DC50-E5BF-E9D68249A09C}" dt="2024-11-13T11:01:05.439" v="167"/>
          <ac:picMkLst>
            <pc:docMk/>
            <pc:sldMk cId="183913341" sldId="312"/>
            <ac:picMk id="11" creationId="{5EBC558F-364E-7967-FC57-054F3CB338E7}"/>
          </ac:picMkLst>
        </pc:picChg>
        <pc:picChg chg="del mod">
          <ac:chgData name="GABRIELA SANCHEZ" userId="S::gabriela2200816@correo.uis.edu.co::626b7c53-c215-46d9-95ab-c3a924fcf3ca" providerId="AD" clId="Web-{0A6C0671-A96F-DC50-E5BF-E9D68249A09C}" dt="2024-11-13T11:03:23.949" v="189"/>
          <ac:picMkLst>
            <pc:docMk/>
            <pc:sldMk cId="183913341" sldId="312"/>
            <ac:picMk id="12" creationId="{C8E8CD46-6EC5-ABD2-639F-9B3E78A1407A}"/>
          </ac:picMkLst>
        </pc:picChg>
        <pc:picChg chg="add mod">
          <ac:chgData name="GABRIELA SANCHEZ" userId="S::gabriela2200816@correo.uis.edu.co::626b7c53-c215-46d9-95ab-c3a924fcf3ca" providerId="AD" clId="Web-{0A6C0671-A96F-DC50-E5BF-E9D68249A09C}" dt="2024-11-13T11:06:40.212" v="211" actId="1076"/>
          <ac:picMkLst>
            <pc:docMk/>
            <pc:sldMk cId="183913341" sldId="312"/>
            <ac:picMk id="16" creationId="{41A07517-523D-CF59-1713-D0FB8B016DE9}"/>
          </ac:picMkLst>
        </pc:picChg>
        <pc:picChg chg="add mod">
          <ac:chgData name="GABRIELA SANCHEZ" userId="S::gabriela2200816@correo.uis.edu.co::626b7c53-c215-46d9-95ab-c3a924fcf3ca" providerId="AD" clId="Web-{0A6C0671-A96F-DC50-E5BF-E9D68249A09C}" dt="2024-11-13T11:06:40.212" v="212" actId="1076"/>
          <ac:picMkLst>
            <pc:docMk/>
            <pc:sldMk cId="183913341" sldId="312"/>
            <ac:picMk id="17" creationId="{9AC16D06-42E2-B7C8-ABA8-0AE972A774B6}"/>
          </ac:picMkLst>
        </pc:picChg>
        <pc:picChg chg="add mod">
          <ac:chgData name="GABRIELA SANCHEZ" userId="S::gabriela2200816@correo.uis.edu.co::626b7c53-c215-46d9-95ab-c3a924fcf3ca" providerId="AD" clId="Web-{0A6C0671-A96F-DC50-E5BF-E9D68249A09C}" dt="2024-11-13T11:07:30.621" v="224" actId="1076"/>
          <ac:picMkLst>
            <pc:docMk/>
            <pc:sldMk cId="183913341" sldId="312"/>
            <ac:picMk id="18" creationId="{1A7C757D-934C-1131-9AFA-9BF72F95CC03}"/>
          </ac:picMkLst>
        </pc:picChg>
        <pc:picChg chg="add del mod">
          <ac:chgData name="GABRIELA SANCHEZ" userId="S::gabriela2200816@correo.uis.edu.co::626b7c53-c215-46d9-95ab-c3a924fcf3ca" providerId="AD" clId="Web-{0A6C0671-A96F-DC50-E5BF-E9D68249A09C}" dt="2024-11-13T11:05:54.021" v="202"/>
          <ac:picMkLst>
            <pc:docMk/>
            <pc:sldMk cId="183913341" sldId="312"/>
            <ac:picMk id="19" creationId="{95F34BCF-FF68-1AF2-4269-8AC5611768D3}"/>
          </ac:picMkLst>
        </pc:picChg>
        <pc:picChg chg="add mod">
          <ac:chgData name="GABRIELA SANCHEZ" userId="S::gabriela2200816@correo.uis.edu.co::626b7c53-c215-46d9-95ab-c3a924fcf3ca" providerId="AD" clId="Web-{0A6C0671-A96F-DC50-E5BF-E9D68249A09C}" dt="2024-11-13T11:06:40.227" v="214" actId="1076"/>
          <ac:picMkLst>
            <pc:docMk/>
            <pc:sldMk cId="183913341" sldId="312"/>
            <ac:picMk id="20" creationId="{0FD7E447-DA81-3081-74A9-A8030A4D47FE}"/>
          </ac:picMkLst>
        </pc:picChg>
        <pc:picChg chg="add mod">
          <ac:chgData name="GABRIELA SANCHEZ" userId="S::gabriela2200816@correo.uis.edu.co::626b7c53-c215-46d9-95ab-c3a924fcf3ca" providerId="AD" clId="Web-{0A6C0671-A96F-DC50-E5BF-E9D68249A09C}" dt="2024-11-13T11:06:40.243" v="216" actId="1076"/>
          <ac:picMkLst>
            <pc:docMk/>
            <pc:sldMk cId="183913341" sldId="312"/>
            <ac:picMk id="21" creationId="{36A1C7D0-D213-A0BE-8E49-3FB02B3E7609}"/>
          </ac:picMkLst>
        </pc:picChg>
        <pc:picChg chg="add del mod">
          <ac:chgData name="GABRIELA SANCHEZ" userId="S::gabriela2200816@correo.uis.edu.co::626b7c53-c215-46d9-95ab-c3a924fcf3ca" providerId="AD" clId="Web-{0A6C0671-A96F-DC50-E5BF-E9D68249A09C}" dt="2024-11-13T11:09:34.270" v="227"/>
          <ac:picMkLst>
            <pc:docMk/>
            <pc:sldMk cId="183913341" sldId="312"/>
            <ac:picMk id="22" creationId="{8D20DDA7-EA33-FAF7-62CD-882893AA67B8}"/>
          </ac:picMkLst>
        </pc:picChg>
        <pc:picChg chg="add mod">
          <ac:chgData name="GABRIELA SANCHEZ" userId="S::gabriela2200816@correo.uis.edu.co::626b7c53-c215-46d9-95ab-c3a924fcf3ca" providerId="AD" clId="Web-{0A6C0671-A96F-DC50-E5BF-E9D68249A09C}" dt="2024-11-13T11:09:56.709" v="231" actId="1076"/>
          <ac:picMkLst>
            <pc:docMk/>
            <pc:sldMk cId="183913341" sldId="312"/>
            <ac:picMk id="24" creationId="{A3A594AB-BDC0-686A-ADF3-14A5EF2D62C2}"/>
          </ac:picMkLst>
        </pc:picChg>
        <pc:picChg chg="add mod">
          <ac:chgData name="GABRIELA SANCHEZ" userId="S::gabriela2200816@correo.uis.edu.co::626b7c53-c215-46d9-95ab-c3a924fcf3ca" providerId="AD" clId="Web-{0A6C0671-A96F-DC50-E5BF-E9D68249A09C}" dt="2024-11-13T11:12:08.874" v="241" actId="1076"/>
          <ac:picMkLst>
            <pc:docMk/>
            <pc:sldMk cId="183913341" sldId="312"/>
            <ac:picMk id="25" creationId="{DFE355C7-089E-3B03-F5EC-190B3C27B56C}"/>
          </ac:picMkLst>
        </pc:picChg>
        <pc:cxnChg chg="add del">
          <ac:chgData name="GABRIELA SANCHEZ" userId="S::gabriela2200816@correo.uis.edu.co::626b7c53-c215-46d9-95ab-c3a924fcf3ca" providerId="AD" clId="Web-{0A6C0671-A96F-DC50-E5BF-E9D68249A09C}" dt="2024-11-13T11:07:45.107" v="226"/>
          <ac:cxnSpMkLst>
            <pc:docMk/>
            <pc:sldMk cId="183913341" sldId="312"/>
            <ac:cxnSpMk id="23" creationId="{62038866-9892-2778-3642-0058F12FC70E}"/>
          </ac:cxnSpMkLst>
        </pc:cxnChg>
      </pc:sldChg>
      <pc:sldChg chg="modSp">
        <pc:chgData name="GABRIELA SANCHEZ" userId="S::gabriela2200816@correo.uis.edu.co::626b7c53-c215-46d9-95ab-c3a924fcf3ca" providerId="AD" clId="Web-{0A6C0671-A96F-DC50-E5BF-E9D68249A09C}" dt="2024-11-13T10:46:48.460" v="146" actId="20577"/>
        <pc:sldMkLst>
          <pc:docMk/>
          <pc:sldMk cId="2654902652" sldId="313"/>
        </pc:sldMkLst>
        <pc:spChg chg="mod">
          <ac:chgData name="GABRIELA SANCHEZ" userId="S::gabriela2200816@correo.uis.edu.co::626b7c53-c215-46d9-95ab-c3a924fcf3ca" providerId="AD" clId="Web-{0A6C0671-A96F-DC50-E5BF-E9D68249A09C}" dt="2024-11-13T10:46:48.460" v="146" actId="20577"/>
          <ac:spMkLst>
            <pc:docMk/>
            <pc:sldMk cId="2654902652" sldId="313"/>
            <ac:spMk id="6" creationId="{E01158E1-9586-78CB-109A-2554E4EAE1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ED5BE-A2B9-4241-8EC4-CB3BA4E30F71}" type="datetimeFigureOut">
              <a:rPr lang="es-419" smtClean="0"/>
              <a:t>13/11/2024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E6EB-F9FC-4585-B1EE-2233C788FCF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5124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0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7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7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1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8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9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7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81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red light&#10;&#10;Description automatically generated">
            <a:extLst>
              <a:ext uri="{FF2B5EF4-FFF2-40B4-BE49-F238E27FC236}">
                <a16:creationId xmlns:a16="http://schemas.microsoft.com/office/drawing/2014/main" id="{5E83690B-432B-952D-D695-B8D558A09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43924" y="3206027"/>
            <a:ext cx="4095750" cy="32029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B5536B8-FC57-D54B-0DD2-06B01A9B9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947" y="2200899"/>
            <a:ext cx="9546106" cy="1381443"/>
          </a:xfrm>
        </p:spPr>
        <p:txBody>
          <a:bodyPr>
            <a:normAutofit/>
          </a:bodyPr>
          <a:lstStyle/>
          <a:p>
            <a:r>
              <a:rPr lang="es-419" sz="2800">
                <a:latin typeface="Merriweather"/>
              </a:rPr>
              <a:t>Disrupciones de marea en el centro de la Vía Láctea: modelo de agujero negro frente a modelo de núcleo de materia oscura fermiónica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9EBBDC-89FA-0C4A-824A-1654F50ED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1430" y="3983429"/>
            <a:ext cx="9009136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1500" dirty="0">
                <a:latin typeface="Merriweather"/>
              </a:rPr>
              <a:t> </a:t>
            </a:r>
            <a:endParaRPr lang="en-US" sz="1500" dirty="0"/>
          </a:p>
          <a:p>
            <a:r>
              <a:rPr lang="es-419" sz="1500" b="1" dirty="0">
                <a:latin typeface="Merriweather"/>
              </a:rPr>
              <a:t>Autores: </a:t>
            </a:r>
            <a:r>
              <a:rPr lang="es-419" sz="1500" dirty="0">
                <a:latin typeface="Merriweather"/>
              </a:rPr>
              <a:t>Gabriela Sánchez*, Laura Marcela Becerra~, </a:t>
            </a:r>
            <a:endParaRPr lang="es-419" sz="1500" dirty="0">
              <a:latin typeface="Merriweather" panose="00000500000000000000" pitchFamily="2" charset="0"/>
            </a:endParaRPr>
          </a:p>
          <a:p>
            <a:r>
              <a:rPr lang="es-419" sz="1500" dirty="0">
                <a:latin typeface="Merriweather"/>
              </a:rPr>
              <a:t>José Fernando Rodríguez*, Aldo Alberto </a:t>
            </a:r>
            <a:r>
              <a:rPr lang="es-419" sz="1500" dirty="0" err="1">
                <a:latin typeface="Merriweather"/>
              </a:rPr>
              <a:t>Batta°</a:t>
            </a:r>
            <a:br>
              <a:rPr lang="es-419" sz="1500" dirty="0">
                <a:latin typeface="Merriweather" panose="00000500000000000000" pitchFamily="2" charset="0"/>
              </a:rPr>
            </a:br>
            <a:br>
              <a:rPr lang="es-419" sz="1500" dirty="0">
                <a:latin typeface="Merriweather" panose="00000500000000000000" pitchFamily="2" charset="0"/>
              </a:rPr>
            </a:br>
            <a:endParaRPr lang="es-419" sz="1500">
              <a:latin typeface="Merriweather" panose="00000500000000000000" pitchFamily="2" charset="0"/>
            </a:endParaRPr>
          </a:p>
          <a:p>
            <a:r>
              <a:rPr lang="es-419" sz="1500" dirty="0">
                <a:latin typeface="Merriweather"/>
              </a:rPr>
              <a:t>Universidad Mayor~</a:t>
            </a:r>
            <a:endParaRPr lang="es-419" dirty="0"/>
          </a:p>
          <a:p>
            <a:r>
              <a:rPr lang="es-419" sz="1500" dirty="0">
                <a:latin typeface="Merriweather"/>
              </a:rPr>
              <a:t>Universidad Industrial de Santander *</a:t>
            </a:r>
            <a:endParaRPr lang="es-419" dirty="0"/>
          </a:p>
          <a:p>
            <a:r>
              <a:rPr lang="es-419" sz="1500" dirty="0">
                <a:latin typeface="Merriweather"/>
              </a:rPr>
              <a:t>Instituto Nacional de Astrofísica, Óptica y </a:t>
            </a:r>
            <a:r>
              <a:rPr lang="es-419" sz="1500" dirty="0" err="1">
                <a:latin typeface="Merriweather"/>
              </a:rPr>
              <a:t>Electrónica°</a:t>
            </a:r>
            <a:r>
              <a:rPr lang="es-419" sz="1500" dirty="0">
                <a:latin typeface="Merriweather"/>
              </a:rPr>
              <a:t>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91A4D3-4EB2-925B-99B8-33D6D4FC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9762" y="6042989"/>
            <a:ext cx="563124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1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3CAF6F-A3E5-83BD-730F-A2B290E6021A}"/>
              </a:ext>
            </a:extLst>
          </p:cNvPr>
          <p:cNvSpPr txBox="1"/>
          <p:nvPr/>
        </p:nvSpPr>
        <p:spPr>
          <a:xfrm>
            <a:off x="-154579" y="6499894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9" name="Picture 8" descr="A logo with lines and a black background&#10;&#10;Description automatically generated">
            <a:extLst>
              <a:ext uri="{FF2B5EF4-FFF2-40B4-BE49-F238E27FC236}">
                <a16:creationId xmlns:a16="http://schemas.microsoft.com/office/drawing/2014/main" id="{B96AC1E8-3C9E-7ACF-F579-36B846F86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542" y="193530"/>
            <a:ext cx="1028700" cy="970685"/>
          </a:xfrm>
          <a:prstGeom prst="rect">
            <a:avLst/>
          </a:prstGeom>
        </p:spPr>
      </p:pic>
      <p:pic>
        <p:nvPicPr>
          <p:cNvPr id="15" name="Picture 4" descr="A green and white sign&#10;&#10;Description automatically generated">
            <a:extLst>
              <a:ext uri="{FF2B5EF4-FFF2-40B4-BE49-F238E27FC236}">
                <a16:creationId xmlns:a16="http://schemas.microsoft.com/office/drawing/2014/main" id="{236FB0B9-075A-BE41-BFFF-9C8BCDD04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22242" cy="119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5" descr="Logotipo&#10;&#10;Descripción generada automáticamente">
            <a:extLst>
              <a:ext uri="{FF2B5EF4-FFF2-40B4-BE49-F238E27FC236}">
                <a16:creationId xmlns:a16="http://schemas.microsoft.com/office/drawing/2014/main" id="{5C130EE3-CF63-6F0F-523C-63FE003CC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24" y="137563"/>
            <a:ext cx="2376583" cy="9118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6E2E7C-6AB2-9002-648B-B66754291720}"/>
              </a:ext>
            </a:extLst>
          </p:cNvPr>
          <p:cNvGrpSpPr/>
          <p:nvPr/>
        </p:nvGrpSpPr>
        <p:grpSpPr>
          <a:xfrm>
            <a:off x="5065552" y="-110612"/>
            <a:ext cx="1523962" cy="1423626"/>
            <a:chOff x="5065552" y="-110612"/>
            <a:chExt cx="1523962" cy="1423626"/>
          </a:xfrm>
        </p:grpSpPr>
        <p:pic>
          <p:nvPicPr>
            <p:cNvPr id="19" name="Imagen 7" descr="A red circle with yellow edges&#10;&#10;Description automatically generated">
              <a:extLst>
                <a:ext uri="{FF2B5EF4-FFF2-40B4-BE49-F238E27FC236}">
                  <a16:creationId xmlns:a16="http://schemas.microsoft.com/office/drawing/2014/main" id="{573F5A14-44BF-AFF7-BBDF-8F94AB639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63727" y1="51330" x2="59503" y2="404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65552" y="-110612"/>
              <a:ext cx="1523962" cy="142362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78286B-6C4E-CBCF-B24E-22F8F811DE7D}"/>
                </a:ext>
              </a:extLst>
            </p:cNvPr>
            <p:cNvSpPr/>
            <p:nvPr/>
          </p:nvSpPr>
          <p:spPr>
            <a:xfrm>
              <a:off x="6179381" y="276837"/>
              <a:ext cx="103168" cy="10847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42238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with a red line&#10;&#10;Description automatically generated">
            <a:extLst>
              <a:ext uri="{FF2B5EF4-FFF2-40B4-BE49-F238E27FC236}">
                <a16:creationId xmlns:a16="http://schemas.microsoft.com/office/drawing/2014/main" id="{FD7F7702-91FA-459B-AF53-0021ADD87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84" y="1481049"/>
            <a:ext cx="5894357" cy="46435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662" y="0"/>
            <a:ext cx="6798675" cy="800017"/>
          </a:xfrm>
        </p:spPr>
        <p:txBody>
          <a:bodyPr>
            <a:normAutofit/>
          </a:bodyPr>
          <a:lstStyle/>
          <a:p>
            <a:pPr algn="ctr"/>
            <a:r>
              <a:rPr lang="es-419" sz="2500" dirty="0">
                <a:latin typeface="Merriweather"/>
              </a:rPr>
              <a:t>MODELO RAR</a:t>
            </a:r>
            <a:endParaRPr lang="es-419" sz="2500" dirty="0">
              <a:latin typeface="Merriweather" panose="00000500000000000000" pitchFamily="2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1642" y="153901"/>
            <a:ext cx="596660" cy="480143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10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7" name="Picture 6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E7ED99F7-AF1E-6C69-124D-EA5DB7433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92" y="1481047"/>
            <a:ext cx="5712485" cy="464352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EDC8E47-A7BD-9E8B-83E9-C7002A4AB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2713" y="722461"/>
            <a:ext cx="1512499" cy="5535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6255B1B-8F0E-164C-AEC7-33C56A610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9793" y="799291"/>
            <a:ext cx="2289773" cy="5580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F5A8A6-E119-9D81-D43A-73DF73DD723B}"/>
              </a:ext>
            </a:extLst>
          </p:cNvPr>
          <p:cNvSpPr txBox="1"/>
          <p:nvPr/>
        </p:nvSpPr>
        <p:spPr>
          <a:xfrm>
            <a:off x="3696510" y="1767191"/>
            <a:ext cx="535021" cy="3745148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FA243-8D92-A567-91E9-642A2482478C}"/>
              </a:ext>
            </a:extLst>
          </p:cNvPr>
          <p:cNvSpPr txBox="1"/>
          <p:nvPr/>
        </p:nvSpPr>
        <p:spPr>
          <a:xfrm>
            <a:off x="9591226" y="1767190"/>
            <a:ext cx="535021" cy="3745148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2CC447-707F-E9D6-8221-74061AA4AA6C}"/>
              </a:ext>
            </a:extLst>
          </p:cNvPr>
          <p:cNvSpPr txBox="1"/>
          <p:nvPr/>
        </p:nvSpPr>
        <p:spPr>
          <a:xfrm rot="-5400000">
            <a:off x="2596795" y="362309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Merriweather"/>
              </a:rPr>
              <a:t>Estrellas del </a:t>
            </a:r>
            <a:r>
              <a:rPr lang="en-US" i="1" err="1">
                <a:solidFill>
                  <a:schemeClr val="bg1"/>
                </a:solidFill>
                <a:latin typeface="Merriweather"/>
              </a:rPr>
              <a:t>cúmulo</a:t>
            </a:r>
            <a:r>
              <a:rPr lang="en-US" i="1" dirty="0">
                <a:solidFill>
                  <a:schemeClr val="bg1"/>
                </a:solidFill>
                <a:latin typeface="Merriweather"/>
              </a:rPr>
              <a:t> 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B6274D-4760-4D36-B1E0-8F836AFFE675}"/>
              </a:ext>
            </a:extLst>
          </p:cNvPr>
          <p:cNvSpPr txBox="1"/>
          <p:nvPr/>
        </p:nvSpPr>
        <p:spPr>
          <a:xfrm rot="-5400000">
            <a:off x="8491511" y="3623093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Merriweather"/>
              </a:rPr>
              <a:t>Estrellas del </a:t>
            </a:r>
            <a:r>
              <a:rPr lang="en-US" i="1" err="1">
                <a:solidFill>
                  <a:schemeClr val="bg1"/>
                </a:solidFill>
                <a:latin typeface="Merriweather"/>
              </a:rPr>
              <a:t>cúmulo</a:t>
            </a:r>
            <a:r>
              <a:rPr lang="en-US" i="1" dirty="0">
                <a:solidFill>
                  <a:schemeClr val="bg1"/>
                </a:solidFill>
                <a:latin typeface="Merriweather"/>
              </a:rPr>
              <a:t> 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4D359C-387D-37C9-7CBB-EB69A2FDBA02}"/>
              </a:ext>
            </a:extLst>
          </p:cNvPr>
          <p:cNvCxnSpPr/>
          <p:nvPr/>
        </p:nvCxnSpPr>
        <p:spPr>
          <a:xfrm>
            <a:off x="2691441" y="1994139"/>
            <a:ext cx="8627" cy="3617343"/>
          </a:xfrm>
          <a:prstGeom prst="straightConnector1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A627B1-4E06-D51D-AA52-73AD5F53157A}"/>
              </a:ext>
            </a:extLst>
          </p:cNvPr>
          <p:cNvCxnSpPr>
            <a:cxnSpLocks/>
          </p:cNvCxnSpPr>
          <p:nvPr/>
        </p:nvCxnSpPr>
        <p:spPr>
          <a:xfrm>
            <a:off x="8557403" y="1994138"/>
            <a:ext cx="8627" cy="3617343"/>
          </a:xfrm>
          <a:prstGeom prst="straightConnector1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0C346F5-B7AA-344E-A317-4FC8A546CC71}"/>
              </a:ext>
            </a:extLst>
          </p:cNvPr>
          <p:cNvSpPr txBox="1"/>
          <p:nvPr/>
        </p:nvSpPr>
        <p:spPr>
          <a:xfrm>
            <a:off x="2004876" y="4145573"/>
            <a:ext cx="1391729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Merriweather"/>
              </a:rPr>
              <a:t>Horizonte de </a:t>
            </a:r>
            <a:r>
              <a:rPr lang="en-US" sz="1300" err="1">
                <a:solidFill>
                  <a:schemeClr val="bg1"/>
                </a:solidFill>
                <a:latin typeface="Merriweather"/>
              </a:rPr>
              <a:t>eventos</a:t>
            </a:r>
            <a:endParaRPr lang="en-US" sz="130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5E9E51-4D86-E6CE-8CDD-8BD9E68929D6}"/>
              </a:ext>
            </a:extLst>
          </p:cNvPr>
          <p:cNvSpPr txBox="1"/>
          <p:nvPr/>
        </p:nvSpPr>
        <p:spPr>
          <a:xfrm>
            <a:off x="7870838" y="4145572"/>
            <a:ext cx="1391729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Merriweather"/>
              </a:rPr>
              <a:t>Horizonte de </a:t>
            </a:r>
            <a:r>
              <a:rPr lang="en-US" sz="1300" err="1">
                <a:solidFill>
                  <a:schemeClr val="bg1"/>
                </a:solidFill>
                <a:latin typeface="Merriweather"/>
              </a:rPr>
              <a:t>eventos</a:t>
            </a:r>
            <a:endParaRPr lang="en-US" sz="130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770314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662" y="0"/>
            <a:ext cx="6798675" cy="800017"/>
          </a:xfrm>
        </p:spPr>
        <p:txBody>
          <a:bodyPr>
            <a:normAutofit/>
          </a:bodyPr>
          <a:lstStyle/>
          <a:p>
            <a:pPr algn="ctr"/>
            <a:r>
              <a:rPr lang="es-419" sz="2500">
                <a:latin typeface="Merriweather"/>
              </a:rPr>
              <a:t>RESULTADOS PRELIMINARES</a:t>
            </a:r>
            <a:endParaRPr lang="en-U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11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158E1-9586-78CB-109A-2554E4EAE1E7}"/>
              </a:ext>
            </a:extLst>
          </p:cNvPr>
          <p:cNvSpPr txBox="1"/>
          <p:nvPr/>
        </p:nvSpPr>
        <p:spPr>
          <a:xfrm>
            <a:off x="229731" y="804520"/>
            <a:ext cx="11711428" cy="646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>
                <a:latin typeface="Merriweather"/>
              </a:rPr>
              <a:t>Las </a:t>
            </a:r>
            <a:r>
              <a:rPr lang="en-US" err="1">
                <a:latin typeface="Merriweather"/>
              </a:rPr>
              <a:t>simulaciones</a:t>
            </a:r>
            <a:r>
              <a:rPr lang="en-US" dirty="0">
                <a:latin typeface="Merriweather"/>
              </a:rPr>
              <a:t> de </a:t>
            </a:r>
            <a:r>
              <a:rPr lang="en-US" err="1">
                <a:latin typeface="Merriweather"/>
              </a:rPr>
              <a:t>disrupciones</a:t>
            </a:r>
            <a:r>
              <a:rPr lang="en-US" dirty="0">
                <a:latin typeface="Merriweather"/>
              </a:rPr>
              <a:t> de </a:t>
            </a:r>
            <a:r>
              <a:rPr lang="en-US" err="1">
                <a:latin typeface="Merriweather"/>
              </a:rPr>
              <a:t>marea</a:t>
            </a:r>
            <a:r>
              <a:rPr lang="en-US" dirty="0">
                <a:latin typeface="Merriweather"/>
              </a:rPr>
              <a:t> </a:t>
            </a:r>
            <a:r>
              <a:rPr lang="en-US" err="1">
                <a:latin typeface="Merriweather"/>
              </a:rPr>
              <a:t>utilizando</a:t>
            </a:r>
            <a:r>
              <a:rPr lang="en-US" dirty="0">
                <a:latin typeface="Merriweather"/>
              </a:rPr>
              <a:t> </a:t>
            </a:r>
            <a:r>
              <a:rPr lang="en-US" err="1">
                <a:latin typeface="Merriweather"/>
              </a:rPr>
              <a:t>el</a:t>
            </a:r>
            <a:r>
              <a:rPr lang="en-US" dirty="0">
                <a:latin typeface="Merriweather"/>
              </a:rPr>
              <a:t> </a:t>
            </a:r>
            <a:r>
              <a:rPr lang="en-US" err="1">
                <a:latin typeface="Merriweather"/>
              </a:rPr>
              <a:t>método</a:t>
            </a:r>
            <a:r>
              <a:rPr lang="en-US" dirty="0">
                <a:latin typeface="Merriweather"/>
              </a:rPr>
              <a:t> de SPH </a:t>
            </a:r>
            <a:r>
              <a:rPr lang="en-US" err="1">
                <a:latin typeface="Merriweather"/>
              </a:rPr>
              <a:t>implementado</a:t>
            </a:r>
            <a:r>
              <a:rPr lang="en-US" dirty="0">
                <a:latin typeface="Merriweather"/>
              </a:rPr>
              <a:t> </a:t>
            </a:r>
            <a:r>
              <a:rPr lang="en-US" err="1">
                <a:latin typeface="Merriweather"/>
              </a:rPr>
              <a:t>en</a:t>
            </a:r>
            <a:r>
              <a:rPr lang="en-US" dirty="0">
                <a:latin typeface="Merriweather"/>
              </a:rPr>
              <a:t> GADGET-3 </a:t>
            </a:r>
            <a:r>
              <a:rPr lang="en-US" err="1">
                <a:latin typeface="Merriweather"/>
              </a:rPr>
              <a:t>han</a:t>
            </a:r>
            <a:r>
              <a:rPr lang="en-US" dirty="0">
                <a:latin typeface="Merriweather"/>
              </a:rPr>
              <a:t> </a:t>
            </a:r>
            <a:r>
              <a:rPr lang="en-US" err="1">
                <a:latin typeface="Merriweather"/>
              </a:rPr>
              <a:t>mostrado</a:t>
            </a:r>
            <a:r>
              <a:rPr lang="en-US" dirty="0">
                <a:latin typeface="Merriweather"/>
              </a:rPr>
              <a:t> ser </a:t>
            </a:r>
            <a:r>
              <a:rPr lang="en-US" err="1">
                <a:latin typeface="Merriweather"/>
              </a:rPr>
              <a:t>exitosas</a:t>
            </a:r>
            <a:r>
              <a:rPr lang="en-US" dirty="0">
                <a:latin typeface="Merriweather"/>
              </a:rPr>
              <a:t> y </a:t>
            </a:r>
            <a:r>
              <a:rPr lang="en-US" err="1">
                <a:latin typeface="Merriweather"/>
              </a:rPr>
              <a:t>una</a:t>
            </a:r>
            <a:r>
              <a:rPr lang="en-US" dirty="0">
                <a:latin typeface="Merriweather"/>
              </a:rPr>
              <a:t> </a:t>
            </a:r>
            <a:r>
              <a:rPr lang="en-US" err="1">
                <a:latin typeface="Merriweather"/>
              </a:rPr>
              <a:t>buena</a:t>
            </a:r>
            <a:r>
              <a:rPr lang="en-US" dirty="0">
                <a:latin typeface="Merriweather"/>
              </a:rPr>
              <a:t> forma de </a:t>
            </a:r>
            <a:r>
              <a:rPr lang="en-US" err="1">
                <a:latin typeface="Merriweather"/>
              </a:rPr>
              <a:t>estudio</a:t>
            </a:r>
            <a:r>
              <a:rPr lang="en-US" dirty="0">
                <a:latin typeface="Merriweather"/>
              </a:rPr>
              <a:t> de </a:t>
            </a:r>
            <a:r>
              <a:rPr lang="en-US" err="1">
                <a:latin typeface="Merriweather"/>
              </a:rPr>
              <a:t>estos</a:t>
            </a:r>
            <a:r>
              <a:rPr lang="en-US" dirty="0">
                <a:latin typeface="Merriweather"/>
              </a:rPr>
              <a:t> </a:t>
            </a:r>
            <a:r>
              <a:rPr lang="en-US" err="1">
                <a:latin typeface="Merriweather"/>
              </a:rPr>
              <a:t>fenomenos</a:t>
            </a:r>
            <a:r>
              <a:rPr lang="en-US" dirty="0">
                <a:latin typeface="Merriweather"/>
              </a:rPr>
              <a:t> </a:t>
            </a:r>
            <a:r>
              <a:rPr lang="en-US" err="1">
                <a:latin typeface="Merriweather"/>
              </a:rPr>
              <a:t>físicos</a:t>
            </a:r>
            <a:r>
              <a:rPr lang="en-US" dirty="0">
                <a:latin typeface="Merriweather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endParaRPr lang="en-US" dirty="0">
              <a:latin typeface="Merriweather"/>
            </a:endParaRPr>
          </a:p>
          <a:p>
            <a:pPr marL="285750" indent="-285750" algn="just">
              <a:buFont typeface="Arial"/>
              <a:buChar char="•"/>
            </a:pPr>
            <a:endParaRPr lang="en-US" dirty="0">
              <a:latin typeface="Merriweather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latin typeface="Merriweather"/>
                <a:ea typeface="+mn-lt"/>
                <a:cs typeface="+mn-lt"/>
              </a:rPr>
              <a:t>Los </a:t>
            </a:r>
            <a:r>
              <a:rPr lang="en-US" err="1">
                <a:latin typeface="Merriweather"/>
                <a:ea typeface="+mn-lt"/>
                <a:cs typeface="+mn-lt"/>
              </a:rPr>
              <a:t>picos</a:t>
            </a:r>
            <a:r>
              <a:rPr lang="en-US" dirty="0">
                <a:latin typeface="Merriweather"/>
                <a:ea typeface="+mn-lt"/>
                <a:cs typeface="+mn-lt"/>
              </a:rPr>
              <a:t> de </a:t>
            </a:r>
            <a:r>
              <a:rPr lang="en-US" err="1">
                <a:latin typeface="Merriweather"/>
                <a:ea typeface="+mn-lt"/>
                <a:cs typeface="+mn-lt"/>
              </a:rPr>
              <a:t>acreción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err="1">
                <a:latin typeface="Merriweather"/>
                <a:ea typeface="+mn-lt"/>
                <a:cs typeface="+mn-lt"/>
              </a:rPr>
              <a:t>calculados</a:t>
            </a:r>
            <a:r>
              <a:rPr lang="en-US" dirty="0">
                <a:latin typeface="Merriweather"/>
                <a:ea typeface="+mn-lt"/>
                <a:cs typeface="+mn-lt"/>
              </a:rPr>
              <a:t> no solo se </a:t>
            </a:r>
            <a:r>
              <a:rPr lang="en-US" err="1">
                <a:latin typeface="Merriweather"/>
                <a:ea typeface="+mn-lt"/>
                <a:cs typeface="+mn-lt"/>
              </a:rPr>
              <a:t>ajustan</a:t>
            </a:r>
            <a:r>
              <a:rPr lang="en-US" dirty="0">
                <a:latin typeface="Merriweather"/>
                <a:ea typeface="+mn-lt"/>
                <a:cs typeface="+mn-lt"/>
              </a:rPr>
              <a:t> a </a:t>
            </a:r>
            <a:r>
              <a:rPr lang="en-US" err="1">
                <a:latin typeface="Merriweather"/>
                <a:ea typeface="+mn-lt"/>
                <a:cs typeface="+mn-lt"/>
              </a:rPr>
              <a:t>valores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err="1">
                <a:latin typeface="Merriweather"/>
                <a:ea typeface="+mn-lt"/>
                <a:cs typeface="+mn-lt"/>
              </a:rPr>
              <a:t>teóricos</a:t>
            </a:r>
            <a:r>
              <a:rPr lang="en-US" dirty="0">
                <a:latin typeface="Merriweather"/>
                <a:ea typeface="+mn-lt"/>
                <a:cs typeface="+mn-lt"/>
              </a:rPr>
              <a:t>, </a:t>
            </a:r>
            <a:r>
              <a:rPr lang="en-US" err="1">
                <a:latin typeface="Merriweather"/>
                <a:ea typeface="+mn-lt"/>
                <a:cs typeface="+mn-lt"/>
              </a:rPr>
              <a:t>sino</a:t>
            </a:r>
            <a:r>
              <a:rPr lang="en-US" dirty="0">
                <a:latin typeface="Merriweather"/>
                <a:ea typeface="+mn-lt"/>
                <a:cs typeface="+mn-lt"/>
              </a:rPr>
              <a:t> que </a:t>
            </a:r>
            <a:r>
              <a:rPr lang="en-US" err="1">
                <a:latin typeface="Merriweather"/>
                <a:ea typeface="+mn-lt"/>
                <a:cs typeface="+mn-lt"/>
              </a:rPr>
              <a:t>sugieren</a:t>
            </a:r>
            <a:r>
              <a:rPr lang="en-US" dirty="0">
                <a:latin typeface="Merriweather"/>
                <a:ea typeface="+mn-lt"/>
                <a:cs typeface="+mn-lt"/>
              </a:rPr>
              <a:t> que la </a:t>
            </a:r>
            <a:r>
              <a:rPr lang="en-US" err="1">
                <a:latin typeface="Merriweather"/>
                <a:ea typeface="+mn-lt"/>
                <a:cs typeface="+mn-lt"/>
              </a:rPr>
              <a:t>dinámica</a:t>
            </a:r>
            <a:r>
              <a:rPr lang="en-US" dirty="0">
                <a:latin typeface="Merriweather"/>
                <a:ea typeface="+mn-lt"/>
                <a:cs typeface="+mn-lt"/>
              </a:rPr>
              <a:t> es </a:t>
            </a:r>
            <a:r>
              <a:rPr lang="en-US" err="1">
                <a:latin typeface="Merriweather"/>
                <a:ea typeface="+mn-lt"/>
                <a:cs typeface="+mn-lt"/>
              </a:rPr>
              <a:t>más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err="1">
                <a:latin typeface="Merriweather"/>
                <a:ea typeface="+mn-lt"/>
                <a:cs typeface="+mn-lt"/>
              </a:rPr>
              <a:t>precisa</a:t>
            </a:r>
            <a:r>
              <a:rPr lang="en-US" dirty="0">
                <a:latin typeface="Merriweather"/>
                <a:ea typeface="+mn-lt"/>
                <a:cs typeface="+mn-lt"/>
              </a:rPr>
              <a:t> y </a:t>
            </a:r>
            <a:r>
              <a:rPr lang="en-US" err="1">
                <a:latin typeface="Merriweather"/>
                <a:ea typeface="+mn-lt"/>
                <a:cs typeface="+mn-lt"/>
              </a:rPr>
              <a:t>consistente</a:t>
            </a:r>
            <a:r>
              <a:rPr lang="en-US" dirty="0">
                <a:latin typeface="Merriweather"/>
                <a:ea typeface="+mn-lt"/>
                <a:cs typeface="+mn-lt"/>
              </a:rPr>
              <a:t> para </a:t>
            </a:r>
            <a:r>
              <a:rPr lang="en-US" err="1">
                <a:latin typeface="Merriweather"/>
                <a:ea typeface="+mn-lt"/>
                <a:cs typeface="+mn-lt"/>
              </a:rPr>
              <a:t>agujeros</a:t>
            </a:r>
            <a:r>
              <a:rPr lang="en-US" dirty="0">
                <a:latin typeface="Merriweather"/>
                <a:ea typeface="+mn-lt"/>
                <a:cs typeface="+mn-lt"/>
              </a:rPr>
              <a:t> negros </a:t>
            </a:r>
            <a:r>
              <a:rPr lang="en-US" err="1">
                <a:latin typeface="Merriweather"/>
                <a:ea typeface="+mn-lt"/>
                <a:cs typeface="+mn-lt"/>
              </a:rPr>
              <a:t>masivos</a:t>
            </a:r>
            <a:r>
              <a:rPr lang="en-US" dirty="0">
                <a:latin typeface="Merriweather"/>
                <a:ea typeface="+mn-lt"/>
                <a:cs typeface="+mn-lt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endParaRPr lang="en-US" dirty="0">
              <a:latin typeface="Merriweather"/>
              <a:ea typeface="+mn-lt"/>
              <a:cs typeface="+mn-lt"/>
            </a:endParaRPr>
          </a:p>
          <a:p>
            <a:pPr algn="just"/>
            <a:endParaRPr lang="en-US" dirty="0">
              <a:latin typeface="Merriweather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latin typeface="Merriweather"/>
                <a:ea typeface="+mn-lt"/>
                <a:cs typeface="+mn-lt"/>
              </a:rPr>
              <a:t>El </a:t>
            </a:r>
            <a:r>
              <a:rPr lang="en-US" dirty="0" err="1">
                <a:latin typeface="Merriweather"/>
                <a:ea typeface="+mn-lt"/>
                <a:cs typeface="+mn-lt"/>
              </a:rPr>
              <a:t>cálculo</a:t>
            </a:r>
            <a:r>
              <a:rPr lang="en-US" dirty="0">
                <a:latin typeface="Merriweather"/>
                <a:ea typeface="+mn-lt"/>
                <a:cs typeface="+mn-lt"/>
              </a:rPr>
              <a:t> de las </a:t>
            </a:r>
            <a:r>
              <a:rPr lang="en-US" dirty="0" err="1">
                <a:latin typeface="Merriweather"/>
                <a:ea typeface="+mn-lt"/>
                <a:cs typeface="+mn-lt"/>
              </a:rPr>
              <a:t>fuerzas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gravitacionales</a:t>
            </a:r>
            <a:r>
              <a:rPr lang="en-US" dirty="0">
                <a:latin typeface="Merriweather"/>
                <a:ea typeface="+mn-lt"/>
                <a:cs typeface="+mn-lt"/>
              </a:rPr>
              <a:t> a </a:t>
            </a:r>
            <a:r>
              <a:rPr lang="en-US" dirty="0" err="1">
                <a:latin typeface="Merriweather"/>
                <a:ea typeface="+mn-lt"/>
                <a:cs typeface="+mn-lt"/>
              </a:rPr>
              <a:t>partir</a:t>
            </a:r>
            <a:r>
              <a:rPr lang="en-US" dirty="0">
                <a:latin typeface="Merriweather"/>
                <a:ea typeface="+mn-lt"/>
                <a:cs typeface="+mn-lt"/>
              </a:rPr>
              <a:t> del </a:t>
            </a:r>
            <a:r>
              <a:rPr lang="en-US" dirty="0" err="1">
                <a:latin typeface="Merriweather"/>
                <a:ea typeface="+mn-lt"/>
                <a:cs typeface="+mn-lt"/>
              </a:rPr>
              <a:t>perfil</a:t>
            </a:r>
            <a:r>
              <a:rPr lang="en-US" dirty="0">
                <a:latin typeface="Merriweather"/>
                <a:ea typeface="+mn-lt"/>
                <a:cs typeface="+mn-lt"/>
              </a:rPr>
              <a:t> de </a:t>
            </a:r>
            <a:r>
              <a:rPr lang="en-US" dirty="0" err="1">
                <a:latin typeface="Merriweather"/>
                <a:ea typeface="+mn-lt"/>
                <a:cs typeface="+mn-lt"/>
              </a:rPr>
              <a:t>densidad</a:t>
            </a:r>
            <a:r>
              <a:rPr lang="en-US" dirty="0">
                <a:latin typeface="Merriweather"/>
                <a:ea typeface="+mn-lt"/>
                <a:cs typeface="+mn-lt"/>
              </a:rPr>
              <a:t> del </a:t>
            </a:r>
            <a:r>
              <a:rPr lang="en-US" dirty="0" err="1">
                <a:latin typeface="Merriweather"/>
                <a:ea typeface="+mn-lt"/>
                <a:cs typeface="+mn-lt"/>
              </a:rPr>
              <a:t>núcleo</a:t>
            </a:r>
            <a:r>
              <a:rPr lang="en-US" dirty="0">
                <a:latin typeface="Merriweather"/>
                <a:ea typeface="+mn-lt"/>
                <a:cs typeface="+mn-lt"/>
              </a:rPr>
              <a:t> de </a:t>
            </a:r>
            <a:r>
              <a:rPr lang="en-US" dirty="0" err="1">
                <a:latin typeface="Merriweather"/>
                <a:ea typeface="+mn-lt"/>
                <a:cs typeface="+mn-lt"/>
              </a:rPr>
              <a:t>materia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oscura</a:t>
            </a:r>
            <a:r>
              <a:rPr lang="en-US" dirty="0">
                <a:latin typeface="Merriweather"/>
                <a:ea typeface="+mn-lt"/>
                <a:cs typeface="+mn-lt"/>
              </a:rPr>
              <a:t> indica que no hay </a:t>
            </a:r>
            <a:r>
              <a:rPr lang="en-US" dirty="0" err="1">
                <a:latin typeface="Merriweather"/>
                <a:ea typeface="+mn-lt"/>
                <a:cs typeface="+mn-lt"/>
              </a:rPr>
              <a:t>diferencias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considerables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en</a:t>
            </a:r>
            <a:r>
              <a:rPr lang="en-US" dirty="0">
                <a:latin typeface="Merriweather"/>
                <a:ea typeface="+mn-lt"/>
                <a:cs typeface="+mn-lt"/>
              </a:rPr>
              <a:t> la </a:t>
            </a:r>
            <a:r>
              <a:rPr lang="en-US" dirty="0" err="1">
                <a:latin typeface="Merriweather"/>
                <a:ea typeface="+mn-lt"/>
                <a:cs typeface="+mn-lt"/>
              </a:rPr>
              <a:t>región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donde</a:t>
            </a:r>
            <a:r>
              <a:rPr lang="en-US" dirty="0">
                <a:latin typeface="Merriweather"/>
                <a:ea typeface="+mn-lt"/>
                <a:cs typeface="+mn-lt"/>
              </a:rPr>
              <a:t> se </a:t>
            </a:r>
            <a:r>
              <a:rPr lang="en-US" dirty="0" err="1">
                <a:latin typeface="Merriweather"/>
                <a:ea typeface="+mn-lt"/>
                <a:cs typeface="+mn-lt"/>
              </a:rPr>
              <a:t>encuentran</a:t>
            </a:r>
            <a:r>
              <a:rPr lang="en-US" dirty="0">
                <a:latin typeface="Merriweather"/>
                <a:ea typeface="+mn-lt"/>
                <a:cs typeface="+mn-lt"/>
              </a:rPr>
              <a:t> las </a:t>
            </a:r>
            <a:r>
              <a:rPr lang="en-US" dirty="0" err="1">
                <a:latin typeface="Merriweather"/>
                <a:ea typeface="+mn-lt"/>
                <a:cs typeface="+mn-lt"/>
              </a:rPr>
              <a:t>estrellas</a:t>
            </a:r>
            <a:r>
              <a:rPr lang="en-US" dirty="0">
                <a:latin typeface="Merriweather"/>
                <a:ea typeface="+mn-lt"/>
                <a:cs typeface="+mn-lt"/>
              </a:rPr>
              <a:t> del </a:t>
            </a:r>
            <a:r>
              <a:rPr lang="en-US" dirty="0" err="1">
                <a:latin typeface="Merriweather"/>
                <a:ea typeface="+mn-lt"/>
                <a:cs typeface="+mn-lt"/>
              </a:rPr>
              <a:t>cúmulo</a:t>
            </a:r>
            <a:r>
              <a:rPr lang="en-US" dirty="0">
                <a:latin typeface="Merriweather"/>
                <a:ea typeface="+mn-lt"/>
                <a:cs typeface="+mn-lt"/>
              </a:rPr>
              <a:t>. Esto </a:t>
            </a:r>
            <a:r>
              <a:rPr lang="en-US" dirty="0" err="1">
                <a:latin typeface="Merriweather"/>
                <a:ea typeface="+mn-lt"/>
                <a:cs typeface="+mn-lt"/>
              </a:rPr>
              <a:t>sugiere</a:t>
            </a:r>
            <a:r>
              <a:rPr lang="en-US" dirty="0">
                <a:latin typeface="Merriweather"/>
                <a:ea typeface="+mn-lt"/>
                <a:cs typeface="+mn-lt"/>
              </a:rPr>
              <a:t> que las </a:t>
            </a:r>
            <a:r>
              <a:rPr lang="en-US" dirty="0" err="1">
                <a:latin typeface="Merriweather"/>
                <a:ea typeface="+mn-lt"/>
                <a:cs typeface="+mn-lt"/>
              </a:rPr>
              <a:t>fuerzas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globales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ejercidas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por</a:t>
            </a:r>
            <a:r>
              <a:rPr lang="en-US" dirty="0">
                <a:latin typeface="Merriweather"/>
                <a:ea typeface="+mn-lt"/>
                <a:cs typeface="+mn-lt"/>
              </a:rPr>
              <a:t> ambos </a:t>
            </a:r>
            <a:r>
              <a:rPr lang="en-US" dirty="0" err="1">
                <a:latin typeface="Merriweather"/>
                <a:ea typeface="+mn-lt"/>
                <a:cs typeface="+mn-lt"/>
              </a:rPr>
              <a:t>modelos</a:t>
            </a:r>
            <a:r>
              <a:rPr lang="en-US" dirty="0">
                <a:latin typeface="Merriweather"/>
                <a:ea typeface="+mn-lt"/>
                <a:cs typeface="+mn-lt"/>
              </a:rPr>
              <a:t> son </a:t>
            </a:r>
            <a:r>
              <a:rPr lang="en-US" dirty="0" err="1">
                <a:latin typeface="Merriweather"/>
                <a:ea typeface="+mn-lt"/>
                <a:cs typeface="+mn-lt"/>
              </a:rPr>
              <a:t>comparables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en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esa</a:t>
            </a:r>
            <a:r>
              <a:rPr lang="en-US" dirty="0">
                <a:latin typeface="Merriweather"/>
                <a:ea typeface="+mn-lt"/>
                <a:cs typeface="+mn-lt"/>
              </a:rPr>
              <a:t> zona </a:t>
            </a:r>
            <a:r>
              <a:rPr lang="en-US" dirty="0" err="1">
                <a:latin typeface="Merriweather"/>
                <a:ea typeface="+mn-lt"/>
                <a:cs typeface="+mn-lt"/>
              </a:rPr>
              <a:t>específica</a:t>
            </a:r>
            <a:r>
              <a:rPr lang="en-US" dirty="0">
                <a:latin typeface="Merriweather"/>
                <a:ea typeface="+mn-lt"/>
                <a:cs typeface="+mn-lt"/>
              </a:rPr>
              <a:t>.</a:t>
            </a:r>
            <a:endParaRPr lang="en-US" dirty="0">
              <a:latin typeface="Merriweather"/>
            </a:endParaRPr>
          </a:p>
          <a:p>
            <a:pPr marL="285750" indent="-285750" algn="just">
              <a:buFont typeface="Arial"/>
              <a:buChar char="•"/>
            </a:pPr>
            <a:endParaRPr lang="en-US" dirty="0">
              <a:latin typeface="Merriweather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latin typeface="Merriweather"/>
                <a:ea typeface="+mn-lt"/>
                <a:cs typeface="+mn-lt"/>
              </a:rPr>
              <a:t>A </a:t>
            </a:r>
            <a:r>
              <a:rPr lang="en-US" dirty="0" err="1">
                <a:latin typeface="Merriweather"/>
                <a:ea typeface="+mn-lt"/>
                <a:cs typeface="+mn-lt"/>
              </a:rPr>
              <a:t>pesar</a:t>
            </a:r>
            <a:r>
              <a:rPr lang="en-US" dirty="0">
                <a:latin typeface="Merriweather"/>
                <a:ea typeface="+mn-lt"/>
                <a:cs typeface="+mn-lt"/>
              </a:rPr>
              <a:t> de que las </a:t>
            </a:r>
            <a:r>
              <a:rPr lang="en-US" dirty="0" err="1">
                <a:latin typeface="Merriweather"/>
                <a:ea typeface="+mn-lt"/>
                <a:cs typeface="+mn-lt"/>
              </a:rPr>
              <a:t>fuerzas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gravitacionales</a:t>
            </a:r>
            <a:r>
              <a:rPr lang="en-US" dirty="0">
                <a:latin typeface="Merriweather"/>
                <a:ea typeface="+mn-lt"/>
                <a:cs typeface="+mn-lt"/>
              </a:rPr>
              <a:t> son </a:t>
            </a:r>
            <a:r>
              <a:rPr lang="en-US" dirty="0" err="1">
                <a:latin typeface="Merriweather"/>
                <a:ea typeface="+mn-lt"/>
                <a:cs typeface="+mn-lt"/>
              </a:rPr>
              <a:t>equivalentes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en</a:t>
            </a:r>
            <a:r>
              <a:rPr lang="en-US" dirty="0">
                <a:latin typeface="Merriweather"/>
                <a:ea typeface="+mn-lt"/>
                <a:cs typeface="+mn-lt"/>
              </a:rPr>
              <a:t> las regiones </a:t>
            </a:r>
            <a:r>
              <a:rPr lang="en-US" dirty="0" err="1">
                <a:latin typeface="Merriweather"/>
                <a:ea typeface="+mn-lt"/>
                <a:cs typeface="+mn-lt"/>
              </a:rPr>
              <a:t>donde</a:t>
            </a:r>
            <a:r>
              <a:rPr lang="en-US" dirty="0">
                <a:latin typeface="Merriweather"/>
                <a:ea typeface="+mn-lt"/>
                <a:cs typeface="+mn-lt"/>
              </a:rPr>
              <a:t> se </a:t>
            </a:r>
            <a:r>
              <a:rPr lang="en-US" dirty="0" err="1">
                <a:latin typeface="Merriweather"/>
                <a:ea typeface="+mn-lt"/>
                <a:cs typeface="+mn-lt"/>
              </a:rPr>
              <a:t>encuentran</a:t>
            </a:r>
            <a:r>
              <a:rPr lang="en-US" dirty="0">
                <a:latin typeface="Merriweather"/>
                <a:ea typeface="+mn-lt"/>
                <a:cs typeface="+mn-lt"/>
              </a:rPr>
              <a:t> las </a:t>
            </a:r>
            <a:r>
              <a:rPr lang="en-US" dirty="0" err="1">
                <a:latin typeface="Merriweather"/>
                <a:ea typeface="+mn-lt"/>
                <a:cs typeface="+mn-lt"/>
              </a:rPr>
              <a:t>estrellas</a:t>
            </a:r>
            <a:r>
              <a:rPr lang="en-US" dirty="0">
                <a:latin typeface="Merriweather"/>
                <a:ea typeface="+mn-lt"/>
                <a:cs typeface="+mn-lt"/>
              </a:rPr>
              <a:t>, las curvas de luz no </a:t>
            </a:r>
            <a:r>
              <a:rPr lang="en-US" dirty="0" err="1">
                <a:latin typeface="Merriweather"/>
                <a:ea typeface="+mn-lt"/>
                <a:cs typeface="+mn-lt"/>
              </a:rPr>
              <a:t>serán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exactamente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iguales</a:t>
            </a:r>
            <a:r>
              <a:rPr lang="en-US" dirty="0">
                <a:latin typeface="Merriweather"/>
                <a:ea typeface="+mn-lt"/>
                <a:cs typeface="+mn-lt"/>
              </a:rPr>
              <a:t> entre </a:t>
            </a:r>
            <a:r>
              <a:rPr lang="en-US" dirty="0" err="1">
                <a:latin typeface="Merriweather"/>
                <a:ea typeface="+mn-lt"/>
                <a:cs typeface="+mn-lt"/>
              </a:rPr>
              <a:t>los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modelos</a:t>
            </a:r>
            <a:r>
              <a:rPr lang="en-US" dirty="0">
                <a:latin typeface="Merriweather"/>
                <a:ea typeface="+mn-lt"/>
                <a:cs typeface="+mn-lt"/>
              </a:rPr>
              <a:t> de </a:t>
            </a:r>
            <a:r>
              <a:rPr lang="en-US" dirty="0" err="1">
                <a:latin typeface="Merriweather"/>
                <a:ea typeface="+mn-lt"/>
                <a:cs typeface="+mn-lt"/>
              </a:rPr>
              <a:t>agujero</a:t>
            </a:r>
            <a:r>
              <a:rPr lang="en-US" dirty="0">
                <a:latin typeface="Merriweather"/>
                <a:ea typeface="+mn-lt"/>
                <a:cs typeface="+mn-lt"/>
              </a:rPr>
              <a:t> negro y </a:t>
            </a:r>
            <a:r>
              <a:rPr lang="en-US" dirty="0" err="1">
                <a:latin typeface="Merriweather"/>
                <a:ea typeface="+mn-lt"/>
                <a:cs typeface="+mn-lt"/>
              </a:rPr>
              <a:t>núcleo</a:t>
            </a:r>
            <a:r>
              <a:rPr lang="en-US" dirty="0">
                <a:latin typeface="Merriweather"/>
                <a:ea typeface="+mn-lt"/>
                <a:cs typeface="+mn-lt"/>
              </a:rPr>
              <a:t> de </a:t>
            </a:r>
            <a:r>
              <a:rPr lang="en-US" dirty="0" err="1">
                <a:latin typeface="Merriweather"/>
                <a:ea typeface="+mn-lt"/>
                <a:cs typeface="+mn-lt"/>
              </a:rPr>
              <a:t>materia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oscura</a:t>
            </a:r>
            <a:r>
              <a:rPr lang="en-US" dirty="0">
                <a:latin typeface="Merriweather"/>
                <a:ea typeface="+mn-lt"/>
                <a:cs typeface="+mn-lt"/>
              </a:rPr>
              <a:t>. </a:t>
            </a:r>
          </a:p>
          <a:p>
            <a:pPr algn="just"/>
            <a:endParaRPr lang="en-US" dirty="0">
              <a:latin typeface="Merriweather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latin typeface="Merriweather"/>
                <a:ea typeface="+mn-lt"/>
                <a:cs typeface="+mn-lt"/>
              </a:rPr>
              <a:t>Se </a:t>
            </a:r>
            <a:r>
              <a:rPr lang="en-US" dirty="0" err="1">
                <a:latin typeface="Merriweather"/>
                <a:ea typeface="+mn-lt"/>
                <a:cs typeface="+mn-lt"/>
              </a:rPr>
              <a:t>planea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realizar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simulaciones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completas</a:t>
            </a:r>
            <a:r>
              <a:rPr lang="en-US" dirty="0">
                <a:latin typeface="Merriweather"/>
                <a:ea typeface="+mn-lt"/>
                <a:cs typeface="+mn-lt"/>
              </a:rPr>
              <a:t> para </a:t>
            </a:r>
            <a:r>
              <a:rPr lang="en-US" dirty="0" err="1">
                <a:latin typeface="Merriweather"/>
                <a:ea typeface="+mn-lt"/>
                <a:cs typeface="+mn-lt"/>
              </a:rPr>
              <a:t>núcleos</a:t>
            </a:r>
            <a:r>
              <a:rPr lang="en-US" dirty="0">
                <a:latin typeface="Merriweather"/>
                <a:ea typeface="+mn-lt"/>
                <a:cs typeface="+mn-lt"/>
              </a:rPr>
              <a:t> de </a:t>
            </a:r>
            <a:r>
              <a:rPr lang="en-US" dirty="0" err="1">
                <a:latin typeface="Merriweather"/>
                <a:ea typeface="+mn-lt"/>
                <a:cs typeface="+mn-lt"/>
              </a:rPr>
              <a:t>materia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oscura</a:t>
            </a:r>
            <a:r>
              <a:rPr lang="en-US" dirty="0">
                <a:latin typeface="Merriweather"/>
                <a:ea typeface="+mn-lt"/>
                <a:cs typeface="+mn-lt"/>
              </a:rPr>
              <a:t> con </a:t>
            </a:r>
            <a:r>
              <a:rPr lang="en-US" dirty="0" err="1">
                <a:latin typeface="Merriweather"/>
                <a:ea typeface="+mn-lt"/>
                <a:cs typeface="+mn-lt"/>
              </a:rPr>
              <a:t>diferentes</a:t>
            </a:r>
            <a:r>
              <a:rPr lang="en-US" dirty="0">
                <a:latin typeface="Merriweather"/>
                <a:ea typeface="+mn-lt"/>
                <a:cs typeface="+mn-lt"/>
              </a:rPr>
              <a:t> </a:t>
            </a:r>
            <a:r>
              <a:rPr lang="en-US" dirty="0" err="1">
                <a:latin typeface="Merriweather"/>
                <a:ea typeface="+mn-lt"/>
                <a:cs typeface="+mn-lt"/>
              </a:rPr>
              <a:t>perfiles</a:t>
            </a:r>
            <a:r>
              <a:rPr lang="en-US" dirty="0">
                <a:latin typeface="Merriweather"/>
                <a:ea typeface="+mn-lt"/>
                <a:cs typeface="+mn-lt"/>
              </a:rPr>
              <a:t> de </a:t>
            </a:r>
            <a:r>
              <a:rPr lang="en-US" dirty="0" err="1">
                <a:latin typeface="Merriweather"/>
                <a:ea typeface="+mn-lt"/>
                <a:cs typeface="+mn-lt"/>
              </a:rPr>
              <a:t>densidad</a:t>
            </a:r>
            <a:r>
              <a:rPr lang="en-US" dirty="0">
                <a:latin typeface="Merriweather"/>
                <a:ea typeface="+mn-lt"/>
                <a:cs typeface="+mn-lt"/>
              </a:rPr>
              <a:t>.</a:t>
            </a:r>
            <a:endParaRPr lang="en-US">
              <a:latin typeface="Merriweather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ptos" panose="02110004020202020204"/>
            </a:endParaRPr>
          </a:p>
          <a:p>
            <a:endParaRPr lang="en-US" dirty="0">
              <a:latin typeface="Merriweather"/>
            </a:endParaRPr>
          </a:p>
          <a:p>
            <a:endParaRPr lang="en-US" dirty="0">
              <a:latin typeface="Merriweather"/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02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5536B8-FC57-D54B-0DD2-06B01A9B9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945" y="2542189"/>
            <a:ext cx="9546106" cy="721576"/>
          </a:xfrm>
        </p:spPr>
        <p:txBody>
          <a:bodyPr>
            <a:noAutofit/>
          </a:bodyPr>
          <a:lstStyle/>
          <a:p>
            <a:r>
              <a:rPr lang="es-419" sz="5000">
                <a:latin typeface="Merriweather" panose="00000500000000000000" pitchFamily="2" charset="0"/>
              </a:rPr>
              <a:t>¡GRACIAS!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91A4D3-4EB2-925B-99B8-33D6D4FC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9762" y="6042989"/>
            <a:ext cx="563124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12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92797C-F5AD-7EFC-384C-706E7750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28" y="4583593"/>
            <a:ext cx="3131153" cy="17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29B32BE9-E918-D9F8-F27A-751D1EAC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81" y="4747403"/>
            <a:ext cx="3726506" cy="142979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C3CAF6F-A3E5-83BD-730F-A2B290E6021A}"/>
              </a:ext>
            </a:extLst>
          </p:cNvPr>
          <p:cNvSpPr txBox="1"/>
          <p:nvPr/>
        </p:nvSpPr>
        <p:spPr>
          <a:xfrm>
            <a:off x="-154579" y="6499894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7" name="Picture 6" descr="A colorful circle in a black background&#10;&#10;Description automatically generated">
            <a:extLst>
              <a:ext uri="{FF2B5EF4-FFF2-40B4-BE49-F238E27FC236}">
                <a16:creationId xmlns:a16="http://schemas.microsoft.com/office/drawing/2014/main" id="{54FC7EDD-2F32-2AA2-910B-5D44569449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444" t="32833" r="37251" b="33897"/>
          <a:stretch/>
        </p:blipFill>
        <p:spPr>
          <a:xfrm>
            <a:off x="8849713" y="750594"/>
            <a:ext cx="2465492" cy="2519593"/>
          </a:xfrm>
          <a:prstGeom prst="rect">
            <a:avLst/>
          </a:prstGeom>
        </p:spPr>
      </p:pic>
      <p:pic>
        <p:nvPicPr>
          <p:cNvPr id="8" name="Picture 7" descr="A blue and red light&#10;&#10;Description automatically generated">
            <a:extLst>
              <a:ext uri="{FF2B5EF4-FFF2-40B4-BE49-F238E27FC236}">
                <a16:creationId xmlns:a16="http://schemas.microsoft.com/office/drawing/2014/main" id="{D7677F3C-334E-9662-B939-523E22699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3839" y="506353"/>
            <a:ext cx="4558701" cy="3602427"/>
          </a:xfrm>
          <a:prstGeom prst="rect">
            <a:avLst/>
          </a:prstGeom>
        </p:spPr>
      </p:pic>
      <p:pic>
        <p:nvPicPr>
          <p:cNvPr id="12" name="Picture 11" descr="A logo with lines and a black background&#10;&#10;Description automatically generated">
            <a:extLst>
              <a:ext uri="{FF2B5EF4-FFF2-40B4-BE49-F238E27FC236}">
                <a16:creationId xmlns:a16="http://schemas.microsoft.com/office/drawing/2014/main" id="{A91A6B07-2FBA-3AC3-78F6-FFCD850F2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6636" y="4866172"/>
            <a:ext cx="1431266" cy="13157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663C0C-0328-A6B4-C37B-28EFAB0F9FA4}"/>
              </a:ext>
            </a:extLst>
          </p:cNvPr>
          <p:cNvGrpSpPr/>
          <p:nvPr/>
        </p:nvGrpSpPr>
        <p:grpSpPr>
          <a:xfrm>
            <a:off x="8026892" y="4775223"/>
            <a:ext cx="1645641" cy="1523267"/>
            <a:chOff x="5065552" y="-110612"/>
            <a:chExt cx="1523962" cy="1423626"/>
          </a:xfrm>
        </p:grpSpPr>
        <p:pic>
          <p:nvPicPr>
            <p:cNvPr id="10" name="Imagen 7" descr="A red circle with yellow edges&#10;&#10;Description automatically generated">
              <a:extLst>
                <a:ext uri="{FF2B5EF4-FFF2-40B4-BE49-F238E27FC236}">
                  <a16:creationId xmlns:a16="http://schemas.microsoft.com/office/drawing/2014/main" id="{DBDA8CBD-8AB3-02F4-5243-65A24F075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63727" y1="51330" x2="59503" y2="404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65552" y="-110612"/>
              <a:ext cx="1523962" cy="142362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89CB0-2283-893E-7EC6-8F04B49943CF}"/>
                </a:ext>
              </a:extLst>
            </p:cNvPr>
            <p:cNvSpPr/>
            <p:nvPr/>
          </p:nvSpPr>
          <p:spPr>
            <a:xfrm>
              <a:off x="6179381" y="276837"/>
              <a:ext cx="103168" cy="10847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81057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662" y="0"/>
            <a:ext cx="6798675" cy="800017"/>
          </a:xfrm>
        </p:spPr>
        <p:txBody>
          <a:bodyPr>
            <a:normAutofit/>
          </a:bodyPr>
          <a:lstStyle/>
          <a:p>
            <a:pPr algn="ctr"/>
            <a:r>
              <a:rPr lang="es-419" sz="2500">
                <a:latin typeface="Merriweather" panose="00000500000000000000" pitchFamily="2" charset="0"/>
              </a:rPr>
              <a:t>Condiciones iniciales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13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7" name="Imagen 6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32950BD4-A002-39F2-9BE4-BFD59CD2D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6" y="1442743"/>
            <a:ext cx="7113096" cy="470396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A0BD096-94B1-6F66-8561-3420FCC86663}"/>
              </a:ext>
            </a:extLst>
          </p:cNvPr>
          <p:cNvSpPr txBox="1"/>
          <p:nvPr/>
        </p:nvSpPr>
        <p:spPr>
          <a:xfrm>
            <a:off x="7626394" y="4781608"/>
            <a:ext cx="3737882" cy="55399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419" sz="1500">
                <a:latin typeface="Merriweather" panose="00000500000000000000" pitchFamily="2" charset="0"/>
              </a:rPr>
              <a:t>Si </a:t>
            </a:r>
            <a:r>
              <a:rPr lang="es-419" sz="1500" err="1">
                <a:latin typeface="Merriweather" panose="00000500000000000000" pitchFamily="2" charset="0"/>
              </a:rPr>
              <a:t>ri</a:t>
            </a:r>
            <a:r>
              <a:rPr lang="es-419" sz="1500">
                <a:latin typeface="Merriweather" panose="00000500000000000000" pitchFamily="2" charset="0"/>
              </a:rPr>
              <a:t> está dentro de la estrella se le asigna un valor aleatorio de densidad.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DFE0B-2816-CA38-5ECD-C70B5674B113}"/>
              </a:ext>
            </a:extLst>
          </p:cNvPr>
          <p:cNvSpPr txBox="1"/>
          <p:nvPr/>
        </p:nvSpPr>
        <p:spPr>
          <a:xfrm>
            <a:off x="336417" y="982951"/>
            <a:ext cx="679867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300">
                <a:latin typeface="Merriweather" panose="00000500000000000000" pitchFamily="2" charset="0"/>
              </a:rPr>
              <a:t>Modelo estelar de estrella de una masa solar obtenido con MESA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A1F02E-3818-0C29-F3F7-3476E69A831F}"/>
              </a:ext>
            </a:extLst>
          </p:cNvPr>
          <p:cNvSpPr txBox="1"/>
          <p:nvPr/>
        </p:nvSpPr>
        <p:spPr>
          <a:xfrm>
            <a:off x="7406232" y="960614"/>
            <a:ext cx="41782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500">
                <a:latin typeface="Merriweather" panose="00000500000000000000" pitchFamily="2" charset="0"/>
              </a:rPr>
              <a:t>¿Cómo construimos la estrella a partir de n partículas?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C690095-16B0-E7A0-C240-35215307C2AA}"/>
              </a:ext>
            </a:extLst>
          </p:cNvPr>
          <p:cNvSpPr txBox="1"/>
          <p:nvPr/>
        </p:nvSpPr>
        <p:spPr>
          <a:xfrm>
            <a:off x="8193949" y="1859737"/>
            <a:ext cx="260277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500">
                <a:solidFill>
                  <a:schemeClr val="accent1"/>
                </a:solidFill>
                <a:latin typeface="Merriweather" panose="00000500000000000000" pitchFamily="2" charset="0"/>
              </a:rPr>
              <a:t>Método de Monte Carlo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7831D7C-F768-EF08-9946-AB63390AF2A4}"/>
              </a:ext>
            </a:extLst>
          </p:cNvPr>
          <p:cNvSpPr txBox="1"/>
          <p:nvPr/>
        </p:nvSpPr>
        <p:spPr>
          <a:xfrm>
            <a:off x="7626395" y="2576526"/>
            <a:ext cx="3737881" cy="55399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419" sz="1500">
                <a:latin typeface="Merriweather" panose="00000500000000000000" pitchFamily="2" charset="0"/>
              </a:rPr>
              <a:t>Centro de la estrella como origen de un sistema cartesiano.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DBDC21B-41A3-5CDE-CE15-17EEEA69D01D}"/>
              </a:ext>
            </a:extLst>
          </p:cNvPr>
          <p:cNvSpPr txBox="1"/>
          <p:nvPr/>
        </p:nvSpPr>
        <p:spPr>
          <a:xfrm>
            <a:off x="7626394" y="3679067"/>
            <a:ext cx="3737882" cy="55399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419" sz="1500">
                <a:latin typeface="Merriweather" panose="00000500000000000000" pitchFamily="2" charset="0"/>
              </a:rPr>
              <a:t>3 posiciones al azar entre -R* y R* </a:t>
            </a:r>
            <a:r>
              <a:rPr lang="es-419" sz="1500" err="1">
                <a:latin typeface="Merriweather" panose="00000500000000000000" pitchFamily="2" charset="0"/>
              </a:rPr>
              <a:t>ri</a:t>
            </a:r>
            <a:r>
              <a:rPr lang="es-419" sz="1500">
                <a:latin typeface="Merriweather" panose="00000500000000000000" pitchFamily="2" charset="0"/>
              </a:rPr>
              <a:t>=(x, y, z).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C1D124E7-389E-4D46-1D0E-C1A784D7132C}"/>
              </a:ext>
            </a:extLst>
          </p:cNvPr>
          <p:cNvCxnSpPr>
            <a:cxnSpLocks/>
            <a:stCxn id="18" idx="2"/>
            <a:endCxn id="20" idx="0"/>
          </p:cNvCxnSpPr>
          <p:nvPr/>
        </p:nvCxnSpPr>
        <p:spPr>
          <a:xfrm flipH="1">
            <a:off x="9495335" y="3130524"/>
            <a:ext cx="1" cy="54854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9D79DE5-E57B-A392-3373-633A6F9C6967}"/>
              </a:ext>
            </a:extLst>
          </p:cNvPr>
          <p:cNvCxnSpPr>
            <a:cxnSpLocks/>
          </p:cNvCxnSpPr>
          <p:nvPr/>
        </p:nvCxnSpPr>
        <p:spPr>
          <a:xfrm flipH="1">
            <a:off x="9495334" y="4235113"/>
            <a:ext cx="1" cy="54854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313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662" y="0"/>
            <a:ext cx="6798675" cy="800017"/>
          </a:xfrm>
        </p:spPr>
        <p:txBody>
          <a:bodyPr>
            <a:normAutofit/>
          </a:bodyPr>
          <a:lstStyle/>
          <a:p>
            <a:pPr algn="ctr"/>
            <a:r>
              <a:rPr lang="es-419" sz="2500">
                <a:latin typeface="Merriweather"/>
              </a:rPr>
              <a:t>Funciones</a:t>
            </a:r>
            <a:endParaRPr lang="es-419" sz="2500">
              <a:latin typeface="Merriweather" panose="00000500000000000000" pitchFamily="2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14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DB5B4A0-1FEB-88A8-F38C-AC284ED8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8" y="1372373"/>
            <a:ext cx="5511436" cy="429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aph with a line&#10;&#10;Description automatically generated">
            <a:extLst>
              <a:ext uri="{FF2B5EF4-FFF2-40B4-BE49-F238E27FC236}">
                <a16:creationId xmlns:a16="http://schemas.microsoft.com/office/drawing/2014/main" id="{8220D31D-B8DA-4CB4-BB1F-58C91B544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18" y="1335903"/>
            <a:ext cx="5560484" cy="43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5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662" y="0"/>
            <a:ext cx="6798675" cy="800017"/>
          </a:xfrm>
        </p:spPr>
        <p:txBody>
          <a:bodyPr>
            <a:normAutofit/>
          </a:bodyPr>
          <a:lstStyle/>
          <a:p>
            <a:pPr algn="ctr"/>
            <a:r>
              <a:rPr lang="es-419" sz="2500">
                <a:latin typeface="Merriweather"/>
              </a:rPr>
              <a:t>Métodos</a:t>
            </a:r>
            <a:endParaRPr lang="en-U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15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9" name="CuadroTexto 11">
            <a:extLst>
              <a:ext uri="{FF2B5EF4-FFF2-40B4-BE49-F238E27FC236}">
                <a16:creationId xmlns:a16="http://schemas.microsoft.com/office/drawing/2014/main" id="{8D54E5CF-9C6B-D5DC-621D-0B535B2E076F}"/>
              </a:ext>
            </a:extLst>
          </p:cNvPr>
          <p:cNvSpPr txBox="1"/>
          <p:nvPr/>
        </p:nvSpPr>
        <p:spPr>
          <a:xfrm>
            <a:off x="294083" y="1025284"/>
            <a:ext cx="3807119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419" sz="1500" b="1">
                <a:latin typeface="Merriweather"/>
              </a:rPr>
              <a:t>Método </a:t>
            </a:r>
            <a:r>
              <a:rPr lang="es-419" sz="1500" b="1" err="1">
                <a:latin typeface="Merriweather"/>
              </a:rPr>
              <a:t>Lagrangiano</a:t>
            </a:r>
            <a:endParaRPr lang="en-US" sz="1500" b="1"/>
          </a:p>
        </p:txBody>
      </p:sp>
      <p:sp>
        <p:nvSpPr>
          <p:cNvPr id="10" name="CuadroTexto 11">
            <a:extLst>
              <a:ext uri="{FF2B5EF4-FFF2-40B4-BE49-F238E27FC236}">
                <a16:creationId xmlns:a16="http://schemas.microsoft.com/office/drawing/2014/main" id="{ACF2394B-4850-43CD-DD1C-3F713B04458C}"/>
              </a:ext>
            </a:extLst>
          </p:cNvPr>
          <p:cNvSpPr txBox="1"/>
          <p:nvPr/>
        </p:nvSpPr>
        <p:spPr>
          <a:xfrm>
            <a:off x="336416" y="4059173"/>
            <a:ext cx="3807119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419" sz="1500" b="1">
                <a:latin typeface="Merriweather"/>
              </a:rPr>
              <a:t>Método Euleriano</a:t>
            </a:r>
          </a:p>
        </p:txBody>
      </p:sp>
      <p:sp>
        <p:nvSpPr>
          <p:cNvPr id="11" name="CuadroTexto 11">
            <a:extLst>
              <a:ext uri="{FF2B5EF4-FFF2-40B4-BE49-F238E27FC236}">
                <a16:creationId xmlns:a16="http://schemas.microsoft.com/office/drawing/2014/main" id="{79DF0FE3-2FB9-9CFA-BB80-396F29F00AB3}"/>
              </a:ext>
            </a:extLst>
          </p:cNvPr>
          <p:cNvSpPr txBox="1"/>
          <p:nvPr/>
        </p:nvSpPr>
        <p:spPr>
          <a:xfrm>
            <a:off x="54195" y="1561506"/>
            <a:ext cx="598022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400">
                <a:latin typeface="Merriweather"/>
                <a:ea typeface="+mn-lt"/>
                <a:cs typeface="+mn-lt"/>
              </a:rPr>
              <a:t>Consiste en hacer un seguimiento de las partículas materiales</a:t>
            </a:r>
            <a:endParaRPr lang="en-US" sz="1400">
              <a:latin typeface="Merriweathe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4CAA7-1A99-9E76-186E-58F303E9E5FC}"/>
              </a:ext>
            </a:extLst>
          </p:cNvPr>
          <p:cNvSpPr txBox="1"/>
          <p:nvPr/>
        </p:nvSpPr>
        <p:spPr>
          <a:xfrm>
            <a:off x="335845" y="4484511"/>
            <a:ext cx="66237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err="1">
                <a:latin typeface="Merriweather"/>
                <a:cs typeface="Arial"/>
              </a:rPr>
              <a:t>Consiste</a:t>
            </a:r>
            <a:r>
              <a:rPr lang="en-US" sz="1400">
                <a:latin typeface="Merriweather"/>
                <a:cs typeface="Arial"/>
              </a:rPr>
              <a:t> </a:t>
            </a:r>
            <a:r>
              <a:rPr lang="en-US" sz="1400" err="1">
                <a:latin typeface="Merriweather"/>
                <a:cs typeface="Arial"/>
              </a:rPr>
              <a:t>en</a:t>
            </a:r>
            <a:r>
              <a:rPr lang="en-US" sz="1400">
                <a:latin typeface="Merriweather"/>
                <a:cs typeface="Arial"/>
              </a:rPr>
              <a:t> </a:t>
            </a:r>
            <a:r>
              <a:rPr lang="en-US" sz="1400" err="1">
                <a:latin typeface="Merriweather"/>
                <a:cs typeface="Arial"/>
              </a:rPr>
              <a:t>medir</a:t>
            </a:r>
            <a:r>
              <a:rPr lang="en-US" sz="1400">
                <a:latin typeface="Merriweather"/>
                <a:cs typeface="Arial"/>
              </a:rPr>
              <a:t> lo que </a:t>
            </a:r>
            <a:r>
              <a:rPr lang="en-US" sz="1400" err="1">
                <a:latin typeface="Merriweather"/>
                <a:cs typeface="Arial"/>
              </a:rPr>
              <a:t>pasa</a:t>
            </a:r>
            <a:r>
              <a:rPr lang="en-US" sz="1400">
                <a:latin typeface="Merriweather"/>
                <a:cs typeface="Arial"/>
              </a:rPr>
              <a:t> </a:t>
            </a:r>
            <a:r>
              <a:rPr lang="en-US" sz="1400" err="1">
                <a:latin typeface="Merriweather"/>
                <a:cs typeface="Arial"/>
              </a:rPr>
              <a:t>en</a:t>
            </a:r>
            <a:r>
              <a:rPr lang="en-US" sz="1400">
                <a:latin typeface="Merriweather"/>
                <a:cs typeface="Arial"/>
              </a:rPr>
              <a:t> puntos </a:t>
            </a:r>
            <a:r>
              <a:rPr lang="en-US" sz="1400" err="1">
                <a:latin typeface="Merriweather"/>
                <a:cs typeface="Arial"/>
              </a:rPr>
              <a:t>fijos</a:t>
            </a:r>
            <a:r>
              <a:rPr lang="en-US" sz="1400">
                <a:latin typeface="Merriweather"/>
                <a:cs typeface="Arial"/>
              </a:rPr>
              <a:t> del </a:t>
            </a:r>
            <a:r>
              <a:rPr lang="en-US" sz="1400" err="1">
                <a:latin typeface="Merriweather"/>
                <a:cs typeface="Arial"/>
              </a:rPr>
              <a:t>espacio</a:t>
            </a:r>
            <a:r>
              <a:rPr lang="en-US" sz="1400">
                <a:latin typeface="Merriweather"/>
                <a:cs typeface="Arial"/>
              </a:rPr>
              <a:t>.</a:t>
            </a:r>
            <a:endParaRPr lang="en-US" sz="1400">
              <a:latin typeface="Merriweather"/>
            </a:endParaRPr>
          </a:p>
        </p:txBody>
      </p:sp>
      <p:pic>
        <p:nvPicPr>
          <p:cNvPr id="14" name="Picture 13" descr="Imagen">
            <a:extLst>
              <a:ext uri="{FF2B5EF4-FFF2-40B4-BE49-F238E27FC236}">
                <a16:creationId xmlns:a16="http://schemas.microsoft.com/office/drawing/2014/main" id="{A4503B95-719A-0E9C-139B-62746949A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" r="513" b="50355"/>
          <a:stretch/>
        </p:blipFill>
        <p:spPr>
          <a:xfrm>
            <a:off x="1365955" y="2349923"/>
            <a:ext cx="3364133" cy="1194864"/>
          </a:xfrm>
          <a:prstGeom prst="rect">
            <a:avLst/>
          </a:prstGeom>
        </p:spPr>
      </p:pic>
      <p:pic>
        <p:nvPicPr>
          <p:cNvPr id="15" name="Picture 14" descr="Imagen">
            <a:extLst>
              <a:ext uri="{FF2B5EF4-FFF2-40B4-BE49-F238E27FC236}">
                <a16:creationId xmlns:a16="http://schemas.microsoft.com/office/drawing/2014/main" id="{7BC147D8-5712-DCE1-9818-2ECE77D4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141" r="513" b="-1327"/>
          <a:stretch/>
        </p:blipFill>
        <p:spPr>
          <a:xfrm>
            <a:off x="1365955" y="5055006"/>
            <a:ext cx="3364132" cy="1328446"/>
          </a:xfrm>
          <a:prstGeom prst="rect">
            <a:avLst/>
          </a:prstGeom>
        </p:spPr>
      </p:pic>
      <p:pic>
        <p:nvPicPr>
          <p:cNvPr id="16" name="Picture 15" descr="A diagram of a graph&#10;&#10;Description automatically generated">
            <a:extLst>
              <a:ext uri="{FF2B5EF4-FFF2-40B4-BE49-F238E27FC236}">
                <a16:creationId xmlns:a16="http://schemas.microsoft.com/office/drawing/2014/main" id="{63971BF3-69CE-A659-4E2E-08544D61F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86" r="-213" b="397"/>
          <a:stretch/>
        </p:blipFill>
        <p:spPr>
          <a:xfrm>
            <a:off x="5704064" y="2253241"/>
            <a:ext cx="6146118" cy="33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1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224" y="17803"/>
            <a:ext cx="5881551" cy="800017"/>
          </a:xfrm>
        </p:spPr>
        <p:txBody>
          <a:bodyPr>
            <a:normAutofit/>
          </a:bodyPr>
          <a:lstStyle/>
          <a:p>
            <a:pPr algn="ctr"/>
            <a:r>
              <a:rPr lang="es-419" sz="2500">
                <a:latin typeface="Merriweather" panose="00000500000000000000" pitchFamily="2" charset="0"/>
              </a:rPr>
              <a:t>Segregación de masa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16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1A8A78B-FB90-BF7F-921B-87B35C20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0" y="1070411"/>
            <a:ext cx="2883314" cy="21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A453911-7CC8-931F-4C20-F8A58C7EB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97" y="3320732"/>
            <a:ext cx="2887918" cy="21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147E1D-4957-1E8A-4265-04ED87C0339D}"/>
              </a:ext>
            </a:extLst>
          </p:cNvPr>
          <p:cNvSpPr txBox="1"/>
          <p:nvPr/>
        </p:nvSpPr>
        <p:spPr>
          <a:xfrm>
            <a:off x="1758837" y="5589656"/>
            <a:ext cx="27927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419" sz="1100" b="0" i="0" u="none" strike="noStrike">
                <a:effectLst/>
                <a:latin typeface="Merriweather" panose="00000500000000000000" pitchFamily="2" charset="0"/>
              </a:rPr>
              <a:t>C</a:t>
            </a:r>
            <a:r>
              <a:rPr lang="es-419" sz="1100">
                <a:latin typeface="Merriweather" panose="00000500000000000000" pitchFamily="2" charset="0"/>
              </a:rPr>
              <a:t>úmulo globular</a:t>
            </a:r>
            <a:r>
              <a:rPr lang="es-419" sz="1100" b="0" i="0" u="none" strike="noStrike">
                <a:effectLst/>
                <a:latin typeface="Merriweather" panose="00000500000000000000" pitchFamily="2" charset="0"/>
              </a:rPr>
              <a:t> </a:t>
            </a:r>
            <a:r>
              <a:rPr lang="es-419" sz="1100" err="1">
                <a:latin typeface="Merriweather" panose="00000500000000000000" pitchFamily="2" charset="0"/>
              </a:rPr>
              <a:t>Messier</a:t>
            </a:r>
            <a:r>
              <a:rPr lang="es-419" sz="1100">
                <a:latin typeface="Merriweather" panose="00000500000000000000" pitchFamily="2" charset="0"/>
              </a:rPr>
              <a:t> 15</a:t>
            </a:r>
            <a:r>
              <a:rPr lang="es-419" sz="1100" b="0" i="0" u="none" strike="noStrike">
                <a:effectLst/>
                <a:latin typeface="Merriweather" panose="00000500000000000000" pitchFamily="2" charset="0"/>
              </a:rPr>
              <a:t>, NASA</a:t>
            </a:r>
            <a:endParaRPr lang="es-419" sz="1100" b="0">
              <a:effectLst/>
              <a:latin typeface="Merriweather" panose="000005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A42C357-FFB8-36EE-083D-00F1766E0564}"/>
              </a:ext>
            </a:extLst>
          </p:cNvPr>
          <p:cNvSpPr txBox="1"/>
          <p:nvPr/>
        </p:nvSpPr>
        <p:spPr>
          <a:xfrm>
            <a:off x="382811" y="788156"/>
            <a:ext cx="279277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419" sz="1100" b="0" i="0" u="none" strike="noStrike">
                <a:effectLst/>
                <a:latin typeface="Merriweather" panose="00000500000000000000" pitchFamily="2" charset="0"/>
              </a:rPr>
              <a:t>C</a:t>
            </a:r>
            <a:r>
              <a:rPr lang="es-419" sz="1100">
                <a:latin typeface="Merriweather" panose="00000500000000000000" pitchFamily="2" charset="0"/>
              </a:rPr>
              <a:t>úmulo </a:t>
            </a:r>
            <a:r>
              <a:rPr lang="es-419" sz="1100" b="0" i="0" u="none" strike="noStrike">
                <a:effectLst/>
                <a:latin typeface="Merriweather" panose="00000500000000000000" pitchFamily="2" charset="0"/>
              </a:rPr>
              <a:t>abierto las Pléyades, NASA</a:t>
            </a:r>
            <a:endParaRPr lang="es-419" sz="1100" b="0">
              <a:effectLst/>
              <a:latin typeface="Merriweather" panose="00000500000000000000" pitchFamily="2" charset="0"/>
            </a:endParaRPr>
          </a:p>
          <a:p>
            <a:br>
              <a:rPr lang="es-419" sz="1100">
                <a:latin typeface="Merriweather" panose="00000500000000000000" pitchFamily="2" charset="0"/>
              </a:rPr>
            </a:br>
            <a:endParaRPr lang="es-419" sz="1100">
              <a:latin typeface="Merriweather" panose="000005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4197AFE-B56D-36CD-3D64-B3DD5DCA9564}"/>
              </a:ext>
            </a:extLst>
          </p:cNvPr>
          <p:cNvSpPr txBox="1"/>
          <p:nvPr/>
        </p:nvSpPr>
        <p:spPr>
          <a:xfrm>
            <a:off x="5219270" y="996422"/>
            <a:ext cx="65899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419" sz="1500">
                <a:latin typeface="Merriweather" panose="00000500000000000000" pitchFamily="2" charset="0"/>
              </a:rPr>
              <a:t>La presencia de distintos componentes de masa en el cúmulo lleva a la concentración de los cuerpos más masivos en la región central [1]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0EC6ABD-6652-010E-F663-11B0C1738DD8}"/>
              </a:ext>
            </a:extLst>
          </p:cNvPr>
          <p:cNvSpPr txBox="1"/>
          <p:nvPr/>
        </p:nvSpPr>
        <p:spPr>
          <a:xfrm>
            <a:off x="5405416" y="5296999"/>
            <a:ext cx="44699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>
                <a:latin typeface="Merriweather" panose="00000500000000000000" pitchFamily="2" charset="0"/>
              </a:rPr>
              <a:t>Probabilidades de encuentros dinámicos:</a:t>
            </a:r>
          </a:p>
          <a:p>
            <a:endParaRPr lang="es-419" sz="1500">
              <a:latin typeface="Merriweather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500">
                <a:latin typeface="Merriweather" panose="00000500000000000000" pitchFamily="2" charset="0"/>
              </a:rPr>
              <a:t>Colisión directa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500" b="1">
                <a:solidFill>
                  <a:schemeClr val="accent1"/>
                </a:solidFill>
                <a:latin typeface="Merriweather" panose="00000500000000000000" pitchFamily="2" charset="0"/>
              </a:rPr>
              <a:t>Disrupciones de marea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63D76A0-493E-E945-CAF3-127D7409C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784" y="2186666"/>
            <a:ext cx="5516018" cy="276349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FDD868C-F5A5-7500-5A94-24EC7E40FF7C}"/>
              </a:ext>
            </a:extLst>
          </p:cNvPr>
          <p:cNvSpPr txBox="1"/>
          <p:nvPr/>
        </p:nvSpPr>
        <p:spPr>
          <a:xfrm>
            <a:off x="54276" y="6269138"/>
            <a:ext cx="40500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100">
                <a:latin typeface="Merriweather" panose="00000500000000000000" pitchFamily="2" charset="0"/>
              </a:rPr>
              <a:t>[1] </a:t>
            </a:r>
            <a:r>
              <a:rPr lang="es-419" sz="1100" err="1">
                <a:latin typeface="Merriweather" panose="00000500000000000000" pitchFamily="2" charset="0"/>
              </a:rPr>
              <a:t>Mass</a:t>
            </a:r>
            <a:r>
              <a:rPr lang="es-419" sz="1100">
                <a:latin typeface="Merriweather" panose="00000500000000000000" pitchFamily="2" charset="0"/>
              </a:rPr>
              <a:t> </a:t>
            </a:r>
            <a:r>
              <a:rPr lang="es-419" sz="1100" err="1">
                <a:latin typeface="Merriweather" panose="00000500000000000000" pitchFamily="2" charset="0"/>
              </a:rPr>
              <a:t>Segregation</a:t>
            </a:r>
            <a:r>
              <a:rPr lang="es-419" sz="1100">
                <a:latin typeface="Merriweather" panose="00000500000000000000" pitchFamily="2" charset="0"/>
              </a:rPr>
              <a:t> in </a:t>
            </a:r>
            <a:r>
              <a:rPr lang="es-419" sz="1100" err="1">
                <a:latin typeface="Merriweather" panose="00000500000000000000" pitchFamily="2" charset="0"/>
              </a:rPr>
              <a:t>Star</a:t>
            </a:r>
            <a:r>
              <a:rPr lang="es-419" sz="1100">
                <a:latin typeface="Merriweather" panose="00000500000000000000" pitchFamily="2" charset="0"/>
              </a:rPr>
              <a:t> </a:t>
            </a:r>
            <a:r>
              <a:rPr lang="es-419" sz="1100" err="1">
                <a:latin typeface="Merriweather" panose="00000500000000000000" pitchFamily="2" charset="0"/>
              </a:rPr>
              <a:t>Clusters</a:t>
            </a:r>
            <a:r>
              <a:rPr lang="es-419" sz="1100">
                <a:latin typeface="Merriweather" panose="00000500000000000000" pitchFamily="2" charset="0"/>
              </a:rPr>
              <a:t>, G. </a:t>
            </a:r>
            <a:r>
              <a:rPr lang="es-419" sz="1100" err="1">
                <a:latin typeface="Merriweather" panose="00000500000000000000" pitchFamily="2" charset="0"/>
              </a:rPr>
              <a:t>Meylan</a:t>
            </a:r>
            <a:r>
              <a:rPr lang="es-419" sz="1100">
                <a:latin typeface="Merriweather" panose="00000500000000000000" pitchFamily="2" charset="0"/>
              </a:rPr>
              <a:t>. 2000.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F0600C-BAF5-F266-35EE-79FF06309A5E}"/>
              </a:ext>
            </a:extLst>
          </p:cNvPr>
          <p:cNvSpPr txBox="1"/>
          <p:nvPr/>
        </p:nvSpPr>
        <p:spPr>
          <a:xfrm>
            <a:off x="7488130" y="1784963"/>
            <a:ext cx="22932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100">
                <a:solidFill>
                  <a:srgbClr val="0D0D0D"/>
                </a:solidFill>
                <a:highlight>
                  <a:srgbClr val="FFFFFF"/>
                </a:highlight>
                <a:latin typeface="Merriweather" panose="00000500000000000000" pitchFamily="2" charset="0"/>
              </a:rPr>
              <a:t>C</a:t>
            </a:r>
            <a:r>
              <a:rPr lang="es-419" sz="1100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Merriweather" panose="00000500000000000000" pitchFamily="2" charset="0"/>
              </a:rPr>
              <a:t>úmulo globular 47 </a:t>
            </a:r>
            <a:r>
              <a:rPr lang="es-419" sz="1100" b="0" i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Merriweather" panose="00000500000000000000" pitchFamily="2" charset="0"/>
              </a:rPr>
              <a:t>Tucanae</a:t>
            </a:r>
            <a:endParaRPr lang="es-419" sz="110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91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628246-E9F1-EBCE-52BC-4A704F79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579297"/>
            <a:ext cx="3410309" cy="34821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F2ED67-4A30-1057-82FD-9B774C68ABF9}"/>
              </a:ext>
            </a:extLst>
          </p:cNvPr>
          <p:cNvSpPr/>
          <p:nvPr/>
        </p:nvSpPr>
        <p:spPr>
          <a:xfrm>
            <a:off x="4030248" y="6029312"/>
            <a:ext cx="3407739" cy="261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222" y="0"/>
            <a:ext cx="5881551" cy="8000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419" sz="2500">
                <a:latin typeface="Merriweather"/>
              </a:rPr>
              <a:t>CENTRO GALÁCTICO</a:t>
            </a:r>
            <a:endParaRPr lang="en-US" sz="2500">
              <a:latin typeface="Merriweather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2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7" name="Picture 6" descr="Supermassive black hole Sagittarius A*  is located in the middle of the Milky Way galaxy.">
            <a:extLst>
              <a:ext uri="{FF2B5EF4-FFF2-40B4-BE49-F238E27FC236}">
                <a16:creationId xmlns:a16="http://schemas.microsoft.com/office/drawing/2014/main" id="{38394AAE-9280-FD99-D9CE-25B6AD9F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0" y="2575245"/>
            <a:ext cx="3408218" cy="3408218"/>
          </a:xfrm>
          <a:prstGeom prst="rect">
            <a:avLst/>
          </a:prstGeom>
        </p:spPr>
      </p:pic>
      <p:sp>
        <p:nvSpPr>
          <p:cNvPr id="9" name="CuadroTexto 12">
            <a:extLst>
              <a:ext uri="{FF2B5EF4-FFF2-40B4-BE49-F238E27FC236}">
                <a16:creationId xmlns:a16="http://schemas.microsoft.com/office/drawing/2014/main" id="{D0D55A35-522B-B011-4CC2-796FADDB254C}"/>
              </a:ext>
            </a:extLst>
          </p:cNvPr>
          <p:cNvSpPr txBox="1"/>
          <p:nvPr/>
        </p:nvSpPr>
        <p:spPr>
          <a:xfrm>
            <a:off x="9049574" y="1867414"/>
            <a:ext cx="1526380" cy="3539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1700" b="1">
                <a:solidFill>
                  <a:schemeClr val="accent1"/>
                </a:solidFill>
                <a:latin typeface="Merriweather"/>
              </a:rPr>
              <a:t>Sagitario A*</a:t>
            </a:r>
          </a:p>
        </p:txBody>
      </p:sp>
      <p:sp>
        <p:nvSpPr>
          <p:cNvPr id="11" name="CuadroTexto 13">
            <a:extLst>
              <a:ext uri="{FF2B5EF4-FFF2-40B4-BE49-F238E27FC236}">
                <a16:creationId xmlns:a16="http://schemas.microsoft.com/office/drawing/2014/main" id="{FDFE9CB5-B035-AAAB-6E50-3B645E08B438}"/>
              </a:ext>
            </a:extLst>
          </p:cNvPr>
          <p:cNvSpPr txBox="1"/>
          <p:nvPr/>
        </p:nvSpPr>
        <p:spPr>
          <a:xfrm>
            <a:off x="7754013" y="5281997"/>
            <a:ext cx="3348994" cy="3539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1700">
                <a:latin typeface="Merriweather"/>
              </a:rPr>
              <a:t>¿Agujero negro supermasivo?</a:t>
            </a:r>
          </a:p>
        </p:txBody>
      </p:sp>
      <p:sp>
        <p:nvSpPr>
          <p:cNvPr id="13" name="CuadroTexto 15">
            <a:extLst>
              <a:ext uri="{FF2B5EF4-FFF2-40B4-BE49-F238E27FC236}">
                <a16:creationId xmlns:a16="http://schemas.microsoft.com/office/drawing/2014/main" id="{AB68A997-9DD6-B343-4523-87E2B8FFF8D1}"/>
              </a:ext>
            </a:extLst>
          </p:cNvPr>
          <p:cNvSpPr txBox="1"/>
          <p:nvPr/>
        </p:nvSpPr>
        <p:spPr>
          <a:xfrm>
            <a:off x="8859807" y="6068293"/>
            <a:ext cx="3105337" cy="3539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1700">
                <a:latin typeface="Merriweather"/>
              </a:rPr>
              <a:t>¿Núcleo de materia oscura?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C3A760-6B73-F595-4B70-7C63D0CCE22B}"/>
              </a:ext>
            </a:extLst>
          </p:cNvPr>
          <p:cNvSpPr txBox="1"/>
          <p:nvPr/>
        </p:nvSpPr>
        <p:spPr>
          <a:xfrm>
            <a:off x="318655" y="803564"/>
            <a:ext cx="11457708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>
                <a:latin typeface="Merriweather"/>
                <a:cs typeface="Calibri"/>
              </a:rPr>
              <a:t>En </a:t>
            </a:r>
            <a:r>
              <a:rPr lang="en-US" sz="1900" err="1">
                <a:latin typeface="Merriweather"/>
                <a:cs typeface="Calibri"/>
              </a:rPr>
              <a:t>el</a:t>
            </a:r>
            <a:r>
              <a:rPr lang="en-US" sz="1900">
                <a:latin typeface="Merriweather"/>
                <a:cs typeface="Calibri"/>
              </a:rPr>
              <a:t> </a:t>
            </a:r>
            <a:r>
              <a:rPr lang="en-US" sz="1900" err="1">
                <a:latin typeface="Merriweather"/>
                <a:cs typeface="Calibri"/>
              </a:rPr>
              <a:t>centro</a:t>
            </a:r>
            <a:r>
              <a:rPr lang="en-US" sz="1900">
                <a:latin typeface="Merriweather"/>
                <a:cs typeface="Calibri"/>
              </a:rPr>
              <a:t> de </a:t>
            </a:r>
            <a:r>
              <a:rPr lang="en-US" sz="1900" err="1">
                <a:latin typeface="Merriweather"/>
                <a:cs typeface="Calibri"/>
              </a:rPr>
              <a:t>algunas</a:t>
            </a:r>
            <a:r>
              <a:rPr lang="en-US" sz="1900">
                <a:latin typeface="Merriweather"/>
                <a:cs typeface="Calibri"/>
              </a:rPr>
              <a:t> galaxias </a:t>
            </a:r>
            <a:r>
              <a:rPr lang="en-US" sz="1900" err="1">
                <a:latin typeface="Merriweather"/>
                <a:cs typeface="Calibri"/>
              </a:rPr>
              <a:t>existen</a:t>
            </a:r>
            <a:r>
              <a:rPr lang="en-US" sz="1900">
                <a:latin typeface="Merriweather"/>
                <a:cs typeface="Calibri"/>
              </a:rPr>
              <a:t> </a:t>
            </a:r>
            <a:r>
              <a:rPr lang="en-US" sz="1900" err="1">
                <a:latin typeface="Merriweather"/>
                <a:cs typeface="Calibri"/>
              </a:rPr>
              <a:t>objetos</a:t>
            </a:r>
            <a:r>
              <a:rPr lang="en-US" sz="1900">
                <a:latin typeface="Merriweather"/>
                <a:cs typeface="Calibri"/>
              </a:rPr>
              <a:t> </a:t>
            </a:r>
            <a:r>
              <a:rPr lang="en-US" sz="1900" err="1">
                <a:latin typeface="Merriweather"/>
                <a:cs typeface="Calibri"/>
              </a:rPr>
              <a:t>compactos</a:t>
            </a:r>
            <a:r>
              <a:rPr lang="en-US" sz="1900">
                <a:latin typeface="Merriweather"/>
                <a:cs typeface="Calibri"/>
              </a:rPr>
              <a:t> </a:t>
            </a:r>
            <a:r>
              <a:rPr lang="en-US" sz="1900" err="1">
                <a:latin typeface="Merriweather"/>
                <a:cs typeface="Calibri"/>
              </a:rPr>
              <a:t>supermasivos</a:t>
            </a:r>
            <a:r>
              <a:rPr lang="en-US" sz="1900">
                <a:latin typeface="Merriweather"/>
                <a:cs typeface="Calibri"/>
              </a:rPr>
              <a:t> </a:t>
            </a:r>
            <a:r>
              <a:rPr lang="en-US" sz="1900" err="1">
                <a:latin typeface="Merriweather"/>
                <a:cs typeface="Calibri"/>
              </a:rPr>
              <a:t>cuya</a:t>
            </a:r>
            <a:r>
              <a:rPr lang="en-US" sz="1900">
                <a:latin typeface="Merriweather"/>
                <a:cs typeface="Calibri"/>
              </a:rPr>
              <a:t> </a:t>
            </a:r>
            <a:r>
              <a:rPr lang="en-US" sz="1900" err="1">
                <a:latin typeface="Merriweather"/>
                <a:cs typeface="Calibri"/>
              </a:rPr>
              <a:t>intensa</a:t>
            </a:r>
            <a:r>
              <a:rPr lang="en-US" sz="1900">
                <a:latin typeface="Merriweather"/>
                <a:cs typeface="Calibri"/>
              </a:rPr>
              <a:t> </a:t>
            </a:r>
            <a:r>
              <a:rPr lang="en-US" sz="1900" err="1">
                <a:latin typeface="Merriweather"/>
                <a:cs typeface="Calibri"/>
              </a:rPr>
              <a:t>gravedad</a:t>
            </a:r>
            <a:r>
              <a:rPr lang="en-US" sz="1900">
                <a:latin typeface="Merriweather"/>
                <a:cs typeface="Calibri"/>
              </a:rPr>
              <a:t> </a:t>
            </a:r>
            <a:r>
              <a:rPr lang="en-US" sz="1900" err="1">
                <a:latin typeface="Merriweather"/>
                <a:ea typeface="Source Sans Pro"/>
                <a:cs typeface="Calibri"/>
              </a:rPr>
              <a:t>influye</a:t>
            </a:r>
            <a:r>
              <a:rPr lang="en-US" sz="1900">
                <a:latin typeface="Merriweather"/>
                <a:cs typeface="Calibri"/>
              </a:rPr>
              <a:t> </a:t>
            </a:r>
            <a:r>
              <a:rPr lang="en-US" sz="1900" err="1">
                <a:latin typeface="Merriweather"/>
                <a:cs typeface="Calibri"/>
              </a:rPr>
              <a:t>profundamente</a:t>
            </a:r>
            <a:r>
              <a:rPr lang="en-US" sz="1900">
                <a:latin typeface="Merriweather"/>
                <a:cs typeface="Calibri"/>
              </a:rPr>
              <a:t> </a:t>
            </a:r>
            <a:r>
              <a:rPr lang="en-US" sz="1900" err="1">
                <a:latin typeface="Merriweather"/>
                <a:cs typeface="Calibri"/>
              </a:rPr>
              <a:t>en</a:t>
            </a:r>
            <a:r>
              <a:rPr lang="en-US" sz="1900">
                <a:latin typeface="Merriweather"/>
                <a:cs typeface="Calibri"/>
              </a:rPr>
              <a:t> las </a:t>
            </a:r>
            <a:r>
              <a:rPr lang="en-US" sz="1900" err="1">
                <a:latin typeface="Merriweather"/>
                <a:cs typeface="Calibri"/>
              </a:rPr>
              <a:t>estrellas</a:t>
            </a:r>
            <a:r>
              <a:rPr lang="en-US" sz="1900">
                <a:latin typeface="Merriweather"/>
                <a:cs typeface="Calibri"/>
              </a:rPr>
              <a:t> y </a:t>
            </a:r>
            <a:r>
              <a:rPr lang="en-US" sz="1900" err="1">
                <a:latin typeface="Merriweather"/>
                <a:cs typeface="Calibri"/>
              </a:rPr>
              <a:t>el</a:t>
            </a:r>
            <a:r>
              <a:rPr lang="en-US" sz="1900">
                <a:latin typeface="Merriweather"/>
                <a:cs typeface="Calibri"/>
              </a:rPr>
              <a:t> gas </a:t>
            </a:r>
            <a:r>
              <a:rPr lang="en-US" sz="1900" err="1">
                <a:latin typeface="Merriweather"/>
                <a:cs typeface="Calibri"/>
              </a:rPr>
              <a:t>circundante</a:t>
            </a:r>
            <a:r>
              <a:rPr lang="en-US" sz="1900">
                <a:latin typeface="Merriweather"/>
                <a:cs typeface="Calibri"/>
              </a:rPr>
              <a:t>.</a:t>
            </a:r>
          </a:p>
        </p:txBody>
      </p:sp>
      <p:sp>
        <p:nvSpPr>
          <p:cNvPr id="17" name="CuadroTexto 13">
            <a:extLst>
              <a:ext uri="{FF2B5EF4-FFF2-40B4-BE49-F238E27FC236}">
                <a16:creationId xmlns:a16="http://schemas.microsoft.com/office/drawing/2014/main" id="{B0077693-0E8B-2911-64DA-023EE9BCB54B}"/>
              </a:ext>
            </a:extLst>
          </p:cNvPr>
          <p:cNvSpPr txBox="1"/>
          <p:nvPr/>
        </p:nvSpPr>
        <p:spPr>
          <a:xfrm>
            <a:off x="313861" y="1839796"/>
            <a:ext cx="1454244" cy="4154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2100">
                <a:latin typeface="Merriweather"/>
              </a:rPr>
              <a:t>Vía láctea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A8E925-401B-4FF2-400F-AD65123648BA}"/>
              </a:ext>
            </a:extLst>
          </p:cNvPr>
          <p:cNvSpPr txBox="1"/>
          <p:nvPr/>
        </p:nvSpPr>
        <p:spPr>
          <a:xfrm>
            <a:off x="-77637" y="6162133"/>
            <a:ext cx="439659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Merriweather"/>
              </a:rPr>
              <a:t>X-ray: NASA/UMass/</a:t>
            </a:r>
            <a:r>
              <a:rPr lang="en-US" sz="1200" err="1">
                <a:latin typeface="Merriweather"/>
              </a:rPr>
              <a:t>D.Wang</a:t>
            </a:r>
            <a:r>
              <a:rPr lang="en-US" sz="1200">
                <a:latin typeface="Merriweather"/>
              </a:rPr>
              <a:t> et al., IR: NASA/</a:t>
            </a:r>
            <a:r>
              <a:rPr lang="en-US" sz="1200" err="1">
                <a:latin typeface="Merriweather"/>
              </a:rPr>
              <a:t>STScI</a:t>
            </a:r>
            <a:endParaRPr lang="en-US" sz="1200">
              <a:latin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18">
                <a:extLst>
                  <a:ext uri="{FF2B5EF4-FFF2-40B4-BE49-F238E27FC236}">
                    <a16:creationId xmlns:a16="http://schemas.microsoft.com/office/drawing/2014/main" id="{40CECEC6-D331-30F4-D5A0-C38607056C97}"/>
                  </a:ext>
                </a:extLst>
              </p:cNvPr>
              <p:cNvSpPr txBox="1"/>
              <p:nvPr/>
            </p:nvSpPr>
            <p:spPr>
              <a:xfrm>
                <a:off x="7757587" y="2569649"/>
                <a:ext cx="4911634" cy="846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419" sz="1600">
                    <a:latin typeface="Merriweather" panose="00000500000000000000" pitchFamily="2" charset="0"/>
                  </a:rPr>
                  <a:t>25000 años luz de la Tierra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s-419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s-419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s-419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s-419" sz="1600">
                  <a:latin typeface="Merriweather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419" sz="1600">
                    <a:latin typeface="Merriweather" panose="00000500000000000000" pitchFamily="2" charset="0"/>
                  </a:rPr>
                  <a:t>Solución de las ecuaciones de Einstein</a:t>
                </a:r>
              </a:p>
            </p:txBody>
          </p:sp>
        </mc:Choice>
        <mc:Fallback xmlns="">
          <p:sp>
            <p:nvSpPr>
              <p:cNvPr id="23" name="CuadroTexto 18">
                <a:extLst>
                  <a:ext uri="{FF2B5EF4-FFF2-40B4-BE49-F238E27FC236}">
                    <a16:creationId xmlns:a16="http://schemas.microsoft.com/office/drawing/2014/main" id="{40CECEC6-D331-30F4-D5A0-C38607056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587" y="2569649"/>
                <a:ext cx="4911634" cy="846707"/>
              </a:xfrm>
              <a:prstGeom prst="rect">
                <a:avLst/>
              </a:prstGeom>
              <a:blipFill>
                <a:blip r:embed="rId4"/>
                <a:stretch>
                  <a:fillRect l="-497" t="-2174" b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B711076-FCF2-6908-EDB4-52E3F6A835AA}"/>
              </a:ext>
            </a:extLst>
          </p:cNvPr>
          <p:cNvSpPr txBox="1"/>
          <p:nvPr/>
        </p:nvSpPr>
        <p:spPr>
          <a:xfrm>
            <a:off x="7657382" y="3876136"/>
            <a:ext cx="4339087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700">
                <a:latin typeface="Merriweather"/>
              </a:rPr>
              <a:t>Su </a:t>
            </a:r>
            <a:r>
              <a:rPr lang="en-US" sz="1700" err="1">
                <a:latin typeface="Merriweather"/>
              </a:rPr>
              <a:t>estudio</a:t>
            </a:r>
            <a:r>
              <a:rPr lang="en-US" sz="1700">
                <a:latin typeface="Merriweather"/>
              </a:rPr>
              <a:t> se </a:t>
            </a:r>
            <a:r>
              <a:rPr lang="en-US" sz="1700" err="1">
                <a:latin typeface="Merriweather"/>
              </a:rPr>
              <a:t>basa</a:t>
            </a:r>
            <a:r>
              <a:rPr lang="en-US" sz="1700">
                <a:latin typeface="Merriweather"/>
              </a:rPr>
              <a:t> </a:t>
            </a:r>
            <a:r>
              <a:rPr lang="en-US" sz="1700" err="1">
                <a:latin typeface="Merriweather"/>
              </a:rPr>
              <a:t>principalmente</a:t>
            </a:r>
            <a:r>
              <a:rPr lang="en-US" sz="1700">
                <a:latin typeface="Merriweather"/>
              </a:rPr>
              <a:t> </a:t>
            </a:r>
            <a:r>
              <a:rPr lang="en-US" sz="1700" err="1">
                <a:latin typeface="Merriweather"/>
              </a:rPr>
              <a:t>en</a:t>
            </a:r>
            <a:r>
              <a:rPr lang="en-US" sz="1700">
                <a:latin typeface="Merriweather"/>
              </a:rPr>
              <a:t> </a:t>
            </a:r>
            <a:r>
              <a:rPr lang="en-US" sz="1700" err="1">
                <a:latin typeface="Merriweather"/>
                <a:ea typeface="+mn-lt"/>
                <a:cs typeface="+mn-lt"/>
              </a:rPr>
              <a:t>observar</a:t>
            </a:r>
            <a:r>
              <a:rPr lang="en-US" sz="1700">
                <a:latin typeface="Merriweather"/>
                <a:ea typeface="+mn-lt"/>
                <a:cs typeface="+mn-lt"/>
              </a:rPr>
              <a:t> </a:t>
            </a:r>
            <a:r>
              <a:rPr lang="en-US" sz="1700" err="1">
                <a:latin typeface="Merriweather"/>
                <a:ea typeface="+mn-lt"/>
                <a:cs typeface="+mn-lt"/>
              </a:rPr>
              <a:t>cómo</a:t>
            </a:r>
            <a:r>
              <a:rPr lang="en-US" sz="1700">
                <a:latin typeface="Merriweather"/>
                <a:ea typeface="+mn-lt"/>
                <a:cs typeface="+mn-lt"/>
              </a:rPr>
              <a:t> </a:t>
            </a:r>
            <a:r>
              <a:rPr lang="en-US" sz="1700" err="1">
                <a:latin typeface="Merriweather"/>
                <a:ea typeface="+mn-lt"/>
                <a:cs typeface="+mn-lt"/>
              </a:rPr>
              <a:t>esta</a:t>
            </a:r>
            <a:r>
              <a:rPr lang="en-US" sz="1700">
                <a:latin typeface="Merriweather"/>
                <a:ea typeface="+mn-lt"/>
                <a:cs typeface="+mn-lt"/>
              </a:rPr>
              <a:t> </a:t>
            </a:r>
            <a:r>
              <a:rPr lang="en-US" sz="1700" err="1">
                <a:latin typeface="Merriweather"/>
                <a:ea typeface="+mn-lt"/>
                <a:cs typeface="+mn-lt"/>
              </a:rPr>
              <a:t>gravedad</a:t>
            </a:r>
            <a:r>
              <a:rPr lang="en-US" sz="1700">
                <a:latin typeface="Merriweather"/>
              </a:rPr>
              <a:t> </a:t>
            </a:r>
            <a:r>
              <a:rPr lang="en-US" sz="1700">
                <a:latin typeface="Merriweather"/>
                <a:ea typeface="+mn-lt"/>
                <a:cs typeface="+mn-lt"/>
              </a:rPr>
              <a:t>altera </a:t>
            </a:r>
            <a:r>
              <a:rPr lang="en-US" sz="1700" err="1">
                <a:latin typeface="Merriweather"/>
                <a:ea typeface="+mn-lt"/>
                <a:cs typeface="+mn-lt"/>
              </a:rPr>
              <a:t>el</a:t>
            </a:r>
            <a:r>
              <a:rPr lang="en-US" sz="1700">
                <a:latin typeface="Merriweather"/>
                <a:ea typeface="+mn-lt"/>
                <a:cs typeface="+mn-lt"/>
              </a:rPr>
              <a:t> </a:t>
            </a:r>
            <a:r>
              <a:rPr lang="en-US" sz="1700" err="1">
                <a:latin typeface="Merriweather"/>
                <a:ea typeface="+mn-lt"/>
                <a:cs typeface="+mn-lt"/>
              </a:rPr>
              <a:t>movimiento</a:t>
            </a:r>
            <a:r>
              <a:rPr lang="en-US" sz="1700">
                <a:latin typeface="Merriweather"/>
                <a:ea typeface="+mn-lt"/>
                <a:cs typeface="+mn-lt"/>
              </a:rPr>
              <a:t> de </a:t>
            </a:r>
            <a:r>
              <a:rPr lang="en-US" sz="1700">
                <a:latin typeface="Merriweather"/>
              </a:rPr>
              <a:t>las </a:t>
            </a:r>
            <a:r>
              <a:rPr lang="en-US" sz="1700" err="1">
                <a:latin typeface="Merriweather"/>
              </a:rPr>
              <a:t>estrellas</a:t>
            </a:r>
            <a:r>
              <a:rPr lang="en-US" sz="1700">
                <a:latin typeface="Merriweather"/>
              </a:rPr>
              <a:t> </a:t>
            </a:r>
            <a:r>
              <a:rPr lang="en-US" sz="1700" err="1">
                <a:latin typeface="Merriweather"/>
              </a:rPr>
              <a:t>cercanas</a:t>
            </a:r>
            <a:r>
              <a:rPr lang="en-US" sz="1700">
                <a:latin typeface="Merriweather"/>
              </a:rPr>
              <a:t> al </a:t>
            </a:r>
            <a:r>
              <a:rPr lang="en-US" sz="1700" err="1">
                <a:latin typeface="Merriweather"/>
              </a:rPr>
              <a:t>centro</a:t>
            </a:r>
            <a:r>
              <a:rPr lang="en-US" sz="1700">
                <a:latin typeface="Merriweather"/>
              </a:rPr>
              <a:t> </a:t>
            </a:r>
            <a:r>
              <a:rPr lang="en-US" sz="1700" err="1">
                <a:latin typeface="Merriweather"/>
              </a:rPr>
              <a:t>galáctico</a:t>
            </a:r>
            <a:r>
              <a:rPr lang="en-US" sz="1700">
                <a:latin typeface="Merriweather"/>
              </a:rPr>
              <a:t>.</a:t>
            </a:r>
            <a:endParaRPr lang="en-US" sz="17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45B10-73A6-86B9-1981-2BF5ED6A124A}"/>
              </a:ext>
            </a:extLst>
          </p:cNvPr>
          <p:cNvSpPr txBox="1"/>
          <p:nvPr/>
        </p:nvSpPr>
        <p:spPr>
          <a:xfrm>
            <a:off x="4925683" y="6162132"/>
            <a:ext cx="16505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Merriweather"/>
              </a:rPr>
              <a:t>ESO </a:t>
            </a:r>
            <a:r>
              <a:rPr lang="en-US" sz="1200" err="1">
                <a:latin typeface="Merriweather"/>
              </a:rPr>
              <a:t>sgr</a:t>
            </a:r>
            <a:r>
              <a:rPr lang="en-US" sz="1200">
                <a:latin typeface="Merriweather"/>
              </a:rPr>
              <a:t> A*,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9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3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FE4333D-6EBE-15BA-36C1-1FB60BBB9FCD}"/>
              </a:ext>
            </a:extLst>
          </p:cNvPr>
          <p:cNvSpPr txBox="1"/>
          <p:nvPr/>
        </p:nvSpPr>
        <p:spPr>
          <a:xfrm>
            <a:off x="313649" y="811804"/>
            <a:ext cx="3903633" cy="4154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2100" b="1">
                <a:latin typeface="Merriweather"/>
              </a:rPr>
              <a:t>Agujero negro supermasivo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7FE92E-6F58-EC4A-F000-4B3C78569FCB}"/>
              </a:ext>
            </a:extLst>
          </p:cNvPr>
          <p:cNvSpPr txBox="1"/>
          <p:nvPr/>
        </p:nvSpPr>
        <p:spPr>
          <a:xfrm>
            <a:off x="313649" y="1232558"/>
            <a:ext cx="11568696" cy="9520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419">
                <a:latin typeface="Merriweather"/>
                <a:ea typeface="+mn-lt"/>
                <a:cs typeface="+mn-lt"/>
              </a:rPr>
              <a:t>Con los avances en radioastronomía y observaciones de rayos X en el siglo XX, surgieron las primeras evidencias de objetos densos y compactos en el centro de galaxias, sugiriendo la existencia de agujeros negros supermasivos.</a:t>
            </a:r>
            <a:endParaRPr lang="en-US">
              <a:latin typeface="Merriweather"/>
              <a:ea typeface="+mn-lt"/>
              <a:cs typeface="+mn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AA632B-075F-7828-F04B-4E4272176850}"/>
              </a:ext>
            </a:extLst>
          </p:cNvPr>
          <p:cNvSpPr txBox="1"/>
          <p:nvPr/>
        </p:nvSpPr>
        <p:spPr>
          <a:xfrm>
            <a:off x="1111428" y="6334972"/>
            <a:ext cx="5489742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200">
                <a:latin typeface="Merriweather"/>
              </a:rPr>
              <a:t>  </a:t>
            </a:r>
            <a:r>
              <a:rPr lang="es-419" sz="1200" err="1">
                <a:latin typeface="Merriweather"/>
              </a:rPr>
              <a:t>Event</a:t>
            </a:r>
            <a:r>
              <a:rPr lang="es-419" sz="1200">
                <a:latin typeface="Merriweather"/>
              </a:rPr>
              <a:t> </a:t>
            </a:r>
            <a:r>
              <a:rPr lang="es-419" sz="1200" err="1">
                <a:latin typeface="Merriweather"/>
              </a:rPr>
              <a:t>Horizon</a:t>
            </a:r>
            <a:r>
              <a:rPr lang="es-419" sz="1200">
                <a:latin typeface="Merriweather"/>
              </a:rPr>
              <a:t> </a:t>
            </a:r>
            <a:r>
              <a:rPr lang="es-419" sz="1200" err="1">
                <a:latin typeface="Merriweather"/>
              </a:rPr>
              <a:t>Telescope</a:t>
            </a:r>
            <a:r>
              <a:rPr lang="es-419" sz="1200">
                <a:latin typeface="Merriweather"/>
              </a:rPr>
              <a:t> </a:t>
            </a:r>
            <a:r>
              <a:rPr lang="es-419" sz="1200" err="1">
                <a:latin typeface="Merriweather"/>
              </a:rPr>
              <a:t>Results</a:t>
            </a:r>
          </a:p>
        </p:txBody>
      </p:sp>
      <p:pic>
        <p:nvPicPr>
          <p:cNvPr id="12" name="Picture 10" descr="How are black holes formed? What is the lifespan of a black hole? Do we  know the longest-lived black holes? - Quora">
            <a:extLst>
              <a:ext uri="{FF2B5EF4-FFF2-40B4-BE49-F238E27FC236}">
                <a16:creationId xmlns:a16="http://schemas.microsoft.com/office/drawing/2014/main" id="{A910F237-52E7-2C99-0385-EF0B8DDF2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8" t="3111" r="22601" b="1970"/>
          <a:stretch/>
        </p:blipFill>
        <p:spPr bwMode="auto">
          <a:xfrm>
            <a:off x="7500053" y="2361528"/>
            <a:ext cx="3268886" cy="33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0002F0-D1DA-B650-F866-994647324D45}"/>
              </a:ext>
            </a:extLst>
          </p:cNvPr>
          <p:cNvSpPr txBox="1"/>
          <p:nvPr/>
        </p:nvSpPr>
        <p:spPr>
          <a:xfrm>
            <a:off x="630192" y="5272794"/>
            <a:ext cx="96980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419" sz="1500" err="1">
                <a:latin typeface="Merriweather"/>
              </a:rPr>
              <a:t>Sag</a:t>
            </a:r>
            <a:r>
              <a:rPr lang="es-419" sz="1500">
                <a:latin typeface="Merriweather"/>
              </a:rPr>
              <a:t> A*</a:t>
            </a:r>
            <a:endParaRPr lang="en-US" sz="1500">
              <a:latin typeface="Merriweather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9888C-D67D-8C68-B7C2-9210E081C073}"/>
              </a:ext>
            </a:extLst>
          </p:cNvPr>
          <p:cNvSpPr txBox="1"/>
          <p:nvPr/>
        </p:nvSpPr>
        <p:spPr>
          <a:xfrm>
            <a:off x="624338" y="3098222"/>
            <a:ext cx="962786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419" sz="1500">
                <a:latin typeface="Merriweather"/>
              </a:rPr>
              <a:t>M87</a:t>
            </a:r>
          </a:p>
        </p:txBody>
      </p:sp>
      <p:sp>
        <p:nvSpPr>
          <p:cNvPr id="20" name="CuadroTexto 9">
            <a:extLst>
              <a:ext uri="{FF2B5EF4-FFF2-40B4-BE49-F238E27FC236}">
                <a16:creationId xmlns:a16="http://schemas.microsoft.com/office/drawing/2014/main" id="{7B9F1F07-3318-EE07-CEB4-4C0B1704EB9B}"/>
              </a:ext>
            </a:extLst>
          </p:cNvPr>
          <p:cNvSpPr txBox="1"/>
          <p:nvPr/>
        </p:nvSpPr>
        <p:spPr>
          <a:xfrm>
            <a:off x="6379703" y="5995562"/>
            <a:ext cx="548974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600">
                <a:latin typeface="Merriweather"/>
              </a:rPr>
              <a:t>Origen de agujero negro de masa estelar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4B95DBDE-3C27-41F3-8420-11FDC60AF457}"/>
              </a:ext>
            </a:extLst>
          </p:cNvPr>
          <p:cNvSpPr txBox="1">
            <a:spLocks/>
          </p:cNvSpPr>
          <p:nvPr/>
        </p:nvSpPr>
        <p:spPr>
          <a:xfrm>
            <a:off x="3155222" y="0"/>
            <a:ext cx="5881551" cy="800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2500">
                <a:latin typeface="Merriweather"/>
              </a:rPr>
              <a:t>CENTRO GALÁCTICO</a:t>
            </a:r>
            <a:endParaRPr lang="en-US" sz="2500">
              <a:latin typeface="Merriweather"/>
            </a:endParaRPr>
          </a:p>
        </p:txBody>
      </p:sp>
      <p:pic>
        <p:nvPicPr>
          <p:cNvPr id="21" name="Picture 20" descr="A collage of images of a black hole&#10;&#10;Description automatically generated">
            <a:extLst>
              <a:ext uri="{FF2B5EF4-FFF2-40B4-BE49-F238E27FC236}">
                <a16:creationId xmlns:a16="http://schemas.microsoft.com/office/drawing/2014/main" id="{084B1C9A-6936-F213-7DBF-948224BB7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509" y="2205486"/>
            <a:ext cx="401524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70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4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FE4333D-6EBE-15BA-36C1-1FB60BBB9FCD}"/>
              </a:ext>
            </a:extLst>
          </p:cNvPr>
          <p:cNvSpPr txBox="1"/>
          <p:nvPr/>
        </p:nvSpPr>
        <p:spPr>
          <a:xfrm>
            <a:off x="415369" y="827414"/>
            <a:ext cx="37561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100" b="1">
                <a:latin typeface="Merriweather" panose="00000500000000000000" pitchFamily="2" charset="0"/>
              </a:rPr>
              <a:t>Materia oscura fermiónica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DDB0DF1-0D48-6F88-0435-815CD1FCB6AB}"/>
              </a:ext>
            </a:extLst>
          </p:cNvPr>
          <p:cNvSpPr txBox="1"/>
          <p:nvPr/>
        </p:nvSpPr>
        <p:spPr>
          <a:xfrm>
            <a:off x="415369" y="1221108"/>
            <a:ext cx="1153176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419">
                <a:latin typeface="Merriweather"/>
                <a:ea typeface="+mn-lt"/>
                <a:cs typeface="+mn-lt"/>
              </a:rPr>
              <a:t>La materia oscura es un tipo de materia que no emite luz, lo que la hace invisible en el espectro electromagnético. </a:t>
            </a:r>
            <a:endParaRPr lang="en-US">
              <a:latin typeface="Merriweather"/>
              <a:ea typeface="+mn-lt"/>
              <a:cs typeface="+mn-lt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274FE743-DC98-4E02-6296-73C38A10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222" y="0"/>
            <a:ext cx="5881551" cy="8000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419" sz="2500">
                <a:latin typeface="Merriweather"/>
              </a:rPr>
              <a:t>CENTRO GALÁCTICO</a:t>
            </a:r>
            <a:endParaRPr lang="en-US" sz="2500">
              <a:latin typeface="Merriweathe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96EF9-03FD-368D-B4A1-C9C61BEE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95" y="4258532"/>
            <a:ext cx="1995577" cy="1935276"/>
          </a:xfrm>
          <a:prstGeom prst="rect">
            <a:avLst/>
          </a:prstGeom>
        </p:spPr>
      </p:pic>
      <p:pic>
        <p:nvPicPr>
          <p:cNvPr id="15" name="Picture 14" descr="A spiral galaxy in space&#10;&#10;Description automatically generated">
            <a:extLst>
              <a:ext uri="{FF2B5EF4-FFF2-40B4-BE49-F238E27FC236}">
                <a16:creationId xmlns:a16="http://schemas.microsoft.com/office/drawing/2014/main" id="{10D83E90-8672-7C60-1F8E-590049B53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28" y="1809210"/>
            <a:ext cx="1997734" cy="19456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865D8E-52EA-E2E6-82BB-737F9E00E95E}"/>
              </a:ext>
            </a:extLst>
          </p:cNvPr>
          <p:cNvSpPr txBox="1"/>
          <p:nvPr/>
        </p:nvSpPr>
        <p:spPr>
          <a:xfrm>
            <a:off x="-149525" y="6219646"/>
            <a:ext cx="380712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latin typeface="Merriweather"/>
              </a:rPr>
              <a:t>Nasa, esa/hubble, hst frontier fields</a:t>
            </a:r>
          </a:p>
        </p:txBody>
      </p:sp>
      <p:sp>
        <p:nvSpPr>
          <p:cNvPr id="24" name="CuadroTexto 9">
            <a:extLst>
              <a:ext uri="{FF2B5EF4-FFF2-40B4-BE49-F238E27FC236}">
                <a16:creationId xmlns:a16="http://schemas.microsoft.com/office/drawing/2014/main" id="{2B0B5710-C560-E303-918A-EBCDE1B01DEE}"/>
              </a:ext>
            </a:extLst>
          </p:cNvPr>
          <p:cNvSpPr txBox="1"/>
          <p:nvPr/>
        </p:nvSpPr>
        <p:spPr>
          <a:xfrm>
            <a:off x="3635898" y="1882466"/>
            <a:ext cx="799493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s-419" sz="1600">
                <a:latin typeface="Merriweather"/>
              </a:rPr>
              <a:t>El modelo RAR propone que tanto el núcleo como el halo de una galaxia están compuestos por fermiones de materia oscura, denominados como </a:t>
            </a:r>
            <a:r>
              <a:rPr lang="es-419" sz="1600" err="1">
                <a:latin typeface="Merriweather"/>
              </a:rPr>
              <a:t>Darkinos</a:t>
            </a:r>
            <a:r>
              <a:rPr lang="es-419" sz="1600">
                <a:latin typeface="Merriweather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BA7965-36B9-90D1-223D-99E86A22CEE8}"/>
              </a:ext>
            </a:extLst>
          </p:cNvPr>
          <p:cNvSpPr txBox="1"/>
          <p:nvPr/>
        </p:nvSpPr>
        <p:spPr>
          <a:xfrm>
            <a:off x="-34506" y="3746741"/>
            <a:ext cx="3505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Merriweather"/>
              </a:rPr>
              <a:t>Wikimedia ingo berg/forbes/e. Siegel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54ED6F-C1F1-F80E-82B0-AD7DEAA6B379}"/>
              </a:ext>
            </a:extLst>
          </p:cNvPr>
          <p:cNvGrpSpPr/>
          <p:nvPr/>
        </p:nvGrpSpPr>
        <p:grpSpPr>
          <a:xfrm>
            <a:off x="8423558" y="3246756"/>
            <a:ext cx="3797198" cy="3081328"/>
            <a:chOff x="8423558" y="3246756"/>
            <a:chExt cx="3797198" cy="3081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uadroTexto 5">
                  <a:extLst>
                    <a:ext uri="{FF2B5EF4-FFF2-40B4-BE49-F238E27FC236}">
                      <a16:creationId xmlns:a16="http://schemas.microsoft.com/office/drawing/2014/main" id="{222CE57E-E46D-CD07-C6DB-88B0A89C7D3C}"/>
                    </a:ext>
                  </a:extLst>
                </p:cNvPr>
                <p:cNvSpPr txBox="1"/>
                <p:nvPr/>
              </p:nvSpPr>
              <p:spPr>
                <a:xfrm>
                  <a:off x="8423558" y="3246756"/>
                  <a:ext cx="3797198" cy="2554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s-419" sz="1600">
                      <a:latin typeface="Merriweather" panose="00000500000000000000" pitchFamily="2" charset="0"/>
                    </a:rPr>
                    <a:t>Masa entre 48 y 345 </a:t>
                  </a:r>
                  <a:r>
                    <a:rPr lang="es-419" sz="1600" err="1">
                      <a:latin typeface="Merriweather" panose="00000500000000000000" pitchFamily="2" charset="0"/>
                    </a:rPr>
                    <a:t>keV</a:t>
                  </a:r>
                  <a:endParaRPr lang="es-US" sz="1600">
                    <a:latin typeface="Merriweather" panose="00000500000000000000" pitchFamily="2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s-US" sz="1600">
                    <a:latin typeface="Merriweather" panose="00000500000000000000" pitchFamily="2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s-419" sz="1600">
                    <a:latin typeface="Merriweather" panose="00000500000000000000" pitchFamily="2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s-419" sz="1600">
                      <a:latin typeface="Merriweather" panose="00000500000000000000" pitchFamily="2" charset="0"/>
                    </a:rPr>
                    <a:t>Cumplen el principio de exclusión de Pauli</a:t>
                  </a:r>
                  <a:endParaRPr lang="es-US" sz="1600">
                    <a:latin typeface="Merriweather" panose="00000500000000000000" pitchFamily="2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s-US" sz="1600">
                    <a:latin typeface="Merriweather" panose="00000500000000000000" pitchFamily="2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s-US" sz="1600">
                    <a:latin typeface="Merriweather" panose="00000500000000000000" pitchFamily="2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s-419" sz="1600">
                      <a:latin typeface="Merriweather" panose="00000500000000000000" pitchFamily="2" charset="0"/>
                    </a:rPr>
                    <a:t>Dentro del paradigma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s-419" sz="1600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s-419" sz="1600">
                      <a:latin typeface="Merriweather" panose="00000500000000000000" pitchFamily="2" charset="0"/>
                    </a:rPr>
                    <a:t>CDM</a:t>
                  </a:r>
                </a:p>
                <a:p>
                  <a:endParaRPr lang="es-419" sz="1600">
                    <a:latin typeface="Merriweather" panose="00000500000000000000" pitchFamily="2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s-419" sz="1600">
                    <a:latin typeface="Merriweather" panose="00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33" name="CuadroTexto 5">
                  <a:extLst>
                    <a:ext uri="{FF2B5EF4-FFF2-40B4-BE49-F238E27FC236}">
                      <a16:creationId xmlns:a16="http://schemas.microsoft.com/office/drawing/2014/main" id="{222CE57E-E46D-CD07-C6DB-88B0A89C7D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558" y="3246756"/>
                  <a:ext cx="3797198" cy="2554545"/>
                </a:xfrm>
                <a:prstGeom prst="rect">
                  <a:avLst/>
                </a:prstGeom>
                <a:blipFill>
                  <a:blip r:embed="rId4"/>
                  <a:stretch>
                    <a:fillRect l="-642" t="-7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uadroTexto 13">
              <a:extLst>
                <a:ext uri="{FF2B5EF4-FFF2-40B4-BE49-F238E27FC236}">
                  <a16:creationId xmlns:a16="http://schemas.microsoft.com/office/drawing/2014/main" id="{4BF761F2-F7FE-396D-057C-520A3674A254}"/>
                </a:ext>
              </a:extLst>
            </p:cNvPr>
            <p:cNvSpPr txBox="1"/>
            <p:nvPr/>
          </p:nvSpPr>
          <p:spPr>
            <a:xfrm>
              <a:off x="8895859" y="5804864"/>
              <a:ext cx="1923120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400" i="1">
                  <a:latin typeface="Merriweather"/>
                </a:rPr>
                <a:t>Constante </a:t>
              </a:r>
              <a:r>
                <a:rPr lang="en-US" sz="1400" i="1" err="1">
                  <a:latin typeface="Merriweather"/>
                </a:rPr>
                <a:t>cosmológica</a:t>
              </a:r>
              <a:endParaRPr lang="en-US" err="1"/>
            </a:p>
          </p:txBody>
        </p:sp>
        <p:sp>
          <p:nvSpPr>
            <p:cNvPr id="37" name="CuadroTexto 13">
              <a:extLst>
                <a:ext uri="{FF2B5EF4-FFF2-40B4-BE49-F238E27FC236}">
                  <a16:creationId xmlns:a16="http://schemas.microsoft.com/office/drawing/2014/main" id="{9B063E61-F2DF-F2F0-4B6A-3D6E13B8A64A}"/>
                </a:ext>
              </a:extLst>
            </p:cNvPr>
            <p:cNvSpPr txBox="1"/>
            <p:nvPr/>
          </p:nvSpPr>
          <p:spPr>
            <a:xfrm>
              <a:off x="10951019" y="5435133"/>
              <a:ext cx="1175497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400" i="1">
                  <a:latin typeface="Merriweather"/>
                </a:rPr>
                <a:t>Materia </a:t>
              </a:r>
              <a:r>
                <a:rPr lang="en-US" sz="1400" i="1" err="1">
                  <a:latin typeface="Merriweather"/>
                </a:rPr>
                <a:t>oscura</a:t>
              </a:r>
              <a:r>
                <a:rPr lang="en-US" sz="1400" i="1">
                  <a:latin typeface="Merriweather"/>
                </a:rPr>
                <a:t> </a:t>
              </a:r>
              <a:r>
                <a:rPr lang="en-US" sz="1400" i="1" err="1">
                  <a:latin typeface="Merriweather"/>
                </a:rPr>
                <a:t>fría</a:t>
              </a:r>
              <a:endParaRPr lang="en-US" err="1"/>
            </a:p>
          </p:txBody>
        </p:sp>
        <p:cxnSp>
          <p:nvCxnSpPr>
            <p:cNvPr id="39" name="Conector: angular 20">
              <a:extLst>
                <a:ext uri="{FF2B5EF4-FFF2-40B4-BE49-F238E27FC236}">
                  <a16:creationId xmlns:a16="http://schemas.microsoft.com/office/drawing/2014/main" id="{2823356B-558E-AE8F-462F-658CDFA8FA9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337245" y="5399728"/>
              <a:ext cx="802025" cy="560656"/>
            </a:xfrm>
            <a:prstGeom prst="bentConnector3">
              <a:avLst>
                <a:gd name="adj1" fmla="val 98258"/>
              </a:avLst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brir llave 20">
              <a:extLst>
                <a:ext uri="{FF2B5EF4-FFF2-40B4-BE49-F238E27FC236}">
                  <a16:creationId xmlns:a16="http://schemas.microsoft.com/office/drawing/2014/main" id="{27C6074A-9B02-98B5-DD57-577825FE73F8}"/>
                </a:ext>
              </a:extLst>
            </p:cNvPr>
            <p:cNvSpPr/>
            <p:nvPr/>
          </p:nvSpPr>
          <p:spPr>
            <a:xfrm rot="16200000">
              <a:off x="11348139" y="5122210"/>
              <a:ext cx="151271" cy="460032"/>
            </a:xfrm>
            <a:prstGeom prst="leftBrace">
              <a:avLst/>
            </a:prstGeom>
            <a:ln w="28575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s-419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419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92438-DDBC-571D-8BA0-DF990234FD3A}"/>
              </a:ext>
            </a:extLst>
          </p:cNvPr>
          <p:cNvGrpSpPr/>
          <p:nvPr/>
        </p:nvGrpSpPr>
        <p:grpSpPr>
          <a:xfrm>
            <a:off x="3639708" y="2777681"/>
            <a:ext cx="4641563" cy="3511006"/>
            <a:chOff x="3639708" y="2777681"/>
            <a:chExt cx="4641563" cy="3511006"/>
          </a:xfrm>
        </p:grpSpPr>
        <p:pic>
          <p:nvPicPr>
            <p:cNvPr id="26" name="Imagen 6">
              <a:extLst>
                <a:ext uri="{FF2B5EF4-FFF2-40B4-BE49-F238E27FC236}">
                  <a16:creationId xmlns:a16="http://schemas.microsoft.com/office/drawing/2014/main" id="{8FF9BB48-E524-42A6-226E-FDEA24D87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9708" y="2777681"/>
              <a:ext cx="4641563" cy="3511006"/>
            </a:xfrm>
            <a:prstGeom prst="rect">
              <a:avLst/>
            </a:prstGeom>
          </p:spPr>
        </p:pic>
        <p:sp>
          <p:nvSpPr>
            <p:cNvPr id="30" name="CuadroTexto 11">
              <a:extLst>
                <a:ext uri="{FF2B5EF4-FFF2-40B4-BE49-F238E27FC236}">
                  <a16:creationId xmlns:a16="http://schemas.microsoft.com/office/drawing/2014/main" id="{F3B5796F-94C8-97E7-5033-6F94BFC24727}"/>
                </a:ext>
              </a:extLst>
            </p:cNvPr>
            <p:cNvSpPr txBox="1"/>
            <p:nvPr/>
          </p:nvSpPr>
          <p:spPr>
            <a:xfrm>
              <a:off x="5760369" y="2923484"/>
              <a:ext cx="571102" cy="287057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endParaRPr lang="es-419"/>
            </a:p>
          </p:txBody>
        </p:sp>
        <p:sp>
          <p:nvSpPr>
            <p:cNvPr id="43" name="CuadroTexto 13">
              <a:extLst>
                <a:ext uri="{FF2B5EF4-FFF2-40B4-BE49-F238E27FC236}">
                  <a16:creationId xmlns:a16="http://schemas.microsoft.com/office/drawing/2014/main" id="{90A3CA77-5155-AE55-C2F5-380B113228E6}"/>
                </a:ext>
              </a:extLst>
            </p:cNvPr>
            <p:cNvSpPr txBox="1"/>
            <p:nvPr/>
          </p:nvSpPr>
          <p:spPr>
            <a:xfrm rot="16200000">
              <a:off x="5074405" y="4773960"/>
              <a:ext cx="2191231" cy="2616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100" i="1">
                  <a:solidFill>
                    <a:srgbClr val="000000"/>
                  </a:solidFill>
                  <a:latin typeface="Merriweather"/>
                </a:rPr>
                <a:t>Estrellas del </a:t>
              </a:r>
              <a:r>
                <a:rPr lang="en-US" sz="1100" i="1" err="1">
                  <a:solidFill>
                    <a:srgbClr val="000000"/>
                  </a:solidFill>
                  <a:latin typeface="Merriweather"/>
                </a:rPr>
                <a:t>cúmulo</a:t>
              </a:r>
              <a:r>
                <a:rPr lang="en-US" sz="1100" i="1">
                  <a:solidFill>
                    <a:srgbClr val="000000"/>
                  </a:solidFill>
                  <a:latin typeface="Merriweather"/>
                </a:rPr>
                <a:t> S </a:t>
              </a:r>
              <a:endParaRPr lang="es-419" sz="1100" i="1">
                <a:solidFill>
                  <a:srgbClr val="000000"/>
                </a:solidFill>
                <a:latin typeface="Merriweather"/>
              </a:endParaRPr>
            </a:p>
          </p:txBody>
        </p:sp>
      </p:grpSp>
      <p:sp>
        <p:nvSpPr>
          <p:cNvPr id="45" name="CuadroTexto 8">
            <a:extLst>
              <a:ext uri="{FF2B5EF4-FFF2-40B4-BE49-F238E27FC236}">
                <a16:creationId xmlns:a16="http://schemas.microsoft.com/office/drawing/2014/main" id="{43A76822-496F-8B0A-B7D9-98E0E9F0497E}"/>
              </a:ext>
            </a:extLst>
          </p:cNvPr>
          <p:cNvSpPr txBox="1"/>
          <p:nvPr/>
        </p:nvSpPr>
        <p:spPr>
          <a:xfrm>
            <a:off x="2891651" y="6271723"/>
            <a:ext cx="71111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latin typeface="Merriweather" panose="00000500000000000000" pitchFamily="2" charset="0"/>
              </a:rPr>
              <a:t>Fermionic Dark Matter: Physics, Astrophysics, and Cosmology. C.R. Argüelles et al. 2023</a:t>
            </a:r>
            <a:endParaRPr lang="es-419" sz="110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690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E649C9-6CE4-83C2-AE25-2DB1BFE49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180" y="1170317"/>
            <a:ext cx="4006582" cy="507808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5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D8AED0-AAE9-1602-E6B8-9A71C143B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140" y="1166602"/>
            <a:ext cx="4454756" cy="50708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70A529A-DD5D-1CE8-B49A-65E26256B056}"/>
              </a:ext>
            </a:extLst>
          </p:cNvPr>
          <p:cNvSpPr txBox="1"/>
          <p:nvPr/>
        </p:nvSpPr>
        <p:spPr>
          <a:xfrm>
            <a:off x="1603735" y="828185"/>
            <a:ext cx="41215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err="1">
                <a:latin typeface="Merriweather" panose="00000500000000000000" pitchFamily="2" charset="0"/>
              </a:rPr>
              <a:t>Órbita</a:t>
            </a:r>
            <a:r>
              <a:rPr lang="en-US" sz="1400">
                <a:latin typeface="Merriweather" panose="00000500000000000000" pitchFamily="2" charset="0"/>
              </a:rPr>
              <a:t> de 17 </a:t>
            </a:r>
            <a:r>
              <a:rPr lang="en-US" sz="1400" err="1">
                <a:latin typeface="Merriweather" panose="00000500000000000000" pitchFamily="2" charset="0"/>
              </a:rPr>
              <a:t>estrellas</a:t>
            </a:r>
            <a:r>
              <a:rPr lang="en-US" sz="1400">
                <a:latin typeface="Merriweather" panose="00000500000000000000" pitchFamily="2" charset="0"/>
              </a:rPr>
              <a:t> del </a:t>
            </a:r>
            <a:r>
              <a:rPr lang="en-US" sz="1400" err="1">
                <a:latin typeface="Merriweather" panose="00000500000000000000" pitchFamily="2" charset="0"/>
              </a:rPr>
              <a:t>cúmulo</a:t>
            </a:r>
            <a:r>
              <a:rPr lang="en-US" sz="1400">
                <a:latin typeface="Merriweather" panose="00000500000000000000" pitchFamily="2" charset="0"/>
              </a:rPr>
              <a:t> S </a:t>
            </a:r>
            <a:endParaRPr lang="es-419" sz="1400">
              <a:latin typeface="Merriweather" panose="00000500000000000000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2303B27-C629-56C6-B2E3-8CC9A8CE0802}"/>
              </a:ext>
            </a:extLst>
          </p:cNvPr>
          <p:cNvSpPr txBox="1"/>
          <p:nvPr/>
        </p:nvSpPr>
        <p:spPr>
          <a:xfrm>
            <a:off x="2540417" y="6329499"/>
            <a:ext cx="7111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Merriweather" panose="00000500000000000000" pitchFamily="2" charset="0"/>
              </a:rPr>
              <a:t>Fermionic Dark Matter: Physics, Astrophysics, and Cosmology. C.R. Argüelles et al. 2023</a:t>
            </a:r>
            <a:endParaRPr lang="es-419" sz="1200">
              <a:latin typeface="Merriweather" panose="00000500000000000000" pitchFamily="2" charset="0"/>
            </a:endParaRPr>
          </a:p>
        </p:txBody>
      </p:sp>
      <p:sp>
        <p:nvSpPr>
          <p:cNvPr id="11" name="CuadroTexto 9">
            <a:extLst>
              <a:ext uri="{FF2B5EF4-FFF2-40B4-BE49-F238E27FC236}">
                <a16:creationId xmlns:a16="http://schemas.microsoft.com/office/drawing/2014/main" id="{01F94F51-1841-E60F-CCDD-91226BC2C1DF}"/>
              </a:ext>
            </a:extLst>
          </p:cNvPr>
          <p:cNvSpPr txBox="1"/>
          <p:nvPr/>
        </p:nvSpPr>
        <p:spPr>
          <a:xfrm>
            <a:off x="8659292" y="1719571"/>
            <a:ext cx="3799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Merriweather" panose="00000500000000000000" pitchFamily="2" charset="0"/>
              </a:rPr>
              <a:t>S2</a:t>
            </a:r>
            <a:endParaRPr lang="es-419" sz="1100">
              <a:solidFill>
                <a:srgbClr val="000000"/>
              </a:solidFill>
              <a:latin typeface="Merriweather" panose="00000500000000000000" pitchFamily="2" charset="0"/>
            </a:endParaRPr>
          </a:p>
        </p:txBody>
      </p:sp>
      <p:sp>
        <p:nvSpPr>
          <p:cNvPr id="20" name="CuadroTexto 10">
            <a:extLst>
              <a:ext uri="{FF2B5EF4-FFF2-40B4-BE49-F238E27FC236}">
                <a16:creationId xmlns:a16="http://schemas.microsoft.com/office/drawing/2014/main" id="{AA39DE98-10CC-CAB4-2307-3A3B97E090A0}"/>
              </a:ext>
            </a:extLst>
          </p:cNvPr>
          <p:cNvSpPr txBox="1"/>
          <p:nvPr/>
        </p:nvSpPr>
        <p:spPr>
          <a:xfrm>
            <a:off x="8402758" y="4781702"/>
            <a:ext cx="3799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Merriweather" panose="00000500000000000000" pitchFamily="2" charset="0"/>
              </a:rPr>
              <a:t>G2</a:t>
            </a:r>
            <a:endParaRPr lang="es-419" sz="1100">
              <a:solidFill>
                <a:srgbClr val="000000"/>
              </a:solidFill>
              <a:latin typeface="Merriweather" panose="00000500000000000000" pitchFamily="2" charset="0"/>
            </a:endParaRPr>
          </a:p>
        </p:txBody>
      </p:sp>
      <p:sp>
        <p:nvSpPr>
          <p:cNvPr id="8" name="Elipse 5">
            <a:extLst>
              <a:ext uri="{FF2B5EF4-FFF2-40B4-BE49-F238E27FC236}">
                <a16:creationId xmlns:a16="http://schemas.microsoft.com/office/drawing/2014/main" id="{A31235A1-841A-E36A-11FE-F940E8E74813}"/>
              </a:ext>
            </a:extLst>
          </p:cNvPr>
          <p:cNvSpPr/>
          <p:nvPr/>
        </p:nvSpPr>
        <p:spPr>
          <a:xfrm>
            <a:off x="9637998" y="5034002"/>
            <a:ext cx="627017" cy="584276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id="{29BDFE1F-3EC3-F51C-AC60-DFB48974B1F1}"/>
              </a:ext>
            </a:extLst>
          </p:cNvPr>
          <p:cNvSpPr txBox="1"/>
          <p:nvPr/>
        </p:nvSpPr>
        <p:spPr>
          <a:xfrm>
            <a:off x="6455191" y="834277"/>
            <a:ext cx="412156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err="1">
                <a:latin typeface="Merriweather"/>
              </a:rPr>
              <a:t>Velocidad</a:t>
            </a:r>
            <a:r>
              <a:rPr lang="en-US" sz="1400">
                <a:latin typeface="Merriweather"/>
              </a:rPr>
              <a:t> de </a:t>
            </a:r>
            <a:r>
              <a:rPr lang="en-US" sz="1400" err="1">
                <a:latin typeface="Merriweather"/>
              </a:rPr>
              <a:t>rotación</a:t>
            </a:r>
            <a:r>
              <a:rPr lang="en-US" sz="1400">
                <a:latin typeface="Merriweather"/>
              </a:rPr>
              <a:t> </a:t>
            </a:r>
            <a:endParaRPr lang="es-419" sz="1400">
              <a:latin typeface="Merriweather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DA3B1119-1389-BFD1-5B25-1B87B61A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222" y="0"/>
            <a:ext cx="5881551" cy="8000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419" sz="2500">
                <a:latin typeface="Merriweather"/>
              </a:rPr>
              <a:t>CENTRO GALÁCTICO</a:t>
            </a:r>
            <a:endParaRPr lang="en-US" sz="2500"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562261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316" y="0"/>
            <a:ext cx="5881551" cy="800017"/>
          </a:xfrm>
        </p:spPr>
        <p:txBody>
          <a:bodyPr>
            <a:normAutofit/>
          </a:bodyPr>
          <a:lstStyle/>
          <a:p>
            <a:pPr algn="ctr"/>
            <a:r>
              <a:rPr lang="es-419" sz="2500">
                <a:latin typeface="Merriweather"/>
              </a:rPr>
              <a:t>DISRUPCIÓN DE MAREA</a:t>
            </a:r>
            <a:endParaRPr lang="es-419" sz="2500">
              <a:solidFill>
                <a:srgbClr val="000000"/>
              </a:solidFill>
              <a:latin typeface="Merriweather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6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52804F-0405-9CE6-52EA-2A0D6E077B6D}"/>
              </a:ext>
            </a:extLst>
          </p:cNvPr>
          <p:cNvSpPr txBox="1"/>
          <p:nvPr/>
        </p:nvSpPr>
        <p:spPr>
          <a:xfrm>
            <a:off x="349834" y="794600"/>
            <a:ext cx="556040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>
                <a:latin typeface="Merriweather"/>
              </a:rPr>
              <a:t>La fuerza gravitatoria presenta una diferencia de intensidad entre el extremo cercano y el lejano (sobre su diámetro).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C3F3F2-38FA-5665-1C53-29B6AEF81753}"/>
              </a:ext>
            </a:extLst>
          </p:cNvPr>
          <p:cNvGrpSpPr/>
          <p:nvPr/>
        </p:nvGrpSpPr>
        <p:grpSpPr>
          <a:xfrm>
            <a:off x="1131391" y="1710398"/>
            <a:ext cx="3280178" cy="1754936"/>
            <a:chOff x="958863" y="1897304"/>
            <a:chExt cx="3898404" cy="2157502"/>
          </a:xfrm>
        </p:grpSpPr>
        <p:pic>
          <p:nvPicPr>
            <p:cNvPr id="3078" name="Picture 6" descr="Tidal force predicts squashing of a solid planet caused by a near object  eg. moon. Why is it also be used by tidal theory for flow of liquid oceans  which are not">
              <a:extLst>
                <a:ext uri="{FF2B5EF4-FFF2-40B4-BE49-F238E27FC236}">
                  <a16:creationId xmlns:a16="http://schemas.microsoft.com/office/drawing/2014/main" id="{8A0DB1A6-462A-E2D9-E2B5-9E49FA3695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320"/>
            <a:stretch/>
          </p:blipFill>
          <p:spPr bwMode="auto">
            <a:xfrm>
              <a:off x="958863" y="1897304"/>
              <a:ext cx="2855799" cy="215750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Spacepedia | Solar System Scope">
              <a:extLst>
                <a:ext uri="{FF2B5EF4-FFF2-40B4-BE49-F238E27FC236}">
                  <a16:creationId xmlns:a16="http://schemas.microsoft.com/office/drawing/2014/main" id="{8703CA69-0774-4B49-F32C-362D812B7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163" y="1972699"/>
              <a:ext cx="1997198" cy="1997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Phases of the Moon Pro - Apps on Google Play">
              <a:extLst>
                <a:ext uri="{FF2B5EF4-FFF2-40B4-BE49-F238E27FC236}">
                  <a16:creationId xmlns:a16="http://schemas.microsoft.com/office/drawing/2014/main" id="{E4EC56DA-2112-A1BC-C863-948DDC1A3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61" y="2640777"/>
              <a:ext cx="590006" cy="590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613D491-58CB-758F-47F2-74D4D08ECC57}"/>
              </a:ext>
            </a:extLst>
          </p:cNvPr>
          <p:cNvSpPr txBox="1"/>
          <p:nvPr/>
        </p:nvSpPr>
        <p:spPr>
          <a:xfrm>
            <a:off x="565494" y="3643343"/>
            <a:ext cx="4810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>
                <a:latin typeface="Merriweather" panose="00000500000000000000" pitchFamily="2" charset="0"/>
              </a:rPr>
              <a:t>Aceleración relativa entre dos partículas: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E5ADFA79-E504-3C9C-FB69-1DDFBB438CC6}"/>
              </a:ext>
            </a:extLst>
          </p:cNvPr>
          <p:cNvCxnSpPr>
            <a:cxnSpLocks/>
          </p:cNvCxnSpPr>
          <p:nvPr/>
        </p:nvCxnSpPr>
        <p:spPr>
          <a:xfrm flipH="1">
            <a:off x="3477603" y="5064140"/>
            <a:ext cx="1" cy="33781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BEF7469-E587-9D90-CA9F-39D09239F8B8}"/>
              </a:ext>
            </a:extLst>
          </p:cNvPr>
          <p:cNvSpPr txBox="1"/>
          <p:nvPr/>
        </p:nvSpPr>
        <p:spPr>
          <a:xfrm>
            <a:off x="1988238" y="5400764"/>
            <a:ext cx="23785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200">
                <a:latin typeface="Merriweather" panose="00000500000000000000" pitchFamily="2" charset="0"/>
              </a:rPr>
              <a:t>potencial newtoniano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A091CFC-6D08-EECD-B257-24013F794E7A}"/>
              </a:ext>
            </a:extLst>
          </p:cNvPr>
          <p:cNvSpPr txBox="1"/>
          <p:nvPr/>
        </p:nvSpPr>
        <p:spPr>
          <a:xfrm>
            <a:off x="3874387" y="5403650"/>
            <a:ext cx="1938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200">
                <a:latin typeface="Merriweather" panose="00000500000000000000" pitchFamily="2" charset="0"/>
              </a:rPr>
              <a:t>separación vectorial</a:t>
            </a:r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C3DAC43E-98AC-10B0-4E25-0A0AE014C2F9}"/>
              </a:ext>
            </a:extLst>
          </p:cNvPr>
          <p:cNvCxnSpPr>
            <a:cxnSpLocks/>
          </p:cNvCxnSpPr>
          <p:nvPr/>
        </p:nvCxnSpPr>
        <p:spPr>
          <a:xfrm flipH="1">
            <a:off x="4316069" y="5051181"/>
            <a:ext cx="1" cy="33781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2382741-8972-D0E7-2C1F-6BC4F624A917}"/>
              </a:ext>
            </a:extLst>
          </p:cNvPr>
          <p:cNvSpPr txBox="1"/>
          <p:nvPr/>
        </p:nvSpPr>
        <p:spPr>
          <a:xfrm>
            <a:off x="-88946" y="5768828"/>
            <a:ext cx="6120172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700">
                <a:latin typeface="Merriweather"/>
              </a:rPr>
              <a:t>Se puede deformar significativamente o incluso provocar su rompimiento: </a:t>
            </a:r>
            <a:r>
              <a:rPr lang="es-419" b="1">
                <a:solidFill>
                  <a:schemeClr val="accent1"/>
                </a:solidFill>
                <a:latin typeface="Merriweather"/>
              </a:rPr>
              <a:t>Disrupciones de marea</a:t>
            </a:r>
            <a:endParaRPr lang="es-419">
              <a:solidFill>
                <a:schemeClr val="accent1"/>
              </a:solidFill>
              <a:latin typeface="Merriweather"/>
            </a:endParaRPr>
          </a:p>
          <a:p>
            <a:pPr algn="ctr"/>
            <a:endParaRPr lang="es-419" sz="1700">
              <a:latin typeface="Merriweather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89CC481-E8F8-5019-F339-455390CD7238}"/>
              </a:ext>
            </a:extLst>
          </p:cNvPr>
          <p:cNvSpPr txBox="1"/>
          <p:nvPr/>
        </p:nvSpPr>
        <p:spPr>
          <a:xfrm>
            <a:off x="6072619" y="799673"/>
            <a:ext cx="6114000" cy="9059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700">
                <a:latin typeface="Merriweather"/>
                <a:ea typeface="+mn-lt"/>
                <a:cs typeface="+mn-lt"/>
              </a:rPr>
              <a:t>Cuando un cuerpo celeste se acerca demasiado a un cuerpo masivo, las fuerzas de marea superan su gravedad interna, provocando que se rompa.</a:t>
            </a:r>
            <a:endParaRPr lang="en-US">
              <a:latin typeface="Merriweather"/>
              <a:ea typeface="+mn-lt"/>
              <a:cs typeface="+mn-lt"/>
            </a:endParaRPr>
          </a:p>
        </p:txBody>
      </p:sp>
      <p:pic>
        <p:nvPicPr>
          <p:cNvPr id="11" name="Imagen 6" descr="A diagram of a solar system&#10;&#10;Description automatically generated">
            <a:extLst>
              <a:ext uri="{FF2B5EF4-FFF2-40B4-BE49-F238E27FC236}">
                <a16:creationId xmlns:a16="http://schemas.microsoft.com/office/drawing/2014/main" id="{1E522705-5E8E-0938-BDC3-1E25C5242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065" y="1878455"/>
            <a:ext cx="3047223" cy="4294207"/>
          </a:xfrm>
          <a:prstGeom prst="rect">
            <a:avLst/>
          </a:prstGeom>
        </p:spPr>
      </p:pic>
      <p:sp>
        <p:nvSpPr>
          <p:cNvPr id="13" name="CuadroTexto 9">
            <a:extLst>
              <a:ext uri="{FF2B5EF4-FFF2-40B4-BE49-F238E27FC236}">
                <a16:creationId xmlns:a16="http://schemas.microsoft.com/office/drawing/2014/main" id="{12FF974F-0A4E-6136-216A-513A96EBF96F}"/>
              </a:ext>
            </a:extLst>
          </p:cNvPr>
          <p:cNvSpPr txBox="1"/>
          <p:nvPr/>
        </p:nvSpPr>
        <p:spPr>
          <a:xfrm>
            <a:off x="6229344" y="6292858"/>
            <a:ext cx="5685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 err="1">
                <a:latin typeface="Merriweather" panose="00000500000000000000" pitchFamily="2" charset="0"/>
              </a:rPr>
              <a:t>The</a:t>
            </a:r>
            <a:r>
              <a:rPr lang="es-419" sz="1200">
                <a:latin typeface="Merriweather" panose="00000500000000000000" pitchFamily="2" charset="0"/>
              </a:rPr>
              <a:t> </a:t>
            </a:r>
            <a:r>
              <a:rPr lang="es-419" sz="1200" err="1">
                <a:latin typeface="Merriweather" panose="00000500000000000000" pitchFamily="2" charset="0"/>
              </a:rPr>
              <a:t>tidal</a:t>
            </a:r>
            <a:r>
              <a:rPr lang="es-419" sz="1200">
                <a:latin typeface="Merriweather" panose="00000500000000000000" pitchFamily="2" charset="0"/>
              </a:rPr>
              <a:t> </a:t>
            </a:r>
            <a:r>
              <a:rPr lang="es-419" sz="1200" err="1">
                <a:latin typeface="Merriweather" panose="00000500000000000000" pitchFamily="2" charset="0"/>
              </a:rPr>
              <a:t>disruption</a:t>
            </a:r>
            <a:r>
              <a:rPr lang="es-419" sz="1200">
                <a:latin typeface="Merriweather" panose="00000500000000000000" pitchFamily="2" charset="0"/>
              </a:rPr>
              <a:t> </a:t>
            </a:r>
            <a:r>
              <a:rPr lang="es-419" sz="1200" err="1">
                <a:latin typeface="Merriweather" panose="00000500000000000000" pitchFamily="2" charset="0"/>
              </a:rPr>
              <a:t>of</a:t>
            </a:r>
            <a:r>
              <a:rPr lang="es-419" sz="1200">
                <a:latin typeface="Merriweather" panose="00000500000000000000" pitchFamily="2" charset="0"/>
              </a:rPr>
              <a:t> </a:t>
            </a:r>
            <a:r>
              <a:rPr lang="es-419" sz="1200" err="1">
                <a:latin typeface="Merriweather" panose="00000500000000000000" pitchFamily="2" charset="0"/>
              </a:rPr>
              <a:t>stars</a:t>
            </a:r>
            <a:r>
              <a:rPr lang="es-419" sz="1200">
                <a:latin typeface="Merriweather" panose="00000500000000000000" pitchFamily="2" charset="0"/>
              </a:rPr>
              <a:t> </a:t>
            </a:r>
            <a:r>
              <a:rPr lang="es-419" sz="1200" err="1">
                <a:latin typeface="Merriweather" panose="00000500000000000000" pitchFamily="2" charset="0"/>
              </a:rPr>
              <a:t>by</a:t>
            </a:r>
            <a:r>
              <a:rPr lang="es-419" sz="1200">
                <a:latin typeface="Merriweather" panose="00000500000000000000" pitchFamily="2" charset="0"/>
              </a:rPr>
              <a:t> </a:t>
            </a:r>
            <a:r>
              <a:rPr lang="es-419" sz="1200" err="1">
                <a:latin typeface="Merriweather" panose="00000500000000000000" pitchFamily="2" charset="0"/>
              </a:rPr>
              <a:t>supermassive</a:t>
            </a:r>
            <a:r>
              <a:rPr lang="es-419" sz="1200">
                <a:latin typeface="Merriweather" panose="00000500000000000000" pitchFamily="2" charset="0"/>
              </a:rPr>
              <a:t> </a:t>
            </a:r>
            <a:r>
              <a:rPr lang="es-419" sz="1200" err="1">
                <a:latin typeface="Merriweather" panose="00000500000000000000" pitchFamily="2" charset="0"/>
              </a:rPr>
              <a:t>black</a:t>
            </a:r>
            <a:r>
              <a:rPr lang="es-419" sz="1200">
                <a:latin typeface="Merriweather" panose="00000500000000000000" pitchFamily="2" charset="0"/>
              </a:rPr>
              <a:t> </a:t>
            </a:r>
            <a:r>
              <a:rPr lang="es-419" sz="1200" err="1">
                <a:latin typeface="Merriweather" panose="00000500000000000000" pitchFamily="2" charset="0"/>
              </a:rPr>
              <a:t>hole</a:t>
            </a:r>
            <a:r>
              <a:rPr lang="es-419" sz="1200">
                <a:latin typeface="Merriweather" panose="00000500000000000000" pitchFamily="2" charset="0"/>
              </a:rPr>
              <a:t>, S. </a:t>
            </a:r>
            <a:r>
              <a:rPr lang="es-419" sz="1200" err="1">
                <a:latin typeface="Merriweather" panose="00000500000000000000" pitchFamily="2" charset="0"/>
              </a:rPr>
              <a:t>Gezari</a:t>
            </a:r>
            <a:r>
              <a:rPr lang="es-419" sz="1200">
                <a:latin typeface="Merriweather" panose="00000500000000000000" pitchFamily="2" charset="0"/>
              </a:rPr>
              <a:t>. 2014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0">
                <a:extLst>
                  <a:ext uri="{FF2B5EF4-FFF2-40B4-BE49-F238E27FC236}">
                    <a16:creationId xmlns:a16="http://schemas.microsoft.com/office/drawing/2014/main" id="{6C6456A2-319B-5400-8C78-72ACDF6C40D6}"/>
                  </a:ext>
                </a:extLst>
              </p:cNvPr>
              <p:cNvSpPr txBox="1"/>
              <p:nvPr/>
            </p:nvSpPr>
            <p:spPr>
              <a:xfrm>
                <a:off x="9856755" y="3422531"/>
                <a:ext cx="1915845" cy="904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sz="2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21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419" sz="21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s-419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419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419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419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419" sz="21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419" sz="2100" b="0" i="1" smtClean="0">
                                          <a:latin typeface="Cambria Math" panose="02040503050406030204" pitchFamily="18" charset="0"/>
                                        </a:rPr>
                                        <m:t>𝑏h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419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419" sz="21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s-419" sz="2100" b="0" i="1" smtClean="0"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b>
                        <m:sSubPr>
                          <m:ctrlPr>
                            <a:rPr lang="es-419" sz="2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21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419" sz="21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b>
                      </m:sSub>
                    </m:oMath>
                  </m:oMathPara>
                </a14:m>
                <a:endParaRPr lang="es-419" sz="2100" b="0"/>
              </a:p>
            </p:txBody>
          </p:sp>
        </mc:Choice>
        <mc:Fallback xmlns="">
          <p:sp>
            <p:nvSpPr>
              <p:cNvPr id="15" name="CuadroTexto 10">
                <a:extLst>
                  <a:ext uri="{FF2B5EF4-FFF2-40B4-BE49-F238E27FC236}">
                    <a16:creationId xmlns:a16="http://schemas.microsoft.com/office/drawing/2014/main" id="{6C6456A2-319B-5400-8C78-72ACDF6C4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755" y="3422531"/>
                <a:ext cx="1915845" cy="9042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33">
            <a:extLst>
              <a:ext uri="{FF2B5EF4-FFF2-40B4-BE49-F238E27FC236}">
                <a16:creationId xmlns:a16="http://schemas.microsoft.com/office/drawing/2014/main" id="{F0DBC6C6-9942-60AA-BC48-D0542F6651FB}"/>
              </a:ext>
            </a:extLst>
          </p:cNvPr>
          <p:cNvSpPr txBox="1"/>
          <p:nvPr/>
        </p:nvSpPr>
        <p:spPr>
          <a:xfrm>
            <a:off x="9829595" y="3036617"/>
            <a:ext cx="193835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400" dirty="0">
                <a:latin typeface="Merriweather"/>
              </a:rPr>
              <a:t>Radio de marea</a:t>
            </a:r>
            <a:endParaRPr lang="en-US" sz="14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CD3030-FEBF-C59A-85DF-AB85394A13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51263" y="4321742"/>
            <a:ext cx="2566000" cy="68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97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581" y="0"/>
            <a:ext cx="6772946" cy="800017"/>
          </a:xfrm>
        </p:spPr>
        <p:txBody>
          <a:bodyPr>
            <a:normAutofit/>
          </a:bodyPr>
          <a:lstStyle/>
          <a:p>
            <a:pPr algn="ctr"/>
            <a:r>
              <a:rPr lang="es-419" sz="2500">
                <a:latin typeface="Merriweather"/>
              </a:rPr>
              <a:t>SMOOTH PARTICLE HYDRODYNAMICS</a:t>
            </a:r>
            <a:endParaRPr lang="en-U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7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12" name="Picture 11" descr="A diagram of a red and blue cone&#10;&#10;Description automatically generated">
            <a:extLst>
              <a:ext uri="{FF2B5EF4-FFF2-40B4-BE49-F238E27FC236}">
                <a16:creationId xmlns:a16="http://schemas.microsoft.com/office/drawing/2014/main" id="{A4451825-39F9-E835-9767-7C520FE5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14" y="1749456"/>
            <a:ext cx="3859782" cy="35028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535149-6CE6-605F-4055-431ED2B5EF6A}"/>
              </a:ext>
            </a:extLst>
          </p:cNvPr>
          <p:cNvSpPr txBox="1"/>
          <p:nvPr/>
        </p:nvSpPr>
        <p:spPr>
          <a:xfrm>
            <a:off x="540589" y="5428890"/>
            <a:ext cx="465538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latin typeface="Merriweather"/>
              </a:rPr>
              <a:t>Cada </a:t>
            </a:r>
            <a:r>
              <a:rPr lang="en-US" dirty="0" err="1">
                <a:latin typeface="Merriweather"/>
              </a:rPr>
              <a:t>partícula</a:t>
            </a:r>
            <a:r>
              <a:rPr lang="en-US" dirty="0">
                <a:latin typeface="Merriweather"/>
              </a:rPr>
              <a:t> </a:t>
            </a:r>
            <a:r>
              <a:rPr lang="en-US" dirty="0" err="1">
                <a:latin typeface="Merriweather"/>
              </a:rPr>
              <a:t>representa</a:t>
            </a:r>
            <a:r>
              <a:rPr lang="en-US" dirty="0">
                <a:latin typeface="Merriweather"/>
              </a:rPr>
              <a:t> una </a:t>
            </a:r>
            <a:r>
              <a:rPr lang="en-US" dirty="0" err="1">
                <a:latin typeface="Merriweather"/>
              </a:rPr>
              <a:t>pequeña</a:t>
            </a:r>
            <a:r>
              <a:rPr lang="en-US" dirty="0">
                <a:latin typeface="Merriweather"/>
              </a:rPr>
              <a:t> </a:t>
            </a:r>
            <a:r>
              <a:rPr lang="en-US" dirty="0" err="1">
                <a:latin typeface="Merriweather"/>
              </a:rPr>
              <a:t>porción</a:t>
            </a:r>
            <a:r>
              <a:rPr lang="en-US" dirty="0">
                <a:latin typeface="Merriweather"/>
              </a:rPr>
              <a:t> del </a:t>
            </a:r>
            <a:r>
              <a:rPr lang="en-US" dirty="0" err="1">
                <a:latin typeface="Merriweather"/>
              </a:rPr>
              <a:t>fluido</a:t>
            </a:r>
            <a:r>
              <a:rPr lang="en-US" dirty="0">
                <a:latin typeface="Merriweather"/>
              </a:rPr>
              <a:t> y </a:t>
            </a:r>
            <a:r>
              <a:rPr lang="en-US" dirty="0" err="1">
                <a:latin typeface="Merriweather"/>
              </a:rPr>
              <a:t>tiene</a:t>
            </a:r>
            <a:r>
              <a:rPr lang="en-US" dirty="0">
                <a:latin typeface="Merriweather"/>
              </a:rPr>
              <a:t> </a:t>
            </a:r>
            <a:r>
              <a:rPr lang="en-US" dirty="0" err="1">
                <a:latin typeface="Merriweather"/>
              </a:rPr>
              <a:t>propiedades</a:t>
            </a:r>
            <a:r>
              <a:rPr lang="en-US" dirty="0">
                <a:latin typeface="Merriweather"/>
              </a:rPr>
              <a:t> </a:t>
            </a:r>
            <a:r>
              <a:rPr lang="en-US" dirty="0" err="1">
                <a:latin typeface="Merriweather"/>
              </a:rPr>
              <a:t>como</a:t>
            </a:r>
            <a:r>
              <a:rPr lang="en-US" dirty="0">
                <a:latin typeface="Merriweather"/>
              </a:rPr>
              <a:t> masa y </a:t>
            </a:r>
            <a:r>
              <a:rPr lang="en-US" dirty="0" err="1">
                <a:latin typeface="Merriweather"/>
              </a:rPr>
              <a:t>velocidad</a:t>
            </a:r>
            <a:r>
              <a:rPr lang="en-US" dirty="0">
                <a:latin typeface="Merriweather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FDF6EE-3FC3-7741-6A89-C39D02500060}"/>
              </a:ext>
            </a:extLst>
          </p:cNvPr>
          <p:cNvSpPr txBox="1"/>
          <p:nvPr/>
        </p:nvSpPr>
        <p:spPr>
          <a:xfrm>
            <a:off x="925963" y="800237"/>
            <a:ext cx="103344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Merriweather"/>
              </a:rPr>
              <a:t>SPH es un </a:t>
            </a:r>
            <a:r>
              <a:rPr lang="en-US" err="1">
                <a:latin typeface="Merriweather"/>
              </a:rPr>
              <a:t>método</a:t>
            </a:r>
            <a:r>
              <a:rPr lang="en-US">
                <a:latin typeface="Merriweather"/>
              </a:rPr>
              <a:t> </a:t>
            </a:r>
            <a:r>
              <a:rPr lang="en-US" err="1">
                <a:latin typeface="Merriweather"/>
              </a:rPr>
              <a:t>Lagrangiano</a:t>
            </a:r>
            <a:r>
              <a:rPr lang="en-US">
                <a:latin typeface="Merriweather"/>
              </a:rPr>
              <a:t> que se </a:t>
            </a:r>
            <a:r>
              <a:rPr lang="en-US" err="1">
                <a:latin typeface="Merriweather"/>
              </a:rPr>
              <a:t>utiliza</a:t>
            </a:r>
            <a:r>
              <a:rPr lang="en-US">
                <a:latin typeface="Merriweather"/>
              </a:rPr>
              <a:t> para </a:t>
            </a:r>
            <a:r>
              <a:rPr lang="en-US" err="1">
                <a:latin typeface="Merriweather"/>
              </a:rPr>
              <a:t>simular</a:t>
            </a:r>
            <a:r>
              <a:rPr lang="en-US">
                <a:latin typeface="Merriweather"/>
              </a:rPr>
              <a:t> la </a:t>
            </a:r>
            <a:r>
              <a:rPr lang="en-US" err="1">
                <a:latin typeface="Merriweather"/>
              </a:rPr>
              <a:t>dinámica</a:t>
            </a:r>
            <a:r>
              <a:rPr lang="en-US">
                <a:latin typeface="Merriweather"/>
              </a:rPr>
              <a:t> de un medio continuo, </a:t>
            </a:r>
            <a:r>
              <a:rPr lang="en-US" err="1">
                <a:latin typeface="Merriweather"/>
              </a:rPr>
              <a:t>basado</a:t>
            </a:r>
            <a:r>
              <a:rPr lang="en-US">
                <a:latin typeface="Merriweather"/>
              </a:rPr>
              <a:t> </a:t>
            </a:r>
            <a:r>
              <a:rPr lang="en-US" err="1">
                <a:latin typeface="Merriweather"/>
              </a:rPr>
              <a:t>en</a:t>
            </a:r>
            <a:r>
              <a:rPr lang="en-US">
                <a:latin typeface="Merriweather"/>
              </a:rPr>
              <a:t> la </a:t>
            </a:r>
            <a:r>
              <a:rPr lang="en-US" err="1">
                <a:latin typeface="Merriweather"/>
              </a:rPr>
              <a:t>interpolación</a:t>
            </a:r>
            <a:r>
              <a:rPr lang="en-US">
                <a:latin typeface="Merriweather"/>
              </a:rPr>
              <a:t> de </a:t>
            </a:r>
            <a:r>
              <a:rPr lang="en-US" err="1">
                <a:latin typeface="Merriweather"/>
              </a:rPr>
              <a:t>partículas</a:t>
            </a:r>
            <a:r>
              <a:rPr lang="en-US">
                <a:latin typeface="Merriweather"/>
              </a:rPr>
              <a:t> </a:t>
            </a:r>
            <a:r>
              <a:rPr lang="en-US" err="1">
                <a:latin typeface="Merriweather"/>
              </a:rPr>
              <a:t>individuales</a:t>
            </a:r>
            <a:r>
              <a:rPr lang="en-US">
                <a:latin typeface="Merriweather"/>
              </a:rPr>
              <a:t> para </a:t>
            </a:r>
            <a:r>
              <a:rPr lang="en-US" err="1">
                <a:latin typeface="Merriweather"/>
              </a:rPr>
              <a:t>representar</a:t>
            </a:r>
            <a:r>
              <a:rPr lang="en-US">
                <a:latin typeface="Merriweather"/>
              </a:rPr>
              <a:t> </a:t>
            </a:r>
            <a:r>
              <a:rPr lang="en-US" err="1">
                <a:latin typeface="Merriweather"/>
              </a:rPr>
              <a:t>el</a:t>
            </a:r>
            <a:r>
              <a:rPr lang="en-US">
                <a:latin typeface="Merriweather"/>
              </a:rPr>
              <a:t> </a:t>
            </a:r>
            <a:r>
              <a:rPr lang="en-US" err="1">
                <a:latin typeface="Merriweather"/>
              </a:rPr>
              <a:t>fluido</a:t>
            </a:r>
            <a:endParaRPr lang="en-US">
              <a:latin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5">
                <a:extLst>
                  <a:ext uri="{FF2B5EF4-FFF2-40B4-BE49-F238E27FC236}">
                    <a16:creationId xmlns:a16="http://schemas.microsoft.com/office/drawing/2014/main" id="{BC2AED17-D529-CC9E-2D48-188E80DDE757}"/>
                  </a:ext>
                </a:extLst>
              </p:cNvPr>
              <p:cNvSpPr txBox="1"/>
              <p:nvPr/>
            </p:nvSpPr>
            <p:spPr>
              <a:xfrm>
                <a:off x="5747098" y="2035338"/>
                <a:ext cx="5440335" cy="6679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419" sz="210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s-419" sz="21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s-419" sz="21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419" sz="2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s-419" sz="2100" i="1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es-419" sz="21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s-419" sz="21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s-419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419" sz="21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419" sz="21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nary>
                    <m:r>
                      <a:rPr lang="es-419" sz="2100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s-419" sz="2100" i="1">
                        <a:latin typeface="Cambria Math" panose="02040503050406030204" pitchFamily="18" charset="0"/>
                      </a:rPr>
                      <m:t>(|</m:t>
                    </m:r>
                    <m:acc>
                      <m:accPr>
                        <m:chr m:val="⃗"/>
                        <m:ctrlPr>
                          <a:rPr lang="es-419" sz="21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419" sz="2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s-419" sz="2100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s-419" sz="21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s-419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419" sz="21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s-419" sz="21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acc>
                    <m:r>
                      <a:rPr lang="es-419" sz="2100" i="1">
                        <a:latin typeface="Cambria Math" panose="02040503050406030204" pitchFamily="18" charset="0"/>
                      </a:rPr>
                      <m:t>|,</m:t>
                    </m:r>
                    <m:sSub>
                      <m:sSubPr>
                        <m:ctrlPr>
                          <a:rPr lang="es-419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21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419" sz="2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s-419" sz="2100" i="1">
                        <a:latin typeface="Cambria Math" panose="02040503050406030204" pitchFamily="18" charset="0"/>
                      </a:rPr>
                      <m:t>); </m:t>
                    </m:r>
                    <m:r>
                      <a:rPr lang="es-419" sz="2100" b="0" i="1" smtClean="0">
                        <a:latin typeface="Cambria Math" panose="02040503050406030204" pitchFamily="18" charset="0"/>
                      </a:rPr>
                      <m:t>     </m:t>
                    </m:r>
                    <m:sSub>
                      <m:sSubPr>
                        <m:ctrlPr>
                          <a:rPr lang="es-419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21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419" sz="21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s-419" sz="2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419" sz="210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s-419" sz="21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419" sz="21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419" sz="21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419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s-419" sz="2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419" sz="21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s-419" sz="21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s-419" sz="2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419" sz="210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s-419" sz="21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s-419" sz="21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419" sz="21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s-419" sz="21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s-419" sz="2100" dirty="0"/>
                  <a:t> </a:t>
                </a:r>
              </a:p>
            </p:txBody>
          </p:sp>
        </mc:Choice>
        <mc:Fallback xmlns="">
          <p:sp>
            <p:nvSpPr>
              <p:cNvPr id="8" name="CuadroTexto 5">
                <a:extLst>
                  <a:ext uri="{FF2B5EF4-FFF2-40B4-BE49-F238E27FC236}">
                    <a16:creationId xmlns:a16="http://schemas.microsoft.com/office/drawing/2014/main" id="{BC2AED17-D529-CC9E-2D48-188E80DDE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098" y="2035338"/>
                <a:ext cx="5440335" cy="667940"/>
              </a:xfrm>
              <a:prstGeom prst="rect">
                <a:avLst/>
              </a:prstGeom>
              <a:blipFill>
                <a:blip r:embed="rId3"/>
                <a:stretch>
                  <a:fillRect b="-82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10">
            <a:extLst>
              <a:ext uri="{FF2B5EF4-FFF2-40B4-BE49-F238E27FC236}">
                <a16:creationId xmlns:a16="http://schemas.microsoft.com/office/drawing/2014/main" id="{A950078E-7B32-D378-C034-BFF1A92BEFE8}"/>
              </a:ext>
            </a:extLst>
          </p:cNvPr>
          <p:cNvSpPr txBox="1"/>
          <p:nvPr/>
        </p:nvSpPr>
        <p:spPr>
          <a:xfrm>
            <a:off x="8661384" y="3118071"/>
            <a:ext cx="20377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300">
                <a:latin typeface="Merriweather" panose="00000500000000000000" pitchFamily="2" charset="0"/>
              </a:rPr>
              <a:t>Longitud de suavizado</a:t>
            </a:r>
          </a:p>
        </p:txBody>
      </p:sp>
      <p:cxnSp>
        <p:nvCxnSpPr>
          <p:cNvPr id="13" name="Conector recto de flecha 17">
            <a:extLst>
              <a:ext uri="{FF2B5EF4-FFF2-40B4-BE49-F238E27FC236}">
                <a16:creationId xmlns:a16="http://schemas.microsoft.com/office/drawing/2014/main" id="{2BF2297E-2695-5B3A-B512-00BF4F389D6F}"/>
              </a:ext>
            </a:extLst>
          </p:cNvPr>
          <p:cNvCxnSpPr>
            <a:cxnSpLocks/>
          </p:cNvCxnSpPr>
          <p:nvPr/>
        </p:nvCxnSpPr>
        <p:spPr>
          <a:xfrm>
            <a:off x="7509929" y="2681509"/>
            <a:ext cx="6531" cy="34193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8">
            <a:extLst>
              <a:ext uri="{FF2B5EF4-FFF2-40B4-BE49-F238E27FC236}">
                <a16:creationId xmlns:a16="http://schemas.microsoft.com/office/drawing/2014/main" id="{EF9F4A9E-3A68-D14B-F5AF-41CBD1C25329}"/>
              </a:ext>
            </a:extLst>
          </p:cNvPr>
          <p:cNvSpPr txBox="1"/>
          <p:nvPr/>
        </p:nvSpPr>
        <p:spPr>
          <a:xfrm>
            <a:off x="6759682" y="3118071"/>
            <a:ext cx="151355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300">
                <a:latin typeface="Merriweather" panose="00000500000000000000" pitchFamily="2" charset="0"/>
              </a:rPr>
              <a:t>Función de peso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3">
                <a:extLst>
                  <a:ext uri="{FF2B5EF4-FFF2-40B4-BE49-F238E27FC236}">
                    <a16:creationId xmlns:a16="http://schemas.microsoft.com/office/drawing/2014/main" id="{1EDB7980-634A-D7E3-AB05-9DD7DBEB310D}"/>
                  </a:ext>
                </a:extLst>
              </p:cNvPr>
              <p:cNvSpPr txBox="1"/>
              <p:nvPr/>
            </p:nvSpPr>
            <p:spPr>
              <a:xfrm>
                <a:off x="5899126" y="4115629"/>
                <a:ext cx="5136278" cy="8090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210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21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419" sz="21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419" sz="21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s-419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419" sz="2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s-419" sz="21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s-419" sz="21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419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419" sz="21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s-419" sz="21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es-419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419" sz="2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419" sz="210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s-419" sz="21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s-419" sz="21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s-419" sz="2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419" sz="21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s-419" sz="21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s-419" sz="21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419" sz="21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419" sz="21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s-419" sz="2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419" sz="21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sSub>
                                <m:sSubPr>
                                  <m:ctrlPr>
                                    <a:rPr lang="es-419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419" sz="21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419" sz="21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419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419" sz="21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419" sz="21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419" sz="21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s-419" sz="2100" dirty="0"/>
              </a:p>
            </p:txBody>
          </p:sp>
        </mc:Choice>
        <mc:Fallback xmlns="">
          <p:sp>
            <p:nvSpPr>
              <p:cNvPr id="19" name="CuadroTexto 13">
                <a:extLst>
                  <a:ext uri="{FF2B5EF4-FFF2-40B4-BE49-F238E27FC236}">
                    <a16:creationId xmlns:a16="http://schemas.microsoft.com/office/drawing/2014/main" id="{1EDB7980-634A-D7E3-AB05-9DD7DBEB3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126" y="4115629"/>
                <a:ext cx="5136278" cy="809004"/>
              </a:xfrm>
              <a:prstGeom prst="rect">
                <a:avLst/>
              </a:prstGeom>
              <a:blipFill>
                <a:blip r:embed="rId4"/>
                <a:stretch>
                  <a:fillRect b="-1504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ector recto de flecha 19">
            <a:extLst>
              <a:ext uri="{FF2B5EF4-FFF2-40B4-BE49-F238E27FC236}">
                <a16:creationId xmlns:a16="http://schemas.microsoft.com/office/drawing/2014/main" id="{4AF8F7C6-FF63-BBEF-8C4D-73009D15FE8C}"/>
              </a:ext>
            </a:extLst>
          </p:cNvPr>
          <p:cNvCxnSpPr>
            <a:cxnSpLocks/>
          </p:cNvCxnSpPr>
          <p:nvPr/>
        </p:nvCxnSpPr>
        <p:spPr>
          <a:xfrm>
            <a:off x="8274773" y="4802928"/>
            <a:ext cx="6531" cy="34193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adroTexto 20">
            <a:extLst>
              <a:ext uri="{FF2B5EF4-FFF2-40B4-BE49-F238E27FC236}">
                <a16:creationId xmlns:a16="http://schemas.microsoft.com/office/drawing/2014/main" id="{2A3077C4-FBCF-B5C2-FBC8-8135EE561B95}"/>
              </a:ext>
            </a:extLst>
          </p:cNvPr>
          <p:cNvSpPr txBox="1"/>
          <p:nvPr/>
        </p:nvSpPr>
        <p:spPr>
          <a:xfrm>
            <a:off x="7182695" y="5165146"/>
            <a:ext cx="14686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300">
                <a:latin typeface="Merriweather" panose="00000500000000000000" pitchFamily="2" charset="0"/>
              </a:rPr>
              <a:t>Energía interna</a:t>
            </a:r>
          </a:p>
        </p:txBody>
      </p:sp>
      <p:cxnSp>
        <p:nvCxnSpPr>
          <p:cNvPr id="25" name="Conector recto de flecha 21">
            <a:extLst>
              <a:ext uri="{FF2B5EF4-FFF2-40B4-BE49-F238E27FC236}">
                <a16:creationId xmlns:a16="http://schemas.microsoft.com/office/drawing/2014/main" id="{6E79B8AB-4ECF-0C81-FD71-B862DD15C19D}"/>
              </a:ext>
            </a:extLst>
          </p:cNvPr>
          <p:cNvCxnSpPr>
            <a:cxnSpLocks/>
          </p:cNvCxnSpPr>
          <p:nvPr/>
        </p:nvCxnSpPr>
        <p:spPr>
          <a:xfrm>
            <a:off x="9064584" y="4802928"/>
            <a:ext cx="6531" cy="34193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2">
            <a:extLst>
              <a:ext uri="{FF2B5EF4-FFF2-40B4-BE49-F238E27FC236}">
                <a16:creationId xmlns:a16="http://schemas.microsoft.com/office/drawing/2014/main" id="{573FCD2B-9F2E-E34D-3DD8-EF650985C121}"/>
              </a:ext>
            </a:extLst>
          </p:cNvPr>
          <p:cNvSpPr txBox="1"/>
          <p:nvPr/>
        </p:nvSpPr>
        <p:spPr>
          <a:xfrm>
            <a:off x="8885703" y="5165146"/>
            <a:ext cx="9028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300">
                <a:latin typeface="Merriweather" panose="00000500000000000000" pitchFamily="2" charset="0"/>
              </a:rPr>
              <a:t>Entropía</a:t>
            </a:r>
          </a:p>
        </p:txBody>
      </p:sp>
      <p:sp>
        <p:nvSpPr>
          <p:cNvPr id="29" name="CuadroTexto 24">
            <a:extLst>
              <a:ext uri="{FF2B5EF4-FFF2-40B4-BE49-F238E27FC236}">
                <a16:creationId xmlns:a16="http://schemas.microsoft.com/office/drawing/2014/main" id="{CBA9F93C-84B4-5EF7-11FC-B4D75D162183}"/>
              </a:ext>
            </a:extLst>
          </p:cNvPr>
          <p:cNvSpPr txBox="1"/>
          <p:nvPr/>
        </p:nvSpPr>
        <p:spPr>
          <a:xfrm>
            <a:off x="5028800" y="1738661"/>
            <a:ext cx="62636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600">
                <a:latin typeface="Merriweather" panose="00000500000000000000" pitchFamily="2" charset="0"/>
              </a:rPr>
              <a:t>Densidad del fluido:</a:t>
            </a:r>
          </a:p>
        </p:txBody>
      </p:sp>
      <p:sp>
        <p:nvSpPr>
          <p:cNvPr id="31" name="CuadroTexto 26">
            <a:extLst>
              <a:ext uri="{FF2B5EF4-FFF2-40B4-BE49-F238E27FC236}">
                <a16:creationId xmlns:a16="http://schemas.microsoft.com/office/drawing/2014/main" id="{C8D295C5-3F68-58F8-0256-3C8DC755CEF6}"/>
              </a:ext>
            </a:extLst>
          </p:cNvPr>
          <p:cNvSpPr txBox="1"/>
          <p:nvPr/>
        </p:nvSpPr>
        <p:spPr>
          <a:xfrm>
            <a:off x="5000045" y="3560726"/>
            <a:ext cx="626364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500" err="1">
                <a:latin typeface="Merriweather" panose="00000500000000000000" pitchFamily="2" charset="0"/>
              </a:rPr>
              <a:t>Lagrangiano</a:t>
            </a:r>
            <a:r>
              <a:rPr lang="es-419" sz="1500">
                <a:latin typeface="Merriweather" panose="00000500000000000000" pitchFamily="2" charset="0"/>
              </a:rPr>
              <a:t> para un sistema de partículas:</a:t>
            </a:r>
          </a:p>
        </p:txBody>
      </p:sp>
      <p:cxnSp>
        <p:nvCxnSpPr>
          <p:cNvPr id="7" name="Conector recto de flecha 8">
            <a:extLst>
              <a:ext uri="{FF2B5EF4-FFF2-40B4-BE49-F238E27FC236}">
                <a16:creationId xmlns:a16="http://schemas.microsoft.com/office/drawing/2014/main" id="{E52190D8-643D-04DB-90DC-F49CD3BAFB76}"/>
              </a:ext>
            </a:extLst>
          </p:cNvPr>
          <p:cNvCxnSpPr>
            <a:cxnSpLocks/>
          </p:cNvCxnSpPr>
          <p:nvPr/>
        </p:nvCxnSpPr>
        <p:spPr>
          <a:xfrm>
            <a:off x="9613945" y="2694684"/>
            <a:ext cx="6531" cy="34193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5" descr="Código QR&#10;&#10;Descripción generada automáticamente">
            <a:extLst>
              <a:ext uri="{FF2B5EF4-FFF2-40B4-BE49-F238E27FC236}">
                <a16:creationId xmlns:a16="http://schemas.microsoft.com/office/drawing/2014/main" id="{2C304182-3DEF-4305-E2B1-8A3B6586A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179" y="5102749"/>
            <a:ext cx="1380623" cy="1395000"/>
          </a:xfrm>
          <a:prstGeom prst="rect">
            <a:avLst/>
          </a:prstGeom>
        </p:spPr>
      </p:pic>
      <p:sp>
        <p:nvSpPr>
          <p:cNvPr id="14" name="CuadroTexto 16">
            <a:extLst>
              <a:ext uri="{FF2B5EF4-FFF2-40B4-BE49-F238E27FC236}">
                <a16:creationId xmlns:a16="http://schemas.microsoft.com/office/drawing/2014/main" id="{A02CE89C-F631-AC5D-FB4C-9D731CFE442A}"/>
              </a:ext>
            </a:extLst>
          </p:cNvPr>
          <p:cNvSpPr txBox="1"/>
          <p:nvPr/>
        </p:nvSpPr>
        <p:spPr>
          <a:xfrm>
            <a:off x="8719897" y="5890555"/>
            <a:ext cx="2137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419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419" dirty="0">
                <a:latin typeface="Merriweather" panose="00000500000000000000" pitchFamily="2" charset="0"/>
              </a:rPr>
              <a:t>Conoce sobre </a:t>
            </a:r>
            <a:r>
              <a:rPr lang="es-419" b="0" i="0" u="none" strike="noStrike" dirty="0">
                <a:effectLst/>
                <a:latin typeface="Merriweather" panose="00000500000000000000" pitchFamily="2" charset="0"/>
              </a:rPr>
              <a:t>Gadget!</a:t>
            </a:r>
            <a:endParaRPr lang="es-419" b="0" dirty="0">
              <a:effectLst/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51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orange dotted diagram&#10;&#10;Description automatically generated">
            <a:extLst>
              <a:ext uri="{FF2B5EF4-FFF2-40B4-BE49-F238E27FC236}">
                <a16:creationId xmlns:a16="http://schemas.microsoft.com/office/drawing/2014/main" id="{28213B63-B7CB-71B3-0D3A-50A865560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9" y="950523"/>
            <a:ext cx="3563429" cy="2714086"/>
          </a:xfrm>
          <a:prstGeom prst="rect">
            <a:avLst/>
          </a:prstGeom>
        </p:spPr>
      </p:pic>
      <p:pic>
        <p:nvPicPr>
          <p:cNvPr id="15" name="Picture 14" descr="A blue and orange dotted diagram&#10;&#10;Description automatically generated">
            <a:extLst>
              <a:ext uri="{FF2B5EF4-FFF2-40B4-BE49-F238E27FC236}">
                <a16:creationId xmlns:a16="http://schemas.microsoft.com/office/drawing/2014/main" id="{FE06DCBC-79FA-F9D8-E479-2F8548BFC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407" y="945581"/>
            <a:ext cx="3583377" cy="2738348"/>
          </a:xfrm>
          <a:prstGeom prst="rect">
            <a:avLst/>
          </a:prstGeom>
        </p:spPr>
      </p:pic>
      <p:pic>
        <p:nvPicPr>
          <p:cNvPr id="16" name="Picture 15" descr="A blue dotted diagram with a red dot&#10;&#10;Description automatically generated">
            <a:extLst>
              <a:ext uri="{FF2B5EF4-FFF2-40B4-BE49-F238E27FC236}">
                <a16:creationId xmlns:a16="http://schemas.microsoft.com/office/drawing/2014/main" id="{28B53EC7-EE36-A489-4201-16E8377C3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1" y="3849807"/>
            <a:ext cx="3564867" cy="2723971"/>
          </a:xfrm>
          <a:prstGeom prst="rect">
            <a:avLst/>
          </a:prstGeom>
        </p:spPr>
      </p:pic>
      <p:pic>
        <p:nvPicPr>
          <p:cNvPr id="23" name="Picture 22" descr="A blue and orange dotted diagram&#10;&#10;Description automatically generated">
            <a:extLst>
              <a:ext uri="{FF2B5EF4-FFF2-40B4-BE49-F238E27FC236}">
                <a16:creationId xmlns:a16="http://schemas.microsoft.com/office/drawing/2014/main" id="{5673306F-14C4-28A8-831B-78D5BB602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380" y="3849806"/>
            <a:ext cx="3563429" cy="27239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662" y="0"/>
            <a:ext cx="6798675" cy="800017"/>
          </a:xfrm>
        </p:spPr>
        <p:txBody>
          <a:bodyPr>
            <a:normAutofit/>
          </a:bodyPr>
          <a:lstStyle/>
          <a:p>
            <a:pPr algn="ctr"/>
            <a:r>
              <a:rPr lang="es-419" sz="2500">
                <a:latin typeface="Merriweather"/>
              </a:rPr>
              <a:t>SIMULACIONES MODELO BH</a:t>
            </a:r>
            <a:endParaRPr lang="es-419" sz="2500">
              <a:latin typeface="Merriweather" panose="00000500000000000000" pitchFamily="2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8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37111E-FA80-5058-5336-0C31146BEE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91" r="4090"/>
          <a:stretch/>
        </p:blipFill>
        <p:spPr>
          <a:xfrm>
            <a:off x="7583647" y="904872"/>
            <a:ext cx="4404221" cy="32828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4DB68D-7ED1-B21E-FB48-343CFAA153FC}"/>
              </a:ext>
            </a:extLst>
          </p:cNvPr>
          <p:cNvSpPr txBox="1"/>
          <p:nvPr/>
        </p:nvSpPr>
        <p:spPr>
          <a:xfrm>
            <a:off x="7655179" y="4507148"/>
            <a:ext cx="420491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latin typeface="Merriweather"/>
              </a:rPr>
              <a:t>Se </a:t>
            </a:r>
            <a:r>
              <a:rPr lang="en-US" dirty="0" err="1">
                <a:latin typeface="Merriweather"/>
              </a:rPr>
              <a:t>realizaron</a:t>
            </a:r>
            <a:r>
              <a:rPr lang="en-US" dirty="0">
                <a:latin typeface="Merriweather"/>
              </a:rPr>
              <a:t> </a:t>
            </a:r>
            <a:r>
              <a:rPr lang="en-US" dirty="0" err="1">
                <a:latin typeface="Merriweather"/>
              </a:rPr>
              <a:t>simulaciones</a:t>
            </a:r>
            <a:r>
              <a:rPr lang="en-US" dirty="0">
                <a:latin typeface="Merriweather"/>
              </a:rPr>
              <a:t> para </a:t>
            </a:r>
            <a:r>
              <a:rPr lang="en-US" dirty="0" err="1">
                <a:latin typeface="Merriweather"/>
              </a:rPr>
              <a:t>agujeros</a:t>
            </a:r>
            <a:r>
              <a:rPr lang="en-US" dirty="0">
                <a:latin typeface="Merriweather"/>
              </a:rPr>
              <a:t> negros de 50 y 100 Mo. En </a:t>
            </a:r>
            <a:r>
              <a:rPr lang="en-US" dirty="0" err="1">
                <a:latin typeface="Merriweather"/>
              </a:rPr>
              <a:t>todos</a:t>
            </a:r>
            <a:r>
              <a:rPr lang="en-US" dirty="0">
                <a:latin typeface="Merriweather"/>
              </a:rPr>
              <a:t> se </a:t>
            </a:r>
            <a:r>
              <a:rPr lang="en-US" dirty="0" err="1">
                <a:latin typeface="Merriweather"/>
              </a:rPr>
              <a:t>cumplen</a:t>
            </a:r>
            <a:r>
              <a:rPr lang="en-US" dirty="0">
                <a:latin typeface="Merriweather"/>
              </a:rPr>
              <a:t> dos </a:t>
            </a:r>
            <a:r>
              <a:rPr lang="en-US" dirty="0" err="1">
                <a:latin typeface="Merriweather"/>
              </a:rPr>
              <a:t>momentos</a:t>
            </a:r>
            <a:r>
              <a:rPr lang="en-US" dirty="0">
                <a:latin typeface="Merriweather"/>
              </a:rPr>
              <a:t>: antes de pasar </a:t>
            </a:r>
            <a:r>
              <a:rPr lang="en-US" dirty="0" err="1">
                <a:latin typeface="Merriweather"/>
              </a:rPr>
              <a:t>el</a:t>
            </a:r>
            <a:r>
              <a:rPr lang="en-US" dirty="0">
                <a:latin typeface="Merriweather"/>
              </a:rPr>
              <a:t> radio de </a:t>
            </a:r>
            <a:r>
              <a:rPr lang="en-US" dirty="0" err="1">
                <a:latin typeface="Merriweather"/>
              </a:rPr>
              <a:t>marea</a:t>
            </a:r>
            <a:r>
              <a:rPr lang="en-US" dirty="0">
                <a:latin typeface="Merriweather"/>
              </a:rPr>
              <a:t> y luego </a:t>
            </a:r>
            <a:r>
              <a:rPr lang="en-US" dirty="0" err="1">
                <a:latin typeface="Merriweather"/>
              </a:rPr>
              <a:t>cuando</a:t>
            </a:r>
            <a:r>
              <a:rPr lang="en-US" dirty="0">
                <a:latin typeface="Merriweather"/>
              </a:rPr>
              <a:t> se </a:t>
            </a:r>
            <a:r>
              <a:rPr lang="en-US" dirty="0" err="1">
                <a:latin typeface="Merriweather"/>
              </a:rPr>
              <a:t>comienza</a:t>
            </a:r>
            <a:r>
              <a:rPr lang="en-US" dirty="0">
                <a:latin typeface="Merriweather"/>
              </a:rPr>
              <a:t> a </a:t>
            </a:r>
            <a:r>
              <a:rPr lang="en-US" dirty="0" err="1">
                <a:latin typeface="Merriweather"/>
              </a:rPr>
              <a:t>producir</a:t>
            </a:r>
            <a:r>
              <a:rPr lang="en-US" dirty="0">
                <a:latin typeface="Merriweather"/>
              </a:rPr>
              <a:t> la </a:t>
            </a:r>
            <a:r>
              <a:rPr lang="en-US" dirty="0" err="1">
                <a:latin typeface="Merriweather"/>
              </a:rPr>
              <a:t>disrupción</a:t>
            </a:r>
            <a:r>
              <a:rPr lang="en-US" dirty="0">
                <a:latin typeface="Merriweather"/>
              </a:rPr>
              <a:t>.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60B842-49F9-D30B-FA7E-4D04774E7179}"/>
              </a:ext>
            </a:extLst>
          </p:cNvPr>
          <p:cNvSpPr txBox="1"/>
          <p:nvPr/>
        </p:nvSpPr>
        <p:spPr>
          <a:xfrm>
            <a:off x="2129684" y="1115010"/>
            <a:ext cx="14600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t=15910 seg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DA945E-0303-1253-8485-C4C1B1B50C65}"/>
              </a:ext>
            </a:extLst>
          </p:cNvPr>
          <p:cNvSpPr txBox="1"/>
          <p:nvPr/>
        </p:nvSpPr>
        <p:spPr>
          <a:xfrm>
            <a:off x="5853419" y="1115009"/>
            <a:ext cx="14600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t=23865 seg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44AFD-015C-688F-E3F9-67B78C6BC88A}"/>
              </a:ext>
            </a:extLst>
          </p:cNvPr>
          <p:cNvSpPr txBox="1"/>
          <p:nvPr/>
        </p:nvSpPr>
        <p:spPr>
          <a:xfrm>
            <a:off x="2129684" y="5758897"/>
            <a:ext cx="14600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t=31820 seg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3FAFCB-B123-F767-517C-ABF1EAB186C5}"/>
              </a:ext>
            </a:extLst>
          </p:cNvPr>
          <p:cNvSpPr txBox="1"/>
          <p:nvPr/>
        </p:nvSpPr>
        <p:spPr>
          <a:xfrm>
            <a:off x="5853419" y="5758896"/>
            <a:ext cx="14600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t=46139 seg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0091E9-F53A-6DE5-88A1-D7358898C74E}"/>
              </a:ext>
            </a:extLst>
          </p:cNvPr>
          <p:cNvSpPr txBox="1"/>
          <p:nvPr/>
        </p:nvSpPr>
        <p:spPr>
          <a:xfrm>
            <a:off x="178952" y="625261"/>
            <a:ext cx="42049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 err="1">
                <a:latin typeface="Merriweather"/>
              </a:rPr>
              <a:t>Bh</a:t>
            </a:r>
            <a:r>
              <a:rPr lang="en-US" dirty="0">
                <a:latin typeface="Merriweather"/>
              </a:rPr>
              <a:t> de 50 Mo</a:t>
            </a:r>
          </a:p>
        </p:txBody>
      </p:sp>
    </p:spTree>
    <p:extLst>
      <p:ext uri="{BB962C8B-B14F-4D97-AF65-F5344CB8AC3E}">
        <p14:creationId xmlns:p14="http://schemas.microsoft.com/office/powerpoint/2010/main" val="3342183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EA0547-F38C-81C5-960A-30CFAD27243D}"/>
              </a:ext>
            </a:extLst>
          </p:cNvPr>
          <p:cNvSpPr txBox="1"/>
          <p:nvPr/>
        </p:nvSpPr>
        <p:spPr>
          <a:xfrm>
            <a:off x="-154579" y="148092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80DA16-75F0-DB0B-1E35-FB35A340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662" y="0"/>
            <a:ext cx="6798675" cy="800017"/>
          </a:xfrm>
        </p:spPr>
        <p:txBody>
          <a:bodyPr>
            <a:normAutofit/>
          </a:bodyPr>
          <a:lstStyle/>
          <a:p>
            <a:pPr algn="ctr"/>
            <a:r>
              <a:rPr lang="es-419" sz="2500">
                <a:latin typeface="Merriweather"/>
              </a:rPr>
              <a:t>CURVAS DE LUZ</a:t>
            </a:r>
            <a:endParaRPr lang="en-U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D66054A-35FF-6B82-8D40-B2BE904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2" y="197033"/>
            <a:ext cx="381000" cy="365125"/>
          </a:xfrm>
        </p:spPr>
        <p:txBody>
          <a:bodyPr/>
          <a:lstStyle/>
          <a:p>
            <a:fld id="{AD92C9FC-465F-48F4-80E8-9AEA776872C4}" type="slidenum">
              <a:rPr lang="es-419" sz="1400" smtClean="0">
                <a:solidFill>
                  <a:schemeClr val="tx1"/>
                </a:solidFill>
                <a:latin typeface="Merriweather" panose="00000500000000000000" pitchFamily="2" charset="0"/>
              </a:rPr>
              <a:t>9</a:t>
            </a:fld>
            <a:endParaRPr lang="es-419" sz="1400">
              <a:solidFill>
                <a:schemeClr val="tx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5F2A82-1E4C-E1E9-97D6-381BB1637684}"/>
              </a:ext>
            </a:extLst>
          </p:cNvPr>
          <p:cNvSpPr txBox="1"/>
          <p:nvPr/>
        </p:nvSpPr>
        <p:spPr>
          <a:xfrm>
            <a:off x="-154579" y="6606498"/>
            <a:ext cx="12501154" cy="4673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419"/>
          </a:p>
        </p:txBody>
      </p:sp>
      <p:pic>
        <p:nvPicPr>
          <p:cNvPr id="9" name="Picture 8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E2AE45FE-C00D-6381-5C95-218016A50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2" y="982692"/>
            <a:ext cx="6657615" cy="503638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803532A-43C6-1006-BF08-55DB3F8E2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6497" y="981524"/>
            <a:ext cx="4753874" cy="79740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D5C6A8D-6EB5-40AE-8D8D-C80455ED1266}"/>
              </a:ext>
            </a:extLst>
          </p:cNvPr>
          <p:cNvSpPr/>
          <p:nvPr/>
        </p:nvSpPr>
        <p:spPr>
          <a:xfrm>
            <a:off x="3372255" y="2756170"/>
            <a:ext cx="502595" cy="47017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E90040-C458-E56F-423C-CC5BEA519CA6}"/>
              </a:ext>
            </a:extLst>
          </p:cNvPr>
          <p:cNvSpPr/>
          <p:nvPr/>
        </p:nvSpPr>
        <p:spPr>
          <a:xfrm>
            <a:off x="2049537" y="1390320"/>
            <a:ext cx="502595" cy="47017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473DF-D264-7A50-366A-209FCE24BA33}"/>
              </a:ext>
            </a:extLst>
          </p:cNvPr>
          <p:cNvSpPr txBox="1"/>
          <p:nvPr/>
        </p:nvSpPr>
        <p:spPr>
          <a:xfrm>
            <a:off x="6808750" y="3434964"/>
            <a:ext cx="1361872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500" i="1" err="1">
                <a:latin typeface="Merriweather"/>
              </a:rPr>
              <a:t>Teórico</a:t>
            </a:r>
            <a:endParaRPr lang="en-US" sz="1500" i="1">
              <a:latin typeface="Merriweather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69E10-8DC8-1255-1C61-156E159660F6}"/>
              </a:ext>
            </a:extLst>
          </p:cNvPr>
          <p:cNvSpPr txBox="1"/>
          <p:nvPr/>
        </p:nvSpPr>
        <p:spPr>
          <a:xfrm>
            <a:off x="6808750" y="5145869"/>
            <a:ext cx="1361872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500" i="1" dirty="0" err="1">
                <a:latin typeface="Merriweather"/>
              </a:rPr>
              <a:t>Simulado</a:t>
            </a:r>
          </a:p>
        </p:txBody>
      </p:sp>
      <p:sp>
        <p:nvSpPr>
          <p:cNvPr id="15" name="CuadroTexto 9">
            <a:extLst>
              <a:ext uri="{FF2B5EF4-FFF2-40B4-BE49-F238E27FC236}">
                <a16:creationId xmlns:a16="http://schemas.microsoft.com/office/drawing/2014/main" id="{89DF912F-E084-1232-952C-8AE9DC4A54DA}"/>
              </a:ext>
            </a:extLst>
          </p:cNvPr>
          <p:cNvSpPr txBox="1"/>
          <p:nvPr/>
        </p:nvSpPr>
        <p:spPr>
          <a:xfrm>
            <a:off x="6660665" y="2856670"/>
            <a:ext cx="5685643" cy="2923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300" dirty="0" err="1">
                <a:latin typeface="Merriweather"/>
              </a:rPr>
              <a:t>Tidal</a:t>
            </a:r>
            <a:r>
              <a:rPr lang="es-419" sz="1300" dirty="0">
                <a:latin typeface="Merriweather"/>
              </a:rPr>
              <a:t> </a:t>
            </a:r>
            <a:r>
              <a:rPr lang="es-419" sz="1300" dirty="0" err="1">
                <a:latin typeface="Merriweather"/>
              </a:rPr>
              <a:t>Disruption</a:t>
            </a:r>
            <a:r>
              <a:rPr lang="es-419" sz="1300" dirty="0">
                <a:latin typeface="Merriweather"/>
              </a:rPr>
              <a:t> </a:t>
            </a:r>
            <a:r>
              <a:rPr lang="es-419" sz="1300" dirty="0" err="1">
                <a:latin typeface="Merriweather"/>
              </a:rPr>
              <a:t>Event</a:t>
            </a:r>
            <a:r>
              <a:rPr lang="es-419" sz="1300" dirty="0">
                <a:latin typeface="Merriweather"/>
              </a:rPr>
              <a:t>, S. </a:t>
            </a:r>
            <a:r>
              <a:rPr lang="es-419" sz="1300" dirty="0" err="1">
                <a:latin typeface="Merriweather"/>
              </a:rPr>
              <a:t>Gezari</a:t>
            </a:r>
            <a:r>
              <a:rPr lang="es-419" sz="1300" dirty="0">
                <a:latin typeface="Merriweather"/>
              </a:rPr>
              <a:t>. 2021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1A07517-523D-CF59-1713-D0FB8B016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0653" y="3962400"/>
            <a:ext cx="1870314" cy="67285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AC16D06-42E2-B7C8-ABA8-0AE972A77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76346" y="3962401"/>
            <a:ext cx="1885230" cy="67285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A7C757D-934C-1131-9AFA-9BF72F95CC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84631" y="3204443"/>
            <a:ext cx="673040" cy="37722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FD7E447-DA81-3081-74A9-A8030A4D4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91534" y="5702060"/>
            <a:ext cx="1883612" cy="67286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6A1C7D0-D213-A0BE-8E49-3FB02B3E76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53337" y="5702061"/>
            <a:ext cx="1859891" cy="67286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A3A594AB-BDC0-686A-ADF3-14A5EF2D62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81723" y="3261773"/>
            <a:ext cx="343798" cy="27694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FE355C7-089E-3B03-F5EC-190B3C27B5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18717" y="2116617"/>
            <a:ext cx="4126303" cy="45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3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062B2784FA664FAA27846AD4D0E69D" ma:contentTypeVersion="16" ma:contentTypeDescription="Create a new document." ma:contentTypeScope="" ma:versionID="39df77f983843fc05f2842eb3df42576">
  <xsd:schema xmlns:xsd="http://www.w3.org/2001/XMLSchema" xmlns:xs="http://www.w3.org/2001/XMLSchema" xmlns:p="http://schemas.microsoft.com/office/2006/metadata/properties" xmlns:ns3="f1d828b1-255d-4e45-9b11-ad30cc831e6f" xmlns:ns4="a33c46cb-0093-479a-b925-bca0c80f089f" targetNamespace="http://schemas.microsoft.com/office/2006/metadata/properties" ma:root="true" ma:fieldsID="6bbb49c5a4d3ac4908fab22393dad5c9" ns3:_="" ns4:_="">
    <xsd:import namespace="f1d828b1-255d-4e45-9b11-ad30cc831e6f"/>
    <xsd:import namespace="a33c46cb-0093-479a-b925-bca0c80f089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828b1-255d-4e45-9b11-ad30cc831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c46cb-0093-479a-b925-bca0c80f089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1d828b1-255d-4e45-9b11-ad30cc831e6f" xsi:nil="true"/>
  </documentManagement>
</p:properties>
</file>

<file path=customXml/itemProps1.xml><?xml version="1.0" encoding="utf-8"?>
<ds:datastoreItem xmlns:ds="http://schemas.openxmlformats.org/officeDocument/2006/customXml" ds:itemID="{6E28369C-6826-4FCA-A5C5-85BF4FA9A4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70C2FC-71C8-4C84-B0C2-8810BB17CB5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1d828b1-255d-4e45-9b11-ad30cc831e6f"/>
    <ds:schemaRef ds:uri="a33c46cb-0093-479a-b925-bca0c80f089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807C00-9962-4A43-8000-3ECE05A0C46E}">
  <ds:schemaRefs>
    <ds:schemaRef ds:uri="http://schemas.microsoft.com/office/2006/metadata/properties"/>
    <ds:schemaRef ds:uri="http://www.w3.org/2000/xmlns/"/>
    <ds:schemaRef ds:uri="f1d828b1-255d-4e45-9b11-ad30cc831e6f"/>
    <ds:schemaRef ds:uri="http://www.w3.org/2001/XMLSchema-instan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Office PowerPoint</Application>
  <PresentationFormat>Widescreen</PresentationFormat>
  <Paragraphs>140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Disrupciones de marea en el centro de la Vía Láctea: modelo de agujero negro frente a modelo de núcleo de materia oscura fermiónica</vt:lpstr>
      <vt:lpstr>CENTRO GALÁCTICO</vt:lpstr>
      <vt:lpstr>PowerPoint Presentation</vt:lpstr>
      <vt:lpstr>CENTRO GALÁCTICO</vt:lpstr>
      <vt:lpstr>CENTRO GALÁCTICO</vt:lpstr>
      <vt:lpstr>DISRUPCIÓN DE MAREA</vt:lpstr>
      <vt:lpstr>SMOOTH PARTICLE HYDRODYNAMICS</vt:lpstr>
      <vt:lpstr>SIMULACIONES MODELO BH</vt:lpstr>
      <vt:lpstr>CURVAS DE LUZ</vt:lpstr>
      <vt:lpstr>MODELO RAR</vt:lpstr>
      <vt:lpstr>RESULTADOS PRELIMINARES</vt:lpstr>
      <vt:lpstr>¡GRACIAS!</vt:lpstr>
      <vt:lpstr>Condiciones iniciales</vt:lpstr>
      <vt:lpstr>Funciones</vt:lpstr>
      <vt:lpstr>Métodos</vt:lpstr>
      <vt:lpstr>Segregación de masa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Disrupciones de marea en el centro de la Vía Láctea: modelo de agujero negro frente a núcleo de materia oscura fermiónica</dc:title>
  <dc:creator>GABRIELA SANCHEZ</dc:creator>
  <cp:lastModifiedBy>Gabriela Sanchez Ariza</cp:lastModifiedBy>
  <cp:revision>442</cp:revision>
  <dcterms:created xsi:type="dcterms:W3CDTF">2024-05-08T23:53:56Z</dcterms:created>
  <dcterms:modified xsi:type="dcterms:W3CDTF">2024-11-13T11:15:20Z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0x010100DA062B2784FA664FAA27846AD4D0E69D</vt:lpwstr>
  </property>
</Properties>
</file>