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70" r:id="rId4"/>
    <p:sldId id="271" r:id="rId5"/>
    <p:sldId id="272" r:id="rId6"/>
    <p:sldId id="273" r:id="rId7"/>
    <p:sldId id="275" r:id="rId8"/>
    <p:sldId id="278" r:id="rId9"/>
    <p:sldId id="279" r:id="rId10"/>
    <p:sldId id="280" r:id="rId11"/>
    <p:sldId id="276" r:id="rId12"/>
    <p:sldId id="267" r:id="rId13"/>
    <p:sldId id="258" r:id="rId14"/>
    <p:sldId id="259" r:id="rId15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C28C57-F40F-3FF8-0AF5-25EC33ACB403}" v="60" dt="2024-11-15T14:18:06.292"/>
    <p1510:client id="{87F746CF-B568-9E7C-AA82-2BE8EF5EA25F}" v="169" dt="2024-11-13T20:30:11.116"/>
    <p1510:client id="{8802D496-43A8-8F5A-9038-168710B09E48}" v="48" dt="2024-11-14T16:22:01.699"/>
    <p1510:client id="{AAE89620-64F6-1801-2DE7-2A5C2DE1C08E}" v="561" dt="2024-11-13T17:38:52.7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48"/>
    <p:restoredTop sz="50000"/>
  </p:normalViewPr>
  <p:slideViewPr>
    <p:cSldViewPr snapToGrid="0" snapToObjects="1">
      <p:cViewPr varScale="1">
        <p:scale>
          <a:sx n="79" d="100"/>
          <a:sy n="79" d="100"/>
        </p:scale>
        <p:origin x="86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597F5E-2E50-4B5A-8568-7A832848778B}" type="datetimeFigureOut">
              <a:t>11/15/2024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A5BC0-7DAD-4A2B-AB0B-E7A931A7CF3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88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95135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7124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15/11/2024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051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15/11/2024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320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15/11/2024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273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15/11/2024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426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15/11/2024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03313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15/11/2024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18302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15/11/2024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186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15/11/2024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9716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15/11/2024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40459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15/11/2024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0671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12281-1AA8-CE4A-A554-8B9E186C39A7}" type="datetimeFigureOut">
              <a:rPr lang="es-ES_tradnl" smtClean="0"/>
              <a:t>15/11/2024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B02DB-5781-F943-94F9-873A9A97355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511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12281-1AA8-CE4A-A554-8B9E186C39A7}" type="datetimeFigureOut">
              <a:rPr lang="es-ES_tradnl" smtClean="0"/>
              <a:t>15/11/2024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B02DB-5781-F943-94F9-873A9A973557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008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5" Type="http://schemas.openxmlformats.org/officeDocument/2006/relationships/image" Target="../media/image5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Relationship Id="rId1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hyperlink" Target="https://arxiv.org/abs/2410.1823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png"/><Relationship Id="rId7" Type="http://schemas.openxmlformats.org/officeDocument/2006/relationships/hyperlink" Target="https://arxiv.org/abs/2410.1823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image" Target="../media/image37.png"/><Relationship Id="rId9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8.png"/><Relationship Id="rId3" Type="http://schemas.openxmlformats.org/officeDocument/2006/relationships/image" Target="../media/image6.png"/><Relationship Id="rId7" Type="http://schemas.openxmlformats.org/officeDocument/2006/relationships/image" Target="../media/image43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6.png"/><Relationship Id="rId5" Type="http://schemas.openxmlformats.org/officeDocument/2006/relationships/image" Target="../media/image41.png"/><Relationship Id="rId10" Type="http://schemas.openxmlformats.org/officeDocument/2006/relationships/image" Target="../media/image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14.png"/><Relationship Id="rId9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5E5C743-DDAD-4BDB-845E-422D8D78B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86" y="0"/>
            <a:ext cx="12196171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7680D76-5980-6CA6-BB11-E4471E744625}"/>
              </a:ext>
            </a:extLst>
          </p:cNvPr>
          <p:cNvSpPr txBox="1"/>
          <p:nvPr/>
        </p:nvSpPr>
        <p:spPr>
          <a:xfrm>
            <a:off x="669409" y="743678"/>
            <a:ext cx="6656438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CO" sz="4000" b="1" dirty="0"/>
              <a:t>Interpretando fluidos anisótropos en objetos compactos</a:t>
            </a:r>
            <a:endParaRPr lang="en-US" sz="4000">
              <a:cs typeface="Calibri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DE68058-6034-9EFA-6C51-7ADF77BD9197}"/>
              </a:ext>
            </a:extLst>
          </p:cNvPr>
          <p:cNvSpPr txBox="1"/>
          <p:nvPr/>
        </p:nvSpPr>
        <p:spPr>
          <a:xfrm>
            <a:off x="921846" y="3154731"/>
            <a:ext cx="6317672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s-CO" sz="28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Daniel Suárez-Urango</a:t>
            </a:r>
            <a:r>
              <a:rPr lang="es-CO" sz="2800" b="1" baseline="300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1</a:t>
            </a:r>
            <a:r>
              <a:rPr lang="es-CO" sz="28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,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s-CO" sz="28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 </a:t>
            </a:r>
            <a:r>
              <a:rPr lang="es-CO" sz="28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Justo Ospino</a:t>
            </a:r>
            <a:r>
              <a:rPr lang="es-CO" sz="2800" baseline="300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2</a:t>
            </a:r>
            <a:r>
              <a:rPr lang="es-CO" sz="28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,</a:t>
            </a:r>
            <a:endParaRPr lang="es-CO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s-CO" sz="28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Laura Becerra</a:t>
            </a:r>
            <a:r>
              <a:rPr lang="es-CO" sz="2800" baseline="300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3</a:t>
            </a:r>
            <a:r>
              <a:rPr lang="es-CO" sz="28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, Luis A. Núñez</a:t>
            </a:r>
            <a:r>
              <a:rPr lang="es-CO" sz="2800" baseline="300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1,4</a:t>
            </a:r>
            <a:r>
              <a:rPr lang="es-CO" sz="2800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810B4B-60F2-743D-73B2-E70C1EAD3E50}"/>
              </a:ext>
            </a:extLst>
          </p:cNvPr>
          <p:cNvSpPr txBox="1"/>
          <p:nvPr/>
        </p:nvSpPr>
        <p:spPr>
          <a:xfrm>
            <a:off x="668126" y="4965116"/>
            <a:ext cx="9670212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aseline="30000" dirty="0">
                <a:solidFill>
                  <a:srgbClr val="595959"/>
                </a:solidFill>
                <a:latin typeface="Arial"/>
                <a:cs typeface="Arial"/>
              </a:rPr>
              <a:t> 1 </a:t>
            </a:r>
            <a:r>
              <a:rPr lang="es-CO" sz="1600" dirty="0">
                <a:solidFill>
                  <a:srgbClr val="595959"/>
                </a:solidFill>
                <a:latin typeface="Arial"/>
                <a:cs typeface="Arial"/>
              </a:rPr>
              <a:t>Escuela de Física. Universidad Industrial de Santander (Colombia)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aseline="30000" dirty="0">
                <a:solidFill>
                  <a:srgbClr val="595959"/>
                </a:solidFill>
                <a:latin typeface="Arial"/>
                <a:cs typeface="Arial"/>
              </a:rPr>
              <a:t> 2 </a:t>
            </a:r>
            <a:r>
              <a:rPr lang="es-CO" sz="1600" dirty="0">
                <a:solidFill>
                  <a:srgbClr val="595959"/>
                </a:solidFill>
                <a:latin typeface="Arial"/>
                <a:cs typeface="Arial"/>
              </a:rPr>
              <a:t>Departamento de Matemática Aplicada e Instituto Universitario de Física Fundamental y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dirty="0">
                <a:solidFill>
                  <a:srgbClr val="595959"/>
                </a:solidFill>
                <a:latin typeface="Arial"/>
                <a:cs typeface="Arial"/>
              </a:rPr>
              <a:t>   Matemáticas. Universidad de Salamanca (España)</a:t>
            </a:r>
          </a:p>
          <a:p>
            <a:r>
              <a:rPr lang="es-CO" baseline="30000" dirty="0">
                <a:solidFill>
                  <a:srgbClr val="595959"/>
                </a:solidFill>
                <a:latin typeface="Arial"/>
                <a:cs typeface="Arial"/>
              </a:rPr>
              <a:t> 3</a:t>
            </a:r>
            <a:r>
              <a:rPr lang="es-CO" sz="800" baseline="300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lang="es-CO" sz="1600" dirty="0">
                <a:solidFill>
                  <a:srgbClr val="595959"/>
                </a:solidFill>
                <a:latin typeface="Arial"/>
                <a:cs typeface="Arial"/>
              </a:rPr>
              <a:t>Centro Multidisciplinario de Física, Vicerrectoría de Investigación.</a:t>
            </a:r>
            <a:endParaRPr lang="en-US" sz="1600">
              <a:solidFill>
                <a:srgbClr val="595959"/>
              </a:solidFill>
              <a:latin typeface="Arial"/>
              <a:cs typeface="Arial"/>
            </a:endParaRPr>
          </a:p>
          <a:p>
            <a:r>
              <a:rPr lang="es-CO" sz="1600" dirty="0">
                <a:solidFill>
                  <a:srgbClr val="595959"/>
                </a:solidFill>
                <a:latin typeface="Arial"/>
                <a:cs typeface="Arial"/>
              </a:rPr>
              <a:t>  Universidad Mayor, Santiago de Chile (Chile)</a:t>
            </a:r>
            <a:endParaRPr lang="en-US" sz="1600">
              <a:solidFill>
                <a:srgbClr val="595959"/>
              </a:solidFill>
              <a:latin typeface="Arial"/>
              <a:cs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baseline="30000" dirty="0">
                <a:solidFill>
                  <a:srgbClr val="595959"/>
                </a:solidFill>
                <a:latin typeface="Arial"/>
                <a:cs typeface="Arial"/>
              </a:rPr>
              <a:t> 4 </a:t>
            </a:r>
            <a:r>
              <a:rPr lang="es-CO" sz="1600" dirty="0">
                <a:solidFill>
                  <a:srgbClr val="595959"/>
                </a:solidFill>
                <a:latin typeface="Arial"/>
                <a:cs typeface="Arial"/>
              </a:rPr>
              <a:t>Departamento de Física. Universidad de los Andes (Venezuela)</a:t>
            </a:r>
          </a:p>
          <a:p>
            <a:r>
              <a:rPr lang="es-CO" sz="1600" baseline="30000" dirty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endParaRPr lang="es-CO" sz="16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pic>
        <p:nvPicPr>
          <p:cNvPr id="5" name="Picture 4" descr="A poster of a mountain landscape&#10;&#10;Description automatically generated">
            <a:extLst>
              <a:ext uri="{FF2B5EF4-FFF2-40B4-BE49-F238E27FC236}">
                <a16:creationId xmlns:a16="http://schemas.microsoft.com/office/drawing/2014/main" id="{AB0BB2A5-7F25-C87A-AC25-8DC261D62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5568" y="3168058"/>
            <a:ext cx="2992594" cy="381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380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00;p15">
            <a:extLst>
              <a:ext uri="{FF2B5EF4-FFF2-40B4-BE49-F238E27FC236}">
                <a16:creationId xmlns:a16="http://schemas.microsoft.com/office/drawing/2014/main" id="{39C82511-313E-F68D-B72B-6576F259CFA0}"/>
              </a:ext>
            </a:extLst>
          </p:cNvPr>
          <p:cNvSpPr txBox="1"/>
          <p:nvPr/>
        </p:nvSpPr>
        <p:spPr>
          <a:xfrm>
            <a:off x="341853" y="184032"/>
            <a:ext cx="693868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3200" b="1" dirty="0">
                <a:solidFill>
                  <a:srgbClr val="548135"/>
                </a:solidFill>
                <a:latin typeface="Arial"/>
                <a:cs typeface="Arial"/>
                <a:sym typeface="Arial"/>
              </a:rPr>
              <a:t>Configuraciones axialmente simétricas (formalismo 1+3)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A69021-2EBC-C708-5E28-536632D7C0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82" y="2334305"/>
            <a:ext cx="2843893" cy="437552"/>
          </a:xfrm>
          <a:prstGeom prst="rect">
            <a:avLst/>
          </a:prstGeom>
        </p:spPr>
      </p:pic>
      <p:pic>
        <p:nvPicPr>
          <p:cNvPr id="7" name="Picture 6" descr="A black and black symbols&#10;&#10;Description automatically generated">
            <a:extLst>
              <a:ext uri="{FF2B5EF4-FFF2-40B4-BE49-F238E27FC236}">
                <a16:creationId xmlns:a16="http://schemas.microsoft.com/office/drawing/2014/main" id="{9C312806-83CA-A7A4-7DA4-5458A9E02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8" y="3029630"/>
            <a:ext cx="9218840" cy="462262"/>
          </a:xfrm>
          <a:prstGeom prst="rect">
            <a:avLst/>
          </a:prstGeom>
        </p:spPr>
      </p:pic>
      <p:pic>
        <p:nvPicPr>
          <p:cNvPr id="12" name="Picture 11" descr="A black line and a smiley face&#10;&#10;Description automatically generated">
            <a:extLst>
              <a:ext uri="{FF2B5EF4-FFF2-40B4-BE49-F238E27FC236}">
                <a16:creationId xmlns:a16="http://schemas.microsoft.com/office/drawing/2014/main" id="{32F79232-E0E5-0C87-57D5-AE3179BA0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" y="3649436"/>
            <a:ext cx="9056915" cy="4453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95361F2-3471-926F-F36F-161C2417B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" y="4233863"/>
            <a:ext cx="8063593" cy="421985"/>
          </a:xfrm>
          <a:prstGeom prst="rect">
            <a:avLst/>
          </a:prstGeom>
        </p:spPr>
      </p:pic>
      <p:pic>
        <p:nvPicPr>
          <p:cNvPr id="18" name="Picture 17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CB2D5FD6-9385-E4DA-BB36-1055521700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2138" y="5329237"/>
            <a:ext cx="6565448" cy="420027"/>
          </a:xfrm>
          <a:prstGeom prst="rect">
            <a:avLst/>
          </a:prstGeom>
        </p:spPr>
      </p:pic>
      <p:sp>
        <p:nvSpPr>
          <p:cNvPr id="20" name="Google Shape;550;p13">
            <a:extLst>
              <a:ext uri="{FF2B5EF4-FFF2-40B4-BE49-F238E27FC236}">
                <a16:creationId xmlns:a16="http://schemas.microsoft.com/office/drawing/2014/main" id="{BD892898-8340-A2B1-59EF-3C7F4F2F3C33}"/>
              </a:ext>
            </a:extLst>
          </p:cNvPr>
          <p:cNvSpPr/>
          <p:nvPr/>
        </p:nvSpPr>
        <p:spPr>
          <a:xfrm>
            <a:off x="1765487" y="5232078"/>
            <a:ext cx="6823251" cy="662095"/>
          </a:xfrm>
          <a:prstGeom prst="rect">
            <a:avLst/>
          </a:prstGeom>
          <a:noFill/>
          <a:ln w="12700" cap="flat" cmpd="sng">
            <a:solidFill>
              <a:srgbClr val="264159">
                <a:alpha val="40000"/>
              </a:srgbClr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492;p12">
            <a:extLst>
              <a:ext uri="{FF2B5EF4-FFF2-40B4-BE49-F238E27FC236}">
                <a16:creationId xmlns:a16="http://schemas.microsoft.com/office/drawing/2014/main" id="{6EFA612B-08FE-B440-A766-D3D7C69C24D3}"/>
              </a:ext>
            </a:extLst>
          </p:cNvPr>
          <p:cNvSpPr txBox="1"/>
          <p:nvPr/>
        </p:nvSpPr>
        <p:spPr>
          <a:xfrm>
            <a:off x="351304" y="1303422"/>
            <a:ext cx="10531450" cy="8309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 derivadas de los vectores de la tétrada se pueden escribir en términos de escalares de estructura: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24" name="Google Shape;492;p12">
            <a:extLst>
              <a:ext uri="{FF2B5EF4-FFF2-40B4-BE49-F238E27FC236}">
                <a16:creationId xmlns:a16="http://schemas.microsoft.com/office/drawing/2014/main" id="{DE38FEE5-6CA5-77A4-6516-D800A829465F}"/>
              </a:ext>
            </a:extLst>
          </p:cNvPr>
          <p:cNvSpPr txBox="1"/>
          <p:nvPr/>
        </p:nvSpPr>
        <p:spPr>
          <a:xfrm>
            <a:off x="9386446" y="5331136"/>
            <a:ext cx="1605165" cy="4000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Vorticidad</a:t>
            </a:r>
            <a:endParaRPr lang="es-CO" sz="2000">
              <a:solidFill>
                <a:schemeClr val="dk1"/>
              </a:solidFill>
              <a:ea typeface="Calibri"/>
              <a:cs typeface="Calibri"/>
            </a:endParaRPr>
          </a:p>
        </p:txBody>
      </p:sp>
      <p:sp>
        <p:nvSpPr>
          <p:cNvPr id="26" name="CuadroTexto 60">
            <a:extLst>
              <a:ext uri="{FF2B5EF4-FFF2-40B4-BE49-F238E27FC236}">
                <a16:creationId xmlns:a16="http://schemas.microsoft.com/office/drawing/2014/main" id="{4E5588A7-90B2-AFB4-1D49-1E6768836DB2}"/>
              </a:ext>
            </a:extLst>
          </p:cNvPr>
          <p:cNvSpPr txBox="1"/>
          <p:nvPr/>
        </p:nvSpPr>
        <p:spPr>
          <a:xfrm>
            <a:off x="11866201" y="-3712"/>
            <a:ext cx="367408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CO" sz="14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164362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79F24AB0-6D74-E6C0-45DE-ADDDFC83F2E4}"/>
              </a:ext>
            </a:extLst>
          </p:cNvPr>
          <p:cNvSpPr/>
          <p:nvPr/>
        </p:nvSpPr>
        <p:spPr>
          <a:xfrm>
            <a:off x="8471807" y="5293177"/>
            <a:ext cx="3649435" cy="1592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507C339-7DEA-0202-45E5-99FEE73EBA66}"/>
              </a:ext>
            </a:extLst>
          </p:cNvPr>
          <p:cNvSpPr/>
          <p:nvPr/>
        </p:nvSpPr>
        <p:spPr>
          <a:xfrm>
            <a:off x="68035" y="5293178"/>
            <a:ext cx="1428750" cy="15920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600;p15">
            <a:extLst>
              <a:ext uri="{FF2B5EF4-FFF2-40B4-BE49-F238E27FC236}">
                <a16:creationId xmlns:a16="http://schemas.microsoft.com/office/drawing/2014/main" id="{919060E5-654F-DD81-007B-B2A21804A323}"/>
              </a:ext>
            </a:extLst>
          </p:cNvPr>
          <p:cNvSpPr txBox="1"/>
          <p:nvPr/>
        </p:nvSpPr>
        <p:spPr>
          <a:xfrm>
            <a:off x="341853" y="184032"/>
            <a:ext cx="693868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3200" b="1" dirty="0">
                <a:solidFill>
                  <a:srgbClr val="548135"/>
                </a:solidFill>
                <a:latin typeface="Arial"/>
                <a:cs typeface="Arial"/>
                <a:sym typeface="Arial"/>
              </a:rPr>
              <a:t>Ecuaciones de campo equivalentes (simetría axial)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6" name="CuadroTexto 60">
            <a:extLst>
              <a:ext uri="{FF2B5EF4-FFF2-40B4-BE49-F238E27FC236}">
                <a16:creationId xmlns:a16="http://schemas.microsoft.com/office/drawing/2014/main" id="{4526EE28-58C2-132E-DD7A-40428CA340E3}"/>
              </a:ext>
            </a:extLst>
          </p:cNvPr>
          <p:cNvSpPr txBox="1"/>
          <p:nvPr/>
        </p:nvSpPr>
        <p:spPr>
          <a:xfrm>
            <a:off x="11866201" y="-3712"/>
            <a:ext cx="367408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CO" sz="1400" dirty="0"/>
              <a:t>11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BD5D681-B199-42B8-3B79-F486B3983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068" y="1837419"/>
            <a:ext cx="8868772" cy="36405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BE060FE-A2EC-42E0-8A88-B307F47AC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46" y="2359797"/>
            <a:ext cx="8555355" cy="322816"/>
          </a:xfrm>
          <a:prstGeom prst="rect">
            <a:avLst/>
          </a:prstGeom>
        </p:spPr>
      </p:pic>
      <p:pic>
        <p:nvPicPr>
          <p:cNvPr id="20" name="Picture 19" descr="A black and white text&#10;&#10;Description automatically generated">
            <a:extLst>
              <a:ext uri="{FF2B5EF4-FFF2-40B4-BE49-F238E27FC236}">
                <a16:creationId xmlns:a16="http://schemas.microsoft.com/office/drawing/2014/main" id="{0E815E9E-3D85-6C36-1D51-5458D660F9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608" y="2772774"/>
            <a:ext cx="5846172" cy="387169"/>
          </a:xfrm>
          <a:prstGeom prst="rect">
            <a:avLst/>
          </a:prstGeom>
        </p:spPr>
      </p:pic>
      <p:pic>
        <p:nvPicPr>
          <p:cNvPr id="26" name="Picture 25" descr="A black number and a black line&#10;&#10;Description automatically generated">
            <a:extLst>
              <a:ext uri="{FF2B5EF4-FFF2-40B4-BE49-F238E27FC236}">
                <a16:creationId xmlns:a16="http://schemas.microsoft.com/office/drawing/2014/main" id="{A830C2C8-F2FF-8200-80C1-0366004C8B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5687" y="3888197"/>
            <a:ext cx="4730659" cy="370187"/>
          </a:xfrm>
          <a:prstGeom prst="rect">
            <a:avLst/>
          </a:prstGeom>
        </p:spPr>
      </p:pic>
      <p:pic>
        <p:nvPicPr>
          <p:cNvPr id="27" name="Picture 26" descr="A black number on a white background&#10;&#10;Description automatically generated">
            <a:extLst>
              <a:ext uri="{FF2B5EF4-FFF2-40B4-BE49-F238E27FC236}">
                <a16:creationId xmlns:a16="http://schemas.microsoft.com/office/drawing/2014/main" id="{1BE64334-6D40-0EC4-4021-1EE6123C07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9970" y="4284437"/>
            <a:ext cx="4967151" cy="37018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784C265-5405-434B-E7B0-868D03B917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571" y="4732112"/>
            <a:ext cx="5698036" cy="368917"/>
          </a:xfrm>
          <a:prstGeom prst="rect">
            <a:avLst/>
          </a:prstGeom>
        </p:spPr>
      </p:pic>
      <p:pic>
        <p:nvPicPr>
          <p:cNvPr id="2" name="Picture 1" descr="A black and blue line&#10;&#10;Description automatically generated">
            <a:extLst>
              <a:ext uri="{FF2B5EF4-FFF2-40B4-BE49-F238E27FC236}">
                <a16:creationId xmlns:a16="http://schemas.microsoft.com/office/drawing/2014/main" id="{AB7883DC-BDF1-EAA9-9E3D-7835AAC126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552" y="1431471"/>
            <a:ext cx="7237640" cy="413659"/>
          </a:xfrm>
          <a:prstGeom prst="rect">
            <a:avLst/>
          </a:prstGeom>
        </p:spPr>
      </p:pic>
      <p:sp>
        <p:nvSpPr>
          <p:cNvPr id="7" name="Google Shape;524;p13">
            <a:extLst>
              <a:ext uri="{FF2B5EF4-FFF2-40B4-BE49-F238E27FC236}">
                <a16:creationId xmlns:a16="http://schemas.microsoft.com/office/drawing/2014/main" id="{E48BA3ED-BC6A-89D5-A594-00F7E965C708}"/>
              </a:ext>
            </a:extLst>
          </p:cNvPr>
          <p:cNvSpPr txBox="1"/>
          <p:nvPr/>
        </p:nvSpPr>
        <p:spPr>
          <a:xfrm>
            <a:off x="9291812" y="1333189"/>
            <a:ext cx="1259058" cy="4924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/>
            <a:r>
              <a:rPr lang="es-C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</a:t>
            </a:r>
            <a:endParaRPr lang="en-US" dirty="0"/>
          </a:p>
        </p:txBody>
      </p:sp>
      <p:pic>
        <p:nvPicPr>
          <p:cNvPr id="10" name="Picture 9" descr="A black line and a white circle&#10;&#10;Description automatically generated">
            <a:extLst>
              <a:ext uri="{FF2B5EF4-FFF2-40B4-BE49-F238E27FC236}">
                <a16:creationId xmlns:a16="http://schemas.microsoft.com/office/drawing/2014/main" id="{BBDEC0C5-5E3D-76ED-66E3-BC4CA9C98E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6968" y="3431721"/>
            <a:ext cx="7263495" cy="376866"/>
          </a:xfrm>
          <a:prstGeom prst="rect">
            <a:avLst/>
          </a:prstGeom>
        </p:spPr>
      </p:pic>
      <p:sp>
        <p:nvSpPr>
          <p:cNvPr id="11" name="Google Shape;524;p13">
            <a:extLst>
              <a:ext uri="{FF2B5EF4-FFF2-40B4-BE49-F238E27FC236}">
                <a16:creationId xmlns:a16="http://schemas.microsoft.com/office/drawing/2014/main" id="{1BCB0BC1-3153-9885-85DD-0BC732AC1DC5}"/>
              </a:ext>
            </a:extLst>
          </p:cNvPr>
          <p:cNvSpPr txBox="1"/>
          <p:nvPr/>
        </p:nvSpPr>
        <p:spPr>
          <a:xfrm>
            <a:off x="9237383" y="3390589"/>
            <a:ext cx="1259058" cy="4924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/>
            <a:r>
              <a:rPr lang="es-C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A3DC79-DD35-4B02-C128-2BFFB72399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9744" y="5500551"/>
            <a:ext cx="632369" cy="339347"/>
          </a:xfrm>
          <a:prstGeom prst="rect">
            <a:avLst/>
          </a:prstGeom>
        </p:spPr>
      </p:pic>
      <p:pic>
        <p:nvPicPr>
          <p:cNvPr id="17" name="Picture 16" descr="A black numbers with a plus and three&#10;&#10;Description automatically generated">
            <a:extLst>
              <a:ext uri="{FF2B5EF4-FFF2-40B4-BE49-F238E27FC236}">
                <a16:creationId xmlns:a16="http://schemas.microsoft.com/office/drawing/2014/main" id="{AB6117DD-45BA-B79D-3D46-7C13B7A818E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5214" y="5423444"/>
            <a:ext cx="10127977" cy="4852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E68E627-51CE-AB93-ED51-6D01F42EDD2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0378" y="6122217"/>
            <a:ext cx="1573802" cy="348307"/>
          </a:xfrm>
          <a:prstGeom prst="rect">
            <a:avLst/>
          </a:prstGeom>
        </p:spPr>
      </p:pic>
      <p:pic>
        <p:nvPicPr>
          <p:cNvPr id="31" name="Picture 30" descr="A black and white text&#10;&#10;Description automatically generated">
            <a:extLst>
              <a:ext uri="{FF2B5EF4-FFF2-40B4-BE49-F238E27FC236}">
                <a16:creationId xmlns:a16="http://schemas.microsoft.com/office/drawing/2014/main" id="{ADC36654-D5A8-E204-DAC5-543F009520F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51627" y="6088154"/>
            <a:ext cx="7965802" cy="401484"/>
          </a:xfrm>
          <a:prstGeom prst="rect">
            <a:avLst/>
          </a:prstGeom>
        </p:spPr>
      </p:pic>
      <p:pic>
        <p:nvPicPr>
          <p:cNvPr id="34" name="Picture 33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B91CE4D0-B91B-DDB2-E4E6-12259BBACA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28514" y="2252662"/>
            <a:ext cx="1491343" cy="367121"/>
          </a:xfrm>
          <a:prstGeom prst="rect">
            <a:avLst/>
          </a:prstGeom>
        </p:spPr>
      </p:pic>
      <p:pic>
        <p:nvPicPr>
          <p:cNvPr id="35" name="Picture 34" descr="A black and white symbol&#10;&#10;Description automatically generated">
            <a:extLst>
              <a:ext uri="{FF2B5EF4-FFF2-40B4-BE49-F238E27FC236}">
                <a16:creationId xmlns:a16="http://schemas.microsoft.com/office/drawing/2014/main" id="{2C3B1868-A3D7-34F3-A9C2-6092CEF8D0C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426474" y="2707822"/>
            <a:ext cx="1343025" cy="371203"/>
          </a:xfrm>
          <a:prstGeom prst="rect">
            <a:avLst/>
          </a:prstGeom>
        </p:spPr>
      </p:pic>
      <p:sp>
        <p:nvSpPr>
          <p:cNvPr id="37" name="Google Shape;550;p13">
            <a:extLst>
              <a:ext uri="{FF2B5EF4-FFF2-40B4-BE49-F238E27FC236}">
                <a16:creationId xmlns:a16="http://schemas.microsoft.com/office/drawing/2014/main" id="{4EBE8F7D-DD90-B71A-F3E2-99699591C838}"/>
              </a:ext>
            </a:extLst>
          </p:cNvPr>
          <p:cNvSpPr/>
          <p:nvPr/>
        </p:nvSpPr>
        <p:spPr>
          <a:xfrm>
            <a:off x="10419630" y="2140536"/>
            <a:ext cx="1511023" cy="956008"/>
          </a:xfrm>
          <a:prstGeom prst="rect">
            <a:avLst/>
          </a:prstGeom>
          <a:noFill/>
          <a:ln w="12700" cap="flat" cmpd="sng">
            <a:solidFill>
              <a:srgbClr val="264159">
                <a:alpha val="40000"/>
              </a:srgbClr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550;p13">
            <a:extLst>
              <a:ext uri="{FF2B5EF4-FFF2-40B4-BE49-F238E27FC236}">
                <a16:creationId xmlns:a16="http://schemas.microsoft.com/office/drawing/2014/main" id="{B9B974BE-4312-0BDA-9517-FA9D0C71489A}"/>
              </a:ext>
            </a:extLst>
          </p:cNvPr>
          <p:cNvSpPr/>
          <p:nvPr/>
        </p:nvSpPr>
        <p:spPr>
          <a:xfrm>
            <a:off x="747309" y="1337896"/>
            <a:ext cx="9537423" cy="1911048"/>
          </a:xfrm>
          <a:prstGeom prst="rect">
            <a:avLst/>
          </a:prstGeom>
          <a:noFill/>
          <a:ln w="12700" cap="flat" cmpd="sng">
            <a:solidFill>
              <a:srgbClr val="264159">
                <a:alpha val="40000"/>
              </a:srgbClr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550;p13">
            <a:extLst>
              <a:ext uri="{FF2B5EF4-FFF2-40B4-BE49-F238E27FC236}">
                <a16:creationId xmlns:a16="http://schemas.microsoft.com/office/drawing/2014/main" id="{7E8C4943-A16E-1586-C5F9-1006E660ED89}"/>
              </a:ext>
            </a:extLst>
          </p:cNvPr>
          <p:cNvSpPr/>
          <p:nvPr/>
        </p:nvSpPr>
        <p:spPr>
          <a:xfrm>
            <a:off x="777789" y="3359736"/>
            <a:ext cx="9537423" cy="1900888"/>
          </a:xfrm>
          <a:prstGeom prst="rect">
            <a:avLst/>
          </a:prstGeom>
          <a:noFill/>
          <a:ln w="12700" cap="flat" cmpd="sng">
            <a:solidFill>
              <a:srgbClr val="264159">
                <a:alpha val="40000"/>
              </a:srgbClr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550;p13">
            <a:extLst>
              <a:ext uri="{FF2B5EF4-FFF2-40B4-BE49-F238E27FC236}">
                <a16:creationId xmlns:a16="http://schemas.microsoft.com/office/drawing/2014/main" id="{4F7D9668-1E53-6EFA-D27D-7D67DEC0435C}"/>
              </a:ext>
            </a:extLst>
          </p:cNvPr>
          <p:cNvSpPr/>
          <p:nvPr/>
        </p:nvSpPr>
        <p:spPr>
          <a:xfrm>
            <a:off x="229149" y="5401896"/>
            <a:ext cx="10878543" cy="1149048"/>
          </a:xfrm>
          <a:prstGeom prst="rect">
            <a:avLst/>
          </a:prstGeom>
          <a:noFill/>
          <a:ln w="12700" cap="flat" cmpd="sng">
            <a:solidFill>
              <a:srgbClr val="264159">
                <a:alpha val="40000"/>
              </a:srgbClr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7584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73063F8-716F-93EF-A70C-7A22846272E1}"/>
              </a:ext>
            </a:extLst>
          </p:cNvPr>
          <p:cNvSpPr txBox="1"/>
          <p:nvPr/>
        </p:nvSpPr>
        <p:spPr>
          <a:xfrm>
            <a:off x="377929" y="434146"/>
            <a:ext cx="681344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O" sz="32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Conclusiones</a:t>
            </a:r>
            <a:endParaRPr lang="es-CO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106;p15">
            <a:extLst>
              <a:ext uri="{FF2B5EF4-FFF2-40B4-BE49-F238E27FC236}">
                <a16:creationId xmlns:a16="http://schemas.microsoft.com/office/drawing/2014/main" id="{7092C6C2-8BBF-E51C-DD42-87AB06D3031F}"/>
              </a:ext>
            </a:extLst>
          </p:cNvPr>
          <p:cNvSpPr txBox="1">
            <a:spLocks noChangeAspect="1"/>
          </p:cNvSpPr>
          <p:nvPr/>
        </p:nvSpPr>
        <p:spPr>
          <a:xfrm>
            <a:off x="1054965" y="1415452"/>
            <a:ext cx="8170315" cy="39087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indent="-342900">
              <a:buSzPts val="1800"/>
              <a:buFont typeface="Arial" panose="020B0604020202020204" pitchFamily="34" charset="0"/>
              <a:buChar char="•"/>
            </a:pPr>
            <a:r>
              <a:rPr lang="es-CO" sz="2200" dirty="0">
                <a:cs typeface="Calibri"/>
              </a:rPr>
              <a:t>El efecto de la anisotropía local de la presión es equivalente a una contribución a la densidad de energía</a:t>
            </a:r>
          </a:p>
          <a:p>
            <a:pPr marL="114300">
              <a:buSzPts val="1800"/>
            </a:pPr>
            <a:endParaRPr lang="es-CO" sz="2200" dirty="0">
              <a:cs typeface="Calibri"/>
            </a:endParaRPr>
          </a:p>
          <a:p>
            <a:pPr marL="457200" indent="-342900">
              <a:buSzPts val="1800"/>
              <a:buFont typeface="Arial" panose="020B0604020202020204" pitchFamily="34" charset="0"/>
              <a:buChar char="•"/>
            </a:pPr>
            <a:r>
              <a:rPr lang="es-CO" sz="2200" dirty="0">
                <a:cs typeface="Calibri"/>
              </a:rPr>
              <a:t>Desde el punto de vista de la ecuación de equilibrio hidrostático, una configuración anisótropa es interpretada como una isótropa</a:t>
            </a:r>
            <a:endParaRPr lang="es-CO" sz="2200" dirty="0">
              <a:solidFill>
                <a:schemeClr val="tx1"/>
              </a:solidFill>
              <a:cs typeface="Calibri"/>
            </a:endParaRPr>
          </a:p>
          <a:p>
            <a:pPr marL="114300">
              <a:buSzPts val="1800"/>
            </a:pPr>
            <a:endParaRPr lang="es-CO" sz="2200" dirty="0">
              <a:cs typeface="Calibri"/>
            </a:endParaRPr>
          </a:p>
          <a:p>
            <a:pPr marL="457200" indent="-342900">
              <a:buSzPts val="1800"/>
              <a:buFont typeface="Arial" panose="020B0604020202020204" pitchFamily="34" charset="0"/>
              <a:buChar char="•"/>
            </a:pPr>
            <a:r>
              <a:rPr lang="es-CO" sz="2200" dirty="0">
                <a:cs typeface="Calibri"/>
              </a:rPr>
              <a:t>Las condiciones de aceptabilidad son una herramienta sólida que evalúa si las suposiciones hechas son correctas o no</a:t>
            </a:r>
          </a:p>
          <a:p>
            <a:pPr marL="114300">
              <a:buSzPts val="1800"/>
            </a:pPr>
            <a:endParaRPr lang="es-CO" sz="2200" dirty="0">
              <a:cs typeface="Calibri"/>
            </a:endParaRPr>
          </a:p>
          <a:p>
            <a:pPr marL="457200" indent="-342900">
              <a:buSzPts val="1800"/>
              <a:buFont typeface="Arial" panose="020B0604020202020204" pitchFamily="34" charset="0"/>
              <a:buChar char="•"/>
            </a:pPr>
            <a:r>
              <a:rPr lang="es-CO" sz="2200" dirty="0">
                <a:cs typeface="Calibri"/>
              </a:rPr>
              <a:t>Con el formalismo 1+3 se puede obtener información física independientemente del sistema de coordenadas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01085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B55A04D-76B5-4FBC-A0F7-476D1A499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86" y="0"/>
            <a:ext cx="121961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279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106;p15">
            <a:extLst>
              <a:ext uri="{FF2B5EF4-FFF2-40B4-BE49-F238E27FC236}">
                <a16:creationId xmlns:a16="http://schemas.microsoft.com/office/drawing/2014/main" id="{FF6736F9-994B-C674-2690-0D12BB7ECD96}"/>
              </a:ext>
            </a:extLst>
          </p:cNvPr>
          <p:cNvSpPr txBox="1">
            <a:spLocks noChangeAspect="1"/>
          </p:cNvSpPr>
          <p:nvPr/>
        </p:nvSpPr>
        <p:spPr>
          <a:xfrm>
            <a:off x="6329851" y="2766835"/>
            <a:ext cx="4825824" cy="861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71500" indent="-457200">
              <a:buSzPts val="1800"/>
              <a:buAutoNum type="arabicPeriod"/>
            </a:pPr>
            <a:r>
              <a:rPr lang="es-CO" sz="2200" dirty="0">
                <a:solidFill>
                  <a:schemeClr val="dk1"/>
                </a:solidFill>
              </a:rPr>
              <a:t>Objeto </a:t>
            </a:r>
            <a:r>
              <a:rPr lang="es-CO" sz="2200" dirty="0" err="1">
                <a:solidFill>
                  <a:schemeClr val="dk1"/>
                </a:solidFill>
              </a:rPr>
              <a:t>autogravitante</a:t>
            </a:r>
            <a:r>
              <a:rPr lang="es-CO" sz="2200" dirty="0">
                <a:solidFill>
                  <a:schemeClr val="dk1"/>
                </a:solidFill>
              </a:rPr>
              <a:t> estático</a:t>
            </a:r>
            <a:endParaRPr lang="en-US" sz="2200" dirty="0">
              <a:solidFill>
                <a:schemeClr val="dk1"/>
              </a:solidFill>
              <a:ea typeface="Calibri"/>
              <a:cs typeface="Calibri"/>
            </a:endParaRPr>
          </a:p>
          <a:p>
            <a:pPr marL="571500" lvl="0" indent="-45720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es-CO" sz="2200" dirty="0">
              <a:ea typeface="Calibri"/>
              <a:cs typeface="Calibri"/>
            </a:endParaRPr>
          </a:p>
        </p:txBody>
      </p:sp>
      <p:sp>
        <p:nvSpPr>
          <p:cNvPr id="45" name="Google Shape;106;p15">
            <a:extLst>
              <a:ext uri="{FF2B5EF4-FFF2-40B4-BE49-F238E27FC236}">
                <a16:creationId xmlns:a16="http://schemas.microsoft.com/office/drawing/2014/main" id="{886BF3F8-9EAD-C01B-9673-30009BF8A3E4}"/>
              </a:ext>
            </a:extLst>
          </p:cNvPr>
          <p:cNvSpPr txBox="1">
            <a:spLocks noChangeAspect="1"/>
          </p:cNvSpPr>
          <p:nvPr/>
        </p:nvSpPr>
        <p:spPr>
          <a:xfrm>
            <a:off x="6329852" y="3991320"/>
            <a:ext cx="4309712" cy="523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71500" indent="-457200">
              <a:buSzPts val="1800"/>
              <a:buAutoNum type="arabicPeriod" startAt="4"/>
            </a:pPr>
            <a:r>
              <a:rPr lang="es-CO" sz="2200" dirty="0"/>
              <a:t>Anisotropía local de la presión</a:t>
            </a:r>
            <a:endParaRPr lang="es-CO" sz="2200" dirty="0">
              <a:ea typeface="Calibri"/>
              <a:cs typeface="Calibri"/>
            </a:endParaRPr>
          </a:p>
        </p:txBody>
      </p:sp>
      <p:sp>
        <p:nvSpPr>
          <p:cNvPr id="46" name="Google Shape;106;p15">
            <a:extLst>
              <a:ext uri="{FF2B5EF4-FFF2-40B4-BE49-F238E27FC236}">
                <a16:creationId xmlns:a16="http://schemas.microsoft.com/office/drawing/2014/main" id="{0C91F359-B556-EFC2-28B8-FFB4E6317A5B}"/>
              </a:ext>
            </a:extLst>
          </p:cNvPr>
          <p:cNvSpPr txBox="1">
            <a:spLocks noChangeAspect="1"/>
          </p:cNvSpPr>
          <p:nvPr/>
        </p:nvSpPr>
        <p:spPr>
          <a:xfrm>
            <a:off x="6329851" y="3155475"/>
            <a:ext cx="3911424" cy="523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71500" indent="-457200">
              <a:buSzPts val="1800"/>
              <a:buAutoNum type="arabicPeriod" startAt="2"/>
            </a:pPr>
            <a:r>
              <a:rPr lang="es-CO" sz="2200" dirty="0"/>
              <a:t>Equilibrio hidrostático</a:t>
            </a:r>
            <a:endParaRPr lang="es-CO" sz="2200" dirty="0">
              <a:ea typeface="Calibri"/>
              <a:cs typeface="Calibri"/>
            </a:endParaRPr>
          </a:p>
        </p:txBody>
      </p:sp>
      <p:sp>
        <p:nvSpPr>
          <p:cNvPr id="48" name="Google Shape;106;p15">
            <a:extLst>
              <a:ext uri="{FF2B5EF4-FFF2-40B4-BE49-F238E27FC236}">
                <a16:creationId xmlns:a16="http://schemas.microsoft.com/office/drawing/2014/main" id="{C5D84F9D-C9B1-663A-9851-582C474BD396}"/>
              </a:ext>
            </a:extLst>
          </p:cNvPr>
          <p:cNvSpPr txBox="1">
            <a:spLocks noChangeAspect="1"/>
          </p:cNvSpPr>
          <p:nvPr/>
        </p:nvSpPr>
        <p:spPr>
          <a:xfrm>
            <a:off x="6329851" y="3543042"/>
            <a:ext cx="3911424" cy="523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571500" indent="-457200">
              <a:buSzPts val="1800"/>
              <a:buAutoNum type="arabicPeriod" startAt="3"/>
            </a:pPr>
            <a:r>
              <a:rPr lang="es-CO" sz="2200" dirty="0"/>
              <a:t>Simetría esférica</a:t>
            </a:r>
            <a:endParaRPr lang="es-CO" sz="2200" dirty="0">
              <a:ea typeface="Calibri"/>
              <a:cs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EF43436-D260-D6DA-24DB-01CD890CF30A}"/>
              </a:ext>
            </a:extLst>
          </p:cNvPr>
          <p:cNvSpPr txBox="1"/>
          <p:nvPr/>
        </p:nvSpPr>
        <p:spPr>
          <a:xfrm>
            <a:off x="331693" y="438032"/>
            <a:ext cx="693868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O" sz="32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Modelado de estrellas compactas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9" name="Grupo 48">
            <a:extLst>
              <a:ext uri="{FF2B5EF4-FFF2-40B4-BE49-F238E27FC236}">
                <a16:creationId xmlns:a16="http://schemas.microsoft.com/office/drawing/2014/main" id="{B06FC4D0-CCF8-BC96-6342-FA60DC52AFA9}"/>
              </a:ext>
            </a:extLst>
          </p:cNvPr>
          <p:cNvGrpSpPr/>
          <p:nvPr/>
        </p:nvGrpSpPr>
        <p:grpSpPr>
          <a:xfrm>
            <a:off x="917014" y="1446199"/>
            <a:ext cx="4486444" cy="4152709"/>
            <a:chOff x="917014" y="1446199"/>
            <a:chExt cx="4486444" cy="4152709"/>
          </a:xfrm>
        </p:grpSpPr>
        <p:sp>
          <p:nvSpPr>
            <p:cNvPr id="4" name="Google Shape;134;p15">
              <a:extLst>
                <a:ext uri="{FF2B5EF4-FFF2-40B4-BE49-F238E27FC236}">
                  <a16:creationId xmlns:a16="http://schemas.microsoft.com/office/drawing/2014/main" id="{6FE879A6-81EF-85BA-A6DB-23747796C4C9}"/>
                </a:ext>
              </a:extLst>
            </p:cNvPr>
            <p:cNvSpPr txBox="1"/>
            <p:nvPr/>
          </p:nvSpPr>
          <p:spPr>
            <a:xfrm>
              <a:off x="3920149" y="2648332"/>
              <a:ext cx="1483309" cy="5425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000" dirty="0">
                  <a:solidFill>
                    <a:srgbClr val="00FF00"/>
                  </a:solidFill>
                </a:rPr>
                <a:t>Gravedad</a:t>
              </a:r>
              <a:endParaRPr sz="2000" dirty="0">
                <a:solidFill>
                  <a:srgbClr val="00FF00"/>
                </a:solidFill>
              </a:endParaRPr>
            </a:p>
          </p:txBody>
        </p:sp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F9780F97-D4C1-C381-FB9A-39881251A6DD}"/>
                </a:ext>
              </a:extLst>
            </p:cNvPr>
            <p:cNvGrpSpPr/>
            <p:nvPr/>
          </p:nvGrpSpPr>
          <p:grpSpPr>
            <a:xfrm>
              <a:off x="917014" y="1446199"/>
              <a:ext cx="4090377" cy="4152709"/>
              <a:chOff x="911683" y="1411888"/>
              <a:chExt cx="4090377" cy="4152709"/>
            </a:xfrm>
          </p:grpSpPr>
          <p:sp>
            <p:nvSpPr>
              <p:cNvPr id="5" name="Google Shape;259;p17">
                <a:extLst>
                  <a:ext uri="{FF2B5EF4-FFF2-40B4-BE49-F238E27FC236}">
                    <a16:creationId xmlns:a16="http://schemas.microsoft.com/office/drawing/2014/main" id="{957C2CCE-9D58-A438-83B2-9DD43B6C1B8B}"/>
                  </a:ext>
                </a:extLst>
              </p:cNvPr>
              <p:cNvSpPr txBox="1"/>
              <p:nvPr/>
            </p:nvSpPr>
            <p:spPr>
              <a:xfrm>
                <a:off x="3494149" y="5010629"/>
                <a:ext cx="851998" cy="5539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none" lIns="91425" tIns="91425" rIns="91425" bIns="91425" anchor="t" anchorCtr="0">
                <a:sp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2400" dirty="0"/>
                  <a:t>Vacío</a:t>
                </a:r>
                <a:endParaRPr sz="2400" dirty="0"/>
              </a:p>
            </p:txBody>
          </p:sp>
          <p:grpSp>
            <p:nvGrpSpPr>
              <p:cNvPr id="7" name="Grupo 6">
                <a:extLst>
                  <a:ext uri="{FF2B5EF4-FFF2-40B4-BE49-F238E27FC236}">
                    <a16:creationId xmlns:a16="http://schemas.microsoft.com/office/drawing/2014/main" id="{AECB50BA-21D0-2E27-1BB5-0104B4307E71}"/>
                  </a:ext>
                </a:extLst>
              </p:cNvPr>
              <p:cNvGrpSpPr/>
              <p:nvPr/>
            </p:nvGrpSpPr>
            <p:grpSpPr>
              <a:xfrm>
                <a:off x="911683" y="1411888"/>
                <a:ext cx="4090377" cy="4090375"/>
                <a:chOff x="887447" y="1626202"/>
                <a:chExt cx="4090377" cy="4090375"/>
              </a:xfrm>
            </p:grpSpPr>
            <p:cxnSp>
              <p:nvCxnSpPr>
                <p:cNvPr id="8" name="Google Shape;149;p15">
                  <a:extLst>
                    <a:ext uri="{FF2B5EF4-FFF2-40B4-BE49-F238E27FC236}">
                      <a16:creationId xmlns:a16="http://schemas.microsoft.com/office/drawing/2014/main" id="{6917C971-F7BD-7C2D-9A7F-DF1147CC5FFA}"/>
                    </a:ext>
                  </a:extLst>
                </p:cNvPr>
                <p:cNvCxnSpPr/>
                <p:nvPr/>
              </p:nvCxnSpPr>
              <p:spPr>
                <a:xfrm rot="18900000">
                  <a:off x="1773519" y="2112048"/>
                  <a:ext cx="0" cy="820673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>
                  <a:outerShdw blurRad="57150" dist="19050" dir="9600000" algn="bl" rotWithShape="0">
                    <a:srgbClr val="000000"/>
                  </a:outerShdw>
                </a:effectLst>
              </p:spPr>
            </p:cxnSp>
            <p:cxnSp>
              <p:nvCxnSpPr>
                <p:cNvPr id="9" name="Google Shape;151;p15">
                  <a:extLst>
                    <a:ext uri="{FF2B5EF4-FFF2-40B4-BE49-F238E27FC236}">
                      <a16:creationId xmlns:a16="http://schemas.microsoft.com/office/drawing/2014/main" id="{75058301-909E-FF46-A83A-6FEBEA34430C}"/>
                    </a:ext>
                  </a:extLst>
                </p:cNvPr>
                <p:cNvCxnSpPr/>
                <p:nvPr/>
              </p:nvCxnSpPr>
              <p:spPr>
                <a:xfrm rot="2700000" flipH="1">
                  <a:off x="4081641" y="2101935"/>
                  <a:ext cx="0" cy="820673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>
                  <a:outerShdw blurRad="57150" dist="19050" dir="9600000" algn="bl" rotWithShape="0">
                    <a:srgbClr val="000000"/>
                  </a:outerShdw>
                </a:effectLst>
              </p:spPr>
            </p:cxnSp>
            <p:cxnSp>
              <p:nvCxnSpPr>
                <p:cNvPr id="10" name="Google Shape;152;p15">
                  <a:extLst>
                    <a:ext uri="{FF2B5EF4-FFF2-40B4-BE49-F238E27FC236}">
                      <a16:creationId xmlns:a16="http://schemas.microsoft.com/office/drawing/2014/main" id="{8E6BDF5D-8466-D30E-8502-71358FA1100B}"/>
                    </a:ext>
                  </a:extLst>
                </p:cNvPr>
                <p:cNvCxnSpPr/>
                <p:nvPr/>
              </p:nvCxnSpPr>
              <p:spPr>
                <a:xfrm rot="8198195">
                  <a:off x="4091753" y="4410058"/>
                  <a:ext cx="0" cy="820673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>
                  <a:outerShdw blurRad="57150" dist="19050" dir="9600000" algn="bl" rotWithShape="0">
                    <a:srgbClr val="000000"/>
                  </a:outerShdw>
                </a:effectLst>
              </p:spPr>
            </p:cxnSp>
            <p:cxnSp>
              <p:nvCxnSpPr>
                <p:cNvPr id="11" name="Google Shape;153;p15">
                  <a:extLst>
                    <a:ext uri="{FF2B5EF4-FFF2-40B4-BE49-F238E27FC236}">
                      <a16:creationId xmlns:a16="http://schemas.microsoft.com/office/drawing/2014/main" id="{AD4AA345-3605-0BBA-6F39-037BB0632BE0}"/>
                    </a:ext>
                  </a:extLst>
                </p:cNvPr>
                <p:cNvCxnSpPr/>
                <p:nvPr/>
              </p:nvCxnSpPr>
              <p:spPr>
                <a:xfrm rot="13500000" flipH="1">
                  <a:off x="1783929" y="4419664"/>
                  <a:ext cx="0" cy="821092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>
                  <a:outerShdw blurRad="57150" dist="19050" dir="9600000" algn="bl" rotWithShape="0">
                    <a:srgbClr val="000000"/>
                  </a:outerShdw>
                </a:effectLst>
              </p:spPr>
            </p:cxnSp>
            <p:cxnSp>
              <p:nvCxnSpPr>
                <p:cNvPr id="12" name="Google Shape;154;p15">
                  <a:extLst>
                    <a:ext uri="{FF2B5EF4-FFF2-40B4-BE49-F238E27FC236}">
                      <a16:creationId xmlns:a16="http://schemas.microsoft.com/office/drawing/2014/main" id="{8A983338-9D25-1C39-84C8-5A075CCEED3F}"/>
                    </a:ext>
                  </a:extLst>
                </p:cNvPr>
                <p:cNvCxnSpPr/>
                <p:nvPr/>
              </p:nvCxnSpPr>
              <p:spPr>
                <a:xfrm>
                  <a:off x="2925497" y="1626202"/>
                  <a:ext cx="0" cy="820931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>
                  <a:outerShdw blurRad="57150" dist="19050" dir="9600000" algn="bl" rotWithShape="0">
                    <a:srgbClr val="000000"/>
                  </a:outerShdw>
                </a:effectLst>
              </p:spPr>
            </p:cxnSp>
            <p:cxnSp>
              <p:nvCxnSpPr>
                <p:cNvPr id="13" name="Google Shape;155;p15">
                  <a:extLst>
                    <a:ext uri="{FF2B5EF4-FFF2-40B4-BE49-F238E27FC236}">
                      <a16:creationId xmlns:a16="http://schemas.microsoft.com/office/drawing/2014/main" id="{384F7B1B-55D7-6562-8925-219EEEE2BF88}"/>
                    </a:ext>
                  </a:extLst>
                </p:cNvPr>
                <p:cNvCxnSpPr/>
                <p:nvPr/>
              </p:nvCxnSpPr>
              <p:spPr>
                <a:xfrm rot="5400000">
                  <a:off x="4567359" y="3253786"/>
                  <a:ext cx="0" cy="820931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>
                  <a:outerShdw blurRad="57150" dist="19050" dir="9600000" algn="bl" rotWithShape="0">
                    <a:srgbClr val="000000"/>
                  </a:outerShdw>
                </a:effectLst>
              </p:spPr>
            </p:cxnSp>
            <p:cxnSp>
              <p:nvCxnSpPr>
                <p:cNvPr id="14" name="Google Shape;156;p15">
                  <a:extLst>
                    <a:ext uri="{FF2B5EF4-FFF2-40B4-BE49-F238E27FC236}">
                      <a16:creationId xmlns:a16="http://schemas.microsoft.com/office/drawing/2014/main" id="{5A7707AF-F1BB-C46D-4CB1-59721C96E372}"/>
                    </a:ext>
                  </a:extLst>
                </p:cNvPr>
                <p:cNvCxnSpPr/>
                <p:nvPr/>
              </p:nvCxnSpPr>
              <p:spPr>
                <a:xfrm rot="10800000">
                  <a:off x="2939776" y="4895646"/>
                  <a:ext cx="0" cy="820931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>
                  <a:outerShdw blurRad="57150" dist="19050" dir="9600000" algn="bl" rotWithShape="0">
                    <a:srgbClr val="000000"/>
                  </a:outerShdw>
                </a:effectLst>
              </p:spPr>
            </p:cxnSp>
            <p:cxnSp>
              <p:nvCxnSpPr>
                <p:cNvPr id="15" name="Google Shape;157;p15">
                  <a:extLst>
                    <a:ext uri="{FF2B5EF4-FFF2-40B4-BE49-F238E27FC236}">
                      <a16:creationId xmlns:a16="http://schemas.microsoft.com/office/drawing/2014/main" id="{2DB24A57-4E75-D7DF-6646-59A2FA4B3C64}"/>
                    </a:ext>
                  </a:extLst>
                </p:cNvPr>
                <p:cNvCxnSpPr/>
                <p:nvPr/>
              </p:nvCxnSpPr>
              <p:spPr>
                <a:xfrm rot="16200000">
                  <a:off x="1297913" y="3268062"/>
                  <a:ext cx="0" cy="820931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>
                  <a:outerShdw blurRad="57150" dist="19050" dir="9600000" algn="bl" rotWithShape="0">
                    <a:srgbClr val="000000"/>
                  </a:outerShdw>
                </a:effectLst>
              </p:spPr>
            </p:cxnSp>
          </p:grpSp>
          <p:sp>
            <p:nvSpPr>
              <p:cNvPr id="16" name="Google Shape;150;p15">
                <a:extLst>
                  <a:ext uri="{FF2B5EF4-FFF2-40B4-BE49-F238E27FC236}">
                    <a16:creationId xmlns:a16="http://schemas.microsoft.com/office/drawing/2014/main" id="{556C07D1-A191-694B-6F60-1A14DAF017BC}"/>
                  </a:ext>
                </a:extLst>
              </p:cNvPr>
              <p:cNvSpPr/>
              <p:nvPr/>
            </p:nvSpPr>
            <p:spPr>
              <a:xfrm>
                <a:off x="1883613" y="2345875"/>
                <a:ext cx="2160000" cy="21600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rgbClr val="4A86E8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114300" dist="38100" dir="9600000" algn="bl" rotWithShape="0">
                  <a:srgbClr val="000000"/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" name="Google Shape;150;p15">
            <a:extLst>
              <a:ext uri="{FF2B5EF4-FFF2-40B4-BE49-F238E27FC236}">
                <a16:creationId xmlns:a16="http://schemas.microsoft.com/office/drawing/2014/main" id="{6ACABB17-C48C-09F2-224C-3BFB1D68B45F}"/>
              </a:ext>
            </a:extLst>
          </p:cNvPr>
          <p:cNvSpPr/>
          <p:nvPr/>
        </p:nvSpPr>
        <p:spPr>
          <a:xfrm>
            <a:off x="1877557" y="2381105"/>
            <a:ext cx="2160000" cy="2160000"/>
          </a:xfrm>
          <a:prstGeom prst="ellipse">
            <a:avLst/>
          </a:prstGeom>
          <a:solidFill>
            <a:schemeClr val="accent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  <a:effectLst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066800" h="1066800"/>
            <a:bevelB w="1066800" h="10668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51" name="Grupo 50">
            <a:extLst>
              <a:ext uri="{FF2B5EF4-FFF2-40B4-BE49-F238E27FC236}">
                <a16:creationId xmlns:a16="http://schemas.microsoft.com/office/drawing/2014/main" id="{90D7749D-1AAD-7CDC-D771-FB1D6195FCEC}"/>
              </a:ext>
            </a:extLst>
          </p:cNvPr>
          <p:cNvGrpSpPr/>
          <p:nvPr/>
        </p:nvGrpSpPr>
        <p:grpSpPr>
          <a:xfrm>
            <a:off x="2045639" y="2541194"/>
            <a:ext cx="3956151" cy="2234889"/>
            <a:chOff x="2045639" y="2541194"/>
            <a:chExt cx="3956151" cy="2234889"/>
          </a:xfrm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8B74098C-E8D4-7254-AA1C-A06C553BA0F8}"/>
                </a:ext>
              </a:extLst>
            </p:cNvPr>
            <p:cNvGrpSpPr/>
            <p:nvPr/>
          </p:nvGrpSpPr>
          <p:grpSpPr>
            <a:xfrm>
              <a:off x="2045639" y="2541194"/>
              <a:ext cx="1841430" cy="1841431"/>
              <a:chOff x="5307779" y="4937204"/>
              <a:chExt cx="1841430" cy="1841431"/>
            </a:xfrm>
          </p:grpSpPr>
          <p:cxnSp>
            <p:nvCxnSpPr>
              <p:cNvPr id="18" name="Google Shape;158;p15">
                <a:extLst>
                  <a:ext uri="{FF2B5EF4-FFF2-40B4-BE49-F238E27FC236}">
                    <a16:creationId xmlns:a16="http://schemas.microsoft.com/office/drawing/2014/main" id="{C5A1D8A2-2D91-7DB2-E551-6C2B757DDE90}"/>
                  </a:ext>
                </a:extLst>
              </p:cNvPr>
              <p:cNvCxnSpPr/>
              <p:nvPr/>
            </p:nvCxnSpPr>
            <p:spPr>
              <a:xfrm flipH="1">
                <a:off x="6212975" y="6288704"/>
                <a:ext cx="0" cy="489931"/>
              </a:xfrm>
              <a:prstGeom prst="straightConnector1">
                <a:avLst/>
              </a:prstGeom>
              <a:noFill/>
              <a:ln w="34925" cap="flat" cmpd="sng">
                <a:solidFill>
                  <a:srgbClr val="274E13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19" name="Google Shape;159;p15">
                <a:extLst>
                  <a:ext uri="{FF2B5EF4-FFF2-40B4-BE49-F238E27FC236}">
                    <a16:creationId xmlns:a16="http://schemas.microsoft.com/office/drawing/2014/main" id="{EEB24CB2-CC1C-9130-52F3-FD958B195069}"/>
                  </a:ext>
                </a:extLst>
              </p:cNvPr>
              <p:cNvCxnSpPr/>
              <p:nvPr/>
            </p:nvCxnSpPr>
            <p:spPr>
              <a:xfrm rot="10800000">
                <a:off x="6227254" y="4937204"/>
                <a:ext cx="0" cy="489931"/>
              </a:xfrm>
              <a:prstGeom prst="straightConnector1">
                <a:avLst/>
              </a:prstGeom>
              <a:noFill/>
              <a:ln w="34925" cap="flat" cmpd="sng">
                <a:solidFill>
                  <a:srgbClr val="274E13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20" name="Google Shape;160;p15">
                <a:extLst>
                  <a:ext uri="{FF2B5EF4-FFF2-40B4-BE49-F238E27FC236}">
                    <a16:creationId xmlns:a16="http://schemas.microsoft.com/office/drawing/2014/main" id="{B7A96DF5-D37A-BFC9-D71C-214B6D9ADC29}"/>
                  </a:ext>
                </a:extLst>
              </p:cNvPr>
              <p:cNvCxnSpPr/>
              <p:nvPr/>
            </p:nvCxnSpPr>
            <p:spPr>
              <a:xfrm rot="8204142" flipH="1">
                <a:off x="5763388" y="5150889"/>
                <a:ext cx="0" cy="489931"/>
              </a:xfrm>
              <a:prstGeom prst="straightConnector1">
                <a:avLst/>
              </a:prstGeom>
              <a:noFill/>
              <a:ln w="34925" cap="flat" cmpd="sng">
                <a:solidFill>
                  <a:srgbClr val="274E13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21" name="Google Shape;161;p15">
                <a:extLst>
                  <a:ext uri="{FF2B5EF4-FFF2-40B4-BE49-F238E27FC236}">
                    <a16:creationId xmlns:a16="http://schemas.microsoft.com/office/drawing/2014/main" id="{05E23539-316D-ADB8-FB8B-AFD335907E75}"/>
                  </a:ext>
                </a:extLst>
              </p:cNvPr>
              <p:cNvCxnSpPr/>
              <p:nvPr/>
            </p:nvCxnSpPr>
            <p:spPr>
              <a:xfrm rot="5400000">
                <a:off x="5552745" y="5614197"/>
                <a:ext cx="0" cy="489931"/>
              </a:xfrm>
              <a:prstGeom prst="straightConnector1">
                <a:avLst/>
              </a:prstGeom>
              <a:noFill/>
              <a:ln w="34925" cap="flat" cmpd="sng">
                <a:solidFill>
                  <a:srgbClr val="274E13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22" name="Google Shape;162;p15">
                <a:extLst>
                  <a:ext uri="{FF2B5EF4-FFF2-40B4-BE49-F238E27FC236}">
                    <a16:creationId xmlns:a16="http://schemas.microsoft.com/office/drawing/2014/main" id="{7E3E3E8D-87F1-269E-C792-FA031E75EFED}"/>
                  </a:ext>
                </a:extLst>
              </p:cNvPr>
              <p:cNvCxnSpPr/>
              <p:nvPr/>
            </p:nvCxnSpPr>
            <p:spPr>
              <a:xfrm rot="2700000" flipH="1">
                <a:off x="5745662" y="6076266"/>
                <a:ext cx="0" cy="489931"/>
              </a:xfrm>
              <a:prstGeom prst="straightConnector1">
                <a:avLst/>
              </a:prstGeom>
              <a:noFill/>
              <a:ln w="34925" cap="flat" cmpd="sng">
                <a:solidFill>
                  <a:srgbClr val="274E13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23" name="Google Shape;163;p15">
                <a:extLst>
                  <a:ext uri="{FF2B5EF4-FFF2-40B4-BE49-F238E27FC236}">
                    <a16:creationId xmlns:a16="http://schemas.microsoft.com/office/drawing/2014/main" id="{D0B0231A-CDAA-55DE-0AB3-A0D2162F93C8}"/>
                  </a:ext>
                </a:extLst>
              </p:cNvPr>
              <p:cNvCxnSpPr/>
              <p:nvPr/>
            </p:nvCxnSpPr>
            <p:spPr>
              <a:xfrm rot="19101988" flipH="1">
                <a:off x="6708168" y="6094198"/>
                <a:ext cx="0" cy="489931"/>
              </a:xfrm>
              <a:prstGeom prst="straightConnector1">
                <a:avLst/>
              </a:prstGeom>
              <a:noFill/>
              <a:ln w="34925" cap="flat" cmpd="sng">
                <a:solidFill>
                  <a:srgbClr val="274E13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24" name="Google Shape;164;p15">
                <a:extLst>
                  <a:ext uri="{FF2B5EF4-FFF2-40B4-BE49-F238E27FC236}">
                    <a16:creationId xmlns:a16="http://schemas.microsoft.com/office/drawing/2014/main" id="{0551769A-B18F-57DA-9890-BD3DACA92EF1}"/>
                  </a:ext>
                </a:extLst>
              </p:cNvPr>
              <p:cNvCxnSpPr/>
              <p:nvPr/>
            </p:nvCxnSpPr>
            <p:spPr>
              <a:xfrm rot="13500000" flipH="1">
                <a:off x="6677221" y="5174344"/>
                <a:ext cx="0" cy="489931"/>
              </a:xfrm>
              <a:prstGeom prst="straightConnector1">
                <a:avLst/>
              </a:prstGeom>
              <a:noFill/>
              <a:ln w="34925" cap="flat" cmpd="sng">
                <a:solidFill>
                  <a:srgbClr val="274E13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25" name="Google Shape;165;p15">
                <a:extLst>
                  <a:ext uri="{FF2B5EF4-FFF2-40B4-BE49-F238E27FC236}">
                    <a16:creationId xmlns:a16="http://schemas.microsoft.com/office/drawing/2014/main" id="{E6AC0FAE-73AC-72EF-1CF3-3034DEBD495D}"/>
                  </a:ext>
                </a:extLst>
              </p:cNvPr>
              <p:cNvCxnSpPr/>
              <p:nvPr/>
            </p:nvCxnSpPr>
            <p:spPr>
              <a:xfrm rot="16200000" flipH="1">
                <a:off x="6904244" y="5628475"/>
                <a:ext cx="0" cy="489931"/>
              </a:xfrm>
              <a:prstGeom prst="straightConnector1">
                <a:avLst/>
              </a:prstGeom>
              <a:noFill/>
              <a:ln w="34925" cap="flat" cmpd="sng">
                <a:solidFill>
                  <a:srgbClr val="274E13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sp>
            <p:nvSpPr>
              <p:cNvPr id="26" name="Diagrama de flujo: conector 25">
                <a:extLst>
                  <a:ext uri="{FF2B5EF4-FFF2-40B4-BE49-F238E27FC236}">
                    <a16:creationId xmlns:a16="http://schemas.microsoft.com/office/drawing/2014/main" id="{7B7DE775-A61E-2DAE-D866-9118F5B0E6B5}"/>
                  </a:ext>
                </a:extLst>
              </p:cNvPr>
              <p:cNvSpPr/>
              <p:nvPr/>
            </p:nvSpPr>
            <p:spPr>
              <a:xfrm>
                <a:off x="6011872" y="5654195"/>
                <a:ext cx="189272" cy="189272"/>
              </a:xfrm>
              <a:prstGeom prst="flowChartConnector">
                <a:avLst/>
              </a:prstGeom>
              <a:solidFill>
                <a:srgbClr val="203864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7" name="Diagrama de flujo: conector 26">
                <a:extLst>
                  <a:ext uri="{FF2B5EF4-FFF2-40B4-BE49-F238E27FC236}">
                    <a16:creationId xmlns:a16="http://schemas.microsoft.com/office/drawing/2014/main" id="{013CCEF6-3AB1-320F-4D56-94827B0ADDD0}"/>
                  </a:ext>
                </a:extLst>
              </p:cNvPr>
              <p:cNvSpPr/>
              <p:nvPr/>
            </p:nvSpPr>
            <p:spPr>
              <a:xfrm>
                <a:off x="6236631" y="5654195"/>
                <a:ext cx="189272" cy="189272"/>
              </a:xfrm>
              <a:prstGeom prst="flowChartConnector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8" name="Diagrama de flujo: conector 27">
                <a:extLst>
                  <a:ext uri="{FF2B5EF4-FFF2-40B4-BE49-F238E27FC236}">
                    <a16:creationId xmlns:a16="http://schemas.microsoft.com/office/drawing/2014/main" id="{72918316-9385-6EDF-2C88-C53E6CDAD9CF}"/>
                  </a:ext>
                </a:extLst>
              </p:cNvPr>
              <p:cNvSpPr/>
              <p:nvPr/>
            </p:nvSpPr>
            <p:spPr>
              <a:xfrm>
                <a:off x="6011872" y="5874856"/>
                <a:ext cx="189272" cy="189272"/>
              </a:xfrm>
              <a:prstGeom prst="flowChartConnector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9" name="Diagrama de flujo: conector 28">
                <a:extLst>
                  <a:ext uri="{FF2B5EF4-FFF2-40B4-BE49-F238E27FC236}">
                    <a16:creationId xmlns:a16="http://schemas.microsoft.com/office/drawing/2014/main" id="{474EB386-54FA-8DEE-29CD-1AF47DE101ED}"/>
                  </a:ext>
                </a:extLst>
              </p:cNvPr>
              <p:cNvSpPr/>
              <p:nvPr/>
            </p:nvSpPr>
            <p:spPr>
              <a:xfrm>
                <a:off x="6236631" y="5874856"/>
                <a:ext cx="189272" cy="189272"/>
              </a:xfrm>
              <a:prstGeom prst="flowChartConnector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cxnSp>
            <p:nvCxnSpPr>
              <p:cNvPr id="30" name="Conector recto de flecha 29">
                <a:extLst>
                  <a:ext uri="{FF2B5EF4-FFF2-40B4-BE49-F238E27FC236}">
                    <a16:creationId xmlns:a16="http://schemas.microsoft.com/office/drawing/2014/main" id="{10AF8DD9-DE1D-13F4-F98E-9032EAB88AE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106508" y="5701513"/>
                <a:ext cx="0" cy="94636"/>
              </a:xfrm>
              <a:prstGeom prst="straightConnector1">
                <a:avLst/>
              </a:prstGeom>
              <a:ln w="6350">
                <a:solidFill>
                  <a:schemeClr val="bg1"/>
                </a:solidFill>
                <a:headEnd w="sm" len="sm"/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recto de flecha 30">
                <a:extLst>
                  <a:ext uri="{FF2B5EF4-FFF2-40B4-BE49-F238E27FC236}">
                    <a16:creationId xmlns:a16="http://schemas.microsoft.com/office/drawing/2014/main" id="{6104102C-3807-907B-DFEC-15111D92D13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331268" y="5922174"/>
                <a:ext cx="0" cy="94636"/>
              </a:xfrm>
              <a:prstGeom prst="straightConnector1">
                <a:avLst/>
              </a:prstGeom>
              <a:ln w="6350">
                <a:solidFill>
                  <a:schemeClr val="bg1"/>
                </a:solidFill>
                <a:headEnd w="sm" len="sm"/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ector recto de flecha 31">
                <a:extLst>
                  <a:ext uri="{FF2B5EF4-FFF2-40B4-BE49-F238E27FC236}">
                    <a16:creationId xmlns:a16="http://schemas.microsoft.com/office/drawing/2014/main" id="{A79EFA67-6698-B8C0-A176-55E90A3D77C8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6331268" y="5704084"/>
                <a:ext cx="0" cy="94636"/>
              </a:xfrm>
              <a:prstGeom prst="straightConnector1">
                <a:avLst/>
              </a:prstGeom>
              <a:ln w="6350">
                <a:solidFill>
                  <a:schemeClr val="bg1"/>
                </a:solidFill>
                <a:headEnd w="sm" len="sm"/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recto de flecha 32">
                <a:extLst>
                  <a:ext uri="{FF2B5EF4-FFF2-40B4-BE49-F238E27FC236}">
                    <a16:creationId xmlns:a16="http://schemas.microsoft.com/office/drawing/2014/main" id="{DF87D3E5-9F56-9B3D-0CD4-EE376EEB6E67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6106508" y="5922174"/>
                <a:ext cx="0" cy="94636"/>
              </a:xfrm>
              <a:prstGeom prst="straightConnector1">
                <a:avLst/>
              </a:prstGeom>
              <a:ln w="6350">
                <a:solidFill>
                  <a:schemeClr val="bg1"/>
                </a:solidFill>
                <a:headEnd w="sm" len="sm"/>
                <a:tailEnd type="stealth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Google Shape;134;p15">
              <a:extLst>
                <a:ext uri="{FF2B5EF4-FFF2-40B4-BE49-F238E27FC236}">
                  <a16:creationId xmlns:a16="http://schemas.microsoft.com/office/drawing/2014/main" id="{BDA5AD9D-7AAF-29BD-FCA4-95A79D112EC7}"/>
                </a:ext>
              </a:extLst>
            </p:cNvPr>
            <p:cNvSpPr txBox="1"/>
            <p:nvPr/>
          </p:nvSpPr>
          <p:spPr>
            <a:xfrm>
              <a:off x="4144925" y="3668118"/>
              <a:ext cx="1856865" cy="11079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algn="ctr"/>
              <a:r>
                <a:rPr lang="es-CO" sz="2000" dirty="0">
                  <a:solidFill>
                    <a:srgbClr val="274E13"/>
                  </a:solidFill>
                </a:rPr>
                <a:t>Presión de degeneración </a:t>
              </a:r>
              <a:r>
                <a:rPr lang="es-CO" sz="2000" b="1" dirty="0">
                  <a:solidFill>
                    <a:srgbClr val="203864"/>
                  </a:solidFill>
                </a:rPr>
                <a:t>N</a:t>
              </a:r>
              <a:r>
                <a:rPr lang="es" sz="2000" b="1" dirty="0" err="1">
                  <a:solidFill>
                    <a:srgbClr val="203864"/>
                  </a:solidFill>
                </a:rPr>
                <a:t>eutrones</a:t>
              </a:r>
              <a:r>
                <a:rPr lang="es" sz="2000" b="1" dirty="0">
                  <a:solidFill>
                    <a:srgbClr val="203864"/>
                  </a:solidFill>
                </a:rPr>
                <a:t> </a:t>
              </a:r>
              <a:endParaRPr lang="es-CO" sz="2000" dirty="0">
                <a:solidFill>
                  <a:srgbClr val="274E13"/>
                </a:solidFill>
                <a:ea typeface="Calibri"/>
                <a:cs typeface="Calibri"/>
              </a:endParaRPr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CDBD4F55-40B3-9751-40AC-BCD33C08E158}"/>
              </a:ext>
            </a:extLst>
          </p:cNvPr>
          <p:cNvGrpSpPr/>
          <p:nvPr/>
        </p:nvGrpSpPr>
        <p:grpSpPr>
          <a:xfrm>
            <a:off x="2420403" y="2913361"/>
            <a:ext cx="1080000" cy="1080000"/>
            <a:chOff x="13199339" y="3417604"/>
            <a:chExt cx="1080000" cy="1080000"/>
          </a:xfrm>
        </p:grpSpPr>
        <p:sp>
          <p:nvSpPr>
            <p:cNvPr id="36" name="Google Shape;262;p17">
              <a:extLst>
                <a:ext uri="{FF2B5EF4-FFF2-40B4-BE49-F238E27FC236}">
                  <a16:creationId xmlns:a16="http://schemas.microsoft.com/office/drawing/2014/main" id="{9BD6E9D4-5A89-DAEF-FB65-81FFBE6D6CD8}"/>
                </a:ext>
              </a:extLst>
            </p:cNvPr>
            <p:cNvSpPr/>
            <p:nvPr/>
          </p:nvSpPr>
          <p:spPr>
            <a:xfrm>
              <a:off x="13199339" y="3417604"/>
              <a:ext cx="1080000" cy="10800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7" name="Google Shape;263;p17">
              <a:extLst>
                <a:ext uri="{FF2B5EF4-FFF2-40B4-BE49-F238E27FC236}">
                  <a16:creationId xmlns:a16="http://schemas.microsoft.com/office/drawing/2014/main" id="{55E1FA92-BE5D-FCB1-E724-C714DED711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741139" y="3452320"/>
              <a:ext cx="190860" cy="505584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dash"/>
              <a:round/>
              <a:headEnd type="none" w="med" len="med"/>
              <a:tailEnd type="triangle" w="med" len="med"/>
            </a:ln>
          </p:spPr>
        </p:cxnSp>
        <p:sp>
          <p:nvSpPr>
            <p:cNvPr id="38" name="Google Shape;264;p17">
              <a:extLst>
                <a:ext uri="{FF2B5EF4-FFF2-40B4-BE49-F238E27FC236}">
                  <a16:creationId xmlns:a16="http://schemas.microsoft.com/office/drawing/2014/main" id="{73D650DA-638D-CB7E-79DE-476221F2BD13}"/>
                </a:ext>
              </a:extLst>
            </p:cNvPr>
            <p:cNvSpPr/>
            <p:nvPr/>
          </p:nvSpPr>
          <p:spPr>
            <a:xfrm>
              <a:off x="13914773" y="3431585"/>
              <a:ext cx="36000" cy="360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;p17">
              <a:extLst>
                <a:ext uri="{FF2B5EF4-FFF2-40B4-BE49-F238E27FC236}">
                  <a16:creationId xmlns:a16="http://schemas.microsoft.com/office/drawing/2014/main" id="{614DA516-E9B4-C250-EBC4-342D102CF640}"/>
                </a:ext>
              </a:extLst>
            </p:cNvPr>
            <p:cNvSpPr txBox="1"/>
            <p:nvPr/>
          </p:nvSpPr>
          <p:spPr>
            <a:xfrm>
              <a:off x="13812576" y="3494708"/>
              <a:ext cx="2247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1300" dirty="0">
                  <a:latin typeface="Calibri"/>
                  <a:ea typeface="Calibri"/>
                  <a:cs typeface="Calibri"/>
                  <a:sym typeface="Calibri"/>
                </a:rPr>
                <a:t>r</a:t>
              </a:r>
              <a:endParaRPr sz="12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" name="Grupo 75">
            <a:extLst>
              <a:ext uri="{FF2B5EF4-FFF2-40B4-BE49-F238E27FC236}">
                <a16:creationId xmlns:a16="http://schemas.microsoft.com/office/drawing/2014/main" id="{610D608E-DC43-1556-B9B0-92BE4A9FF738}"/>
              </a:ext>
            </a:extLst>
          </p:cNvPr>
          <p:cNvGrpSpPr/>
          <p:nvPr/>
        </p:nvGrpSpPr>
        <p:grpSpPr>
          <a:xfrm>
            <a:off x="8313105" y="6737194"/>
            <a:ext cx="1926631" cy="876400"/>
            <a:chOff x="8500417" y="4776083"/>
            <a:chExt cx="1926631" cy="876400"/>
          </a:xfrm>
        </p:grpSpPr>
        <p:pic>
          <p:nvPicPr>
            <p:cNvPr id="74" name="Imagen 73">
              <a:extLst>
                <a:ext uri="{FF2B5EF4-FFF2-40B4-BE49-F238E27FC236}">
                  <a16:creationId xmlns:a16="http://schemas.microsoft.com/office/drawing/2014/main" id="{4A2EE463-1404-894F-D8AB-459E4CDFA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79078" y="5233460"/>
              <a:ext cx="1369309" cy="419023"/>
            </a:xfrm>
            <a:prstGeom prst="rect">
              <a:avLst/>
            </a:prstGeom>
          </p:spPr>
        </p:pic>
        <p:sp>
          <p:nvSpPr>
            <p:cNvPr id="75" name="Google Shape;288;p18">
              <a:extLst>
                <a:ext uri="{FF2B5EF4-FFF2-40B4-BE49-F238E27FC236}">
                  <a16:creationId xmlns:a16="http://schemas.microsoft.com/office/drawing/2014/main" id="{95571635-E96B-D156-F2CD-5304F837B53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8500417" y="4776083"/>
              <a:ext cx="1926631" cy="599829"/>
            </a:xfrm>
            <a:prstGeom prst="rect">
              <a:avLst/>
            </a:prstGeom>
            <a:noFill/>
            <a:ln w="1905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" sz="2000" dirty="0">
                  <a:solidFill>
                    <a:schemeClr val="tx1"/>
                  </a:solidFill>
                </a:rPr>
                <a:t>Conservation law</a:t>
              </a:r>
              <a:endParaRPr sz="20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48E3BCB6-3C76-50EE-6B7B-699AF77DE7E3}"/>
              </a:ext>
            </a:extLst>
          </p:cNvPr>
          <p:cNvGrpSpPr/>
          <p:nvPr/>
        </p:nvGrpSpPr>
        <p:grpSpPr>
          <a:xfrm>
            <a:off x="5673318" y="2080419"/>
            <a:ext cx="5349801" cy="2529681"/>
            <a:chOff x="5673318" y="2080419"/>
            <a:chExt cx="5349801" cy="2529681"/>
          </a:xfrm>
        </p:grpSpPr>
        <p:grpSp>
          <p:nvGrpSpPr>
            <p:cNvPr id="70" name="Grupo 69">
              <a:extLst>
                <a:ext uri="{FF2B5EF4-FFF2-40B4-BE49-F238E27FC236}">
                  <a16:creationId xmlns:a16="http://schemas.microsoft.com/office/drawing/2014/main" id="{C6D73708-D2A1-FC6D-0A6E-F066B5E42285}"/>
                </a:ext>
              </a:extLst>
            </p:cNvPr>
            <p:cNvGrpSpPr/>
            <p:nvPr/>
          </p:nvGrpSpPr>
          <p:grpSpPr>
            <a:xfrm>
              <a:off x="7743044" y="2080419"/>
              <a:ext cx="3280075" cy="2529681"/>
              <a:chOff x="7213760" y="1719491"/>
              <a:chExt cx="3280075" cy="2529681"/>
            </a:xfrm>
          </p:grpSpPr>
          <p:sp>
            <p:nvSpPr>
              <p:cNvPr id="47" name="Google Shape;293;p18">
                <a:extLst>
                  <a:ext uri="{FF2B5EF4-FFF2-40B4-BE49-F238E27FC236}">
                    <a16:creationId xmlns:a16="http://schemas.microsoft.com/office/drawing/2014/main" id="{9DE6383D-650A-07BA-EC1C-98E02DE88DEE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9331493" y="3409925"/>
                <a:ext cx="1160427" cy="598623"/>
              </a:xfrm>
              <a:prstGeom prst="rect">
                <a:avLst/>
              </a:prstGeom>
              <a:noFill/>
              <a:ln w="19050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2000" dirty="0">
                    <a:solidFill>
                      <a:schemeClr val="tx1"/>
                    </a:solidFill>
                  </a:rPr>
                  <a:t>Stress- </a:t>
                </a: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2000" dirty="0"/>
                  <a:t>e</a:t>
                </a:r>
                <a:r>
                  <a:rPr lang="es" sz="2000" dirty="0">
                    <a:solidFill>
                      <a:schemeClr val="tx1"/>
                    </a:solidFill>
                  </a:rPr>
                  <a:t>nergy Tensor</a:t>
                </a:r>
                <a:endParaRPr sz="2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Google Shape;291;p18">
                <a:extLst>
                  <a:ext uri="{FF2B5EF4-FFF2-40B4-BE49-F238E27FC236}">
                    <a16:creationId xmlns:a16="http://schemas.microsoft.com/office/drawing/2014/main" id="{5FF831F6-B698-89E5-7E38-2D224873399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7638745" y="3316663"/>
                <a:ext cx="937225" cy="412169"/>
              </a:xfrm>
              <a:prstGeom prst="rect">
                <a:avLst/>
              </a:prstGeom>
              <a:solidFill>
                <a:schemeClr val="bg1"/>
              </a:solidFill>
              <a:ln w="19050" cap="flat" cmpd="sng">
                <a:noFill/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75" tIns="68575" rIns="68575" bIns="6857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 sz="2000" dirty="0">
                    <a:solidFill>
                      <a:schemeClr val="tx1"/>
                    </a:solidFill>
                  </a:rPr>
                  <a:t>Metric</a:t>
                </a:r>
                <a:endParaRPr sz="20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3" name="Grupo 62">
                <a:extLst>
                  <a:ext uri="{FF2B5EF4-FFF2-40B4-BE49-F238E27FC236}">
                    <a16:creationId xmlns:a16="http://schemas.microsoft.com/office/drawing/2014/main" id="{863B32B4-DD81-A0A4-92C4-38D7EC21F99F}"/>
                  </a:ext>
                </a:extLst>
              </p:cNvPr>
              <p:cNvGrpSpPr/>
              <p:nvPr/>
            </p:nvGrpSpPr>
            <p:grpSpPr>
              <a:xfrm>
                <a:off x="7213761" y="1719491"/>
                <a:ext cx="3280074" cy="1423780"/>
                <a:chOff x="7126715" y="1744142"/>
                <a:chExt cx="3280074" cy="1423780"/>
              </a:xfrm>
            </p:grpSpPr>
            <p:sp>
              <p:nvSpPr>
                <p:cNvPr id="54" name="Google Shape;288;p18">
                  <a:extLst>
                    <a:ext uri="{FF2B5EF4-FFF2-40B4-BE49-F238E27FC236}">
                      <a16:creationId xmlns:a16="http://schemas.microsoft.com/office/drawing/2014/main" id="{7637EC4A-A416-E825-257D-317430CC6CDA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7190407" y="1744142"/>
                  <a:ext cx="3216382" cy="599829"/>
                </a:xfrm>
                <a:prstGeom prst="rect">
                  <a:avLst/>
                </a:prstGeom>
                <a:noFill/>
                <a:ln w="19050" cap="flat" cmpd="sng">
                  <a:noFill/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75" tIns="68575" rIns="68575" bIns="68575" anchor="ctr" anchorCtr="0">
                  <a:noAutofit/>
                </a:bodyPr>
                <a:lstStyle/>
                <a:p>
                  <a:pPr algn="ctr"/>
                  <a:r>
                    <a:rPr lang="es" sz="2000" dirty="0"/>
                    <a:t>Ecuaciones de campo de Einstein</a:t>
                  </a:r>
                  <a:endParaRPr lang="en-US" dirty="0"/>
                </a:p>
              </p:txBody>
            </p:sp>
            <p:pic>
              <p:nvPicPr>
                <p:cNvPr id="61" name="Imagen 60">
                  <a:extLst>
                    <a:ext uri="{FF2B5EF4-FFF2-40B4-BE49-F238E27FC236}">
                      <a16:creationId xmlns:a16="http://schemas.microsoft.com/office/drawing/2014/main" id="{5CC27CCA-1E68-9BEC-E1FE-255302CC88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126715" y="2506144"/>
                  <a:ext cx="3216382" cy="661778"/>
                </a:xfrm>
                <a:prstGeom prst="rect">
                  <a:avLst/>
                </a:prstGeom>
              </p:spPr>
            </p:pic>
          </p:grpSp>
          <p:sp>
            <p:nvSpPr>
              <p:cNvPr id="66" name="Rectángulo 65">
                <a:extLst>
                  <a:ext uri="{FF2B5EF4-FFF2-40B4-BE49-F238E27FC236}">
                    <a16:creationId xmlns:a16="http://schemas.microsoft.com/office/drawing/2014/main" id="{7CA13F3E-AF74-2565-D5DB-8DAF9E707E23}"/>
                  </a:ext>
                </a:extLst>
              </p:cNvPr>
              <p:cNvSpPr/>
              <p:nvPr/>
            </p:nvSpPr>
            <p:spPr>
              <a:xfrm>
                <a:off x="7213760" y="2397610"/>
                <a:ext cx="1720689" cy="1396200"/>
              </a:xfrm>
              <a:prstGeom prst="rect">
                <a:avLst/>
              </a:prstGeom>
              <a:noFill/>
              <a:ln>
                <a:solidFill>
                  <a:schemeClr val="accent1">
                    <a:shade val="15000"/>
                    <a:alpha val="4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67" name="Rectángulo 66">
                <a:extLst>
                  <a:ext uri="{FF2B5EF4-FFF2-40B4-BE49-F238E27FC236}">
                    <a16:creationId xmlns:a16="http://schemas.microsoft.com/office/drawing/2014/main" id="{8C8AD7D0-07CA-FA7B-05BA-21F4BD250FF4}"/>
                  </a:ext>
                </a:extLst>
              </p:cNvPr>
              <p:cNvSpPr/>
              <p:nvPr/>
            </p:nvSpPr>
            <p:spPr>
              <a:xfrm>
                <a:off x="9334753" y="2409775"/>
                <a:ext cx="1157167" cy="1839397"/>
              </a:xfrm>
              <a:prstGeom prst="rect">
                <a:avLst/>
              </a:prstGeom>
              <a:noFill/>
              <a:ln>
                <a:solidFill>
                  <a:schemeClr val="accent1">
                    <a:shade val="15000"/>
                    <a:alpha val="4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cxnSp>
          <p:nvCxnSpPr>
            <p:cNvPr id="72" name="Conector recto de flecha 71">
              <a:extLst>
                <a:ext uri="{FF2B5EF4-FFF2-40B4-BE49-F238E27FC236}">
                  <a16:creationId xmlns:a16="http://schemas.microsoft.com/office/drawing/2014/main" id="{F773F0A1-DA36-2E37-8CB8-DB17C82FDB2D}"/>
                </a:ext>
              </a:extLst>
            </p:cNvPr>
            <p:cNvCxnSpPr/>
            <p:nvPr/>
          </p:nvCxnSpPr>
          <p:spPr>
            <a:xfrm>
              <a:off x="5673318" y="3477430"/>
              <a:ext cx="1440000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CuadroTexto 60">
            <a:extLst>
              <a:ext uri="{FF2B5EF4-FFF2-40B4-BE49-F238E27FC236}">
                <a16:creationId xmlns:a16="http://schemas.microsoft.com/office/drawing/2014/main" id="{43ED1ABB-6633-A20B-E518-2AAB7594E632}"/>
              </a:ext>
            </a:extLst>
          </p:cNvPr>
          <p:cNvSpPr txBox="1"/>
          <p:nvPr/>
        </p:nvSpPr>
        <p:spPr>
          <a:xfrm>
            <a:off x="11920630" y="-3712"/>
            <a:ext cx="276038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CO" sz="1400" dirty="0">
                <a:cs typeface="Calibri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56962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8" grpId="0" animBg="1"/>
      <p:bldP spid="48" grpId="1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EF43436-D260-D6DA-24DB-01CD890CF30A}"/>
              </a:ext>
            </a:extLst>
          </p:cNvPr>
          <p:cNvSpPr txBox="1"/>
          <p:nvPr/>
        </p:nvSpPr>
        <p:spPr>
          <a:xfrm>
            <a:off x="331693" y="409457"/>
            <a:ext cx="693868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CO" sz="32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Motivación</a:t>
            </a:r>
            <a:endParaRPr lang="es-CO" sz="32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E85C53F3-2B6B-6BD2-324A-E1B03D2BC29E}"/>
              </a:ext>
            </a:extLst>
          </p:cNvPr>
          <p:cNvSpPr txBox="1"/>
          <p:nvPr/>
        </p:nvSpPr>
        <p:spPr>
          <a:xfrm>
            <a:off x="11920630" y="-371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400" dirty="0"/>
              <a:t>2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7E6410F3-3FE3-291D-D383-800E1982C3B3}"/>
              </a:ext>
            </a:extLst>
          </p:cNvPr>
          <p:cNvGrpSpPr/>
          <p:nvPr/>
        </p:nvGrpSpPr>
        <p:grpSpPr>
          <a:xfrm>
            <a:off x="332643" y="1251151"/>
            <a:ext cx="2755302" cy="3809405"/>
            <a:chOff x="332643" y="1251151"/>
            <a:chExt cx="2755302" cy="3809405"/>
          </a:xfrm>
        </p:grpSpPr>
        <p:sp>
          <p:nvSpPr>
            <p:cNvPr id="4" name="Google Shape;201;p3">
              <a:extLst>
                <a:ext uri="{FF2B5EF4-FFF2-40B4-BE49-F238E27FC236}">
                  <a16:creationId xmlns:a16="http://schemas.microsoft.com/office/drawing/2014/main" id="{FA799898-EE10-5E4B-818E-8358FDA70914}"/>
                </a:ext>
              </a:extLst>
            </p:cNvPr>
            <p:cNvSpPr txBox="1"/>
            <p:nvPr/>
          </p:nvSpPr>
          <p:spPr>
            <a:xfrm>
              <a:off x="575534" y="1251151"/>
              <a:ext cx="2308845" cy="55396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1430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Fluido perfecto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202;p3">
              <a:extLst>
                <a:ext uri="{FF2B5EF4-FFF2-40B4-BE49-F238E27FC236}">
                  <a16:creationId xmlns:a16="http://schemas.microsoft.com/office/drawing/2014/main" id="{460EAD0F-FBC9-E613-91B8-B4CC67E231B8}"/>
                </a:ext>
              </a:extLst>
            </p:cNvPr>
            <p:cNvSpPr txBox="1"/>
            <p:nvPr/>
          </p:nvSpPr>
          <p:spPr>
            <a:xfrm>
              <a:off x="375111" y="1829472"/>
              <a:ext cx="2712834" cy="166196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4572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s-CO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No viscoso</a:t>
              </a:r>
              <a:endPara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  <a:p>
              <a:pPr marL="4572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s-CO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Sin flujo de calor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  <a:p>
              <a:pPr marL="114300">
                <a:buClr>
                  <a:schemeClr val="dk1"/>
                </a:buClr>
                <a:buSzPts val="1800"/>
              </a:pPr>
              <a:r>
                <a:rPr lang="es-CO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</a:t>
              </a:r>
              <a:endPara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  <a:p>
              <a:pPr marL="114300">
                <a:buSzPts val="1800"/>
              </a:pPr>
              <a:r>
                <a:rPr lang="es-CO" sz="24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</a:t>
              </a:r>
              <a:r>
                <a:rPr lang="es-CO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Fluido pascaliano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6" name="Google Shape;203;p3">
              <a:extLst>
                <a:ext uri="{FF2B5EF4-FFF2-40B4-BE49-F238E27FC236}">
                  <a16:creationId xmlns:a16="http://schemas.microsoft.com/office/drawing/2014/main" id="{5F47228F-A848-CA0B-0577-E33A3664CC43}"/>
                </a:ext>
              </a:extLst>
            </p:cNvPr>
            <p:cNvSpPr txBox="1"/>
            <p:nvPr/>
          </p:nvSpPr>
          <p:spPr>
            <a:xfrm>
              <a:off x="332643" y="4761456"/>
              <a:ext cx="2712835" cy="299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es-CO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L. Landau &amp; E. Liftshitz, Elsevier, 2013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" name="Google Shape;204;p3">
              <a:extLst>
                <a:ext uri="{FF2B5EF4-FFF2-40B4-BE49-F238E27FC236}">
                  <a16:creationId xmlns:a16="http://schemas.microsoft.com/office/drawing/2014/main" id="{77342D76-DBC5-6F12-5E4B-E2EF511AEEB2}"/>
                </a:ext>
              </a:extLst>
            </p:cNvPr>
            <p:cNvGrpSpPr/>
            <p:nvPr/>
          </p:nvGrpSpPr>
          <p:grpSpPr>
            <a:xfrm>
              <a:off x="1206336" y="3772343"/>
              <a:ext cx="965451" cy="964596"/>
              <a:chOff x="1084416" y="3122103"/>
              <a:chExt cx="1259627" cy="1258512"/>
            </a:xfrm>
          </p:grpSpPr>
          <p:grpSp>
            <p:nvGrpSpPr>
              <p:cNvPr id="8" name="Google Shape;205;p3">
                <a:extLst>
                  <a:ext uri="{FF2B5EF4-FFF2-40B4-BE49-F238E27FC236}">
                    <a16:creationId xmlns:a16="http://schemas.microsoft.com/office/drawing/2014/main" id="{CB7A1814-6A76-22FC-485B-49EFDDE29921}"/>
                  </a:ext>
                </a:extLst>
              </p:cNvPr>
              <p:cNvGrpSpPr/>
              <p:nvPr/>
            </p:nvGrpSpPr>
            <p:grpSpPr>
              <a:xfrm>
                <a:off x="1387466" y="3501725"/>
                <a:ext cx="684946" cy="701812"/>
                <a:chOff x="1387466" y="3501725"/>
                <a:chExt cx="684946" cy="701812"/>
              </a:xfrm>
            </p:grpSpPr>
            <p:sp>
              <p:nvSpPr>
                <p:cNvPr id="10" name="Google Shape;206;p3">
                  <a:extLst>
                    <a:ext uri="{FF2B5EF4-FFF2-40B4-BE49-F238E27FC236}">
                      <a16:creationId xmlns:a16="http://schemas.microsoft.com/office/drawing/2014/main" id="{B9574AF3-18E9-0D6E-CD2B-2B0E6FE4D1DB}"/>
                    </a:ext>
                  </a:extLst>
                </p:cNvPr>
                <p:cNvSpPr/>
                <p:nvPr/>
              </p:nvSpPr>
              <p:spPr>
                <a:xfrm>
                  <a:off x="1707622" y="3832236"/>
                  <a:ext cx="45719" cy="4571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rgbClr val="42719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11" name="Google Shape;207;p3">
                  <a:extLst>
                    <a:ext uri="{FF2B5EF4-FFF2-40B4-BE49-F238E27FC236}">
                      <a16:creationId xmlns:a16="http://schemas.microsoft.com/office/drawing/2014/main" id="{2F667573-3ED2-DCB6-3661-3ADCE0EA8625}"/>
                    </a:ext>
                  </a:extLst>
                </p:cNvPr>
                <p:cNvCxnSpPr/>
                <p:nvPr/>
              </p:nvCxnSpPr>
              <p:spPr>
                <a:xfrm rot="10800000">
                  <a:off x="1387466" y="3851869"/>
                  <a:ext cx="28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  <p:cxnSp>
              <p:nvCxnSpPr>
                <p:cNvPr id="12" name="Google Shape;208;p3">
                  <a:extLst>
                    <a:ext uri="{FF2B5EF4-FFF2-40B4-BE49-F238E27FC236}">
                      <a16:creationId xmlns:a16="http://schemas.microsoft.com/office/drawing/2014/main" id="{CE1524DC-4F3B-AABB-AEA7-9FBE253F5712}"/>
                    </a:ext>
                  </a:extLst>
                </p:cNvPr>
                <p:cNvCxnSpPr/>
                <p:nvPr/>
              </p:nvCxnSpPr>
              <p:spPr>
                <a:xfrm>
                  <a:off x="1784412" y="3851869"/>
                  <a:ext cx="28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  <p:cxnSp>
              <p:nvCxnSpPr>
                <p:cNvPr id="13" name="Google Shape;209;p3">
                  <a:extLst>
                    <a:ext uri="{FF2B5EF4-FFF2-40B4-BE49-F238E27FC236}">
                      <a16:creationId xmlns:a16="http://schemas.microsoft.com/office/drawing/2014/main" id="{026CA357-153F-E136-0B51-F537BD6DECED}"/>
                    </a:ext>
                  </a:extLst>
                </p:cNvPr>
                <p:cNvCxnSpPr/>
                <p:nvPr/>
              </p:nvCxnSpPr>
              <p:spPr>
                <a:xfrm rot="5400000">
                  <a:off x="1584686" y="4059537"/>
                  <a:ext cx="28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  <p:cxnSp>
              <p:nvCxnSpPr>
                <p:cNvPr id="14" name="Google Shape;210;p3">
                  <a:extLst>
                    <a:ext uri="{FF2B5EF4-FFF2-40B4-BE49-F238E27FC236}">
                      <a16:creationId xmlns:a16="http://schemas.microsoft.com/office/drawing/2014/main" id="{742D8ADE-2A38-E426-09DD-BAB4D80C407E}"/>
                    </a:ext>
                  </a:extLst>
                </p:cNvPr>
                <p:cNvCxnSpPr/>
                <p:nvPr/>
              </p:nvCxnSpPr>
              <p:spPr>
                <a:xfrm rot="-2700000">
                  <a:off x="1739283" y="3742512"/>
                  <a:ext cx="216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cxnSp>
              <p:nvCxnSpPr>
                <p:cNvPr id="15" name="Google Shape;211;p3">
                  <a:extLst>
                    <a:ext uri="{FF2B5EF4-FFF2-40B4-BE49-F238E27FC236}">
                      <a16:creationId xmlns:a16="http://schemas.microsoft.com/office/drawing/2014/main" id="{03657147-F999-B471-9BF4-4047AF5E5FB2}"/>
                    </a:ext>
                  </a:extLst>
                </p:cNvPr>
                <p:cNvCxnSpPr/>
                <p:nvPr/>
              </p:nvCxnSpPr>
              <p:spPr>
                <a:xfrm rot="8100000">
                  <a:off x="1499834" y="3967244"/>
                  <a:ext cx="216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cxnSp>
              <p:nvCxnSpPr>
                <p:cNvPr id="16" name="Google Shape;212;p3">
                  <a:extLst>
                    <a:ext uri="{FF2B5EF4-FFF2-40B4-BE49-F238E27FC236}">
                      <a16:creationId xmlns:a16="http://schemas.microsoft.com/office/drawing/2014/main" id="{F6931D46-724A-A94F-CFC2-5E12D0EB2E6C}"/>
                    </a:ext>
                  </a:extLst>
                </p:cNvPr>
                <p:cNvCxnSpPr/>
                <p:nvPr/>
              </p:nvCxnSpPr>
              <p:spPr>
                <a:xfrm rot="-2700000">
                  <a:off x="1739282" y="3742513"/>
                  <a:ext cx="216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  <p:cxnSp>
              <p:nvCxnSpPr>
                <p:cNvPr id="17" name="Google Shape;213;p3">
                  <a:extLst>
                    <a:ext uri="{FF2B5EF4-FFF2-40B4-BE49-F238E27FC236}">
                      <a16:creationId xmlns:a16="http://schemas.microsoft.com/office/drawing/2014/main" id="{53189969-7570-E55F-D6E6-AB8F636D2257}"/>
                    </a:ext>
                  </a:extLst>
                </p:cNvPr>
                <p:cNvCxnSpPr/>
                <p:nvPr/>
              </p:nvCxnSpPr>
              <p:spPr>
                <a:xfrm rot="8100000">
                  <a:off x="1499836" y="3967242"/>
                  <a:ext cx="216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  <a:effectLst>
                  <a:outerShdw blurRad="50800" dist="38100" dir="2700000" algn="tl" rotWithShape="0">
                    <a:srgbClr val="000000">
                      <a:alpha val="80000"/>
                    </a:srgbClr>
                  </a:outerShdw>
                </a:effectLst>
              </p:spPr>
            </p:cxnSp>
            <p:cxnSp>
              <p:nvCxnSpPr>
                <p:cNvPr id="18" name="Google Shape;214;p3">
                  <a:extLst>
                    <a:ext uri="{FF2B5EF4-FFF2-40B4-BE49-F238E27FC236}">
                      <a16:creationId xmlns:a16="http://schemas.microsoft.com/office/drawing/2014/main" id="{FAB845D4-6A85-E3EC-F575-016A88A39698}"/>
                    </a:ext>
                  </a:extLst>
                </p:cNvPr>
                <p:cNvCxnSpPr/>
                <p:nvPr/>
              </p:nvCxnSpPr>
              <p:spPr>
                <a:xfrm rot="-5400000">
                  <a:off x="1584686" y="3645725"/>
                  <a:ext cx="28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</p:grpSp>
          <p:sp>
            <p:nvSpPr>
              <p:cNvPr id="9" name="Google Shape;215;p3">
                <a:extLst>
                  <a:ext uri="{FF2B5EF4-FFF2-40B4-BE49-F238E27FC236}">
                    <a16:creationId xmlns:a16="http://schemas.microsoft.com/office/drawing/2014/main" id="{EA421BE4-2CE7-5CF5-A085-6BF2B7C0DD38}"/>
                  </a:ext>
                </a:extLst>
              </p:cNvPr>
              <p:cNvSpPr/>
              <p:nvPr/>
            </p:nvSpPr>
            <p:spPr>
              <a:xfrm>
                <a:off x="1084416" y="3122103"/>
                <a:ext cx="1259627" cy="1258512"/>
              </a:xfrm>
              <a:prstGeom prst="cube">
                <a:avLst>
                  <a:gd name="adj" fmla="val 25000"/>
                </a:avLst>
              </a:prstGeom>
              <a:noFill/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6" name="Google Shape;216;p3">
            <a:extLst>
              <a:ext uri="{FF2B5EF4-FFF2-40B4-BE49-F238E27FC236}">
                <a16:creationId xmlns:a16="http://schemas.microsoft.com/office/drawing/2014/main" id="{E78D5BEB-CD97-873C-6AD7-EF87956A90C8}"/>
              </a:ext>
            </a:extLst>
          </p:cNvPr>
          <p:cNvGrpSpPr/>
          <p:nvPr/>
        </p:nvGrpSpPr>
        <p:grpSpPr>
          <a:xfrm>
            <a:off x="3245642" y="1245159"/>
            <a:ext cx="4262354" cy="4900973"/>
            <a:chOff x="3245642" y="1245159"/>
            <a:chExt cx="4262354" cy="4900973"/>
          </a:xfrm>
        </p:grpSpPr>
        <p:sp>
          <p:nvSpPr>
            <p:cNvPr id="97" name="Google Shape;217;p3">
              <a:extLst>
                <a:ext uri="{FF2B5EF4-FFF2-40B4-BE49-F238E27FC236}">
                  <a16:creationId xmlns:a16="http://schemas.microsoft.com/office/drawing/2014/main" id="{AF963C4C-7FA6-F6AC-D5C2-900EBF4929DD}"/>
                </a:ext>
              </a:extLst>
            </p:cNvPr>
            <p:cNvSpPr txBox="1"/>
            <p:nvPr/>
          </p:nvSpPr>
          <p:spPr>
            <a:xfrm>
              <a:off x="3913937" y="1245159"/>
              <a:ext cx="2928979" cy="55396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1430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Presión anisótropa</a:t>
              </a: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8" name="Google Shape;218;p3">
              <a:extLst>
                <a:ext uri="{FF2B5EF4-FFF2-40B4-BE49-F238E27FC236}">
                  <a16:creationId xmlns:a16="http://schemas.microsoft.com/office/drawing/2014/main" id="{6969DEAF-91B6-E925-FC96-1549C49B5C5A}"/>
                </a:ext>
              </a:extLst>
            </p:cNvPr>
            <p:cNvGrpSpPr/>
            <p:nvPr/>
          </p:nvGrpSpPr>
          <p:grpSpPr>
            <a:xfrm>
              <a:off x="4716642" y="5181536"/>
              <a:ext cx="965451" cy="964596"/>
              <a:chOff x="4716642" y="5181536"/>
              <a:chExt cx="1259627" cy="1258512"/>
            </a:xfrm>
          </p:grpSpPr>
          <p:sp>
            <p:nvSpPr>
              <p:cNvPr id="105" name="Google Shape;219;p3">
                <a:extLst>
                  <a:ext uri="{FF2B5EF4-FFF2-40B4-BE49-F238E27FC236}">
                    <a16:creationId xmlns:a16="http://schemas.microsoft.com/office/drawing/2014/main" id="{6EF856C4-76B3-D7A4-7CC0-3DA778B96944}"/>
                  </a:ext>
                </a:extLst>
              </p:cNvPr>
              <p:cNvSpPr/>
              <p:nvPr/>
            </p:nvSpPr>
            <p:spPr>
              <a:xfrm>
                <a:off x="4716642" y="5181536"/>
                <a:ext cx="1259627" cy="1258512"/>
              </a:xfrm>
              <a:prstGeom prst="cube">
                <a:avLst>
                  <a:gd name="adj" fmla="val 25000"/>
                </a:avLst>
              </a:prstGeom>
              <a:noFill/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6" name="Google Shape;220;p3">
                <a:extLst>
                  <a:ext uri="{FF2B5EF4-FFF2-40B4-BE49-F238E27FC236}">
                    <a16:creationId xmlns:a16="http://schemas.microsoft.com/office/drawing/2014/main" id="{72398C2E-4A29-0BE8-0A01-224807938512}"/>
                  </a:ext>
                </a:extLst>
              </p:cNvPr>
              <p:cNvGrpSpPr/>
              <p:nvPr/>
            </p:nvGrpSpPr>
            <p:grpSpPr>
              <a:xfrm>
                <a:off x="4942405" y="5613554"/>
                <a:ext cx="885034" cy="557046"/>
                <a:chOff x="4942405" y="5613554"/>
                <a:chExt cx="885034" cy="557046"/>
              </a:xfrm>
            </p:grpSpPr>
            <p:sp>
              <p:nvSpPr>
                <p:cNvPr id="107" name="Google Shape;221;p3">
                  <a:extLst>
                    <a:ext uri="{FF2B5EF4-FFF2-40B4-BE49-F238E27FC236}">
                      <a16:creationId xmlns:a16="http://schemas.microsoft.com/office/drawing/2014/main" id="{15722449-5853-431E-502D-C3C97E643E4F}"/>
                    </a:ext>
                  </a:extLst>
                </p:cNvPr>
                <p:cNvSpPr/>
                <p:nvPr/>
              </p:nvSpPr>
              <p:spPr>
                <a:xfrm>
                  <a:off x="5362221" y="5873192"/>
                  <a:ext cx="45719" cy="45719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>
                  <a:solidFill>
                    <a:srgbClr val="42719B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>
                  <a:def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</a:defPPr>
                  <a:lvl1pPr marR="0" lvl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1pPr>
                  <a:lvl2pPr marR="0" lvl="1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2pPr>
                  <a:lvl3pPr marR="0" lvl="2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3pPr>
                  <a:lvl4pPr marR="0" lvl="3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4pPr>
                  <a:lvl5pPr marR="0" lvl="4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5pPr>
                  <a:lvl6pPr marR="0" lvl="5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6pPr>
                  <a:lvl7pPr marR="0" lvl="6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7pPr>
                  <a:lvl8pPr marR="0" lvl="7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8pPr>
                  <a:lvl9pPr marR="0" lvl="8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Font typeface="Arial"/>
                    <a:def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lvl9pPr>
                </a:lstStyle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cxnSp>
              <p:nvCxnSpPr>
                <p:cNvPr id="108" name="Google Shape;222;p3">
                  <a:extLst>
                    <a:ext uri="{FF2B5EF4-FFF2-40B4-BE49-F238E27FC236}">
                      <a16:creationId xmlns:a16="http://schemas.microsoft.com/office/drawing/2014/main" id="{3D0F4331-0A71-7BC8-5E18-E925FD380314}"/>
                    </a:ext>
                  </a:extLst>
                </p:cNvPr>
                <p:cNvCxnSpPr/>
                <p:nvPr/>
              </p:nvCxnSpPr>
              <p:spPr>
                <a:xfrm rot="10800000">
                  <a:off x="4954878" y="5889935"/>
                  <a:ext cx="37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cxnSp>
              <p:nvCxnSpPr>
                <p:cNvPr id="109" name="Google Shape;223;p3">
                  <a:extLst>
                    <a:ext uri="{FF2B5EF4-FFF2-40B4-BE49-F238E27FC236}">
                      <a16:creationId xmlns:a16="http://schemas.microsoft.com/office/drawing/2014/main" id="{C10380DB-75C0-15F6-6F6A-86DFFD79C4FC}"/>
                    </a:ext>
                  </a:extLst>
                </p:cNvPr>
                <p:cNvCxnSpPr/>
                <p:nvPr/>
              </p:nvCxnSpPr>
              <p:spPr>
                <a:xfrm>
                  <a:off x="5444925" y="5885321"/>
                  <a:ext cx="374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</p:spPr>
            </p:cxnSp>
            <p:cxnSp>
              <p:nvCxnSpPr>
                <p:cNvPr id="110" name="Google Shape;224;p3">
                  <a:extLst>
                    <a:ext uri="{FF2B5EF4-FFF2-40B4-BE49-F238E27FC236}">
                      <a16:creationId xmlns:a16="http://schemas.microsoft.com/office/drawing/2014/main" id="{914BCF61-E7CF-5471-08D2-9631D4325C08}"/>
                    </a:ext>
                  </a:extLst>
                </p:cNvPr>
                <p:cNvCxnSpPr/>
                <p:nvPr/>
              </p:nvCxnSpPr>
              <p:spPr>
                <a:xfrm rot="5400000">
                  <a:off x="5277080" y="6062600"/>
                  <a:ext cx="216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  <p:cxnSp>
              <p:nvCxnSpPr>
                <p:cNvPr id="111" name="Google Shape;225;p3">
                  <a:extLst>
                    <a:ext uri="{FF2B5EF4-FFF2-40B4-BE49-F238E27FC236}">
                      <a16:creationId xmlns:a16="http://schemas.microsoft.com/office/drawing/2014/main" id="{5F897BF3-863E-E9D2-388E-22189B153F20}"/>
                    </a:ext>
                  </a:extLst>
                </p:cNvPr>
                <p:cNvCxnSpPr/>
                <p:nvPr/>
              </p:nvCxnSpPr>
              <p:spPr>
                <a:xfrm rot="10800000">
                  <a:off x="4954879" y="5889934"/>
                  <a:ext cx="360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  <p:cxnSp>
              <p:nvCxnSpPr>
                <p:cNvPr id="112" name="Google Shape;226;p3">
                  <a:extLst>
                    <a:ext uri="{FF2B5EF4-FFF2-40B4-BE49-F238E27FC236}">
                      <a16:creationId xmlns:a16="http://schemas.microsoft.com/office/drawing/2014/main" id="{3802517A-2B7C-C9C3-C0BF-C6AEDDD2CE1D}"/>
                    </a:ext>
                  </a:extLst>
                </p:cNvPr>
                <p:cNvCxnSpPr/>
                <p:nvPr/>
              </p:nvCxnSpPr>
              <p:spPr>
                <a:xfrm>
                  <a:off x="5456151" y="5885320"/>
                  <a:ext cx="360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  <a:effectLst>
                  <a:outerShdw blurRad="50800" dist="38100" algn="l" rotWithShape="0">
                    <a:srgbClr val="000000">
                      <a:alpha val="40000"/>
                    </a:srgbClr>
                  </a:outerShdw>
                </a:effectLst>
              </p:spPr>
            </p:cxnSp>
            <p:cxnSp>
              <p:nvCxnSpPr>
                <p:cNvPr id="113" name="Google Shape;227;p3">
                  <a:extLst>
                    <a:ext uri="{FF2B5EF4-FFF2-40B4-BE49-F238E27FC236}">
                      <a16:creationId xmlns:a16="http://schemas.microsoft.com/office/drawing/2014/main" id="{8A7B0DDF-31E0-D0E5-1E89-C0D990B1D35E}"/>
                    </a:ext>
                  </a:extLst>
                </p:cNvPr>
                <p:cNvCxnSpPr/>
                <p:nvPr/>
              </p:nvCxnSpPr>
              <p:spPr>
                <a:xfrm rot="8100000">
                  <a:off x="4942405" y="6102321"/>
                  <a:ext cx="4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  <a:effectLst>
                  <a:outerShdw blurRad="50800" dist="38100" dir="2700000" algn="tl" rotWithShape="0">
                    <a:srgbClr val="000000">
                      <a:alpha val="80000"/>
                    </a:srgbClr>
                  </a:outerShdw>
                </a:effectLst>
              </p:spPr>
            </p:cxnSp>
            <p:cxnSp>
              <p:nvCxnSpPr>
                <p:cNvPr id="114" name="Google Shape;228;p3">
                  <a:extLst>
                    <a:ext uri="{FF2B5EF4-FFF2-40B4-BE49-F238E27FC236}">
                      <a16:creationId xmlns:a16="http://schemas.microsoft.com/office/drawing/2014/main" id="{E67C1ABD-D936-4739-3924-AAB52445FD3C}"/>
                    </a:ext>
                  </a:extLst>
                </p:cNvPr>
                <p:cNvCxnSpPr/>
                <p:nvPr/>
              </p:nvCxnSpPr>
              <p:spPr>
                <a:xfrm rot="-5400000">
                  <a:off x="5277080" y="5721554"/>
                  <a:ext cx="216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</p:spPr>
            </p:cxnSp>
            <p:cxnSp>
              <p:nvCxnSpPr>
                <p:cNvPr id="115" name="Google Shape;229;p3">
                  <a:extLst>
                    <a:ext uri="{FF2B5EF4-FFF2-40B4-BE49-F238E27FC236}">
                      <a16:creationId xmlns:a16="http://schemas.microsoft.com/office/drawing/2014/main" id="{06DE980D-AB2A-B1AF-4E22-60310A4E7619}"/>
                    </a:ext>
                  </a:extLst>
                </p:cNvPr>
                <p:cNvCxnSpPr/>
                <p:nvPr/>
              </p:nvCxnSpPr>
              <p:spPr>
                <a:xfrm rot="-2700000">
                  <a:off x="5359439" y="5688359"/>
                  <a:ext cx="4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miter lim="800000"/>
                  <a:headEnd type="none" w="sm" len="sm"/>
                  <a:tailEnd type="triangle" w="med" len="med"/>
                </a:ln>
                <a:effectLst>
                  <a:outerShdw blurRad="50800" dist="38100" dir="2700000" algn="tl" rotWithShape="0">
                    <a:srgbClr val="000000">
                      <a:alpha val="80000"/>
                    </a:srgbClr>
                  </a:outerShdw>
                </a:effectLst>
              </p:spPr>
            </p:cxnSp>
          </p:grpSp>
        </p:grpSp>
        <p:grpSp>
          <p:nvGrpSpPr>
            <p:cNvPr id="99" name="Google Shape;230;p3">
              <a:extLst>
                <a:ext uri="{FF2B5EF4-FFF2-40B4-BE49-F238E27FC236}">
                  <a16:creationId xmlns:a16="http://schemas.microsoft.com/office/drawing/2014/main" id="{8DC4026E-CDA7-EA63-8A43-9D51E786DA25}"/>
                </a:ext>
              </a:extLst>
            </p:cNvPr>
            <p:cNvGrpSpPr/>
            <p:nvPr/>
          </p:nvGrpSpPr>
          <p:grpSpPr>
            <a:xfrm>
              <a:off x="3245642" y="1799127"/>
              <a:ext cx="4262354" cy="3477845"/>
              <a:chOff x="3245642" y="1799127"/>
              <a:chExt cx="4880946" cy="3477845"/>
            </a:xfrm>
          </p:grpSpPr>
          <p:sp>
            <p:nvSpPr>
              <p:cNvPr id="100" name="Google Shape;231;p3">
                <a:extLst>
                  <a:ext uri="{FF2B5EF4-FFF2-40B4-BE49-F238E27FC236}">
                    <a16:creationId xmlns:a16="http://schemas.microsoft.com/office/drawing/2014/main" id="{54E41A8A-4AE0-A3CE-3F1C-31C4E84F410C}"/>
                  </a:ext>
                </a:extLst>
              </p:cNvPr>
              <p:cNvSpPr txBox="1"/>
              <p:nvPr/>
            </p:nvSpPr>
            <p:spPr>
              <a:xfrm>
                <a:off x="3245642" y="1799127"/>
                <a:ext cx="4880946" cy="34778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457200" marR="0" lvl="0" indent="-3429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s-CO" sz="2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Densidad de energía </a:t>
                </a:r>
                <a:r>
                  <a:rPr lang="es-CO" sz="24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inhomogénea</a:t>
                </a:r>
                <a:endParaRPr lang="en-US" sz="2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</a:endParaRPr>
              </a:p>
              <a:p>
                <a:pPr marL="11430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marR="0" lvl="0" indent="-3429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s-CO" sz="2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Existencia de núcleo sólido</a:t>
                </a:r>
                <a:endParaRPr sz="2400" dirty="0">
                  <a:solidFill>
                    <a:schemeClr val="dk1"/>
                  </a:solidFill>
                </a:endParaRPr>
              </a:p>
              <a:p>
                <a:pPr marL="457200" marR="0" lvl="0" indent="-2286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marR="0" lvl="0" indent="-3429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s-CO" sz="2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Presencia de un </a:t>
                </a:r>
                <a:r>
                  <a:rPr lang="es-CO" sz="2400" b="0" i="0" u="none" strike="noStrike" cap="none" dirty="0" err="1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súperfluido</a:t>
                </a:r>
                <a:endParaRPr sz="24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</a:endParaRPr>
              </a:p>
              <a:p>
                <a:pPr marL="11430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457200" marR="0" lvl="0" indent="-3429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</a:pPr>
                <a:r>
                  <a:rPr lang="es-CO" sz="24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Fuertes campos magnéticos</a:t>
                </a:r>
                <a:endParaRPr sz="2400" dirty="0">
                  <a:solidFill>
                    <a:schemeClr val="dk1"/>
                  </a:solidFill>
                </a:endParaRPr>
              </a:p>
              <a:p>
                <a:pPr marL="457200" marR="0" lvl="0" indent="-22860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None/>
                </a:pPr>
                <a:endParaRPr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232;p3">
                <a:extLst>
                  <a:ext uri="{FF2B5EF4-FFF2-40B4-BE49-F238E27FC236}">
                    <a16:creationId xmlns:a16="http://schemas.microsoft.com/office/drawing/2014/main" id="{E5D626D9-7C71-BE88-9D8F-B00AA715B724}"/>
                  </a:ext>
                </a:extLst>
              </p:cNvPr>
              <p:cNvSpPr txBox="1"/>
              <p:nvPr/>
            </p:nvSpPr>
            <p:spPr>
              <a:xfrm>
                <a:off x="3735049" y="2516227"/>
                <a:ext cx="2346544" cy="29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rPr lang="es-CO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L. Herrera, Phys. Rev. D, 2020</a:t>
                </a:r>
                <a:endParaRPr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233;p3">
                <a:extLst>
                  <a:ext uri="{FF2B5EF4-FFF2-40B4-BE49-F238E27FC236}">
                    <a16:creationId xmlns:a16="http://schemas.microsoft.com/office/drawing/2014/main" id="{EB98FD72-B1C9-87A1-9F81-300B19A43534}"/>
                  </a:ext>
                </a:extLst>
              </p:cNvPr>
              <p:cNvSpPr txBox="1"/>
              <p:nvPr/>
            </p:nvSpPr>
            <p:spPr>
              <a:xfrm>
                <a:off x="3630770" y="4654364"/>
                <a:ext cx="4114261" cy="29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rPr lang="es-CO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M. Ruderman, Annu. Rev. Astron. Astrophys., 1972</a:t>
                </a:r>
                <a:endParaRPr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234;p3">
                <a:extLst>
                  <a:ext uri="{FF2B5EF4-FFF2-40B4-BE49-F238E27FC236}">
                    <a16:creationId xmlns:a16="http://schemas.microsoft.com/office/drawing/2014/main" id="{DC563C32-237F-1A12-EC6D-5D8D7CC98CA1}"/>
                  </a:ext>
                </a:extLst>
              </p:cNvPr>
              <p:cNvSpPr txBox="1"/>
              <p:nvPr/>
            </p:nvSpPr>
            <p:spPr>
              <a:xfrm>
                <a:off x="3736029" y="3205256"/>
                <a:ext cx="3893562" cy="29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rPr lang="es-CO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M. Ruderman, Annu. Rev. Astron. Astrophys., 1972 </a:t>
                </a:r>
                <a:endParaRPr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235;p3">
                <a:extLst>
                  <a:ext uri="{FF2B5EF4-FFF2-40B4-BE49-F238E27FC236}">
                    <a16:creationId xmlns:a16="http://schemas.microsoft.com/office/drawing/2014/main" id="{F1039673-7926-A196-1523-E0153B1E2F1B}"/>
                  </a:ext>
                </a:extLst>
              </p:cNvPr>
              <p:cNvSpPr txBox="1"/>
              <p:nvPr/>
            </p:nvSpPr>
            <p:spPr>
              <a:xfrm>
                <a:off x="3698659" y="3906843"/>
                <a:ext cx="4419573" cy="29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rPr lang="es-CO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R. Kippenham &amp; A. Weigert, Berlin: Springer-verlag, 1990</a:t>
                </a:r>
                <a:endParaRPr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6" name="Google Shape;236;p3">
            <a:extLst>
              <a:ext uri="{FF2B5EF4-FFF2-40B4-BE49-F238E27FC236}">
                <a16:creationId xmlns:a16="http://schemas.microsoft.com/office/drawing/2014/main" id="{8AACD95D-72CF-AFFD-554C-EAEAAB93E179}"/>
              </a:ext>
            </a:extLst>
          </p:cNvPr>
          <p:cNvGrpSpPr/>
          <p:nvPr/>
        </p:nvGrpSpPr>
        <p:grpSpPr>
          <a:xfrm>
            <a:off x="7498977" y="1248659"/>
            <a:ext cx="4563480" cy="4231219"/>
            <a:chOff x="7498977" y="1248659"/>
            <a:chExt cx="4976817" cy="4231219"/>
          </a:xfrm>
        </p:grpSpPr>
        <p:sp>
          <p:nvSpPr>
            <p:cNvPr id="117" name="Google Shape;237;p3">
              <a:extLst>
                <a:ext uri="{FF2B5EF4-FFF2-40B4-BE49-F238E27FC236}">
                  <a16:creationId xmlns:a16="http://schemas.microsoft.com/office/drawing/2014/main" id="{0793F5C3-FA4B-7D6E-C9F2-4762CBF93A59}"/>
                </a:ext>
              </a:extLst>
            </p:cNvPr>
            <p:cNvSpPr txBox="1"/>
            <p:nvPr/>
          </p:nvSpPr>
          <p:spPr>
            <a:xfrm>
              <a:off x="7739810" y="1248659"/>
              <a:ext cx="4342394" cy="55396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11430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¿Por qué es importante?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238;p3">
              <a:extLst>
                <a:ext uri="{FF2B5EF4-FFF2-40B4-BE49-F238E27FC236}">
                  <a16:creationId xmlns:a16="http://schemas.microsoft.com/office/drawing/2014/main" id="{11A9D975-8C56-9180-3963-577EDCD6E2C0}"/>
                </a:ext>
              </a:extLst>
            </p:cNvPr>
            <p:cNvSpPr txBox="1"/>
            <p:nvPr/>
          </p:nvSpPr>
          <p:spPr>
            <a:xfrm>
              <a:off x="7498977" y="1753291"/>
              <a:ext cx="4816848" cy="344706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4572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s-CO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Mejora la estabilidad contra pulsaciones radiales</a:t>
              </a:r>
              <a:endPara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  <a:p>
              <a:pPr marL="1143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s-CO" sz="24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Incrementa la masa máxima y la compacidad de configuraciones en equilibrio</a:t>
              </a:r>
              <a:endParaRPr sz="2400" dirty="0">
                <a:solidFill>
                  <a:schemeClr val="dk1"/>
                </a:solidFill>
              </a:endParaRPr>
            </a:p>
            <a:p>
              <a:pPr marL="1143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Char char="•"/>
              </a:pPr>
              <a:r>
                <a:rPr lang="es-CO" sz="2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Descubrimiento reciente de un púlsar con masa mayor a 2 M</a:t>
              </a:r>
              <a:r>
                <a:rPr lang="es-CO" sz="2200" b="0" i="0" u="none" strike="noStrike" cap="none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☉</a:t>
              </a:r>
              <a:endPara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9" name="Google Shape;239;p3">
              <a:extLst>
                <a:ext uri="{FF2B5EF4-FFF2-40B4-BE49-F238E27FC236}">
                  <a16:creationId xmlns:a16="http://schemas.microsoft.com/office/drawing/2014/main" id="{E389758C-1BD4-FB88-0ADB-B78A08AA695D}"/>
                </a:ext>
              </a:extLst>
            </p:cNvPr>
            <p:cNvSpPr txBox="1"/>
            <p:nvPr/>
          </p:nvSpPr>
          <p:spPr>
            <a:xfrm>
              <a:off x="8004710" y="2494046"/>
              <a:ext cx="3776459" cy="2898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es-CO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K. Dev &amp; M. Gleiser, Gen. Relativ. Gravitation, 2003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240;p3">
              <a:extLst>
                <a:ext uri="{FF2B5EF4-FFF2-40B4-BE49-F238E27FC236}">
                  <a16:creationId xmlns:a16="http://schemas.microsoft.com/office/drawing/2014/main" id="{6A0338FA-C5EA-230F-F77A-424F234D18E8}"/>
                </a:ext>
              </a:extLst>
            </p:cNvPr>
            <p:cNvSpPr txBox="1"/>
            <p:nvPr/>
          </p:nvSpPr>
          <p:spPr>
            <a:xfrm>
              <a:off x="7899935" y="3899845"/>
              <a:ext cx="3297094" cy="29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es-CO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R. L. Bowers &amp; E. Liang, Astrophys. J., 1974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241;p3">
              <a:extLst>
                <a:ext uri="{FF2B5EF4-FFF2-40B4-BE49-F238E27FC236}">
                  <a16:creationId xmlns:a16="http://schemas.microsoft.com/office/drawing/2014/main" id="{5D7AC0AA-CBE2-1220-0FC5-B9766181B8A3}"/>
                </a:ext>
              </a:extLst>
            </p:cNvPr>
            <p:cNvSpPr txBox="1"/>
            <p:nvPr/>
          </p:nvSpPr>
          <p:spPr>
            <a:xfrm>
              <a:off x="7938895" y="4964515"/>
              <a:ext cx="2852635" cy="29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es-CO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M. Miller, et al., Astropys. J. Lett., 2021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242;p3">
              <a:extLst>
                <a:ext uri="{FF2B5EF4-FFF2-40B4-BE49-F238E27FC236}">
                  <a16:creationId xmlns:a16="http://schemas.microsoft.com/office/drawing/2014/main" id="{47CC7555-53AE-4366-1298-E6235F85274C}"/>
                </a:ext>
              </a:extLst>
            </p:cNvPr>
            <p:cNvSpPr txBox="1"/>
            <p:nvPr/>
          </p:nvSpPr>
          <p:spPr>
            <a:xfrm>
              <a:off x="7988717" y="5180778"/>
              <a:ext cx="2852635" cy="29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Calibri"/>
                <a:buNone/>
              </a:pPr>
              <a:r>
                <a:rPr lang="es-CO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R. Romani, et al., Astropys. J. Lett., 2022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3" name="Google Shape;243;p3">
              <a:extLst>
                <a:ext uri="{FF2B5EF4-FFF2-40B4-BE49-F238E27FC236}">
                  <a16:creationId xmlns:a16="http://schemas.microsoft.com/office/drawing/2014/main" id="{3216697A-6CFC-ADC2-B623-AE5A375A2890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0973229" y="5142105"/>
              <a:ext cx="1502565" cy="270256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9591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12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r="30531"/>
          <a:stretch/>
        </p:blipFill>
        <p:spPr>
          <a:xfrm>
            <a:off x="3958347" y="3685474"/>
            <a:ext cx="4628421" cy="504540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12"/>
          <p:cNvSpPr txBox="1"/>
          <p:nvPr/>
        </p:nvSpPr>
        <p:spPr>
          <a:xfrm>
            <a:off x="331693" y="207660"/>
            <a:ext cx="693868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3200" b="1" dirty="0">
                <a:solidFill>
                  <a:srgbClr val="548135"/>
                </a:solidFill>
                <a:latin typeface="Arial"/>
                <a:cs typeface="Arial"/>
                <a:sym typeface="Arial"/>
              </a:rPr>
              <a:t>Tétradas y </a:t>
            </a:r>
            <a:endParaRPr lang="en-US" dirty="0">
              <a:solidFill>
                <a:srgbClr val="000000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Arial"/>
            </a:endParaRPr>
          </a:p>
          <a:p>
            <a:pPr algn="ctr"/>
            <a:r>
              <a:rPr lang="es-CO" sz="3200" b="1" dirty="0">
                <a:solidFill>
                  <a:srgbClr val="548135"/>
                </a:solidFill>
                <a:latin typeface="Arial"/>
                <a:cs typeface="Arial"/>
                <a:sym typeface="Arial"/>
              </a:rPr>
              <a:t>tensor de energía-impulso</a:t>
            </a:r>
            <a:endParaRPr lang="en-US">
              <a:ea typeface="Calibri"/>
              <a:cs typeface="Calibri"/>
            </a:endParaRPr>
          </a:p>
        </p:txBody>
      </p:sp>
      <p:grpSp>
        <p:nvGrpSpPr>
          <p:cNvPr id="493" name="Google Shape;493;p12"/>
          <p:cNvGrpSpPr>
            <a:grpSpLocks noUngrp="1" noChangeAspect="1"/>
          </p:cNvGrpSpPr>
          <p:nvPr/>
        </p:nvGrpSpPr>
        <p:grpSpPr>
          <a:xfrm>
            <a:off x="966860" y="2114091"/>
            <a:ext cx="9494230" cy="638894"/>
            <a:chOff x="890660" y="2792457"/>
            <a:chExt cx="9224743" cy="584775"/>
          </a:xfrm>
        </p:grpSpPr>
        <p:pic>
          <p:nvPicPr>
            <p:cNvPr id="494" name="Google Shape;494;p1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90660" y="2792457"/>
              <a:ext cx="6231510" cy="584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5" name="Google Shape;495;p12"/>
            <p:cNvSpPr txBox="1"/>
            <p:nvPr/>
          </p:nvSpPr>
          <p:spPr>
            <a:xfrm>
              <a:off x="7768282" y="2873284"/>
              <a:ext cx="2347121" cy="3661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Base ortonormal</a:t>
              </a:r>
              <a:endPara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498" name="Google Shape;498;p12"/>
          <p:cNvSpPr txBox="1"/>
          <p:nvPr/>
        </p:nvSpPr>
        <p:spPr>
          <a:xfrm>
            <a:off x="8655130" y="1540384"/>
            <a:ext cx="2722410" cy="4000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Elemento de línea (S.E.)</a:t>
            </a:r>
            <a:endParaRPr lang="en-US"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99" name="Google Shape;499;p12"/>
          <p:cNvSpPr/>
          <p:nvPr/>
        </p:nvSpPr>
        <p:spPr>
          <a:xfrm>
            <a:off x="890660" y="1434810"/>
            <a:ext cx="10315200" cy="1879200"/>
          </a:xfrm>
          <a:prstGeom prst="rect">
            <a:avLst/>
          </a:prstGeom>
          <a:noFill/>
          <a:ln w="12700" cap="flat" cmpd="sng">
            <a:solidFill>
              <a:srgbClr val="264159">
                <a:alpha val="40000"/>
              </a:srgbClr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0" name="Google Shape;500;p12"/>
          <p:cNvGrpSpPr/>
          <p:nvPr/>
        </p:nvGrpSpPr>
        <p:grpSpPr>
          <a:xfrm>
            <a:off x="3317307" y="4459502"/>
            <a:ext cx="1568269" cy="1361489"/>
            <a:chOff x="2207761" y="4924136"/>
            <a:chExt cx="1568269" cy="1346473"/>
          </a:xfrm>
        </p:grpSpPr>
        <p:pic>
          <p:nvPicPr>
            <p:cNvPr id="501" name="Google Shape;501;p12"/>
            <p:cNvPicPr preferRelativeResize="0">
              <a:picLocks noChangeAspect="1"/>
            </p:cNvPicPr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2207761" y="4924136"/>
              <a:ext cx="1458970" cy="68143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2" name="Google Shape;502;p12"/>
            <p:cNvSpPr txBox="1"/>
            <p:nvPr/>
          </p:nvSpPr>
          <p:spPr>
            <a:xfrm>
              <a:off x="2534330" y="5562763"/>
              <a:ext cx="1241700" cy="70784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Presión promedio</a:t>
              </a:r>
              <a:endPara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grpSp>
        <p:nvGrpSpPr>
          <p:cNvPr id="506" name="Google Shape;506;p12"/>
          <p:cNvGrpSpPr/>
          <p:nvPr/>
        </p:nvGrpSpPr>
        <p:grpSpPr>
          <a:xfrm>
            <a:off x="5398565" y="4366761"/>
            <a:ext cx="2727290" cy="2023293"/>
            <a:chOff x="3991653" y="4887151"/>
            <a:chExt cx="2727290" cy="2023293"/>
          </a:xfrm>
        </p:grpSpPr>
        <p:pic>
          <p:nvPicPr>
            <p:cNvPr id="507" name="Google Shape;507;p1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756371" y="6551029"/>
              <a:ext cx="1193339" cy="35941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08" name="Google Shape;508;p12"/>
            <p:cNvGrpSpPr/>
            <p:nvPr/>
          </p:nvGrpSpPr>
          <p:grpSpPr>
            <a:xfrm>
              <a:off x="3991653" y="4887151"/>
              <a:ext cx="2727290" cy="1450259"/>
              <a:chOff x="3991653" y="4887151"/>
              <a:chExt cx="2727290" cy="1450259"/>
            </a:xfrm>
          </p:grpSpPr>
          <p:pic>
            <p:nvPicPr>
              <p:cNvPr id="509" name="Google Shape;509;p12"/>
              <p:cNvPicPr preferRelativeResize="0">
                <a:picLocks noChangeAspect="1"/>
              </p:cNvPicPr>
              <p:nvPr/>
            </p:nvPicPr>
            <p:blipFill rotWithShape="1">
              <a:blip r:embed="rId7">
                <a:alphaModFix/>
              </a:blip>
              <a:srcRect/>
              <a:stretch/>
            </p:blipFill>
            <p:spPr>
              <a:xfrm>
                <a:off x="3991653" y="4887151"/>
                <a:ext cx="2727290" cy="79645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10" name="Google Shape;510;p12"/>
              <p:cNvSpPr txBox="1"/>
              <p:nvPr/>
            </p:nvSpPr>
            <p:spPr>
              <a:xfrm>
                <a:off x="4663444" y="5629564"/>
                <a:ext cx="1446139" cy="707846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Tensor de anisotropía</a:t>
                </a:r>
                <a:endParaRPr lang="en-US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</a:endParaRPr>
              </a:p>
            </p:txBody>
          </p:sp>
        </p:grpSp>
      </p:grpSp>
      <p:grpSp>
        <p:nvGrpSpPr>
          <p:cNvPr id="511" name="Google Shape;511;p12"/>
          <p:cNvGrpSpPr/>
          <p:nvPr/>
        </p:nvGrpSpPr>
        <p:grpSpPr>
          <a:xfrm>
            <a:off x="8645924" y="4456328"/>
            <a:ext cx="2225754" cy="1282599"/>
            <a:chOff x="6718622" y="4976718"/>
            <a:chExt cx="2225754" cy="1282599"/>
          </a:xfrm>
        </p:grpSpPr>
        <p:pic>
          <p:nvPicPr>
            <p:cNvPr id="512" name="Google Shape;512;p12"/>
            <p:cNvPicPr preferRelativeResize="0">
              <a:picLocks noChangeAspect="1"/>
            </p:cNvPicPr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718622" y="4976718"/>
              <a:ext cx="2225754" cy="4551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3" name="Google Shape;513;p12"/>
            <p:cNvSpPr txBox="1"/>
            <p:nvPr/>
          </p:nvSpPr>
          <p:spPr>
            <a:xfrm>
              <a:off x="7122170" y="5551471"/>
              <a:ext cx="1241700" cy="70784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Métrica espacial</a:t>
              </a:r>
              <a:endPara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pic>
        <p:nvPicPr>
          <p:cNvPr id="3" name="Imagen 4">
            <a:extLst>
              <a:ext uri="{FF2B5EF4-FFF2-40B4-BE49-F238E27FC236}">
                <a16:creationId xmlns:a16="http://schemas.microsoft.com/office/drawing/2014/main" id="{4E902B78-5662-A42E-9397-0AC5A49C496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0373" y="1541139"/>
            <a:ext cx="7150150" cy="507726"/>
          </a:xfrm>
          <a:prstGeom prst="rect">
            <a:avLst/>
          </a:prstGeom>
        </p:spPr>
      </p:pic>
      <p:pic>
        <p:nvPicPr>
          <p:cNvPr id="5" name="Picture 4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D6825CCC-AE92-409C-6196-42E1BC05400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71" t="-16297" r="54197" b="5263"/>
          <a:stretch/>
        </p:blipFill>
        <p:spPr>
          <a:xfrm>
            <a:off x="982958" y="2742568"/>
            <a:ext cx="5113056" cy="435027"/>
          </a:xfrm>
          <a:prstGeom prst="rect">
            <a:avLst/>
          </a:prstGeom>
        </p:spPr>
      </p:pic>
      <p:sp>
        <p:nvSpPr>
          <p:cNvPr id="4" name="CuadroTexto 60">
            <a:extLst>
              <a:ext uri="{FF2B5EF4-FFF2-40B4-BE49-F238E27FC236}">
                <a16:creationId xmlns:a16="http://schemas.microsoft.com/office/drawing/2014/main" id="{59D90898-73E5-805F-A8C9-DAEADEE561AD}"/>
              </a:ext>
            </a:extLst>
          </p:cNvPr>
          <p:cNvSpPr txBox="1"/>
          <p:nvPr/>
        </p:nvSpPr>
        <p:spPr>
          <a:xfrm>
            <a:off x="11920630" y="-3712"/>
            <a:ext cx="276038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CO" sz="1400" dirty="0"/>
              <a:t>3</a:t>
            </a:r>
            <a:endParaRPr lang="es-CO" sz="1400" dirty="0">
              <a:cs typeface="Calibri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8D6EA5-056E-ECC8-A487-3661ABBF2427}"/>
              </a:ext>
            </a:extLst>
          </p:cNvPr>
          <p:cNvGrpSpPr/>
          <p:nvPr/>
        </p:nvGrpSpPr>
        <p:grpSpPr>
          <a:xfrm>
            <a:off x="1354383" y="4730325"/>
            <a:ext cx="1566943" cy="1084440"/>
            <a:chOff x="1354383" y="4730325"/>
            <a:chExt cx="1566943" cy="1084440"/>
          </a:xfrm>
        </p:grpSpPr>
        <p:sp>
          <p:nvSpPr>
            <p:cNvPr id="505" name="Google Shape;505;p12"/>
            <p:cNvSpPr txBox="1"/>
            <p:nvPr/>
          </p:nvSpPr>
          <p:spPr>
            <a:xfrm>
              <a:off x="1354383" y="5106919"/>
              <a:ext cx="1566943" cy="70784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Densidad de energía</a:t>
              </a:r>
              <a:endPara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2DFD6EF-00C0-45DF-45DE-6D9287A9D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28090" y="4730325"/>
              <a:ext cx="409575" cy="352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8770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3"/>
          <p:cNvSpPr/>
          <p:nvPr/>
        </p:nvSpPr>
        <p:spPr>
          <a:xfrm>
            <a:off x="8985398" y="6253489"/>
            <a:ext cx="3134715" cy="59588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13"/>
          <p:cNvSpPr txBox="1"/>
          <p:nvPr/>
        </p:nvSpPr>
        <p:spPr>
          <a:xfrm>
            <a:off x="331693" y="438032"/>
            <a:ext cx="693868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3200" b="1" dirty="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Interpretación</a:t>
            </a:r>
            <a:r>
              <a:rPr lang="es-CO" sz="3200" b="1" i="0" u="none" strike="noStrike" cap="none" dirty="0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 de la anisotropía</a:t>
            </a:r>
            <a:endParaRPr dirty="0"/>
          </a:p>
        </p:txBody>
      </p:sp>
      <p:grpSp>
        <p:nvGrpSpPr>
          <p:cNvPr id="522" name="Google Shape;522;p13"/>
          <p:cNvGrpSpPr/>
          <p:nvPr/>
        </p:nvGrpSpPr>
        <p:grpSpPr>
          <a:xfrm>
            <a:off x="930787" y="1962968"/>
            <a:ext cx="4214489" cy="930519"/>
            <a:chOff x="4108885" y="1730651"/>
            <a:chExt cx="4214489" cy="930519"/>
          </a:xfrm>
        </p:grpSpPr>
        <p:pic>
          <p:nvPicPr>
            <p:cNvPr id="523" name="Google Shape;523;p13"/>
            <p:cNvPicPr preferRelativeResize="0">
              <a:picLocks noChangeAspect="1"/>
            </p:cNvPicPr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291977" y="2230548"/>
              <a:ext cx="4031397" cy="430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4" name="Google Shape;524;p13"/>
            <p:cNvSpPr txBox="1"/>
            <p:nvPr/>
          </p:nvSpPr>
          <p:spPr>
            <a:xfrm>
              <a:off x="4108885" y="1730651"/>
              <a:ext cx="4121204" cy="49241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1143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Ecuación de equilibrio hidrostático</a:t>
              </a:r>
              <a:endPara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grpSp>
        <p:nvGrpSpPr>
          <p:cNvPr id="526" name="Google Shape;526;p13"/>
          <p:cNvGrpSpPr/>
          <p:nvPr/>
        </p:nvGrpSpPr>
        <p:grpSpPr>
          <a:xfrm>
            <a:off x="790346" y="3098022"/>
            <a:ext cx="11017710" cy="782685"/>
            <a:chOff x="46474" y="2797762"/>
            <a:chExt cx="11017710" cy="782685"/>
          </a:xfrm>
        </p:grpSpPr>
        <p:pic>
          <p:nvPicPr>
            <p:cNvPr id="527" name="Google Shape;527;p13"/>
            <p:cNvPicPr preferRelativeResize="0">
              <a:picLocks noChangeAspect="1"/>
            </p:cNvPicPr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80648" y="3061537"/>
              <a:ext cx="364112" cy="3315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8" name="Google Shape;528;p13"/>
            <p:cNvPicPr preferRelativeResize="0">
              <a:picLocks noChangeAspect="1"/>
            </p:cNvPicPr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203950" y="2969720"/>
              <a:ext cx="2921079" cy="42913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29" name="Google Shape;529;p13"/>
            <p:cNvGrpSpPr/>
            <p:nvPr/>
          </p:nvGrpSpPr>
          <p:grpSpPr>
            <a:xfrm>
              <a:off x="8561709" y="2797762"/>
              <a:ext cx="2502475" cy="661668"/>
              <a:chOff x="8561709" y="2797762"/>
              <a:chExt cx="2502475" cy="661668"/>
            </a:xfrm>
          </p:grpSpPr>
          <p:sp>
            <p:nvSpPr>
              <p:cNvPr id="530" name="Google Shape;530;p13"/>
              <p:cNvSpPr txBox="1"/>
              <p:nvPr/>
            </p:nvSpPr>
            <p:spPr>
              <a:xfrm>
                <a:off x="8561709" y="2877647"/>
                <a:ext cx="1078404" cy="4924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1430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donde</a:t>
                </a:r>
                <a:endParaRPr lang="en-US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pic>
            <p:nvPicPr>
              <p:cNvPr id="531" name="Google Shape;531;p13"/>
              <p:cNvPicPr preferRelativeResize="0">
                <a:picLocks noChangeAspect="1"/>
              </p:cNvPicPr>
              <p:nvPr/>
            </p:nvPicPr>
            <p:blipFill rotWithShape="1">
              <a:blip r:embed="rId6">
                <a:alphaModFix/>
              </a:blip>
              <a:srcRect/>
              <a:stretch/>
            </p:blipFill>
            <p:spPr>
              <a:xfrm>
                <a:off x="9803449" y="2797762"/>
                <a:ext cx="1260735" cy="6616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532" name="Google Shape;532;p13"/>
            <p:cNvPicPr preferRelativeResize="0">
              <a:picLocks noChangeAspect="1"/>
            </p:cNvPicPr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6474" y="2872270"/>
              <a:ext cx="4118128" cy="70817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34" name="Google Shape;534;p13"/>
          <p:cNvPicPr preferRelativeResize="0">
            <a:picLocks noChangeAspect="1"/>
          </p:cNvPicPr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449291" y="2298084"/>
            <a:ext cx="1204733" cy="5798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5" name="Google Shape;535;p13"/>
          <p:cNvGrpSpPr/>
          <p:nvPr/>
        </p:nvGrpSpPr>
        <p:grpSpPr>
          <a:xfrm>
            <a:off x="5863924" y="2355124"/>
            <a:ext cx="3578939" cy="492412"/>
            <a:chOff x="3032257" y="3730441"/>
            <a:chExt cx="3578939" cy="492412"/>
          </a:xfrm>
        </p:grpSpPr>
        <p:sp>
          <p:nvSpPr>
            <p:cNvPr id="536" name="Google Shape;536;p13"/>
            <p:cNvSpPr txBox="1"/>
            <p:nvPr/>
          </p:nvSpPr>
          <p:spPr>
            <a:xfrm>
              <a:off x="4221957" y="3730441"/>
              <a:ext cx="2389239" cy="49241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1143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1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r>
                <a:rPr lang="es-CO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s-CO" sz="2000" b="0" i="0" u="none" strike="noStrike" cap="none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cuadriaceleración</a:t>
              </a:r>
              <a:endParaRPr lang="en-US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537" name="Google Shape;537;p13"/>
            <p:cNvPicPr preferRelativeResize="0">
              <a:picLocks noChangeAspect="1"/>
            </p:cNvPicPr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032257" y="3828409"/>
              <a:ext cx="1345625" cy="33590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38" name="Google Shape;538;p13"/>
          <p:cNvPicPr preferRelativeResize="0">
            <a:picLocks noChangeAspect="1"/>
          </p:cNvPicPr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901617" y="2298083"/>
            <a:ext cx="1029707" cy="579824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13"/>
          <p:cNvSpPr/>
          <p:nvPr/>
        </p:nvSpPr>
        <p:spPr>
          <a:xfrm>
            <a:off x="5780181" y="2196509"/>
            <a:ext cx="6292804" cy="723468"/>
          </a:xfrm>
          <a:prstGeom prst="rect">
            <a:avLst/>
          </a:prstGeom>
          <a:noFill/>
          <a:ln w="12700" cap="flat" cmpd="sng">
            <a:solidFill>
              <a:srgbClr val="264159">
                <a:alpha val="40000"/>
              </a:srgbClr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C25E2B-7BB2-B698-2E25-72536C577956}"/>
              </a:ext>
            </a:extLst>
          </p:cNvPr>
          <p:cNvGrpSpPr/>
          <p:nvPr/>
        </p:nvGrpSpPr>
        <p:grpSpPr>
          <a:xfrm>
            <a:off x="602359" y="1414124"/>
            <a:ext cx="5331266" cy="523190"/>
            <a:chOff x="4254383" y="1404831"/>
            <a:chExt cx="5331266" cy="523190"/>
          </a:xfrm>
        </p:grpSpPr>
        <p:sp>
          <p:nvSpPr>
            <p:cNvPr id="525" name="Google Shape;525;p13"/>
            <p:cNvSpPr txBox="1"/>
            <p:nvPr/>
          </p:nvSpPr>
          <p:spPr>
            <a:xfrm>
              <a:off x="4254383" y="1404831"/>
              <a:ext cx="3896269" cy="52319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1143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Por conservación de la energía:</a:t>
              </a:r>
              <a:endParaRPr lang="en-US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551" name="Google Shape;551;p13"/>
            <p:cNvPicPr preferRelativeResize="0">
              <a:picLocks noChangeAspect="1"/>
            </p:cNvPicPr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8248588" y="1405727"/>
              <a:ext cx="1337061" cy="4537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Google Shape;524;p13">
            <a:extLst>
              <a:ext uri="{FF2B5EF4-FFF2-40B4-BE49-F238E27FC236}">
                <a16:creationId xmlns:a16="http://schemas.microsoft.com/office/drawing/2014/main" id="{E964D1EA-3BD3-B498-12DE-52C4169E2AA3}"/>
              </a:ext>
            </a:extLst>
          </p:cNvPr>
          <p:cNvSpPr txBox="1"/>
          <p:nvPr/>
        </p:nvSpPr>
        <p:spPr>
          <a:xfrm>
            <a:off x="1026821" y="4575589"/>
            <a:ext cx="6794151" cy="8617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/>
            <a:r>
              <a:rPr lang="es-CO" sz="22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¡El efecto de la anisotropía sobre la estructura del objeto compacto </a:t>
            </a:r>
            <a:r>
              <a:rPr lang="es-CO" sz="2200" dirty="0">
                <a:solidFill>
                  <a:schemeClr val="dk1"/>
                </a:solidFill>
                <a:cs typeface="Calibri"/>
              </a:rPr>
              <a:t>es contribuir a la densidad de energía!</a:t>
            </a:r>
            <a:endParaRPr lang="en-US" sz="2200">
              <a:solidFill>
                <a:schemeClr val="dk1"/>
              </a:solidFill>
              <a:cs typeface="Calibri"/>
            </a:endParaRPr>
          </a:p>
        </p:txBody>
      </p:sp>
      <p:sp>
        <p:nvSpPr>
          <p:cNvPr id="6" name="Google Shape;524;p13">
            <a:extLst>
              <a:ext uri="{FF2B5EF4-FFF2-40B4-BE49-F238E27FC236}">
                <a16:creationId xmlns:a16="http://schemas.microsoft.com/office/drawing/2014/main" id="{3E8855CA-9113-3306-B01C-E5F806C4F0A8}"/>
              </a:ext>
            </a:extLst>
          </p:cNvPr>
          <p:cNvSpPr txBox="1"/>
          <p:nvPr/>
        </p:nvSpPr>
        <p:spPr>
          <a:xfrm>
            <a:off x="3862461" y="5456108"/>
            <a:ext cx="6794151" cy="86174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/>
            <a:r>
              <a:rPr lang="es-CO" sz="2200" dirty="0">
                <a:solidFill>
                  <a:schemeClr val="dk1"/>
                </a:solidFill>
                <a:cs typeface="Calibri"/>
              </a:rPr>
              <a:t>Las configuraciones anisótropas son configuraciones isótropas con una modificación en la densidad</a:t>
            </a:r>
            <a:endParaRPr lang="es-CO" sz="2200" dirty="0">
              <a:solidFill>
                <a:schemeClr val="dk1"/>
              </a:solidFill>
              <a:ea typeface="Calibri"/>
              <a:cs typeface="Calibri"/>
            </a:endParaRPr>
          </a:p>
        </p:txBody>
      </p:sp>
      <p:sp>
        <p:nvSpPr>
          <p:cNvPr id="8" name="CuadroTexto 60">
            <a:extLst>
              <a:ext uri="{FF2B5EF4-FFF2-40B4-BE49-F238E27FC236}">
                <a16:creationId xmlns:a16="http://schemas.microsoft.com/office/drawing/2014/main" id="{A48BB156-7D44-B850-A4DA-3BA2951F1718}"/>
              </a:ext>
            </a:extLst>
          </p:cNvPr>
          <p:cNvSpPr txBox="1"/>
          <p:nvPr/>
        </p:nvSpPr>
        <p:spPr>
          <a:xfrm>
            <a:off x="11920630" y="-3712"/>
            <a:ext cx="276038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CO" sz="1400" dirty="0">
                <a:cs typeface="Calibri"/>
              </a:rPr>
              <a:t>4</a:t>
            </a:r>
          </a:p>
        </p:txBody>
      </p:sp>
      <p:sp>
        <p:nvSpPr>
          <p:cNvPr id="7" name="Google Shape;617;p15">
            <a:extLst>
              <a:ext uri="{FF2B5EF4-FFF2-40B4-BE49-F238E27FC236}">
                <a16:creationId xmlns:a16="http://schemas.microsoft.com/office/drawing/2014/main" id="{AF2B3F1A-3C30-3E42-3EE7-B22248FA476D}"/>
              </a:ext>
            </a:extLst>
          </p:cNvPr>
          <p:cNvSpPr txBox="1"/>
          <p:nvPr/>
        </p:nvSpPr>
        <p:spPr>
          <a:xfrm>
            <a:off x="1907257" y="3888635"/>
            <a:ext cx="62862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C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J. Ospino, D. Suárez-Urango, L.M. Becerra, H. Hernández, L.A. Núñez. </a:t>
            </a:r>
            <a:r>
              <a:rPr lang="es-CO" sz="1100" u="sng">
                <a:solidFill>
                  <a:schemeClr val="hlink"/>
                </a:solidFill>
                <a:hlinkClick r:id="rId12"/>
              </a:rPr>
              <a:t>arXiv:2410.18231</a:t>
            </a:r>
            <a:r>
              <a:rPr lang="es-C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2024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8567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5D4B26B-A1F2-8B53-BE11-C781EA77B09D}"/>
              </a:ext>
            </a:extLst>
          </p:cNvPr>
          <p:cNvGrpSpPr/>
          <p:nvPr/>
        </p:nvGrpSpPr>
        <p:grpSpPr>
          <a:xfrm>
            <a:off x="653783" y="1179665"/>
            <a:ext cx="9262076" cy="2078804"/>
            <a:chOff x="2363637" y="4580787"/>
            <a:chExt cx="9262076" cy="2078804"/>
          </a:xfrm>
        </p:grpSpPr>
        <p:pic>
          <p:nvPicPr>
            <p:cNvPr id="5" name="Google Shape;548;p13">
              <a:extLst>
                <a:ext uri="{FF2B5EF4-FFF2-40B4-BE49-F238E27FC236}">
                  <a16:creationId xmlns:a16="http://schemas.microsoft.com/office/drawing/2014/main" id="{8026C128-E45B-F491-5BEB-A9096E7E51A1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500218" y="5971763"/>
              <a:ext cx="3780931" cy="6168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540;p13">
              <a:extLst>
                <a:ext uri="{FF2B5EF4-FFF2-40B4-BE49-F238E27FC236}">
                  <a16:creationId xmlns:a16="http://schemas.microsoft.com/office/drawing/2014/main" id="{3C816569-8253-25ED-6431-9287BC727E65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462856" y="4790094"/>
              <a:ext cx="3691402" cy="70146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" name="Google Shape;541;p13">
              <a:extLst>
                <a:ext uri="{FF2B5EF4-FFF2-40B4-BE49-F238E27FC236}">
                  <a16:creationId xmlns:a16="http://schemas.microsoft.com/office/drawing/2014/main" id="{EFB659ED-23A3-6757-BFD2-CB18CF6F6281}"/>
                </a:ext>
              </a:extLst>
            </p:cNvPr>
            <p:cNvGrpSpPr/>
            <p:nvPr/>
          </p:nvGrpSpPr>
          <p:grpSpPr>
            <a:xfrm>
              <a:off x="6205394" y="4841310"/>
              <a:ext cx="2906807" cy="492412"/>
              <a:chOff x="6205394" y="4841310"/>
              <a:chExt cx="2906807" cy="492412"/>
            </a:xfrm>
          </p:grpSpPr>
          <p:sp>
            <p:nvSpPr>
              <p:cNvPr id="19" name="Google Shape;542;p13">
                <a:extLst>
                  <a:ext uri="{FF2B5EF4-FFF2-40B4-BE49-F238E27FC236}">
                    <a16:creationId xmlns:a16="http://schemas.microsoft.com/office/drawing/2014/main" id="{FABAE438-7D1B-6F38-DDAB-852E871254DD}"/>
                  </a:ext>
                </a:extLst>
              </p:cNvPr>
              <p:cNvSpPr txBox="1"/>
              <p:nvPr/>
            </p:nvSpPr>
            <p:spPr>
              <a:xfrm>
                <a:off x="6205394" y="4841310"/>
                <a:ext cx="2906807" cy="4924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>
                <a:defPPr>
                  <a:defRPr lang="es-ES_trad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430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Proponemos</a:t>
                </a:r>
                <a:endParaRPr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" name="Google Shape;543;p13">
                <a:extLst>
                  <a:ext uri="{FF2B5EF4-FFF2-40B4-BE49-F238E27FC236}">
                    <a16:creationId xmlns:a16="http://schemas.microsoft.com/office/drawing/2014/main" id="{BE2B2D62-9CF9-6495-E1DC-AE68867445B0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8117186" y="4930339"/>
                <a:ext cx="979725" cy="35516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" name="Google Shape;544;p13">
              <a:extLst>
                <a:ext uri="{FF2B5EF4-FFF2-40B4-BE49-F238E27FC236}">
                  <a16:creationId xmlns:a16="http://schemas.microsoft.com/office/drawing/2014/main" id="{210E5BDC-1B9C-0AB4-C9B1-8095F823D72F}"/>
                </a:ext>
              </a:extLst>
            </p:cNvPr>
            <p:cNvGrpSpPr/>
            <p:nvPr/>
          </p:nvGrpSpPr>
          <p:grpSpPr>
            <a:xfrm>
              <a:off x="6161296" y="5928371"/>
              <a:ext cx="3775193" cy="707185"/>
              <a:chOff x="6161296" y="5928371"/>
              <a:chExt cx="3775193" cy="707185"/>
            </a:xfrm>
          </p:grpSpPr>
          <p:sp>
            <p:nvSpPr>
              <p:cNvPr id="16" name="Google Shape;545;p13">
                <a:extLst>
                  <a:ext uri="{FF2B5EF4-FFF2-40B4-BE49-F238E27FC236}">
                    <a16:creationId xmlns:a16="http://schemas.microsoft.com/office/drawing/2014/main" id="{A69C86F6-560C-5B3C-00CE-E67DF2DF3970}"/>
                  </a:ext>
                </a:extLst>
              </p:cNvPr>
              <p:cNvSpPr txBox="1"/>
              <p:nvPr/>
            </p:nvSpPr>
            <p:spPr>
              <a:xfrm>
                <a:off x="6161296" y="5928371"/>
                <a:ext cx="868214" cy="4924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>
                <a:defPPr>
                  <a:defRPr lang="es-ES_trad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1430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</a:t>
                </a:r>
                <a:r>
                  <a:rPr lang="es-CO" sz="18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" name="Google Shape;546;p13">
                <a:extLst>
                  <a:ext uri="{FF2B5EF4-FFF2-40B4-BE49-F238E27FC236}">
                    <a16:creationId xmlns:a16="http://schemas.microsoft.com/office/drawing/2014/main" id="{B1D00992-6A10-CE52-CC12-319FAC01B395}"/>
                  </a:ext>
                </a:extLst>
              </p:cNvPr>
              <p:cNvPicPr preferRelativeResize="0">
                <a:picLocks noChangeAspect="1"/>
              </p:cNvPicPr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393551" y="5982000"/>
                <a:ext cx="2394255" cy="38290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" name="Google Shape;547;p13">
                <a:extLst>
                  <a:ext uri="{FF2B5EF4-FFF2-40B4-BE49-F238E27FC236}">
                    <a16:creationId xmlns:a16="http://schemas.microsoft.com/office/drawing/2014/main" id="{904F728C-228D-7F19-B17A-265ABBDF4DEF}"/>
                  </a:ext>
                </a:extLst>
              </p:cNvPr>
              <p:cNvSpPr txBox="1"/>
              <p:nvPr/>
            </p:nvSpPr>
            <p:spPr>
              <a:xfrm>
                <a:off x="7011179" y="6336456"/>
                <a:ext cx="2925310" cy="299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68575" tIns="68575" rIns="68575" bIns="68575" anchor="t" anchorCtr="0">
                <a:noAutofit/>
              </a:bodyPr>
              <a:lstStyle>
                <a:defPPr>
                  <a:defRPr lang="es-ES_trad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200"/>
                  <a:buFont typeface="Calibri"/>
                  <a:buNone/>
                </a:pPr>
                <a:r>
                  <a:rPr lang="es-CO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D. Suárez-Urango et al., Eur. Phys. J. C., 2023</a:t>
                </a:r>
                <a:endParaRPr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" name="Google Shape;549;p13">
              <a:extLst>
                <a:ext uri="{FF2B5EF4-FFF2-40B4-BE49-F238E27FC236}">
                  <a16:creationId xmlns:a16="http://schemas.microsoft.com/office/drawing/2014/main" id="{2C3D7243-F812-2A17-011C-34FBCEEE18DE}"/>
                </a:ext>
              </a:extLst>
            </p:cNvPr>
            <p:cNvSpPr/>
            <p:nvPr/>
          </p:nvSpPr>
          <p:spPr>
            <a:xfrm rot="5400000">
              <a:off x="5624364" y="2435471"/>
              <a:ext cx="339957" cy="6382111"/>
            </a:xfrm>
            <a:prstGeom prst="rightBrace">
              <a:avLst>
                <a:gd name="adj1" fmla="val 109833"/>
                <a:gd name="adj2" fmla="val 72949"/>
              </a:avLst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550;p13">
              <a:extLst>
                <a:ext uri="{FF2B5EF4-FFF2-40B4-BE49-F238E27FC236}">
                  <a16:creationId xmlns:a16="http://schemas.microsoft.com/office/drawing/2014/main" id="{BA7D4FD0-6A31-D161-3325-D5C5AFDF5F7C}"/>
                </a:ext>
              </a:extLst>
            </p:cNvPr>
            <p:cNvSpPr/>
            <p:nvPr/>
          </p:nvSpPr>
          <p:spPr>
            <a:xfrm>
              <a:off x="2363637" y="5864146"/>
              <a:ext cx="7620630" cy="795445"/>
            </a:xfrm>
            <a:prstGeom prst="rect">
              <a:avLst/>
            </a:prstGeom>
            <a:noFill/>
            <a:ln w="12700" cap="flat" cmpd="sng">
              <a:solidFill>
                <a:srgbClr val="264159">
                  <a:alpha val="40000"/>
                </a:srgbClr>
              </a:solidFill>
              <a:prstDash val="lg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" name="Google Shape;552;p13">
              <a:extLst>
                <a:ext uri="{FF2B5EF4-FFF2-40B4-BE49-F238E27FC236}">
                  <a16:creationId xmlns:a16="http://schemas.microsoft.com/office/drawing/2014/main" id="{5F09724A-3EA8-7E23-BE36-78421E62D155}"/>
                </a:ext>
              </a:extLst>
            </p:cNvPr>
            <p:cNvGrpSpPr/>
            <p:nvPr/>
          </p:nvGrpSpPr>
          <p:grpSpPr>
            <a:xfrm>
              <a:off x="9904376" y="4580787"/>
              <a:ext cx="1721337" cy="978534"/>
              <a:chOff x="9904376" y="4580787"/>
              <a:chExt cx="1721337" cy="978534"/>
            </a:xfrm>
          </p:grpSpPr>
          <p:grpSp>
            <p:nvGrpSpPr>
              <p:cNvPr id="12" name="Google Shape;553;p13">
                <a:extLst>
                  <a:ext uri="{FF2B5EF4-FFF2-40B4-BE49-F238E27FC236}">
                    <a16:creationId xmlns:a16="http://schemas.microsoft.com/office/drawing/2014/main" id="{0A5986C9-2DAC-1B0A-7E7D-198FE8E21C72}"/>
                  </a:ext>
                </a:extLst>
              </p:cNvPr>
              <p:cNvGrpSpPr/>
              <p:nvPr/>
            </p:nvGrpSpPr>
            <p:grpSpPr>
              <a:xfrm>
                <a:off x="9904376" y="4636628"/>
                <a:ext cx="1721337" cy="799436"/>
                <a:chOff x="9904376" y="4636628"/>
                <a:chExt cx="1721337" cy="799436"/>
              </a:xfrm>
            </p:grpSpPr>
            <p:sp>
              <p:nvSpPr>
                <p:cNvPr id="14" name="Google Shape;554;p13">
                  <a:extLst>
                    <a:ext uri="{FF2B5EF4-FFF2-40B4-BE49-F238E27FC236}">
                      <a16:creationId xmlns:a16="http://schemas.microsoft.com/office/drawing/2014/main" id="{212BFA61-4E40-DEA6-91E3-59AEEBBC6EB5}"/>
                    </a:ext>
                  </a:extLst>
                </p:cNvPr>
                <p:cNvSpPr txBox="1"/>
                <p:nvPr/>
              </p:nvSpPr>
              <p:spPr>
                <a:xfrm>
                  <a:off x="9904376" y="4636628"/>
                  <a:ext cx="1721337" cy="492412"/>
                </a:xfrm>
                <a:prstGeom prst="rect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t" anchorCtr="0">
                  <a:spAutoFit/>
                </a:bodyPr>
                <a:lstStyle>
                  <a:defPPr>
                    <a:defRPr lang="es-ES_tradnl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11430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s-CO" sz="2000" b="0" i="0" u="none" strike="noStrike" cap="none" dirty="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En general:</a:t>
                  </a:r>
                  <a:endParaRPr lang="en-US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</a:endParaRPr>
                </a:p>
              </p:txBody>
            </p:sp>
            <p:pic>
              <p:nvPicPr>
                <p:cNvPr id="15" name="Google Shape;555;p13">
                  <a:extLst>
                    <a:ext uri="{FF2B5EF4-FFF2-40B4-BE49-F238E27FC236}">
                      <a16:creationId xmlns:a16="http://schemas.microsoft.com/office/drawing/2014/main" id="{EDFEFACC-2C68-FFDB-73F8-761EAE190336}"/>
                    </a:ext>
                  </a:extLst>
                </p:cNvPr>
                <p:cNvPicPr preferRelativeResize="0">
                  <a:picLocks noChangeAspect="1"/>
                </p:cNvPicPr>
                <p:nvPr/>
              </p:nvPicPr>
              <p:blipFill rotWithShape="1">
                <a:blip r:embed="rId6">
                  <a:alphaModFix/>
                </a:blip>
                <a:srcRect/>
                <a:stretch/>
              </p:blipFill>
              <p:spPr>
                <a:xfrm>
                  <a:off x="10114596" y="5098263"/>
                  <a:ext cx="1124895" cy="33780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3" name="Google Shape;556;p13">
                <a:extLst>
                  <a:ext uri="{FF2B5EF4-FFF2-40B4-BE49-F238E27FC236}">
                    <a16:creationId xmlns:a16="http://schemas.microsoft.com/office/drawing/2014/main" id="{F5A7AD53-F8F2-0E9D-B2A1-60F473558DC1}"/>
                  </a:ext>
                </a:extLst>
              </p:cNvPr>
              <p:cNvSpPr/>
              <p:nvPr/>
            </p:nvSpPr>
            <p:spPr>
              <a:xfrm>
                <a:off x="9909781" y="4580787"/>
                <a:ext cx="1513602" cy="978534"/>
              </a:xfrm>
              <a:prstGeom prst="rect">
                <a:avLst/>
              </a:prstGeom>
              <a:noFill/>
              <a:ln w="12700" cap="flat" cmpd="sng">
                <a:solidFill>
                  <a:srgbClr val="FF0000"/>
                </a:solidFill>
                <a:prstDash val="lgDash"/>
                <a:miter lim="800000"/>
                <a:headEnd type="none" w="sm" len="sm"/>
                <a:tailEnd type="none" w="sm" len="sm"/>
              </a:ln>
              <a:effectLst>
                <a:outerShdw blurRad="50800" dist="38100" dir="5400000" algn="t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>
                <a:defPPr>
                  <a:defRPr lang="es-ES_trad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" name="Google Shape;520;p13">
            <a:extLst>
              <a:ext uri="{FF2B5EF4-FFF2-40B4-BE49-F238E27FC236}">
                <a16:creationId xmlns:a16="http://schemas.microsoft.com/office/drawing/2014/main" id="{5CEA0A89-3D0D-5555-E054-B77130377130}"/>
              </a:ext>
            </a:extLst>
          </p:cNvPr>
          <p:cNvSpPr txBox="1"/>
          <p:nvPr/>
        </p:nvSpPr>
        <p:spPr>
          <a:xfrm>
            <a:off x="331693" y="196422"/>
            <a:ext cx="693868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3200" b="1" dirty="0">
                <a:solidFill>
                  <a:srgbClr val="548135"/>
                </a:solidFill>
                <a:latin typeface="Arial"/>
                <a:cs typeface="Arial"/>
                <a:sym typeface="Arial"/>
              </a:rPr>
              <a:t>Configuraciones esféricas, estáticas y anisótropas</a:t>
            </a:r>
            <a:endParaRPr lang="en-US" dirty="0"/>
          </a:p>
        </p:txBody>
      </p:sp>
      <p:sp>
        <p:nvSpPr>
          <p:cNvPr id="38" name="CuadroTexto 60">
            <a:extLst>
              <a:ext uri="{FF2B5EF4-FFF2-40B4-BE49-F238E27FC236}">
                <a16:creationId xmlns:a16="http://schemas.microsoft.com/office/drawing/2014/main" id="{DDEE19F7-0F7F-8F64-0790-7C1081E891CE}"/>
              </a:ext>
            </a:extLst>
          </p:cNvPr>
          <p:cNvSpPr txBox="1"/>
          <p:nvPr/>
        </p:nvSpPr>
        <p:spPr>
          <a:xfrm>
            <a:off x="11920630" y="-3712"/>
            <a:ext cx="276038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CO" sz="1400" dirty="0">
                <a:ea typeface="Calibri"/>
                <a:cs typeface="Calibri"/>
              </a:rPr>
              <a:t>5</a:t>
            </a:r>
            <a:endParaRPr lang="es-CO" sz="1400" dirty="0">
              <a:cs typeface="Calibri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B655B03-013E-F79C-C4CB-DC5EFDDE30D5}"/>
              </a:ext>
            </a:extLst>
          </p:cNvPr>
          <p:cNvGrpSpPr/>
          <p:nvPr/>
        </p:nvGrpSpPr>
        <p:grpSpPr>
          <a:xfrm>
            <a:off x="1409644" y="3429505"/>
            <a:ext cx="8775087" cy="2724549"/>
            <a:chOff x="1093693" y="3429505"/>
            <a:chExt cx="8775087" cy="2724549"/>
          </a:xfrm>
        </p:grpSpPr>
        <p:sp>
          <p:nvSpPr>
            <p:cNvPr id="27" name="Google Shape;106;p15">
              <a:extLst>
                <a:ext uri="{FF2B5EF4-FFF2-40B4-BE49-F238E27FC236}">
                  <a16:creationId xmlns:a16="http://schemas.microsoft.com/office/drawing/2014/main" id="{254CB6D1-7661-5511-6E7D-B6235167C73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258493" y="3429505"/>
              <a:ext cx="4441208" cy="523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algn="ctr">
                <a:buSzPts val="1800"/>
              </a:pPr>
              <a:r>
                <a:rPr lang="es-CO" sz="2200" dirty="0"/>
                <a:t>Condiciones de aceptabilidad</a:t>
              </a:r>
              <a:endParaRPr lang="es-CO" sz="2200" dirty="0">
                <a:solidFill>
                  <a:schemeClr val="tx1"/>
                </a:solidFill>
                <a:cs typeface="Calibri"/>
              </a:endParaRPr>
            </a:p>
          </p:txBody>
        </p:sp>
        <p:sp>
          <p:nvSpPr>
            <p:cNvPr id="25" name="Rectángulo 82">
              <a:extLst>
                <a:ext uri="{FF2B5EF4-FFF2-40B4-BE49-F238E27FC236}">
                  <a16:creationId xmlns:a16="http://schemas.microsoft.com/office/drawing/2014/main" id="{854396B7-4A5D-6A70-6B7C-FE70705447D2}"/>
                </a:ext>
              </a:extLst>
            </p:cNvPr>
            <p:cNvSpPr/>
            <p:nvPr/>
          </p:nvSpPr>
          <p:spPr>
            <a:xfrm>
              <a:off x="1093693" y="3431811"/>
              <a:ext cx="8775087" cy="2722243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_trad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CO"/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3F79269-B14F-5C89-F6E9-EBD8BBB6E4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30932" y="4432030"/>
              <a:ext cx="1580453" cy="293770"/>
            </a:xfrm>
            <a:prstGeom prst="rect">
              <a:avLst/>
            </a:prstGeom>
          </p:spPr>
        </p:pic>
        <p:pic>
          <p:nvPicPr>
            <p:cNvPr id="3" name="Picture 2" descr="A black text with a white background&#10;&#10;Description automatically generated">
              <a:extLst>
                <a:ext uri="{FF2B5EF4-FFF2-40B4-BE49-F238E27FC236}">
                  <a16:creationId xmlns:a16="http://schemas.microsoft.com/office/drawing/2014/main" id="{CCFB2B1D-8C34-734E-7706-4D6F9C00A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20497" y="4040690"/>
              <a:ext cx="1383449" cy="966941"/>
            </a:xfrm>
            <a:prstGeom prst="rect">
              <a:avLst/>
            </a:prstGeom>
          </p:spPr>
        </p:pic>
        <p:pic>
          <p:nvPicPr>
            <p:cNvPr id="21" name="Picture 20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18E3BF9A-8213-E74E-6C90-0F47E9889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09413" y="4045453"/>
              <a:ext cx="1326300" cy="986859"/>
            </a:xfrm>
            <a:prstGeom prst="rect">
              <a:avLst/>
            </a:prstGeom>
          </p:spPr>
        </p:pic>
        <p:pic>
          <p:nvPicPr>
            <p:cNvPr id="37" name="Picture 36" descr="A black text on a white background&#10;&#10;Description automatically generated">
              <a:extLst>
                <a:ext uri="{FF2B5EF4-FFF2-40B4-BE49-F238E27FC236}">
                  <a16:creationId xmlns:a16="http://schemas.microsoft.com/office/drawing/2014/main" id="{39939410-A39C-1319-9A8D-20AE49024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30958" y="3981681"/>
              <a:ext cx="1738427" cy="1086295"/>
            </a:xfrm>
            <a:prstGeom prst="rect">
              <a:avLst/>
            </a:prstGeom>
          </p:spPr>
        </p:pic>
        <p:pic>
          <p:nvPicPr>
            <p:cNvPr id="39" name="Picture 38" descr="A math symbols with a plus and p&#10;&#10;Description automatically generated">
              <a:extLst>
                <a:ext uri="{FF2B5EF4-FFF2-40B4-BE49-F238E27FC236}">
                  <a16:creationId xmlns:a16="http://schemas.microsoft.com/office/drawing/2014/main" id="{DDB32AF3-26C5-70AA-423E-2E6A53C89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791048" y="5398119"/>
              <a:ext cx="2086440" cy="488200"/>
            </a:xfrm>
            <a:prstGeom prst="rect">
              <a:avLst/>
            </a:prstGeom>
          </p:spPr>
        </p:pic>
        <p:pic>
          <p:nvPicPr>
            <p:cNvPr id="40" name="Picture 39" descr="A black text with a black line&#10;&#10;Description automatically generated">
              <a:extLst>
                <a:ext uri="{FF2B5EF4-FFF2-40B4-BE49-F238E27FC236}">
                  <a16:creationId xmlns:a16="http://schemas.microsoft.com/office/drawing/2014/main" id="{4CA887E2-E4F4-635D-DDDA-22D38781F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585938" y="5401721"/>
              <a:ext cx="1570464" cy="553928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8662062B-E814-F9DC-592A-9856BBC4AA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91893" y="5546920"/>
              <a:ext cx="936238" cy="256246"/>
            </a:xfrm>
            <a:prstGeom prst="rect">
              <a:avLst/>
            </a:prstGeom>
          </p:spPr>
        </p:pic>
        <p:pic>
          <p:nvPicPr>
            <p:cNvPr id="42" name="Picture 41" descr="A black and white symbol&#10;&#10;Description automatically generated">
              <a:extLst>
                <a:ext uri="{FF2B5EF4-FFF2-40B4-BE49-F238E27FC236}">
                  <a16:creationId xmlns:a16="http://schemas.microsoft.com/office/drawing/2014/main" id="{0F62A737-03AB-E8B2-3AE3-473F5825D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258175" y="5518112"/>
              <a:ext cx="1083993" cy="321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7607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1" name="Google Shape;601;p15"/>
          <p:cNvGrpSpPr/>
          <p:nvPr/>
        </p:nvGrpSpPr>
        <p:grpSpPr>
          <a:xfrm>
            <a:off x="48824" y="2083206"/>
            <a:ext cx="4642623" cy="4778821"/>
            <a:chOff x="48824" y="2083208"/>
            <a:chExt cx="3905911" cy="4020500"/>
          </a:xfrm>
        </p:grpSpPr>
        <p:sp>
          <p:nvSpPr>
            <p:cNvPr id="602" name="Google Shape;602;p15"/>
            <p:cNvSpPr txBox="1"/>
            <p:nvPr/>
          </p:nvSpPr>
          <p:spPr>
            <a:xfrm>
              <a:off x="387495" y="2083208"/>
              <a:ext cx="3277683" cy="41427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11430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Número de condiciones cumplidas</a:t>
              </a:r>
              <a:endPara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  <p:pic>
          <p:nvPicPr>
            <p:cNvPr id="603" name="Google Shape;603;p15" descr="Gráfico&#10;&#10;Descripción generada automáticament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8824" y="2393933"/>
              <a:ext cx="3905911" cy="37097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04" name="Google Shape;604;p15"/>
          <p:cNvGrpSpPr/>
          <p:nvPr/>
        </p:nvGrpSpPr>
        <p:grpSpPr>
          <a:xfrm>
            <a:off x="4008474" y="1870232"/>
            <a:ext cx="8050175" cy="4737400"/>
            <a:chOff x="4008474" y="1872694"/>
            <a:chExt cx="7516916" cy="4423585"/>
          </a:xfrm>
        </p:grpSpPr>
        <p:grpSp>
          <p:nvGrpSpPr>
            <p:cNvPr id="606" name="Google Shape;606;p15"/>
            <p:cNvGrpSpPr/>
            <p:nvPr/>
          </p:nvGrpSpPr>
          <p:grpSpPr>
            <a:xfrm>
              <a:off x="4570499" y="2471031"/>
              <a:ext cx="6954891" cy="3825248"/>
              <a:chOff x="4570499" y="2471031"/>
              <a:chExt cx="6954891" cy="3825248"/>
            </a:xfrm>
          </p:grpSpPr>
          <p:pic>
            <p:nvPicPr>
              <p:cNvPr id="607" name="Google Shape;607;p15" descr="Gráfico, Gráfico de barras, Histograma&#10;&#10;Descripción generada automáticamente"/>
              <p:cNvPicPr preferRelativeResize="0"/>
              <p:nvPr/>
            </p:nvPicPr>
            <p:blipFill rotWithShape="1">
              <a:blip r:embed="rId4">
                <a:alphaModFix/>
              </a:blip>
              <a:srcRect r="1058" b="2648"/>
              <a:stretch/>
            </p:blipFill>
            <p:spPr>
              <a:xfrm>
                <a:off x="4570499" y="2471031"/>
                <a:ext cx="6954891" cy="382524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608" name="Google Shape;608;p15"/>
              <p:cNvSpPr/>
              <p:nvPr/>
            </p:nvSpPr>
            <p:spPr>
              <a:xfrm>
                <a:off x="9652300" y="2643920"/>
                <a:ext cx="86017" cy="3061556"/>
              </a:xfrm>
              <a:prstGeom prst="rect">
                <a:avLst/>
              </a:prstGeom>
              <a:noFill/>
              <a:ln w="12700" cap="flat" cmpd="sng">
                <a:solidFill>
                  <a:srgbClr val="264159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609" name="Google Shape;609;p15"/>
            <p:cNvCxnSpPr/>
            <p:nvPr/>
          </p:nvCxnSpPr>
          <p:spPr>
            <a:xfrm rot="10800000" flipH="1">
              <a:off x="4008474" y="2643797"/>
              <a:ext cx="5686800" cy="129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lgDash"/>
              <a:miter lim="800000"/>
              <a:headEnd type="none" w="sm" len="sm"/>
              <a:tailEnd type="none" w="sm" len="sm"/>
            </a:ln>
          </p:spPr>
        </p:cxnSp>
        <p:cxnSp>
          <p:nvCxnSpPr>
            <p:cNvPr id="610" name="Google Shape;610;p15"/>
            <p:cNvCxnSpPr/>
            <p:nvPr/>
          </p:nvCxnSpPr>
          <p:spPr>
            <a:xfrm>
              <a:off x="4008474" y="5659632"/>
              <a:ext cx="5686800" cy="45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lgDash"/>
              <a:miter lim="800000"/>
              <a:headEnd type="none" w="sm" len="sm"/>
              <a:tailEnd type="none" w="sm" len="sm"/>
            </a:ln>
          </p:spPr>
        </p:cxnSp>
        <p:sp>
          <p:nvSpPr>
            <p:cNvPr id="605" name="Google Shape;605;p15"/>
            <p:cNvSpPr txBox="1"/>
            <p:nvPr/>
          </p:nvSpPr>
          <p:spPr>
            <a:xfrm>
              <a:off x="5265112" y="1872694"/>
              <a:ext cx="6086475" cy="74718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11430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Porcentaje de modelos de acuerdo con el número de</a:t>
              </a:r>
              <a:endParaRPr lang="en-US" sz="2000" dirty="0">
                <a:solidFill>
                  <a:schemeClr val="dk1"/>
                </a:solidFill>
                <a:cs typeface="Calibri"/>
              </a:endParaRPr>
            </a:p>
            <a:p>
              <a:pPr marL="11430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condiciones de aceptabilidad física cumplidas</a:t>
              </a:r>
              <a:endParaRPr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grpSp>
        <p:nvGrpSpPr>
          <p:cNvPr id="611" name="Google Shape;611;p15"/>
          <p:cNvGrpSpPr/>
          <p:nvPr/>
        </p:nvGrpSpPr>
        <p:grpSpPr>
          <a:xfrm>
            <a:off x="2648636" y="1188908"/>
            <a:ext cx="7332557" cy="767567"/>
            <a:chOff x="2648636" y="1040225"/>
            <a:chExt cx="7332557" cy="767567"/>
          </a:xfrm>
        </p:grpSpPr>
        <p:grpSp>
          <p:nvGrpSpPr>
            <p:cNvPr id="612" name="Google Shape;612;p15"/>
            <p:cNvGrpSpPr/>
            <p:nvPr/>
          </p:nvGrpSpPr>
          <p:grpSpPr>
            <a:xfrm>
              <a:off x="6446295" y="1104450"/>
              <a:ext cx="3394193" cy="492412"/>
              <a:chOff x="6446295" y="1104450"/>
              <a:chExt cx="3394193" cy="492412"/>
            </a:xfrm>
          </p:grpSpPr>
          <p:sp>
            <p:nvSpPr>
              <p:cNvPr id="613" name="Google Shape;613;p15"/>
              <p:cNvSpPr txBox="1"/>
              <p:nvPr/>
            </p:nvSpPr>
            <p:spPr>
              <a:xfrm>
                <a:off x="6446295" y="1104450"/>
                <a:ext cx="868214" cy="492412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1430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O" sz="20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</a:t>
                </a:r>
                <a:r>
                  <a:rPr lang="es-CO" sz="1800" b="0" i="0" u="none" strike="noStrike" cap="none" dirty="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</a:t>
                </a:r>
                <a:endParaRPr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614" name="Google Shape;614;p15"/>
              <p:cNvPicPr preferRelativeResize="0">
                <a:picLocks noChangeAspect="1"/>
              </p:cNvPicPr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7381184" y="1158079"/>
                <a:ext cx="2459304" cy="3921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15" name="Google Shape;615;p15"/>
            <p:cNvPicPr preferRelativeResize="0">
              <a:picLocks noChangeAspect="1"/>
            </p:cNvPicPr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720168" y="1147842"/>
              <a:ext cx="3734468" cy="6081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6" name="Google Shape;616;p15"/>
            <p:cNvSpPr/>
            <p:nvPr/>
          </p:nvSpPr>
          <p:spPr>
            <a:xfrm>
              <a:off x="2648636" y="1040225"/>
              <a:ext cx="7332557" cy="767567"/>
            </a:xfrm>
            <a:prstGeom prst="rect">
              <a:avLst/>
            </a:prstGeom>
            <a:noFill/>
            <a:ln w="12700" cap="flat" cmpd="sng">
              <a:solidFill>
                <a:srgbClr val="264159">
                  <a:alpha val="40000"/>
                </a:srgbClr>
              </a:solidFill>
              <a:prstDash val="lgDash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7" name="Google Shape;617;p15"/>
          <p:cNvSpPr txBox="1"/>
          <p:nvPr/>
        </p:nvSpPr>
        <p:spPr>
          <a:xfrm>
            <a:off x="3024857" y="6520075"/>
            <a:ext cx="6286200" cy="2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C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J. Ospino, D. Suárez-Urango, L.M. Becerra, H. Hernández, L.A. Núñez. </a:t>
            </a:r>
            <a:r>
              <a:rPr lang="es-CO" sz="1100" u="sng">
                <a:solidFill>
                  <a:schemeClr val="hlink"/>
                </a:solidFill>
                <a:hlinkClick r:id="rId7"/>
              </a:rPr>
              <a:t>arXiv:2410.18231</a:t>
            </a:r>
            <a:r>
              <a:rPr lang="es-C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2024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520;p13">
            <a:extLst>
              <a:ext uri="{FF2B5EF4-FFF2-40B4-BE49-F238E27FC236}">
                <a16:creationId xmlns:a16="http://schemas.microsoft.com/office/drawing/2014/main" id="{72A6D070-27F5-777D-D3ED-406A51410454}"/>
              </a:ext>
            </a:extLst>
          </p:cNvPr>
          <p:cNvSpPr txBox="1"/>
          <p:nvPr/>
        </p:nvSpPr>
        <p:spPr>
          <a:xfrm>
            <a:off x="322400" y="428739"/>
            <a:ext cx="6938683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3200" b="1" dirty="0">
                <a:solidFill>
                  <a:srgbClr val="548135"/>
                </a:solidFill>
                <a:latin typeface="Arial"/>
                <a:cs typeface="Arial"/>
                <a:sym typeface="Arial"/>
              </a:rPr>
              <a:t>Modelos físicamente aceptables</a:t>
            </a:r>
            <a:endParaRPr lang="en-US" dirty="0"/>
          </a:p>
        </p:txBody>
      </p:sp>
      <p:sp>
        <p:nvSpPr>
          <p:cNvPr id="5" name="CuadroTexto 60">
            <a:extLst>
              <a:ext uri="{FF2B5EF4-FFF2-40B4-BE49-F238E27FC236}">
                <a16:creationId xmlns:a16="http://schemas.microsoft.com/office/drawing/2014/main" id="{06852C98-0D61-DED9-0187-285C72EDFDCD}"/>
              </a:ext>
            </a:extLst>
          </p:cNvPr>
          <p:cNvSpPr txBox="1"/>
          <p:nvPr/>
        </p:nvSpPr>
        <p:spPr>
          <a:xfrm>
            <a:off x="11920630" y="-3712"/>
            <a:ext cx="276038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CO" sz="1400" dirty="0">
                <a:ea typeface="Calibri"/>
                <a:cs typeface="Calibri"/>
              </a:rPr>
              <a:t>6</a:t>
            </a:r>
            <a:endParaRPr lang="es-CO" sz="1400" dirty="0"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83ECB0-0872-FF2F-E65F-E7D1946FC4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2179" y="3105815"/>
            <a:ext cx="189141" cy="18228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9CF97B-A004-CE02-D8FE-BB481F3628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80139" y="5422446"/>
            <a:ext cx="253093" cy="24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687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2"/>
          <p:cNvSpPr txBox="1"/>
          <p:nvPr/>
        </p:nvSpPr>
        <p:spPr>
          <a:xfrm>
            <a:off x="830275" y="1216336"/>
            <a:ext cx="10531450" cy="4616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Fluido anisótropo, estacionario</a:t>
            </a:r>
            <a:endParaRPr lang="es-CO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grpSp>
        <p:nvGrpSpPr>
          <p:cNvPr id="493" name="Google Shape;493;p12"/>
          <p:cNvGrpSpPr>
            <a:grpSpLocks noUngrp="1" noChangeAspect="1"/>
          </p:cNvGrpSpPr>
          <p:nvPr/>
        </p:nvGrpSpPr>
        <p:grpSpPr>
          <a:xfrm>
            <a:off x="1055008" y="2337735"/>
            <a:ext cx="9790800" cy="620480"/>
            <a:chOff x="890660" y="2792457"/>
            <a:chExt cx="9224743" cy="584775"/>
          </a:xfrm>
        </p:grpSpPr>
        <p:pic>
          <p:nvPicPr>
            <p:cNvPr id="494" name="Google Shape;494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90660" y="2792457"/>
              <a:ext cx="6231510" cy="5847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5" name="Google Shape;495;p12"/>
            <p:cNvSpPr txBox="1"/>
            <p:nvPr/>
          </p:nvSpPr>
          <p:spPr>
            <a:xfrm>
              <a:off x="7768282" y="2870098"/>
              <a:ext cx="2347121" cy="43084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Base ortonormal</a:t>
              </a:r>
              <a:endParaRPr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9" name="Google Shape;499;p12"/>
          <p:cNvSpPr/>
          <p:nvPr/>
        </p:nvSpPr>
        <p:spPr>
          <a:xfrm>
            <a:off x="732685" y="1676420"/>
            <a:ext cx="10343079" cy="2399591"/>
          </a:xfrm>
          <a:prstGeom prst="rect">
            <a:avLst/>
          </a:prstGeom>
          <a:noFill/>
          <a:ln w="12700" cap="flat" cmpd="sng">
            <a:solidFill>
              <a:srgbClr val="264159">
                <a:alpha val="40000"/>
              </a:srgbClr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600;p15">
            <a:extLst>
              <a:ext uri="{FF2B5EF4-FFF2-40B4-BE49-F238E27FC236}">
                <a16:creationId xmlns:a16="http://schemas.microsoft.com/office/drawing/2014/main" id="{6305FB20-037B-6CBD-2EE6-24E23D8E4F61}"/>
              </a:ext>
            </a:extLst>
          </p:cNvPr>
          <p:cNvSpPr txBox="1"/>
          <p:nvPr/>
        </p:nvSpPr>
        <p:spPr>
          <a:xfrm>
            <a:off x="341853" y="184032"/>
            <a:ext cx="693868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3200" b="1" dirty="0">
                <a:solidFill>
                  <a:srgbClr val="548135"/>
                </a:solidFill>
                <a:latin typeface="Arial"/>
                <a:cs typeface="Arial"/>
                <a:sym typeface="Arial"/>
              </a:rPr>
              <a:t>Configuraciones axialmente simétricas</a:t>
            </a:r>
            <a:endParaRPr lang="en-US" dirty="0"/>
          </a:p>
        </p:txBody>
      </p:sp>
      <p:pic>
        <p:nvPicPr>
          <p:cNvPr id="9" name="Picture 8" descr="A black and white math symbol&#10;&#10;Description automatically generated">
            <a:extLst>
              <a:ext uri="{FF2B5EF4-FFF2-40B4-BE49-F238E27FC236}">
                <a16:creationId xmlns:a16="http://schemas.microsoft.com/office/drawing/2014/main" id="{80374164-9DFB-DDE5-8869-3F08A5760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407" y="3129058"/>
            <a:ext cx="2290898" cy="6097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49F5C8-C810-F8A5-8A06-5E2298667C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4410" y="3122703"/>
            <a:ext cx="2059032" cy="619270"/>
          </a:xfrm>
          <a:prstGeom prst="rect">
            <a:avLst/>
          </a:prstGeom>
        </p:spPr>
      </p:pic>
      <p:pic>
        <p:nvPicPr>
          <p:cNvPr id="11" name="Picture 10" descr="A smiley face with a number and a punctuation mark&#10;&#10;Description automatically generated">
            <a:extLst>
              <a:ext uri="{FF2B5EF4-FFF2-40B4-BE49-F238E27FC236}">
                <a16:creationId xmlns:a16="http://schemas.microsoft.com/office/drawing/2014/main" id="{04242003-760C-D163-74BD-48C3B45E9B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3037" y="3193034"/>
            <a:ext cx="2080895" cy="535323"/>
          </a:xfrm>
          <a:prstGeom prst="rect">
            <a:avLst/>
          </a:prstGeom>
        </p:spPr>
      </p:pic>
      <p:pic>
        <p:nvPicPr>
          <p:cNvPr id="12" name="Picture 11" descr="A close-up of symbols&#10;&#10;Description automatically generated">
            <a:extLst>
              <a:ext uri="{FF2B5EF4-FFF2-40B4-BE49-F238E27FC236}">
                <a16:creationId xmlns:a16="http://schemas.microsoft.com/office/drawing/2014/main" id="{60F06C18-4F89-1C9E-40CA-EBB6B3D05D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7457" y="2910233"/>
            <a:ext cx="2696300" cy="6032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72C72E-403F-5167-9D9A-05400117B5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91414" y="3669688"/>
            <a:ext cx="1713411" cy="337692"/>
          </a:xfrm>
          <a:prstGeom prst="rect">
            <a:avLst/>
          </a:prstGeom>
        </p:spPr>
      </p:pic>
      <p:sp>
        <p:nvSpPr>
          <p:cNvPr id="24" name="CuadroTexto 60">
            <a:extLst>
              <a:ext uri="{FF2B5EF4-FFF2-40B4-BE49-F238E27FC236}">
                <a16:creationId xmlns:a16="http://schemas.microsoft.com/office/drawing/2014/main" id="{9027646E-BA2A-6B20-302D-D05B16CBDE0D}"/>
              </a:ext>
            </a:extLst>
          </p:cNvPr>
          <p:cNvSpPr txBox="1"/>
          <p:nvPr/>
        </p:nvSpPr>
        <p:spPr>
          <a:xfrm>
            <a:off x="11920630" y="-3712"/>
            <a:ext cx="276038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CO" sz="1400" dirty="0">
                <a:ea typeface="Calibri"/>
                <a:cs typeface="Calibri"/>
              </a:rPr>
              <a:t>7</a:t>
            </a:r>
          </a:p>
        </p:txBody>
      </p:sp>
      <p:pic>
        <p:nvPicPr>
          <p:cNvPr id="2" name="Picture 1" descr="A group of black symbols&#10;&#10;Description automatically generated">
            <a:extLst>
              <a:ext uri="{FF2B5EF4-FFF2-40B4-BE49-F238E27FC236}">
                <a16:creationId xmlns:a16="http://schemas.microsoft.com/office/drawing/2014/main" id="{BDE8F8D5-5985-F4A8-2C1C-0475122143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4139" y="1821688"/>
            <a:ext cx="9710928" cy="445405"/>
          </a:xfrm>
          <a:prstGeom prst="rect">
            <a:avLst/>
          </a:prstGeom>
        </p:spPr>
      </p:pic>
      <p:pic>
        <p:nvPicPr>
          <p:cNvPr id="5" name="Google Shape;490;p12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A9801D06-3BBA-6245-57C8-266A74B3EE8A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10">
            <a:alphaModFix/>
          </a:blip>
          <a:srcRect r="30531"/>
          <a:stretch/>
        </p:blipFill>
        <p:spPr>
          <a:xfrm>
            <a:off x="1217005" y="4633329"/>
            <a:ext cx="4628421" cy="504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FE2924E-9373-A949-CD24-18374A0723B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24896" y="4517987"/>
            <a:ext cx="2249991" cy="72803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B3DB3CF-E4EA-2884-AD3E-08B46B7A91C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23845" y="5327728"/>
            <a:ext cx="8173845" cy="38410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9637BD0-3F63-51A0-673B-62EAE85460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91949" y="5875415"/>
            <a:ext cx="6706298" cy="62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530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2"/>
          <p:cNvSpPr txBox="1"/>
          <p:nvPr/>
        </p:nvSpPr>
        <p:spPr>
          <a:xfrm>
            <a:off x="794834" y="1251777"/>
            <a:ext cx="4470891" cy="4616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Fluido anisótropo, estacionario</a:t>
            </a:r>
            <a:endParaRPr lang="es-CO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4" name="Google Shape;600;p15">
            <a:extLst>
              <a:ext uri="{FF2B5EF4-FFF2-40B4-BE49-F238E27FC236}">
                <a16:creationId xmlns:a16="http://schemas.microsoft.com/office/drawing/2014/main" id="{6305FB20-037B-6CBD-2EE6-24E23D8E4F61}"/>
              </a:ext>
            </a:extLst>
          </p:cNvPr>
          <p:cNvSpPr txBox="1"/>
          <p:nvPr/>
        </p:nvSpPr>
        <p:spPr>
          <a:xfrm>
            <a:off x="341853" y="184032"/>
            <a:ext cx="693868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3200" b="1" dirty="0">
                <a:solidFill>
                  <a:srgbClr val="548135"/>
                </a:solidFill>
                <a:latin typeface="Arial"/>
                <a:cs typeface="Arial"/>
                <a:sym typeface="Arial"/>
              </a:rPr>
              <a:t>Configuraciones axialmente simétricas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6C32808-C124-57B7-D53D-66C4AD219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33" y="2318447"/>
            <a:ext cx="2507615" cy="367030"/>
          </a:xfrm>
          <a:prstGeom prst="rect">
            <a:avLst/>
          </a:prstGeom>
        </p:spPr>
      </p:pic>
      <p:sp>
        <p:nvSpPr>
          <p:cNvPr id="20" name="Google Shape;502;p12">
            <a:extLst>
              <a:ext uri="{FF2B5EF4-FFF2-40B4-BE49-F238E27FC236}">
                <a16:creationId xmlns:a16="http://schemas.microsoft.com/office/drawing/2014/main" id="{66700DA7-A633-76EF-1DA2-7A7470EB7B2D}"/>
              </a:ext>
            </a:extLst>
          </p:cNvPr>
          <p:cNvSpPr txBox="1"/>
          <p:nvPr/>
        </p:nvSpPr>
        <p:spPr>
          <a:xfrm>
            <a:off x="8844309" y="2314165"/>
            <a:ext cx="1881780" cy="36929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Cuadriaceleración</a:t>
            </a:r>
            <a:endParaRPr lang="en-US" dirty="0" err="1">
              <a:solidFill>
                <a:schemeClr val="dk1"/>
              </a:solidFill>
            </a:endParaRPr>
          </a:p>
        </p:txBody>
      </p:sp>
      <p:sp>
        <p:nvSpPr>
          <p:cNvPr id="24" name="CuadroTexto 60">
            <a:extLst>
              <a:ext uri="{FF2B5EF4-FFF2-40B4-BE49-F238E27FC236}">
                <a16:creationId xmlns:a16="http://schemas.microsoft.com/office/drawing/2014/main" id="{9027646E-BA2A-6B20-302D-D05B16CBDE0D}"/>
              </a:ext>
            </a:extLst>
          </p:cNvPr>
          <p:cNvSpPr txBox="1"/>
          <p:nvPr/>
        </p:nvSpPr>
        <p:spPr>
          <a:xfrm>
            <a:off x="11920630" y="-3712"/>
            <a:ext cx="276038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CO" sz="1400" dirty="0">
                <a:cs typeface="Calibri"/>
              </a:rPr>
              <a:t>8</a:t>
            </a:r>
          </a:p>
        </p:txBody>
      </p:sp>
      <p:grpSp>
        <p:nvGrpSpPr>
          <p:cNvPr id="8" name="Google Shape;522;p13">
            <a:extLst>
              <a:ext uri="{FF2B5EF4-FFF2-40B4-BE49-F238E27FC236}">
                <a16:creationId xmlns:a16="http://schemas.microsoft.com/office/drawing/2014/main" id="{BE23ACD7-3536-6605-BB75-A095FA8A81AD}"/>
              </a:ext>
            </a:extLst>
          </p:cNvPr>
          <p:cNvGrpSpPr/>
          <p:nvPr/>
        </p:nvGrpSpPr>
        <p:grpSpPr>
          <a:xfrm>
            <a:off x="735641" y="1823578"/>
            <a:ext cx="4214489" cy="930519"/>
            <a:chOff x="4108885" y="1730651"/>
            <a:chExt cx="4214489" cy="930519"/>
          </a:xfrm>
        </p:grpSpPr>
        <p:pic>
          <p:nvPicPr>
            <p:cNvPr id="6" name="Google Shape;523;p13">
              <a:extLst>
                <a:ext uri="{FF2B5EF4-FFF2-40B4-BE49-F238E27FC236}">
                  <a16:creationId xmlns:a16="http://schemas.microsoft.com/office/drawing/2014/main" id="{640D1F38-B337-0D64-B9CE-4C7A5249C004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291977" y="2230548"/>
              <a:ext cx="4031397" cy="4306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oogle Shape;524;p13">
              <a:extLst>
                <a:ext uri="{FF2B5EF4-FFF2-40B4-BE49-F238E27FC236}">
                  <a16:creationId xmlns:a16="http://schemas.microsoft.com/office/drawing/2014/main" id="{4021FFD0-F66E-5DFB-2E7B-10D156A9A3E5}"/>
                </a:ext>
              </a:extLst>
            </p:cNvPr>
            <p:cNvSpPr txBox="1"/>
            <p:nvPr/>
          </p:nvSpPr>
          <p:spPr>
            <a:xfrm>
              <a:off x="4108885" y="1730651"/>
              <a:ext cx="4121204" cy="49241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1143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Ecuación de equilibrio</a:t>
              </a:r>
              <a:endPara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</a:endParaRPr>
            </a:p>
          </p:txBody>
        </p:sp>
      </p:grpSp>
      <p:sp>
        <p:nvSpPr>
          <p:cNvPr id="27" name="Google Shape;524;p13">
            <a:extLst>
              <a:ext uri="{FF2B5EF4-FFF2-40B4-BE49-F238E27FC236}">
                <a16:creationId xmlns:a16="http://schemas.microsoft.com/office/drawing/2014/main" id="{0C18FF86-3B97-5B98-1FDF-1BCFAA2277F6}"/>
              </a:ext>
            </a:extLst>
          </p:cNvPr>
          <p:cNvSpPr txBox="1"/>
          <p:nvPr/>
        </p:nvSpPr>
        <p:spPr>
          <a:xfrm>
            <a:off x="785822" y="3174734"/>
            <a:ext cx="4121204" cy="4924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/>
            <a:r>
              <a:rPr lang="es-C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Contrayendo con </a:t>
            </a:r>
            <a:endParaRPr lang="es-CO" sz="2000" dirty="0">
              <a:solidFill>
                <a:schemeClr val="dk1"/>
              </a:solidFill>
              <a:ea typeface="Calibri"/>
              <a:cs typeface="Calibri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2E783A6-CF61-003F-9752-AF625340DA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1819" y="3247329"/>
            <a:ext cx="347314" cy="284022"/>
          </a:xfrm>
          <a:prstGeom prst="rect">
            <a:avLst/>
          </a:prstGeom>
        </p:spPr>
      </p:pic>
      <p:sp>
        <p:nvSpPr>
          <p:cNvPr id="30" name="Google Shape;524;p13">
            <a:extLst>
              <a:ext uri="{FF2B5EF4-FFF2-40B4-BE49-F238E27FC236}">
                <a16:creationId xmlns:a16="http://schemas.microsoft.com/office/drawing/2014/main" id="{87F43992-90EC-6CCF-3A19-140B5B4822C4}"/>
              </a:ext>
            </a:extLst>
          </p:cNvPr>
          <p:cNvSpPr txBox="1"/>
          <p:nvPr/>
        </p:nvSpPr>
        <p:spPr>
          <a:xfrm>
            <a:off x="4012241" y="3630075"/>
            <a:ext cx="1259058" cy="4924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/>
            <a:r>
              <a:rPr lang="es-C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</a:t>
            </a:r>
            <a:endParaRPr lang="en-US" dirty="0"/>
          </a:p>
        </p:txBody>
      </p:sp>
      <p:sp>
        <p:nvSpPr>
          <p:cNvPr id="33" name="Google Shape;524;p13">
            <a:extLst>
              <a:ext uri="{FF2B5EF4-FFF2-40B4-BE49-F238E27FC236}">
                <a16:creationId xmlns:a16="http://schemas.microsoft.com/office/drawing/2014/main" id="{0BDF082D-F562-3C95-EDA5-71AA235D3F2C}"/>
              </a:ext>
            </a:extLst>
          </p:cNvPr>
          <p:cNvSpPr txBox="1"/>
          <p:nvPr/>
        </p:nvSpPr>
        <p:spPr>
          <a:xfrm>
            <a:off x="776529" y="4419954"/>
            <a:ext cx="4121204" cy="4924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/>
            <a:r>
              <a:rPr lang="es-C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Contrayendo con </a:t>
            </a:r>
            <a:endParaRPr lang="es-CO" sz="2000" dirty="0">
              <a:solidFill>
                <a:schemeClr val="dk1"/>
              </a:solidFill>
              <a:ea typeface="Calibri"/>
              <a:cs typeface="Calibri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9CD4390-ECF5-E63D-BF16-7B38A9616C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7986" y="4511830"/>
            <a:ext cx="317810" cy="251406"/>
          </a:xfrm>
          <a:prstGeom prst="rect">
            <a:avLst/>
          </a:prstGeom>
        </p:spPr>
      </p:pic>
      <p:sp>
        <p:nvSpPr>
          <p:cNvPr id="35" name="Google Shape;524;p13">
            <a:extLst>
              <a:ext uri="{FF2B5EF4-FFF2-40B4-BE49-F238E27FC236}">
                <a16:creationId xmlns:a16="http://schemas.microsoft.com/office/drawing/2014/main" id="{262CB5AC-B1B3-EA59-8FBB-E92D1FD815E2}"/>
              </a:ext>
            </a:extLst>
          </p:cNvPr>
          <p:cNvSpPr txBox="1"/>
          <p:nvPr/>
        </p:nvSpPr>
        <p:spPr>
          <a:xfrm>
            <a:off x="4012241" y="4898659"/>
            <a:ext cx="1259058" cy="4924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/>
            <a:r>
              <a:rPr lang="es-C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</a:t>
            </a:r>
            <a:endParaRPr lang="en-US" dirty="0"/>
          </a:p>
        </p:txBody>
      </p:sp>
      <p:sp>
        <p:nvSpPr>
          <p:cNvPr id="38" name="Google Shape;524;p13">
            <a:extLst>
              <a:ext uri="{FF2B5EF4-FFF2-40B4-BE49-F238E27FC236}">
                <a16:creationId xmlns:a16="http://schemas.microsoft.com/office/drawing/2014/main" id="{B8FF95D5-C445-6DB8-9F04-2A39F1D34B13}"/>
              </a:ext>
            </a:extLst>
          </p:cNvPr>
          <p:cNvSpPr txBox="1"/>
          <p:nvPr/>
        </p:nvSpPr>
        <p:spPr>
          <a:xfrm>
            <a:off x="2719461" y="5772059"/>
            <a:ext cx="6794151" cy="80018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/>
            <a:r>
              <a:rPr lang="es-CO" sz="2000" dirty="0">
                <a:solidFill>
                  <a:schemeClr val="dk1"/>
                </a:solidFill>
                <a:cs typeface="Calibri"/>
              </a:rPr>
              <a:t>Las configuraciones anisótropas son configuraciones isótropas con una modificación en la densidad</a:t>
            </a:r>
          </a:p>
        </p:txBody>
      </p:sp>
      <p:pic>
        <p:nvPicPr>
          <p:cNvPr id="3" name="Picture 2" descr="A black letter on a white background&#10;&#10;Description automatically generated">
            <a:extLst>
              <a:ext uri="{FF2B5EF4-FFF2-40B4-BE49-F238E27FC236}">
                <a16:creationId xmlns:a16="http://schemas.microsoft.com/office/drawing/2014/main" id="{5447C968-0BC1-A48A-2D5B-6998F651E5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9965" y="2872186"/>
            <a:ext cx="1491343" cy="367121"/>
          </a:xfrm>
          <a:prstGeom prst="rect">
            <a:avLst/>
          </a:prstGeom>
        </p:spPr>
      </p:pic>
      <p:pic>
        <p:nvPicPr>
          <p:cNvPr id="9" name="Picture 8" descr="A black and white symbol&#10;&#10;Description automatically generated">
            <a:extLst>
              <a:ext uri="{FF2B5EF4-FFF2-40B4-BE49-F238E27FC236}">
                <a16:creationId xmlns:a16="http://schemas.microsoft.com/office/drawing/2014/main" id="{6F58F81A-4978-8B26-DAB1-A2E0E93256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5972" y="2875461"/>
            <a:ext cx="1343025" cy="371203"/>
          </a:xfrm>
          <a:prstGeom prst="rect">
            <a:avLst/>
          </a:prstGeom>
        </p:spPr>
      </p:pic>
      <p:sp>
        <p:nvSpPr>
          <p:cNvPr id="11" name="Google Shape;550;p13">
            <a:extLst>
              <a:ext uri="{FF2B5EF4-FFF2-40B4-BE49-F238E27FC236}">
                <a16:creationId xmlns:a16="http://schemas.microsoft.com/office/drawing/2014/main" id="{2DFBC9D5-114F-827E-BBFE-008590448542}"/>
              </a:ext>
            </a:extLst>
          </p:cNvPr>
          <p:cNvSpPr/>
          <p:nvPr/>
        </p:nvSpPr>
        <p:spPr>
          <a:xfrm>
            <a:off x="5951593" y="2272733"/>
            <a:ext cx="4789395" cy="1062334"/>
          </a:xfrm>
          <a:prstGeom prst="rect">
            <a:avLst/>
          </a:prstGeom>
          <a:noFill/>
          <a:ln w="12700" cap="flat" cmpd="sng">
            <a:solidFill>
              <a:srgbClr val="264159">
                <a:alpha val="40000"/>
              </a:srgbClr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54BE15-C8D0-25BD-338F-D211691ACF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217" y="3658053"/>
            <a:ext cx="3494316" cy="406801"/>
          </a:xfrm>
          <a:prstGeom prst="rect">
            <a:avLst/>
          </a:prstGeom>
        </p:spPr>
      </p:pic>
      <p:pic>
        <p:nvPicPr>
          <p:cNvPr id="13" name="Picture 1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807988D-CFAE-04E2-262E-3650F0643C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59841" y="3487511"/>
            <a:ext cx="6353176" cy="714213"/>
          </a:xfrm>
          <a:prstGeom prst="rect">
            <a:avLst/>
          </a:prstGeom>
        </p:spPr>
      </p:pic>
      <p:pic>
        <p:nvPicPr>
          <p:cNvPr id="14" name="Picture 13" descr="A black and white image of a circle and a line&#10;&#10;Description automatically generated">
            <a:extLst>
              <a:ext uri="{FF2B5EF4-FFF2-40B4-BE49-F238E27FC236}">
                <a16:creationId xmlns:a16="http://schemas.microsoft.com/office/drawing/2014/main" id="{91924830-6AB6-1B83-7596-B1F3E08F8B1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0167" y="4925786"/>
            <a:ext cx="3569154" cy="436735"/>
          </a:xfrm>
          <a:prstGeom prst="rect">
            <a:avLst/>
          </a:prstGeom>
        </p:spPr>
      </p:pic>
      <p:pic>
        <p:nvPicPr>
          <p:cNvPr id="15" name="Picture 14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E2B69C4F-0E01-FF6C-BC44-A619D6C930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64604" y="4771345"/>
            <a:ext cx="6245679" cy="63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00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00;p15">
            <a:extLst>
              <a:ext uri="{FF2B5EF4-FFF2-40B4-BE49-F238E27FC236}">
                <a16:creationId xmlns:a16="http://schemas.microsoft.com/office/drawing/2014/main" id="{39C82511-313E-F68D-B72B-6576F259CFA0}"/>
              </a:ext>
            </a:extLst>
          </p:cNvPr>
          <p:cNvSpPr txBox="1"/>
          <p:nvPr/>
        </p:nvSpPr>
        <p:spPr>
          <a:xfrm>
            <a:off x="341853" y="184032"/>
            <a:ext cx="693868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s-CO" sz="3200" b="1" dirty="0">
                <a:solidFill>
                  <a:srgbClr val="548135"/>
                </a:solidFill>
                <a:latin typeface="Arial"/>
                <a:cs typeface="Arial"/>
                <a:sym typeface="Arial"/>
              </a:rPr>
              <a:t>Configuraciones axialmente simétricas (formalismo 1+3)</a:t>
            </a:r>
            <a:endParaRPr lang="en-US" dirty="0"/>
          </a:p>
        </p:txBody>
      </p:sp>
      <p:sp>
        <p:nvSpPr>
          <p:cNvPr id="3" name="Google Shape;492;p12">
            <a:extLst>
              <a:ext uri="{FF2B5EF4-FFF2-40B4-BE49-F238E27FC236}">
                <a16:creationId xmlns:a16="http://schemas.microsoft.com/office/drawing/2014/main" id="{C36521F0-9DCC-D431-D98D-4AE4CAFA8013}"/>
              </a:ext>
            </a:extLst>
          </p:cNvPr>
          <p:cNvSpPr txBox="1"/>
          <p:nvPr/>
        </p:nvSpPr>
        <p:spPr>
          <a:xfrm>
            <a:off x="830275" y="1379622"/>
            <a:ext cx="10531450" cy="83099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Descomposición del espacio-tiempo, tal que cualquier cantidad tensorial se puede describir como la suma de su componente temporal y sus componentes espaciales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C1E34628-DD8A-1EA0-3665-14F40BE84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4160"/>
            <a:ext cx="12192000" cy="970674"/>
          </a:xfrm>
          <a:prstGeom prst="rect">
            <a:avLst/>
          </a:prstGeom>
        </p:spPr>
      </p:pic>
      <p:pic>
        <p:nvPicPr>
          <p:cNvPr id="5" name="Picture 4" descr="A black and white text&#10;&#10;Description automatically generated">
            <a:extLst>
              <a:ext uri="{FF2B5EF4-FFF2-40B4-BE49-F238E27FC236}">
                <a16:creationId xmlns:a16="http://schemas.microsoft.com/office/drawing/2014/main" id="{2346DB25-F825-560B-4CF9-F114AC36E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481" y="3391787"/>
            <a:ext cx="2888343" cy="714002"/>
          </a:xfrm>
          <a:prstGeom prst="rect">
            <a:avLst/>
          </a:prstGeom>
        </p:spPr>
      </p:pic>
      <p:sp>
        <p:nvSpPr>
          <p:cNvPr id="8" name="Google Shape;524;p13">
            <a:extLst>
              <a:ext uri="{FF2B5EF4-FFF2-40B4-BE49-F238E27FC236}">
                <a16:creationId xmlns:a16="http://schemas.microsoft.com/office/drawing/2014/main" id="{5AF7D7B4-3E21-0D8B-8AC4-71B8A75DDA11}"/>
              </a:ext>
            </a:extLst>
          </p:cNvPr>
          <p:cNvSpPr txBox="1"/>
          <p:nvPr/>
        </p:nvSpPr>
        <p:spPr>
          <a:xfrm>
            <a:off x="5786612" y="2693903"/>
            <a:ext cx="1259058" cy="49241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14300"/>
            <a:r>
              <a:rPr lang="es-CO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donde</a:t>
            </a:r>
            <a:endParaRPr lang="en-US" dirty="0"/>
          </a:p>
        </p:txBody>
      </p:sp>
      <p:pic>
        <p:nvPicPr>
          <p:cNvPr id="9" name="Picture 8" descr="A black and white math symbols&#10;&#10;Description automatically generated">
            <a:extLst>
              <a:ext uri="{FF2B5EF4-FFF2-40B4-BE49-F238E27FC236}">
                <a16:creationId xmlns:a16="http://schemas.microsoft.com/office/drawing/2014/main" id="{1161C966-5677-78F2-1B27-552C8B821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2460" y="3441928"/>
            <a:ext cx="2849335" cy="685202"/>
          </a:xfrm>
          <a:prstGeom prst="rect">
            <a:avLst/>
          </a:prstGeom>
        </p:spPr>
      </p:pic>
      <p:pic>
        <p:nvPicPr>
          <p:cNvPr id="10" name="Picture 9" descr="A black and blue line&#10;&#10;Description automatically generated">
            <a:extLst>
              <a:ext uri="{FF2B5EF4-FFF2-40B4-BE49-F238E27FC236}">
                <a16:creationId xmlns:a16="http://schemas.microsoft.com/office/drawing/2014/main" id="{E596C5C8-9B82-E2FF-EB64-F8FB3DD950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5810" y="3573237"/>
            <a:ext cx="1548492" cy="421712"/>
          </a:xfrm>
          <a:prstGeom prst="rect">
            <a:avLst/>
          </a:prstGeom>
        </p:spPr>
      </p:pic>
      <p:sp>
        <p:nvSpPr>
          <p:cNvPr id="11" name="Google Shape;492;p12">
            <a:extLst>
              <a:ext uri="{FF2B5EF4-FFF2-40B4-BE49-F238E27FC236}">
                <a16:creationId xmlns:a16="http://schemas.microsoft.com/office/drawing/2014/main" id="{7A6EC801-40C3-D116-D138-AAB452937967}"/>
              </a:ext>
            </a:extLst>
          </p:cNvPr>
          <p:cNvSpPr txBox="1"/>
          <p:nvPr/>
        </p:nvSpPr>
        <p:spPr>
          <a:xfrm>
            <a:off x="830275" y="4351422"/>
            <a:ext cx="10531450" cy="83095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través de las identidades de Ricci, los tensores de estructura pueden escribirse en términos de las derivadas de los vectores de las tétradas </a:t>
            </a:r>
            <a:endParaRPr lang="es-CO" sz="2400" dirty="0">
              <a:solidFill>
                <a:schemeClr val="dk1"/>
              </a:solidFill>
              <a:ea typeface="Calibri"/>
              <a:cs typeface="Calibri"/>
            </a:endParaRPr>
          </a:p>
        </p:txBody>
      </p:sp>
      <p:pic>
        <p:nvPicPr>
          <p:cNvPr id="13" name="Picture 12" descr="A black and white text&#10;&#10;Description automatically generated">
            <a:extLst>
              <a:ext uri="{FF2B5EF4-FFF2-40B4-BE49-F238E27FC236}">
                <a16:creationId xmlns:a16="http://schemas.microsoft.com/office/drawing/2014/main" id="{826FF094-15D6-2E36-CD3A-44B9F2B281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275" y="5299303"/>
            <a:ext cx="3262994" cy="414692"/>
          </a:xfrm>
          <a:prstGeom prst="rect">
            <a:avLst/>
          </a:prstGeom>
        </p:spPr>
      </p:pic>
      <p:pic>
        <p:nvPicPr>
          <p:cNvPr id="14" name="Picture 13" descr="A black and white image of letters&#10;&#10;Description automatically generated">
            <a:extLst>
              <a:ext uri="{FF2B5EF4-FFF2-40B4-BE49-F238E27FC236}">
                <a16:creationId xmlns:a16="http://schemas.microsoft.com/office/drawing/2014/main" id="{23A31F93-E6D9-D904-79E4-9B348B83B0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0358" y="5310189"/>
            <a:ext cx="4441372" cy="415563"/>
          </a:xfrm>
          <a:prstGeom prst="rect">
            <a:avLst/>
          </a:prstGeom>
        </p:spPr>
      </p:pic>
      <p:pic>
        <p:nvPicPr>
          <p:cNvPr id="15" name="Picture 14" descr="A black and white image of symbols&#10;&#10;Description automatically generated">
            <a:extLst>
              <a:ext uri="{FF2B5EF4-FFF2-40B4-BE49-F238E27FC236}">
                <a16:creationId xmlns:a16="http://schemas.microsoft.com/office/drawing/2014/main" id="{9568EFB9-7175-D4B4-4064-D8EED85C37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0057" y="5291138"/>
            <a:ext cx="2046515" cy="455840"/>
          </a:xfrm>
          <a:prstGeom prst="rect">
            <a:avLst/>
          </a:prstGeom>
        </p:spPr>
      </p:pic>
      <p:sp>
        <p:nvSpPr>
          <p:cNvPr id="17" name="Google Shape;547;p13">
            <a:extLst>
              <a:ext uri="{FF2B5EF4-FFF2-40B4-BE49-F238E27FC236}">
                <a16:creationId xmlns:a16="http://schemas.microsoft.com/office/drawing/2014/main" id="{8E3672F2-069B-3591-9D3A-8A641F23F955}"/>
              </a:ext>
            </a:extLst>
          </p:cNvPr>
          <p:cNvSpPr txBox="1"/>
          <p:nvPr/>
        </p:nvSpPr>
        <p:spPr>
          <a:xfrm>
            <a:off x="7619983" y="2826477"/>
            <a:ext cx="4438423" cy="266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defPPr>
              <a:defRPr lang="es-ES_trad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200" dirty="0">
                <a:solidFill>
                  <a:schemeClr val="dk1"/>
                </a:solidFill>
                <a:ea typeface="+mn-lt"/>
                <a:cs typeface="+mn-lt"/>
                <a:sym typeface="Calibri"/>
              </a:rPr>
              <a:t>A</a:t>
            </a:r>
            <a:r>
              <a:rPr lang="es-CO" sz="1200" b="0" i="0" u="none" strike="noStrike" cap="none" dirty="0">
                <a:solidFill>
                  <a:schemeClr val="dk1"/>
                </a:solidFill>
                <a:ea typeface="+mn-lt"/>
                <a:cs typeface="+mn-lt"/>
                <a:sym typeface="Calibri"/>
              </a:rPr>
              <a:t>. </a:t>
            </a:r>
            <a:r>
              <a:rPr lang="es-CO" sz="1200" dirty="0">
                <a:solidFill>
                  <a:schemeClr val="dk1"/>
                </a:solidFill>
                <a:ea typeface="+mn-lt"/>
                <a:cs typeface="+mn-lt"/>
                <a:sym typeface="Calibri"/>
              </a:rPr>
              <a:t>García-Parrado Gómez-Lobo</a:t>
            </a:r>
            <a:r>
              <a:rPr lang="es-CO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 dirty="0">
                <a:solidFill>
                  <a:schemeClr val="dk1"/>
                </a:solidFill>
                <a:ea typeface="+mn-lt"/>
                <a:cs typeface="+mn-lt"/>
                <a:sym typeface="Calibri"/>
              </a:rPr>
              <a:t>Classical Quantum Gravity</a:t>
            </a:r>
            <a:r>
              <a:rPr lang="es-CO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s-CO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CO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2007</a:t>
            </a:r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9" name="CuadroTexto 60">
            <a:extLst>
              <a:ext uri="{FF2B5EF4-FFF2-40B4-BE49-F238E27FC236}">
                <a16:creationId xmlns:a16="http://schemas.microsoft.com/office/drawing/2014/main" id="{ECBA4B91-F0F0-4805-06AC-B9FF1504E40E}"/>
              </a:ext>
            </a:extLst>
          </p:cNvPr>
          <p:cNvSpPr txBox="1"/>
          <p:nvPr/>
        </p:nvSpPr>
        <p:spPr>
          <a:xfrm>
            <a:off x="11866201" y="-3712"/>
            <a:ext cx="276038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CO" sz="1400" dirty="0">
                <a:ea typeface="Calibri"/>
                <a:cs typeface="Calibri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3729178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8501</TotalTime>
  <Words>616</Words>
  <Application>Microsoft Office PowerPoint</Application>
  <PresentationFormat>Widescreen</PresentationFormat>
  <Paragraphs>126</Paragraphs>
  <Slides>14</Slides>
  <Notes>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Daniel Suárez</cp:lastModifiedBy>
  <cp:revision>1306</cp:revision>
  <dcterms:created xsi:type="dcterms:W3CDTF">2019-03-06T15:22:16Z</dcterms:created>
  <dcterms:modified xsi:type="dcterms:W3CDTF">2024-11-15T14:18:46Z</dcterms:modified>
</cp:coreProperties>
</file>