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9"/>
  </p:notesMasterIdLst>
  <p:sldIdLst>
    <p:sldId id="256" r:id="rId2"/>
    <p:sldId id="474" r:id="rId3"/>
    <p:sldId id="486" r:id="rId4"/>
    <p:sldId id="475" r:id="rId5"/>
    <p:sldId id="490" r:id="rId6"/>
    <p:sldId id="493" r:id="rId7"/>
    <p:sldId id="497" r:id="rId8"/>
    <p:sldId id="494" r:id="rId9"/>
    <p:sldId id="500" r:id="rId10"/>
    <p:sldId id="502" r:id="rId11"/>
    <p:sldId id="503" r:id="rId12"/>
    <p:sldId id="510" r:id="rId13"/>
    <p:sldId id="504" r:id="rId14"/>
    <p:sldId id="507" r:id="rId15"/>
    <p:sldId id="496" r:id="rId16"/>
    <p:sldId id="476" r:id="rId17"/>
    <p:sldId id="484" r:id="rId18"/>
  </p:sldIdLst>
  <p:sldSz cx="9144000" cy="6858000" type="screen4x3"/>
  <p:notesSz cx="7102475" cy="10234613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és Quintero Salazar" initials="AQS" lastIdx="1" clrIdx="0">
    <p:extLst>
      <p:ext uri="{19B8F6BF-5375-455C-9EA6-DF929625EA0E}">
        <p15:presenceInfo xmlns:p15="http://schemas.microsoft.com/office/powerpoint/2012/main" userId="44a60934ae836ae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FF62"/>
    <a:srgbClr val="FF0000"/>
    <a:srgbClr val="3366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3678" autoAdjust="0"/>
  </p:normalViewPr>
  <p:slideViewPr>
    <p:cSldViewPr snapToGrid="0">
      <p:cViewPr varScale="1">
        <p:scale>
          <a:sx n="66" d="100"/>
          <a:sy n="66" d="100"/>
        </p:scale>
        <p:origin x="1482" y="66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commentAuthors" Target="commentAuthor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notesMaster" Target="notesMasters/notesMaster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3508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3508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BC4BEA99-D6DC-49F1-9BBC-E2FC9C7BEBA1}" type="datetimeFigureOut">
              <a:rPr lang="es-CO" smtClean="0"/>
              <a:t>20/11/2024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37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10248" y="4925407"/>
            <a:ext cx="5681980" cy="4029879"/>
          </a:xfrm>
          <a:prstGeom prst="rect">
            <a:avLst/>
          </a:prstGeom>
        </p:spPr>
        <p:txBody>
          <a:bodyPr vert="horz" lIns="99066" tIns="49533" rIns="99066" bIns="49533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7739" cy="513507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023092" y="9721107"/>
            <a:ext cx="3077739" cy="513507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84FA6605-376B-47C3-AE5E-82EB235EBD6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17702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A6605-376B-47C3-AE5E-82EB235EBD61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006770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4C2175-1A28-217C-3893-F1D4C5AF8D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533A9DA9-8012-F221-2A14-4C6A5F604F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7D6154F-6A62-93EF-5BDE-EEAB85095A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DDCD763-0AFC-36A7-13A6-A7414CC3A3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A6605-376B-47C3-AE5E-82EB235EBD61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958144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E46607-66FD-C90B-996B-D6393D3A63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584FDC15-22AE-BADD-E9AC-6FE3C338E6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B717D7C0-C070-8D27-A336-5C72E8B6EB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9A2D771-FB6A-FF03-97EF-77273D1FFD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A6605-376B-47C3-AE5E-82EB235EBD61}" type="slidenum">
              <a:rPr lang="es-CO" smtClean="0"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788719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9A52BB-8343-31EA-97F0-9CFA2682F5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0107FC2A-B920-CACE-ADC5-06CE6B863A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616342F4-401A-B2AE-432D-BA65363997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D83A25A-5F67-A698-0DE5-BF0C122697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A6605-376B-47C3-AE5E-82EB235EBD61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991511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C3C313-6509-AB64-FD53-C376D0961B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757532B-9439-EA62-CE42-3019BF2140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D66C6E57-F0F7-973F-52A3-DBE9AE1144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319A6F3-6601-FFA7-0843-04CCBE0F1A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A6605-376B-47C3-AE5E-82EB235EBD61}" type="slidenum">
              <a:rPr lang="es-CO" smtClean="0"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414702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62C9BA-D2AD-870F-7AAA-1447C39A1F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C6CD451B-B745-1DB6-8AFD-463BD9E506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BB00634-96C8-D7DA-8A74-E444CD81B8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53ED89C-FFC2-6896-DE23-DECE2A4758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A6605-376B-47C3-AE5E-82EB235EBD61}" type="slidenum">
              <a:rPr lang="es-CO" smtClean="0"/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664558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D00A4F-4113-CAEE-92F1-AC7C3B2D93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113735F6-9153-F8DB-3238-D0C3D703D4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8BCAFC2-80CD-070E-F54D-006D5BD3DE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99A1387-CE3E-1987-1DB7-DFBE223AE9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A6605-376B-47C3-AE5E-82EB235EBD61}" type="slidenum">
              <a:rPr lang="es-CO" smtClean="0"/>
              <a:t>15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189431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A6605-376B-47C3-AE5E-82EB235EBD61}" type="slidenum">
              <a:rPr lang="es-CO" smtClean="0"/>
              <a:t>16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841266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A6605-376B-47C3-AE5E-82EB235EBD61}" type="slidenum">
              <a:rPr lang="es-CO" smtClean="0"/>
              <a:t>17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98319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A6605-376B-47C3-AE5E-82EB235EBD61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60047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A6605-376B-47C3-AE5E-82EB235EBD61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22551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A6605-376B-47C3-AE5E-82EB235EBD61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31707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7B5074-6916-CBB7-032A-B1E87C98A9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58338EE-7FDE-890A-2014-CD2E0D7F00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57CEB9F9-7826-C9F0-4EA8-AB151814B0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2995EDA-35EE-2565-0BD4-F224245D90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A6605-376B-47C3-AE5E-82EB235EBD61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8352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11CC5F-1792-CC7C-6B26-B175D3016B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60E31A1B-E75A-4DB4-E3C1-8162044546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4BAD387-2C8E-CF51-CE7D-F4EBEC4F26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E6C66B0-F222-DC76-8CB5-03C3E5C530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A6605-376B-47C3-AE5E-82EB235EBD61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285275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025514-3D2F-97E4-A87B-A8114CD0EA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180675C8-EC8D-8CEA-A77C-D95B911F7C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0BE33D5-909F-9CB6-411B-51920E0F00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F7E878B-8036-0C17-ACAB-FE5F2F0C71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A6605-376B-47C3-AE5E-82EB235EBD61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99240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EE5304-3260-F178-4507-EC3E640F5A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8A7CC3D-A5D0-0C1A-D548-F3FA94A40C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DCFA879F-050F-58C9-890F-3D2DD129BE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1705AD4-A444-7428-025A-C9D804D14D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A6605-376B-47C3-AE5E-82EB235EBD61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422426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A5DBE7-41E2-F901-B5BA-E4027E6C47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E3CBFEE-8645-0366-C9AA-93B86AB2B3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9EED8E7-CA9C-6D6B-CC85-D081598296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0BDE197-4A71-752C-3ADE-F0E7B8DADC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A6605-376B-47C3-AE5E-82EB235EBD61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56128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F8295-E26E-4226-A74D-75353065EB11}" type="datetime1">
              <a:rPr lang="es-CO" smtClean="0"/>
              <a:t>20/11/2024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02095-C5AA-4584-A0E7-D49E8EE0D3A0}" type="slidenum">
              <a:rPr lang="es-CO" smtClean="0"/>
              <a:t>‹Nº›</a:t>
            </a:fld>
            <a:endParaRPr lang="es-CO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944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938EA-226D-45FD-8F33-FB282253076D}" type="datetime1">
              <a:rPr lang="es-CO" smtClean="0"/>
              <a:t>20/11/2024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02095-C5AA-4584-A0E7-D49E8EE0D3A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26516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3ED87-7135-453B-8E2E-E7F874AECF6B}" type="datetime1">
              <a:rPr lang="es-CO" smtClean="0"/>
              <a:t>20/11/2024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02095-C5AA-4584-A0E7-D49E8EE0D3A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05281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ED9D1-F417-4FAD-AC0F-53F083D47D05}" type="datetime1">
              <a:rPr lang="es-CO" smtClean="0"/>
              <a:t>20/11/2024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02095-C5AA-4584-A0E7-D49E8EE0D3A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37347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CB27-6239-404D-BF5C-DC1A7922426B}" type="datetime1">
              <a:rPr lang="es-CO" smtClean="0"/>
              <a:t>20/11/2024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02095-C5AA-4584-A0E7-D49E8EE0D3A0}" type="slidenum">
              <a:rPr lang="es-CO" smtClean="0"/>
              <a:t>‹Nº›</a:t>
            </a:fld>
            <a:endParaRPr lang="es-CO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380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44621-B8C6-4C2D-AAE9-E21FEAA60C4B}" type="datetime1">
              <a:rPr lang="es-CO" smtClean="0"/>
              <a:t>20/11/2024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02095-C5AA-4584-A0E7-D49E8EE0D3A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23972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E363-2AB9-45B0-9F30-E28E365FD956}" type="datetime1">
              <a:rPr lang="es-CO" smtClean="0"/>
              <a:t>20/11/2024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02095-C5AA-4584-A0E7-D49E8EE0D3A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88214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CB19C-DE80-4461-92FF-9A24D607D794}" type="datetime1">
              <a:rPr lang="es-CO" smtClean="0"/>
              <a:t>20/11/2024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02095-C5AA-4584-A0E7-D49E8EE0D3A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49402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EEE7E-6491-4774-A505-F93CF00E18B3}" type="datetime1">
              <a:rPr lang="es-CO" smtClean="0"/>
              <a:t>20/11/2024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02095-C5AA-4584-A0E7-D49E8EE0D3A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98926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8B02D7A-0BCF-4A1E-B957-412E4B971403}" type="datetime1">
              <a:rPr lang="es-CO" smtClean="0"/>
              <a:t>20/11/2024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1302095-C5AA-4584-A0E7-D49E8EE0D3A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5093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F877C-3E72-450C-816D-D47CF1DE7EB1}" type="datetime1">
              <a:rPr lang="es-CO" smtClean="0"/>
              <a:t>20/11/2024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02095-C5AA-4584-A0E7-D49E8EE0D3A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81904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A018D7A-DC5F-46CA-8348-B623C96F592A}" type="datetime1">
              <a:rPr lang="es-CO" smtClean="0"/>
              <a:t>20/11/2024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1302095-C5AA-4584-A0E7-D49E8EE0D3A0}" type="slidenum">
              <a:rPr lang="es-CO" smtClean="0"/>
              <a:t>‹Nº›</a:t>
            </a:fld>
            <a:endParaRPr lang="es-CO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3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3.png" /><Relationship Id="rId4" Type="http://schemas.openxmlformats.org/officeDocument/2006/relationships/image" Target="../media/image2.jpe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7" Type="http://schemas.openxmlformats.org/officeDocument/2006/relationships/image" Target="../media/image16.pn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5.gif" /><Relationship Id="rId5" Type="http://schemas.openxmlformats.org/officeDocument/2006/relationships/image" Target="../media/image3.png" /><Relationship Id="rId4" Type="http://schemas.openxmlformats.org/officeDocument/2006/relationships/image" Target="../media/image2.jpe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7" Type="http://schemas.openxmlformats.org/officeDocument/2006/relationships/image" Target="../media/image18.pn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7.gif" /><Relationship Id="rId5" Type="http://schemas.openxmlformats.org/officeDocument/2006/relationships/image" Target="../media/image3.png" /><Relationship Id="rId4" Type="http://schemas.openxmlformats.org/officeDocument/2006/relationships/image" Target="../media/image2.jpe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7" Type="http://schemas.openxmlformats.org/officeDocument/2006/relationships/image" Target="../media/image20.pn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9.png" /><Relationship Id="rId5" Type="http://schemas.openxmlformats.org/officeDocument/2006/relationships/image" Target="../media/image3.png" /><Relationship Id="rId4" Type="http://schemas.openxmlformats.org/officeDocument/2006/relationships/image" Target="../media/image2.jpeg" 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 /><Relationship Id="rId3" Type="http://schemas.openxmlformats.org/officeDocument/2006/relationships/image" Target="../media/image21.png" /><Relationship Id="rId7" Type="http://schemas.openxmlformats.org/officeDocument/2006/relationships/image" Target="../media/image22.pn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3.png" /><Relationship Id="rId5" Type="http://schemas.openxmlformats.org/officeDocument/2006/relationships/image" Target="../media/image2.jpeg" /><Relationship Id="rId4" Type="http://schemas.openxmlformats.org/officeDocument/2006/relationships/image" Target="../media/image1.jpe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7" Type="http://schemas.openxmlformats.org/officeDocument/2006/relationships/image" Target="../media/image25.png" /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24.png" /><Relationship Id="rId5" Type="http://schemas.openxmlformats.org/officeDocument/2006/relationships/image" Target="../media/image3.png" /><Relationship Id="rId4" Type="http://schemas.openxmlformats.org/officeDocument/2006/relationships/image" Target="../media/image2.jpe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3.png" /><Relationship Id="rId4" Type="http://schemas.openxmlformats.org/officeDocument/2006/relationships/image" Target="../media/image2.jpe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3.png" /><Relationship Id="rId4" Type="http://schemas.openxmlformats.org/officeDocument/2006/relationships/image" Target="../media/image2.jpeg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27.png" /><Relationship Id="rId4" Type="http://schemas.openxmlformats.org/officeDocument/2006/relationships/image" Target="../media/image26.jpe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7" Type="http://schemas.openxmlformats.org/officeDocument/2006/relationships/image" Target="../media/image5.jp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4.jpeg" /><Relationship Id="rId5" Type="http://schemas.openxmlformats.org/officeDocument/2006/relationships/image" Target="../media/image3.png" /><Relationship Id="rId4" Type="http://schemas.openxmlformats.org/officeDocument/2006/relationships/image" Target="../media/image2.jpe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6.png" /><Relationship Id="rId5" Type="http://schemas.openxmlformats.org/officeDocument/2006/relationships/image" Target="../media/image3.png" /><Relationship Id="rId4" Type="http://schemas.openxmlformats.org/officeDocument/2006/relationships/image" Target="../media/image2.jpeg" 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 /><Relationship Id="rId3" Type="http://schemas.openxmlformats.org/officeDocument/2006/relationships/image" Target="../media/image1.jpeg" /><Relationship Id="rId7" Type="http://schemas.openxmlformats.org/officeDocument/2006/relationships/image" Target="../media/image8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7.png" /><Relationship Id="rId5" Type="http://schemas.openxmlformats.org/officeDocument/2006/relationships/image" Target="../media/image3.png" /><Relationship Id="rId4" Type="http://schemas.openxmlformats.org/officeDocument/2006/relationships/image" Target="../media/image2.jpeg" 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 /><Relationship Id="rId3" Type="http://schemas.openxmlformats.org/officeDocument/2006/relationships/image" Target="../media/image1.jpeg" /><Relationship Id="rId7" Type="http://schemas.openxmlformats.org/officeDocument/2006/relationships/image" Target="../media/image10.emf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7.xml" /><Relationship Id="rId6" Type="http://schemas.openxmlformats.org/officeDocument/2006/relationships/package" Target="../embeddings/Hoja_de_c_lculo_de_Microsoft_Excel1.xlsx" /><Relationship Id="rId5" Type="http://schemas.openxmlformats.org/officeDocument/2006/relationships/image" Target="../media/image3.png" /><Relationship Id="rId4" Type="http://schemas.openxmlformats.org/officeDocument/2006/relationships/image" Target="../media/image2.jpe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3.png" /><Relationship Id="rId4" Type="http://schemas.openxmlformats.org/officeDocument/2006/relationships/image" Target="../media/image2.jpe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3.png" /><Relationship Id="rId4" Type="http://schemas.openxmlformats.org/officeDocument/2006/relationships/image" Target="../media/image2.jpe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2.png" /><Relationship Id="rId5" Type="http://schemas.openxmlformats.org/officeDocument/2006/relationships/image" Target="../media/image3.png" /><Relationship Id="rId4" Type="http://schemas.openxmlformats.org/officeDocument/2006/relationships/image" Target="../media/image2.jpe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7" Type="http://schemas.openxmlformats.org/officeDocument/2006/relationships/image" Target="../media/image14.pn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3.png" /><Relationship Id="rId5" Type="http://schemas.openxmlformats.org/officeDocument/2006/relationships/image" Target="../media/image3.png" /><Relationship Id="rId4" Type="http://schemas.openxmlformats.org/officeDocument/2006/relationships/image" Target="../media/image2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25038" y="1240403"/>
            <a:ext cx="7543800" cy="1071842"/>
          </a:xfrm>
        </p:spPr>
        <p:txBody>
          <a:bodyPr>
            <a:normAutofit/>
          </a:bodyPr>
          <a:lstStyle/>
          <a:p>
            <a:pPr algn="ctr"/>
            <a:r>
              <a:rPr lang="es-CO" sz="3600" b="1" dirty="0">
                <a:latin typeface="+mn-lt"/>
                <a:cs typeface="Arial" panose="020B0604020202020204" pitchFamily="34" charset="0"/>
              </a:rPr>
              <a:t>V444 Cyg: Un caso inédito de rejuvenecimiento en una binaria masiva</a:t>
            </a:r>
            <a:endParaRPr lang="es-CO" sz="27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600200" y="5571766"/>
            <a:ext cx="7543800" cy="15620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20000"/>
              </a:lnSpc>
            </a:pPr>
            <a:endParaRPr lang="es-CO" sz="2000" b="1" dirty="0">
              <a:latin typeface="+mn-lt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s-CO" sz="2000" b="1" dirty="0">
                <a:latin typeface="+mn-lt"/>
                <a:cs typeface="Arial" panose="020B0604020202020204" pitchFamily="34" charset="0"/>
              </a:rPr>
              <a:t>20 de noviembre de 2024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480344" cy="54427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072" y="-12656"/>
            <a:ext cx="858766" cy="102979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47" y="-1"/>
            <a:ext cx="825453" cy="1003929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5293A713-F231-ECEC-5674-0E457DBAF590}"/>
              </a:ext>
            </a:extLst>
          </p:cNvPr>
          <p:cNvSpPr/>
          <p:nvPr/>
        </p:nvSpPr>
        <p:spPr>
          <a:xfrm>
            <a:off x="825038" y="4267200"/>
            <a:ext cx="7543800" cy="1306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BA1A578-3450-C2F0-2E5A-15C04848EE02}"/>
              </a:ext>
            </a:extLst>
          </p:cNvPr>
          <p:cNvSpPr txBox="1"/>
          <p:nvPr/>
        </p:nvSpPr>
        <p:spPr>
          <a:xfrm>
            <a:off x="2221928" y="2658834"/>
            <a:ext cx="47500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400" dirty="0"/>
              <a:t>Kevin Johan Villegas Martínez</a:t>
            </a:r>
            <a:br>
              <a:rPr lang="es-CO" sz="2400" dirty="0"/>
            </a:br>
            <a:r>
              <a:rPr lang="es-CO" sz="2400" dirty="0" err="1"/>
              <a:t>Ph.D</a:t>
            </a:r>
            <a:r>
              <a:rPr lang="es-CO" sz="2400" dirty="0"/>
              <a:t>. Edwin Andrés Quintero Salazar</a:t>
            </a:r>
            <a:br>
              <a:rPr lang="es-CO" sz="2400" dirty="0"/>
            </a:br>
            <a:r>
              <a:rPr lang="es-CO" sz="2400" dirty="0" err="1"/>
              <a:t>Ph.D</a:t>
            </a:r>
            <a:r>
              <a:rPr lang="es-CO" sz="2400" dirty="0"/>
              <a:t>. Phillipe </a:t>
            </a:r>
            <a:r>
              <a:rPr lang="es-CO" sz="2400" dirty="0" err="1"/>
              <a:t>Eenens</a:t>
            </a:r>
            <a:endParaRPr lang="es-CO" sz="24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1B019B4-8561-4BC9-97F8-FDB437F3B5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734" y="4920296"/>
            <a:ext cx="2582406" cy="949475"/>
          </a:xfrm>
          <a:prstGeom prst="rect">
            <a:avLst/>
          </a:prstGeom>
        </p:spPr>
      </p:pic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F29871E5-A8BB-75E0-8515-42A4F2697F38}"/>
              </a:ext>
            </a:extLst>
          </p:cNvPr>
          <p:cNvCxnSpPr>
            <a:cxnSpLocks/>
          </p:cNvCxnSpPr>
          <p:nvPr/>
        </p:nvCxnSpPr>
        <p:spPr>
          <a:xfrm>
            <a:off x="1262884" y="4267200"/>
            <a:ext cx="66765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0738DB8-2984-A722-F7A3-E0E543130E51}"/>
              </a:ext>
            </a:extLst>
          </p:cNvPr>
          <p:cNvSpPr txBox="1"/>
          <p:nvPr/>
        </p:nvSpPr>
        <p:spPr>
          <a:xfrm>
            <a:off x="1356662" y="4362916"/>
            <a:ext cx="6430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400" b="1" dirty="0"/>
              <a:t>Grupo de Investigación en Astronomía Alfa Orión</a:t>
            </a:r>
          </a:p>
        </p:txBody>
      </p:sp>
    </p:spTree>
    <p:extLst>
      <p:ext uri="{BB962C8B-B14F-4D97-AF65-F5344CB8AC3E}">
        <p14:creationId xmlns:p14="http://schemas.microsoft.com/office/powerpoint/2010/main" val="2608823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607682-03B3-B506-8CB8-FB85151EB0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6B109A21-0199-7FD4-6948-AE164B5CD11E}"/>
              </a:ext>
            </a:extLst>
          </p:cNvPr>
          <p:cNvCxnSpPr/>
          <p:nvPr/>
        </p:nvCxnSpPr>
        <p:spPr>
          <a:xfrm flipV="1">
            <a:off x="0" y="1201994"/>
            <a:ext cx="9126246" cy="537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Rectangle 6">
            <a:extLst>
              <a:ext uri="{FF2B5EF4-FFF2-40B4-BE49-F238E27FC236}">
                <a16:creationId xmlns:a16="http://schemas.microsoft.com/office/drawing/2014/main" id="{AFD814A0-6094-E3AE-FDCD-ED30C51304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691DCB40-9CC2-2C66-929D-52F865381F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480344" cy="544279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4CD7F2B9-DDD4-E18A-7925-6AAA3426D7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072" y="-12656"/>
            <a:ext cx="858766" cy="102979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6450D617-B919-67BA-3238-5913FEF1E3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47" y="-1"/>
            <a:ext cx="825453" cy="1003929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6BEBE7DF-4B03-78E3-DCC4-4A498178C278}"/>
              </a:ext>
            </a:extLst>
          </p:cNvPr>
          <p:cNvSpPr txBox="1">
            <a:spLocks/>
          </p:cNvSpPr>
          <p:nvPr/>
        </p:nvSpPr>
        <p:spPr>
          <a:xfrm>
            <a:off x="791223" y="254000"/>
            <a:ext cx="7543800" cy="68103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3600" b="1" dirty="0">
                <a:solidFill>
                  <a:schemeClr val="tx1"/>
                </a:solidFill>
                <a:latin typeface="+mn-lt"/>
              </a:rPr>
              <a:t>Resultados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DA42E95-74DD-DB1C-11A0-8886E48A6B53}"/>
              </a:ext>
            </a:extLst>
          </p:cNvPr>
          <p:cNvSpPr txBox="1"/>
          <p:nvPr/>
        </p:nvSpPr>
        <p:spPr>
          <a:xfrm>
            <a:off x="2058359" y="958206"/>
            <a:ext cx="502695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CO" sz="2400" dirty="0"/>
              <a:t>Adaptación de QER20 al caso V444 Cyg</a:t>
            </a:r>
          </a:p>
        </p:txBody>
      </p:sp>
      <p:pic>
        <p:nvPicPr>
          <p:cNvPr id="2" name="Imagen 1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B2F1C167-084B-F56D-8023-5D26BE9321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68" y="2416006"/>
            <a:ext cx="4321646" cy="32400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5E8C4DA-983E-1CAE-9CBD-024EEBE474A3}"/>
              </a:ext>
            </a:extLst>
          </p:cNvPr>
          <p:cNvSpPr txBox="1"/>
          <p:nvPr/>
        </p:nvSpPr>
        <p:spPr>
          <a:xfrm>
            <a:off x="499467" y="1912846"/>
            <a:ext cx="4192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dirty="0"/>
              <a:t>58 observaciones (4450-4888 Å)</a:t>
            </a:r>
          </a:p>
        </p:txBody>
      </p:sp>
      <p:pic>
        <p:nvPicPr>
          <p:cNvPr id="12" name="Imagen 11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F2D5B886-C3C9-A615-92CD-376940A3F4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73"/>
          <a:stretch/>
        </p:blipFill>
        <p:spPr>
          <a:xfrm>
            <a:off x="4455886" y="2247633"/>
            <a:ext cx="4180114" cy="340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260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97B55C-1CCE-56B4-E0B6-FDC5AAF42C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47621B1A-C556-2F65-4596-901B02E2810D}"/>
              </a:ext>
            </a:extLst>
          </p:cNvPr>
          <p:cNvCxnSpPr/>
          <p:nvPr/>
        </p:nvCxnSpPr>
        <p:spPr>
          <a:xfrm flipV="1">
            <a:off x="0" y="1201994"/>
            <a:ext cx="9126246" cy="537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Rectangle 6">
            <a:extLst>
              <a:ext uri="{FF2B5EF4-FFF2-40B4-BE49-F238E27FC236}">
                <a16:creationId xmlns:a16="http://schemas.microsoft.com/office/drawing/2014/main" id="{31D046DF-BC7C-4B99-FF67-C838477AEC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81004227-EA58-7577-C26F-DEF224FA2A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480344" cy="544279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8E317B0D-4890-BF99-2D39-035413EC1D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072" y="-12656"/>
            <a:ext cx="858766" cy="102979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C993E98E-E3DB-59E1-E386-DC58B4AFFA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47" y="-1"/>
            <a:ext cx="825453" cy="1003929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581D85E5-6E11-042A-CC93-83DE73EC8C91}"/>
              </a:ext>
            </a:extLst>
          </p:cNvPr>
          <p:cNvSpPr txBox="1">
            <a:spLocks/>
          </p:cNvSpPr>
          <p:nvPr/>
        </p:nvSpPr>
        <p:spPr>
          <a:xfrm>
            <a:off x="791223" y="254000"/>
            <a:ext cx="7543800" cy="68103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3600" b="1" dirty="0">
                <a:solidFill>
                  <a:schemeClr val="tx1"/>
                </a:solidFill>
                <a:latin typeface="+mn-lt"/>
              </a:rPr>
              <a:t>Resultados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50CA5C4-80B5-0888-B534-F57A966B2E68}"/>
              </a:ext>
            </a:extLst>
          </p:cNvPr>
          <p:cNvSpPr txBox="1"/>
          <p:nvPr/>
        </p:nvSpPr>
        <p:spPr>
          <a:xfrm>
            <a:off x="246499" y="1935145"/>
            <a:ext cx="447558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dirty="0"/>
              <a:t>Extracción de la línea He II 4686 Å</a:t>
            </a:r>
          </a:p>
          <a:p>
            <a:endParaRPr lang="es-CO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5B809AD-9D17-6FAB-7A67-E19877D7AD1C}"/>
              </a:ext>
            </a:extLst>
          </p:cNvPr>
          <p:cNvSpPr txBox="1"/>
          <p:nvPr/>
        </p:nvSpPr>
        <p:spPr>
          <a:xfrm>
            <a:off x="2406695" y="958206"/>
            <a:ext cx="4330609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CO" sz="2400" dirty="0"/>
              <a:t>Adaptación de QER20 a V444 </a:t>
            </a:r>
            <a:r>
              <a:rPr lang="es-CO" sz="2400" dirty="0" err="1"/>
              <a:t>Cyg</a:t>
            </a:r>
            <a:endParaRPr lang="es-CO" sz="2400" dirty="0"/>
          </a:p>
        </p:txBody>
      </p:sp>
      <p:pic>
        <p:nvPicPr>
          <p:cNvPr id="17" name="Imagen 16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2C2540C9-FA19-6AC1-F225-872B9B6443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33" y="2559807"/>
            <a:ext cx="4203750" cy="3151611"/>
          </a:xfrm>
          <a:prstGeom prst="rect">
            <a:avLst/>
          </a:prstGeom>
        </p:spPr>
      </p:pic>
      <p:pic>
        <p:nvPicPr>
          <p:cNvPr id="4" name="Imagen 3" descr="Gráfico&#10;&#10;Descripción generada automáticamente">
            <a:extLst>
              <a:ext uri="{FF2B5EF4-FFF2-40B4-BE49-F238E27FC236}">
                <a16:creationId xmlns:a16="http://schemas.microsoft.com/office/drawing/2014/main" id="{045E5B1D-748E-554E-8D23-F76CD1712B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6" r="6493"/>
          <a:stretch/>
        </p:blipFill>
        <p:spPr>
          <a:xfrm>
            <a:off x="4722083" y="2260397"/>
            <a:ext cx="3646755" cy="375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852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CEB6F4-5F92-B64A-6061-5441D86A15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970ECA81-93AD-EB89-5172-0B46DC8B8825}"/>
              </a:ext>
            </a:extLst>
          </p:cNvPr>
          <p:cNvCxnSpPr/>
          <p:nvPr/>
        </p:nvCxnSpPr>
        <p:spPr>
          <a:xfrm flipV="1">
            <a:off x="0" y="1201994"/>
            <a:ext cx="9126246" cy="537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Rectangle 6">
            <a:extLst>
              <a:ext uri="{FF2B5EF4-FFF2-40B4-BE49-F238E27FC236}">
                <a16:creationId xmlns:a16="http://schemas.microsoft.com/office/drawing/2014/main" id="{9C43D582-C158-B907-D2D9-D24AE2DF80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96B9E35-7B40-4B07-9CF7-979F5705CD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480344" cy="544279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A3E97F05-3AF5-5A33-E3DE-A5044EB9BB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072" y="-12656"/>
            <a:ext cx="858766" cy="102979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E7BF174D-E493-ED56-1B66-E71C67E0CB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47" y="-1"/>
            <a:ext cx="825453" cy="1003929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5A8E0903-589B-79D3-B1E0-4DAA05BAB499}"/>
              </a:ext>
            </a:extLst>
          </p:cNvPr>
          <p:cNvSpPr txBox="1">
            <a:spLocks/>
          </p:cNvSpPr>
          <p:nvPr/>
        </p:nvSpPr>
        <p:spPr>
          <a:xfrm>
            <a:off x="791223" y="254000"/>
            <a:ext cx="7543800" cy="68103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3600" b="1" dirty="0">
                <a:solidFill>
                  <a:schemeClr val="tx1"/>
                </a:solidFill>
                <a:latin typeface="+mn-lt"/>
              </a:rPr>
              <a:t>Resultados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89EA8DAF-D314-BF98-8370-D3DA6B164763}"/>
              </a:ext>
            </a:extLst>
          </p:cNvPr>
          <p:cNvGrpSpPr/>
          <p:nvPr/>
        </p:nvGrpSpPr>
        <p:grpSpPr>
          <a:xfrm>
            <a:off x="1281086" y="1600678"/>
            <a:ext cx="7037461" cy="4587196"/>
            <a:chOff x="1332370" y="1474321"/>
            <a:chExt cx="7037461" cy="4587196"/>
          </a:xfrm>
        </p:grpSpPr>
        <p:pic>
          <p:nvPicPr>
            <p:cNvPr id="6" name="Imagen 5" descr="Gráfico, Gráfico de líneas&#10;&#10;Descripción generada automáticamente">
              <a:extLst>
                <a:ext uri="{FF2B5EF4-FFF2-40B4-BE49-F238E27FC236}">
                  <a16:creationId xmlns:a16="http://schemas.microsoft.com/office/drawing/2014/main" id="{C03E954F-D69B-EB0A-0121-FE8531ABEE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049" t="2576"/>
            <a:stretch/>
          </p:blipFill>
          <p:spPr>
            <a:xfrm>
              <a:off x="4727651" y="1474321"/>
              <a:ext cx="3642180" cy="4587196"/>
            </a:xfrm>
            <a:prstGeom prst="rect">
              <a:avLst/>
            </a:prstGeom>
          </p:spPr>
        </p:pic>
        <p:pic>
          <p:nvPicPr>
            <p:cNvPr id="8" name="Imagen 7" descr="Gráfico, Gráfico de líneas&#10;&#10;Descripción generada automáticamente">
              <a:extLst>
                <a:ext uri="{FF2B5EF4-FFF2-40B4-BE49-F238E27FC236}">
                  <a16:creationId xmlns:a16="http://schemas.microsoft.com/office/drawing/2014/main" id="{937EAFDE-A472-6C1A-5E7A-D8635353733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82"/>
            <a:stretch/>
          </p:blipFill>
          <p:spPr>
            <a:xfrm>
              <a:off x="1332370" y="1592753"/>
              <a:ext cx="3395281" cy="4371941"/>
            </a:xfrm>
            <a:prstGeom prst="rect">
              <a:avLst/>
            </a:prstGeom>
          </p:spPr>
        </p:pic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7FA4CF3E-5A70-C3DF-CA04-A85D602DF9F9}"/>
              </a:ext>
            </a:extLst>
          </p:cNvPr>
          <p:cNvSpPr txBox="1"/>
          <p:nvPr/>
        </p:nvSpPr>
        <p:spPr>
          <a:xfrm>
            <a:off x="5803803" y="5233537"/>
            <a:ext cx="20267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Apellániz</a:t>
            </a:r>
            <a:r>
              <a:rPr lang="es-CO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et al. (2016)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C1568F9-AA6D-8562-E0AB-7F4344566150}"/>
              </a:ext>
            </a:extLst>
          </p:cNvPr>
          <p:cNvSpPr txBox="1"/>
          <p:nvPr/>
        </p:nvSpPr>
        <p:spPr>
          <a:xfrm>
            <a:off x="2536068" y="1328351"/>
            <a:ext cx="9681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b="1" dirty="0"/>
              <a:t>V444 </a:t>
            </a:r>
            <a:r>
              <a:rPr lang="es-CO" sz="1600" b="1" dirty="0" err="1"/>
              <a:t>Cyg</a:t>
            </a:r>
            <a:endParaRPr lang="es-CO" sz="16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5133E1A-53CE-25F2-680E-8BF768D34A3B}"/>
              </a:ext>
            </a:extLst>
          </p:cNvPr>
          <p:cNvSpPr txBox="1"/>
          <p:nvPr/>
        </p:nvSpPr>
        <p:spPr>
          <a:xfrm>
            <a:off x="6123858" y="1328351"/>
            <a:ext cx="7457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b="1" dirty="0"/>
              <a:t>RL 128</a:t>
            </a:r>
          </a:p>
        </p:txBody>
      </p:sp>
    </p:spTree>
    <p:extLst>
      <p:ext uri="{BB962C8B-B14F-4D97-AF65-F5344CB8AC3E}">
        <p14:creationId xmlns:p14="http://schemas.microsoft.com/office/powerpoint/2010/main" val="2402976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61FCF6-7733-536C-F456-C95E8CD245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D3175E24-14BF-9030-BA0C-AF9CB35158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418" y="1549578"/>
            <a:ext cx="2917531" cy="2160000"/>
          </a:xfrm>
          <a:prstGeom prst="rect">
            <a:avLst/>
          </a:prstGeom>
        </p:spPr>
      </p:pic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E04695AB-6551-31C7-E0B2-E1B89ED78E10}"/>
              </a:ext>
            </a:extLst>
          </p:cNvPr>
          <p:cNvCxnSpPr/>
          <p:nvPr/>
        </p:nvCxnSpPr>
        <p:spPr>
          <a:xfrm flipV="1">
            <a:off x="0" y="1201994"/>
            <a:ext cx="9126246" cy="537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Rectangle 6">
            <a:extLst>
              <a:ext uri="{FF2B5EF4-FFF2-40B4-BE49-F238E27FC236}">
                <a16:creationId xmlns:a16="http://schemas.microsoft.com/office/drawing/2014/main" id="{B1106F32-FD25-9130-BDDC-4F26367DDF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81F53FE6-1829-67BE-A750-D317B56DAA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480344" cy="544279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F1F2D163-BB84-D8BC-9E11-737E01B386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072" y="-12656"/>
            <a:ext cx="858766" cy="102979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5407ED7F-49DC-D620-3628-70DFFDC45C9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47" y="-1"/>
            <a:ext cx="825453" cy="1003929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BA18D165-9C71-C489-F365-97EBE5B99C41}"/>
              </a:ext>
            </a:extLst>
          </p:cNvPr>
          <p:cNvSpPr txBox="1">
            <a:spLocks/>
          </p:cNvSpPr>
          <p:nvPr/>
        </p:nvSpPr>
        <p:spPr>
          <a:xfrm>
            <a:off x="791223" y="254000"/>
            <a:ext cx="7543800" cy="68103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3600" b="1" dirty="0">
                <a:solidFill>
                  <a:schemeClr val="tx1"/>
                </a:solidFill>
                <a:latin typeface="+mn-lt"/>
              </a:rPr>
              <a:t>Resultados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0BE457E-E5EB-D692-23F7-3D46D00CF352}"/>
              </a:ext>
            </a:extLst>
          </p:cNvPr>
          <p:cNvSpPr txBox="1"/>
          <p:nvPr/>
        </p:nvSpPr>
        <p:spPr>
          <a:xfrm>
            <a:off x="2131367" y="958206"/>
            <a:ext cx="4863511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CO" sz="2400" dirty="0"/>
              <a:t>Clasificación espectral de la estrella O</a:t>
            </a:r>
          </a:p>
        </p:txBody>
      </p:sp>
      <p:pic>
        <p:nvPicPr>
          <p:cNvPr id="10" name="Imagen 9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75B43070-2B47-0008-1F99-E198BE0A5A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629" y="3940981"/>
            <a:ext cx="2917531" cy="2160000"/>
          </a:xfrm>
          <a:prstGeom prst="rect">
            <a:avLst/>
          </a:prstGeom>
        </p:spPr>
      </p:pic>
      <p:pic>
        <p:nvPicPr>
          <p:cNvPr id="9" name="Imagen 8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3A3CE900-7490-4B1E-3282-5F316DFF1C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5"/>
          <a:stretch/>
        </p:blipFill>
        <p:spPr>
          <a:xfrm>
            <a:off x="494932" y="1865081"/>
            <a:ext cx="4607916" cy="3647633"/>
          </a:xfrm>
          <a:prstGeom prst="rect">
            <a:avLst/>
          </a:prstGeom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EAE6B2CB-60DB-DD81-F931-0DBFE780173E}"/>
              </a:ext>
            </a:extLst>
          </p:cNvPr>
          <p:cNvGrpSpPr/>
          <p:nvPr/>
        </p:nvGrpSpPr>
        <p:grpSpPr>
          <a:xfrm>
            <a:off x="7172325" y="1925256"/>
            <a:ext cx="15875" cy="209550"/>
            <a:chOff x="7324725" y="1971675"/>
            <a:chExt cx="15875" cy="209550"/>
          </a:xfrm>
        </p:grpSpPr>
        <p:cxnSp>
          <p:nvCxnSpPr>
            <p:cNvPr id="5" name="Conector recto de flecha 4">
              <a:extLst>
                <a:ext uri="{FF2B5EF4-FFF2-40B4-BE49-F238E27FC236}">
                  <a16:creationId xmlns:a16="http://schemas.microsoft.com/office/drawing/2014/main" id="{D7545B61-1C84-B87C-2828-87528E308E23}"/>
                </a:ext>
              </a:extLst>
            </p:cNvPr>
            <p:cNvCxnSpPr/>
            <p:nvPr/>
          </p:nvCxnSpPr>
          <p:spPr>
            <a:xfrm>
              <a:off x="7324725" y="1971675"/>
              <a:ext cx="0" cy="20955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cto de flecha 5">
              <a:extLst>
                <a:ext uri="{FF2B5EF4-FFF2-40B4-BE49-F238E27FC236}">
                  <a16:creationId xmlns:a16="http://schemas.microsoft.com/office/drawing/2014/main" id="{28C1231D-F5D2-40C4-45D1-FD949033F0A5}"/>
                </a:ext>
              </a:extLst>
            </p:cNvPr>
            <p:cNvCxnSpPr/>
            <p:nvPr/>
          </p:nvCxnSpPr>
          <p:spPr>
            <a:xfrm>
              <a:off x="7340600" y="1971675"/>
              <a:ext cx="0" cy="209550"/>
            </a:xfrm>
            <a:prstGeom prst="straightConnector1">
              <a:avLst/>
            </a:prstGeom>
            <a:ln>
              <a:solidFill>
                <a:srgbClr val="62FF6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8EBC0B13-B8F2-4482-AB1C-75B7BF149316}"/>
              </a:ext>
            </a:extLst>
          </p:cNvPr>
          <p:cNvGrpSpPr/>
          <p:nvPr/>
        </p:nvGrpSpPr>
        <p:grpSpPr>
          <a:xfrm>
            <a:off x="7299325" y="4188858"/>
            <a:ext cx="15875" cy="209550"/>
            <a:chOff x="7324725" y="1971675"/>
            <a:chExt cx="15875" cy="209550"/>
          </a:xfrm>
        </p:grpSpPr>
        <p:cxnSp>
          <p:nvCxnSpPr>
            <p:cNvPr id="21" name="Conector recto de flecha 20">
              <a:extLst>
                <a:ext uri="{FF2B5EF4-FFF2-40B4-BE49-F238E27FC236}">
                  <a16:creationId xmlns:a16="http://schemas.microsoft.com/office/drawing/2014/main" id="{62468AAF-43FC-94B2-93BD-FB3F422D2755}"/>
                </a:ext>
              </a:extLst>
            </p:cNvPr>
            <p:cNvCxnSpPr/>
            <p:nvPr/>
          </p:nvCxnSpPr>
          <p:spPr>
            <a:xfrm>
              <a:off x="7324725" y="1971675"/>
              <a:ext cx="0" cy="20955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cto de flecha 21">
              <a:extLst>
                <a:ext uri="{FF2B5EF4-FFF2-40B4-BE49-F238E27FC236}">
                  <a16:creationId xmlns:a16="http://schemas.microsoft.com/office/drawing/2014/main" id="{DF8B9669-495E-4CA9-FAA6-370D86834870}"/>
                </a:ext>
              </a:extLst>
            </p:cNvPr>
            <p:cNvCxnSpPr/>
            <p:nvPr/>
          </p:nvCxnSpPr>
          <p:spPr>
            <a:xfrm>
              <a:off x="7340600" y="1971675"/>
              <a:ext cx="0" cy="209550"/>
            </a:xfrm>
            <a:prstGeom prst="straightConnector1">
              <a:avLst/>
            </a:prstGeom>
            <a:ln>
              <a:solidFill>
                <a:srgbClr val="62FF6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2E08A53B-227E-6EAF-6E63-3389AA22666B}"/>
              </a:ext>
            </a:extLst>
          </p:cNvPr>
          <p:cNvCxnSpPr/>
          <p:nvPr/>
        </p:nvCxnSpPr>
        <p:spPr>
          <a:xfrm>
            <a:off x="2403872" y="5656006"/>
            <a:ext cx="26312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uadroTexto 24">
            <a:extLst>
              <a:ext uri="{FF2B5EF4-FFF2-40B4-BE49-F238E27FC236}">
                <a16:creationId xmlns:a16="http://schemas.microsoft.com/office/drawing/2014/main" id="{B048C39E-68BC-74BC-2B00-5FDC0CC9A0A3}"/>
              </a:ext>
            </a:extLst>
          </p:cNvPr>
          <p:cNvSpPr txBox="1"/>
          <p:nvPr/>
        </p:nvSpPr>
        <p:spPr>
          <a:xfrm>
            <a:off x="2678211" y="5502117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dirty="0"/>
              <a:t>EW: 3.130</a:t>
            </a:r>
          </a:p>
        </p:txBody>
      </p:sp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A62F6220-3A6A-A6F9-B077-ED4F27B2E209}"/>
              </a:ext>
            </a:extLst>
          </p:cNvPr>
          <p:cNvCxnSpPr/>
          <p:nvPr/>
        </p:nvCxnSpPr>
        <p:spPr>
          <a:xfrm>
            <a:off x="2392661" y="5953186"/>
            <a:ext cx="263128" cy="0"/>
          </a:xfrm>
          <a:prstGeom prst="straightConnector1">
            <a:avLst/>
          </a:prstGeom>
          <a:ln>
            <a:solidFill>
              <a:srgbClr val="62FF6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uadroTexto 26">
            <a:extLst>
              <a:ext uri="{FF2B5EF4-FFF2-40B4-BE49-F238E27FC236}">
                <a16:creationId xmlns:a16="http://schemas.microsoft.com/office/drawing/2014/main" id="{1253C05B-BDF7-98C9-26DE-C5749B5D59CD}"/>
              </a:ext>
            </a:extLst>
          </p:cNvPr>
          <p:cNvSpPr txBox="1"/>
          <p:nvPr/>
        </p:nvSpPr>
        <p:spPr>
          <a:xfrm>
            <a:off x="2667000" y="5799297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dirty="0"/>
              <a:t>EW: 3.086</a:t>
            </a:r>
          </a:p>
        </p:txBody>
      </p: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D8BEA437-4893-28E8-807B-79316FD6AE80}"/>
              </a:ext>
            </a:extLst>
          </p:cNvPr>
          <p:cNvCxnSpPr/>
          <p:nvPr/>
        </p:nvCxnSpPr>
        <p:spPr>
          <a:xfrm>
            <a:off x="2403872" y="6254870"/>
            <a:ext cx="2631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uadroTexto 28">
            <a:extLst>
              <a:ext uri="{FF2B5EF4-FFF2-40B4-BE49-F238E27FC236}">
                <a16:creationId xmlns:a16="http://schemas.microsoft.com/office/drawing/2014/main" id="{548F3B65-EB35-CE61-A910-8DBECB495C82}"/>
              </a:ext>
            </a:extLst>
          </p:cNvPr>
          <p:cNvSpPr txBox="1"/>
          <p:nvPr/>
        </p:nvSpPr>
        <p:spPr>
          <a:xfrm>
            <a:off x="2678211" y="6100981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dirty="0"/>
              <a:t>EW: 2.674</a:t>
            </a:r>
          </a:p>
        </p:txBody>
      </p: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A5514322-55B1-9C5C-D47F-8E0B422D622A}"/>
              </a:ext>
            </a:extLst>
          </p:cNvPr>
          <p:cNvCxnSpPr/>
          <p:nvPr/>
        </p:nvCxnSpPr>
        <p:spPr>
          <a:xfrm>
            <a:off x="7947499" y="2551014"/>
            <a:ext cx="26312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uadroTexto 31">
            <a:extLst>
              <a:ext uri="{FF2B5EF4-FFF2-40B4-BE49-F238E27FC236}">
                <a16:creationId xmlns:a16="http://schemas.microsoft.com/office/drawing/2014/main" id="{AAE91922-5FD6-52F1-41ED-EC1CC1F238C4}"/>
              </a:ext>
            </a:extLst>
          </p:cNvPr>
          <p:cNvSpPr txBox="1"/>
          <p:nvPr/>
        </p:nvSpPr>
        <p:spPr>
          <a:xfrm>
            <a:off x="8221838" y="2397125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dirty="0"/>
              <a:t>EW: 0.493</a:t>
            </a:r>
          </a:p>
        </p:txBody>
      </p:sp>
      <p:cxnSp>
        <p:nvCxnSpPr>
          <p:cNvPr id="33" name="Conector recto de flecha 32">
            <a:extLst>
              <a:ext uri="{FF2B5EF4-FFF2-40B4-BE49-F238E27FC236}">
                <a16:creationId xmlns:a16="http://schemas.microsoft.com/office/drawing/2014/main" id="{3F9210B0-B1DC-3292-585D-2777C41AD61F}"/>
              </a:ext>
            </a:extLst>
          </p:cNvPr>
          <p:cNvCxnSpPr/>
          <p:nvPr/>
        </p:nvCxnSpPr>
        <p:spPr>
          <a:xfrm>
            <a:off x="7958710" y="2852698"/>
            <a:ext cx="263128" cy="0"/>
          </a:xfrm>
          <a:prstGeom prst="straightConnector1">
            <a:avLst/>
          </a:prstGeom>
          <a:ln>
            <a:solidFill>
              <a:srgbClr val="62FF6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uadroTexto 33">
            <a:extLst>
              <a:ext uri="{FF2B5EF4-FFF2-40B4-BE49-F238E27FC236}">
                <a16:creationId xmlns:a16="http://schemas.microsoft.com/office/drawing/2014/main" id="{7C2BA4EF-D2B8-0133-AAF5-D74B8F26CDC5}"/>
              </a:ext>
            </a:extLst>
          </p:cNvPr>
          <p:cNvSpPr txBox="1"/>
          <p:nvPr/>
        </p:nvSpPr>
        <p:spPr>
          <a:xfrm>
            <a:off x="8233049" y="2698809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dirty="0"/>
              <a:t>EW: 0.459</a:t>
            </a:r>
          </a:p>
        </p:txBody>
      </p:sp>
      <p:cxnSp>
        <p:nvCxnSpPr>
          <p:cNvPr id="35" name="Conector recto de flecha 34">
            <a:extLst>
              <a:ext uri="{FF2B5EF4-FFF2-40B4-BE49-F238E27FC236}">
                <a16:creationId xmlns:a16="http://schemas.microsoft.com/office/drawing/2014/main" id="{9F4C720F-6599-0840-22D0-5BAF7005BE07}"/>
              </a:ext>
            </a:extLst>
          </p:cNvPr>
          <p:cNvCxnSpPr/>
          <p:nvPr/>
        </p:nvCxnSpPr>
        <p:spPr>
          <a:xfrm>
            <a:off x="7958710" y="4805808"/>
            <a:ext cx="26312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uadroTexto 35">
            <a:extLst>
              <a:ext uri="{FF2B5EF4-FFF2-40B4-BE49-F238E27FC236}">
                <a16:creationId xmlns:a16="http://schemas.microsoft.com/office/drawing/2014/main" id="{BB7015E1-E42D-5C0B-EF9B-8AA834797CD0}"/>
              </a:ext>
            </a:extLst>
          </p:cNvPr>
          <p:cNvSpPr txBox="1"/>
          <p:nvPr/>
        </p:nvSpPr>
        <p:spPr>
          <a:xfrm>
            <a:off x="8233049" y="4651919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dirty="0"/>
              <a:t>EW: 0.830</a:t>
            </a:r>
          </a:p>
        </p:txBody>
      </p:sp>
      <p:cxnSp>
        <p:nvCxnSpPr>
          <p:cNvPr id="37" name="Conector recto de flecha 36">
            <a:extLst>
              <a:ext uri="{FF2B5EF4-FFF2-40B4-BE49-F238E27FC236}">
                <a16:creationId xmlns:a16="http://schemas.microsoft.com/office/drawing/2014/main" id="{572BDB2D-DFA7-DC1B-BBD2-0C197DBFE40C}"/>
              </a:ext>
            </a:extLst>
          </p:cNvPr>
          <p:cNvCxnSpPr/>
          <p:nvPr/>
        </p:nvCxnSpPr>
        <p:spPr>
          <a:xfrm>
            <a:off x="7969921" y="5107492"/>
            <a:ext cx="263128" cy="0"/>
          </a:xfrm>
          <a:prstGeom prst="straightConnector1">
            <a:avLst/>
          </a:prstGeom>
          <a:ln>
            <a:solidFill>
              <a:srgbClr val="62FF6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uadroTexto 37">
            <a:extLst>
              <a:ext uri="{FF2B5EF4-FFF2-40B4-BE49-F238E27FC236}">
                <a16:creationId xmlns:a16="http://schemas.microsoft.com/office/drawing/2014/main" id="{B2A67B59-7760-AD43-FD8D-EB613C4EC237}"/>
              </a:ext>
            </a:extLst>
          </p:cNvPr>
          <p:cNvSpPr txBox="1"/>
          <p:nvPr/>
        </p:nvSpPr>
        <p:spPr>
          <a:xfrm>
            <a:off x="8244260" y="4953603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dirty="0"/>
              <a:t>EW: 0.800</a:t>
            </a:r>
          </a:p>
        </p:txBody>
      </p:sp>
    </p:spTree>
    <p:extLst>
      <p:ext uri="{BB962C8B-B14F-4D97-AF65-F5344CB8AC3E}">
        <p14:creationId xmlns:p14="http://schemas.microsoft.com/office/powerpoint/2010/main" val="3772430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21FC3B-DA3E-5BA7-171D-AF2ABEE0B0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28DF0B71-A7E7-9590-A212-8D6EE053AA87}"/>
              </a:ext>
            </a:extLst>
          </p:cNvPr>
          <p:cNvCxnSpPr/>
          <p:nvPr/>
        </p:nvCxnSpPr>
        <p:spPr>
          <a:xfrm flipV="1">
            <a:off x="0" y="1201994"/>
            <a:ext cx="9126246" cy="537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Rectangle 6">
            <a:extLst>
              <a:ext uri="{FF2B5EF4-FFF2-40B4-BE49-F238E27FC236}">
                <a16:creationId xmlns:a16="http://schemas.microsoft.com/office/drawing/2014/main" id="{D8055B29-84E9-38FD-B966-B1E7870FA2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E61A8ED2-CE92-2D9E-9A95-C57F449F9B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480344" cy="544279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7FADF752-9C75-DEA7-F23F-92E21683D6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072" y="-12656"/>
            <a:ext cx="858766" cy="102979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06BAAA0A-B816-D817-2E12-DBA78C6902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47" y="-1"/>
            <a:ext cx="825453" cy="1003929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152173D0-A8EA-A5AA-041F-738CB3F85027}"/>
              </a:ext>
            </a:extLst>
          </p:cNvPr>
          <p:cNvSpPr txBox="1">
            <a:spLocks/>
          </p:cNvSpPr>
          <p:nvPr/>
        </p:nvSpPr>
        <p:spPr>
          <a:xfrm>
            <a:off x="791223" y="254000"/>
            <a:ext cx="7543800" cy="68103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3600" b="1" dirty="0">
                <a:solidFill>
                  <a:schemeClr val="tx1"/>
                </a:solidFill>
                <a:latin typeface="+mn-lt"/>
              </a:rPr>
              <a:t>Resultados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7B6EEC1-360E-3637-65CF-CB8063874BD3}"/>
              </a:ext>
            </a:extLst>
          </p:cNvPr>
          <p:cNvSpPr txBox="1"/>
          <p:nvPr/>
        </p:nvSpPr>
        <p:spPr>
          <a:xfrm>
            <a:off x="2131367" y="958206"/>
            <a:ext cx="4863511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CO" sz="2400" dirty="0"/>
              <a:t>Clasificación espectral de la estrella 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4104F2A3-2F10-AFBF-E668-8682FE0CD8B2}"/>
                  </a:ext>
                </a:extLst>
              </p:cNvPr>
              <p:cNvSpPr txBox="1"/>
              <p:nvPr/>
            </p:nvSpPr>
            <p:spPr>
              <a:xfrm>
                <a:off x="512061" y="1661644"/>
                <a:ext cx="8327139" cy="3635354"/>
              </a:xfrm>
              <a:prstGeom prst="rect">
                <a:avLst/>
              </a:prstGeom>
              <a:noFill/>
              <a:ln w="1905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CO" sz="2400" dirty="0"/>
                  <a:t>Tipo espectral: O6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s-CO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CO" sz="2400" dirty="0"/>
                  <a:t>Clase de luminosidad: V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s-CO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CO" sz="2400" dirty="0"/>
                  <a:t>((f)): Estrella con débiles emisiones de nitrógeno y fuertes absorciones de helio. </a:t>
                </a:r>
                <a:r>
                  <a:rPr lang="es-CO" sz="2400" b="1" i="1" dirty="0"/>
                  <a:t>(</a:t>
                </a:r>
                <a:r>
                  <a:rPr lang="es-CO" sz="2400" b="1" i="1" dirty="0" err="1"/>
                  <a:t>Martins</a:t>
                </a:r>
                <a:r>
                  <a:rPr lang="es-CO" sz="2400" b="1" i="1" dirty="0"/>
                  <a:t>, 2018)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s-CO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CO" sz="2400" dirty="0"/>
                  <a:t>Característica z: Firma de juventud, aplica si: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O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O" sz="2400" i="1" smtClean="0">
                            <a:latin typeface="Cambria Math" panose="02040503050406030204" pitchFamily="18" charset="0"/>
                          </a:rPr>
                          <m:t>𝐸𝑊</m:t>
                        </m:r>
                        <m:r>
                          <a:rPr lang="es-CO" sz="240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CO" sz="2400" i="1" smtClean="0">
                            <a:latin typeface="Cambria Math" panose="02040503050406030204" pitchFamily="18" charset="0"/>
                          </a:rPr>
                          <m:t>𝐻𝑒</m:t>
                        </m:r>
                        <m:r>
                          <a:rPr lang="es-CO" sz="240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CO" sz="2400" i="1" smtClean="0">
                            <a:latin typeface="Cambria Math" panose="02040503050406030204" pitchFamily="18" charset="0"/>
                          </a:rPr>
                          <m:t>𝐼𝐼</m:t>
                        </m:r>
                        <m:r>
                          <a:rPr lang="es-CO" sz="2400" i="1" smtClean="0">
                            <a:latin typeface="Cambria Math" panose="02040503050406030204" pitchFamily="18" charset="0"/>
                          </a:rPr>
                          <m:t> 4686)</m:t>
                        </m:r>
                      </m:num>
                      <m:den>
                        <m:r>
                          <a:rPr lang="es-CO" sz="2400" i="1" smtClean="0">
                            <a:latin typeface="Cambria Math" panose="02040503050406030204" pitchFamily="18" charset="0"/>
                          </a:rPr>
                          <m:t>𝐸𝑊</m:t>
                        </m:r>
                        <m:r>
                          <a:rPr lang="es-CO" sz="240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CO" sz="2400" i="1" smtClean="0">
                            <a:latin typeface="Cambria Math" panose="02040503050406030204" pitchFamily="18" charset="0"/>
                          </a:rPr>
                          <m:t>𝐻𝑒</m:t>
                        </m:r>
                        <m:r>
                          <a:rPr lang="es-CO" sz="240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CO" sz="240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s-CO" sz="2400" i="1" smtClean="0">
                            <a:latin typeface="Cambria Math" panose="02040503050406030204" pitchFamily="18" charset="0"/>
                          </a:rPr>
                          <m:t> 4471)</m:t>
                        </m:r>
                      </m:den>
                    </m:f>
                    <m:r>
                      <a:rPr lang="es-CO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≥1.10</m:t>
                    </m:r>
                  </m:oMath>
                </a14:m>
                <a:r>
                  <a:rPr lang="es-CO" sz="2400" dirty="0"/>
                  <a:t>  </a:t>
                </a:r>
                <a:r>
                  <a:rPr lang="es-CO" sz="2400" b="1" i="1" dirty="0"/>
                  <a:t>(Arias et al., 2016)</a:t>
                </a:r>
              </a:p>
            </p:txBody>
          </p:sp>
        </mc:Choice>
        <mc:Fallback xmlns="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104F2A3-2F10-AFBF-E668-8682FE0CD8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061" y="1661644"/>
                <a:ext cx="8327139" cy="3635354"/>
              </a:xfrm>
              <a:prstGeom prst="rect">
                <a:avLst/>
              </a:prstGeom>
              <a:blipFill rotWithShape="0">
                <a:blip r:embed="rId6"/>
                <a:stretch>
                  <a:fillRect l="-877" t="-1169"/>
                </a:stretch>
              </a:blipFill>
              <a:ln w="1905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6" descr="Tick Verde PNG para descargar gratis">
            <a:extLst>
              <a:ext uri="{FF2B5EF4-FFF2-40B4-BE49-F238E27FC236}">
                <a16:creationId xmlns:a16="http://schemas.microsoft.com/office/drawing/2014/main" id="{AC86D1C1-FF41-F896-E073-23B150C10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47" y="3104953"/>
            <a:ext cx="398463" cy="374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Tick Verde PNG para descargar gratis">
            <a:extLst>
              <a:ext uri="{FF2B5EF4-FFF2-40B4-BE49-F238E27FC236}">
                <a16:creationId xmlns:a16="http://schemas.microsoft.com/office/drawing/2014/main" id="{6EF53DFD-242D-02E5-E67C-76127B15B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46" y="4200975"/>
            <a:ext cx="398463" cy="374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C5CBD4C-3741-F76C-5430-45F7C251E91E}"/>
              </a:ext>
            </a:extLst>
          </p:cNvPr>
          <p:cNvSpPr txBox="1"/>
          <p:nvPr/>
        </p:nvSpPr>
        <p:spPr>
          <a:xfrm>
            <a:off x="3893067" y="5538771"/>
            <a:ext cx="134011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CO" sz="2400" b="1" dirty="0"/>
              <a:t>O6V((f))z</a:t>
            </a:r>
          </a:p>
        </p:txBody>
      </p:sp>
    </p:spTree>
    <p:extLst>
      <p:ext uri="{BB962C8B-B14F-4D97-AF65-F5344CB8AC3E}">
        <p14:creationId xmlns:p14="http://schemas.microsoft.com/office/powerpoint/2010/main" val="202340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391A7E-97F7-BC85-4854-B0B35EB2FA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793F872A-9C4C-EC7E-C23E-89D1BCAA71C9}"/>
              </a:ext>
            </a:extLst>
          </p:cNvPr>
          <p:cNvCxnSpPr/>
          <p:nvPr/>
        </p:nvCxnSpPr>
        <p:spPr>
          <a:xfrm flipV="1">
            <a:off x="0" y="1201994"/>
            <a:ext cx="9126246" cy="537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Rectangle 6">
            <a:extLst>
              <a:ext uri="{FF2B5EF4-FFF2-40B4-BE49-F238E27FC236}">
                <a16:creationId xmlns:a16="http://schemas.microsoft.com/office/drawing/2014/main" id="{BB26FBF7-75D1-E7F6-5392-21CB4F5238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7B386115-93F0-178D-AEF0-63108808EE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480344" cy="544279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B6D2647D-EFE9-0564-4301-5B4A5A73DA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072" y="-12656"/>
            <a:ext cx="858766" cy="102979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59A512A2-8FCF-A909-4727-A88E353C0C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47" y="-1"/>
            <a:ext cx="825453" cy="1003929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DB24B40A-AFE5-5E38-CD34-6FD793E2C512}"/>
              </a:ext>
            </a:extLst>
          </p:cNvPr>
          <p:cNvSpPr txBox="1">
            <a:spLocks/>
          </p:cNvSpPr>
          <p:nvPr/>
        </p:nvSpPr>
        <p:spPr>
          <a:xfrm>
            <a:off x="791223" y="254000"/>
            <a:ext cx="7543800" cy="68103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3600" b="1" dirty="0">
                <a:solidFill>
                  <a:schemeClr val="tx1"/>
                </a:solidFill>
                <a:latin typeface="+mn-lt"/>
              </a:rPr>
              <a:t>Conclusiones</a:t>
            </a:r>
          </a:p>
        </p:txBody>
      </p:sp>
      <p:sp>
        <p:nvSpPr>
          <p:cNvPr id="2" name="CuadroTexto 9">
            <a:extLst>
              <a:ext uri="{FF2B5EF4-FFF2-40B4-BE49-F238E27FC236}">
                <a16:creationId xmlns:a16="http://schemas.microsoft.com/office/drawing/2014/main" id="{EC016FE1-B1A1-6F93-B428-C8A8B89A2F06}"/>
              </a:ext>
            </a:extLst>
          </p:cNvPr>
          <p:cNvSpPr txBox="1"/>
          <p:nvPr/>
        </p:nvSpPr>
        <p:spPr>
          <a:xfrm>
            <a:off x="0" y="1447614"/>
            <a:ext cx="9144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342900" indent="-342900"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6400" indent="508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812800" indent="1016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219200" indent="1524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625600" indent="2032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 algn="just"/>
            <a:r>
              <a:rPr lang="es-CO" sz="2200" dirty="0">
                <a:latin typeface="+mn-lt"/>
              </a:rPr>
              <a:t>Encontramos que la componente secundaria de tipo O6 pertenece a la secuencia principal de edad cero (ZAMS), por lo cual experimentó un fuerte rejuvenecimiento sin igual en la literatura. Este resultado apoya la hipótesis de acreción de masa propuestas por </a:t>
            </a:r>
            <a:r>
              <a:rPr lang="es-CO" sz="2200" i="1" dirty="0" err="1">
                <a:latin typeface="+mn-lt"/>
              </a:rPr>
              <a:t>Vanbeveren</a:t>
            </a:r>
            <a:r>
              <a:rPr lang="es-CO" sz="2200" i="1" dirty="0">
                <a:latin typeface="+mn-lt"/>
              </a:rPr>
              <a:t> et al. (1998) </a:t>
            </a:r>
            <a:r>
              <a:rPr lang="es-CO" sz="2200" dirty="0">
                <a:latin typeface="+mn-lt"/>
              </a:rPr>
              <a:t>y </a:t>
            </a:r>
            <a:r>
              <a:rPr lang="es-CO" sz="2200" i="1" dirty="0">
                <a:latin typeface="+mn-lt"/>
              </a:rPr>
              <a:t>De </a:t>
            </a:r>
            <a:r>
              <a:rPr lang="es-CO" sz="2200" i="1" dirty="0" err="1">
                <a:latin typeface="+mn-lt"/>
              </a:rPr>
              <a:t>Greve</a:t>
            </a:r>
            <a:r>
              <a:rPr lang="es-CO" sz="2200" i="1" dirty="0">
                <a:latin typeface="+mn-lt"/>
              </a:rPr>
              <a:t> &amp; </a:t>
            </a:r>
            <a:r>
              <a:rPr lang="es-CO" sz="2200" i="1" dirty="0" err="1">
                <a:latin typeface="+mn-lt"/>
              </a:rPr>
              <a:t>Doom</a:t>
            </a:r>
            <a:r>
              <a:rPr lang="es-CO" sz="2200" i="1" dirty="0">
                <a:latin typeface="+mn-lt"/>
              </a:rPr>
              <a:t> (1988)</a:t>
            </a:r>
            <a:r>
              <a:rPr lang="es-CO" sz="2200" dirty="0">
                <a:latin typeface="+mn-lt"/>
              </a:rPr>
              <a:t>.</a:t>
            </a:r>
          </a:p>
          <a:p>
            <a:endParaRPr lang="es-CO" sz="2200" dirty="0">
              <a:latin typeface="+mn-lt"/>
            </a:endParaRPr>
          </a:p>
          <a:p>
            <a:pPr algn="just"/>
            <a:r>
              <a:rPr lang="es-CO" sz="2200" dirty="0">
                <a:latin typeface="+mn-lt"/>
              </a:rPr>
              <a:t>Los inéditos espectros reconstruidos obtenidos usando nuestra adaptación del algoritmo QER20 para el sistema V444 Cyg, fueron claves para resolver la controversia acerca del estado evolutivo de sus componentes estelares.</a:t>
            </a:r>
          </a:p>
          <a:p>
            <a:pPr marL="0" indent="0">
              <a:buNone/>
            </a:pPr>
            <a:endParaRPr lang="es-CO" sz="2200" dirty="0">
              <a:latin typeface="+mn-lt"/>
            </a:endParaRPr>
          </a:p>
          <a:p>
            <a:pPr algn="just"/>
            <a:r>
              <a:rPr lang="es-CO" sz="2200" dirty="0">
                <a:latin typeface="+mn-lt"/>
              </a:rPr>
              <a:t>¿Qué sigue? Sustraer de las observaciones los espectros reconstruidos de las componentes estelares (corregidos por sus respectivos desplazamientos Doppler), con el fin de caracterizar la zona de choque de vientos y la región circundante del sistema. </a:t>
            </a:r>
          </a:p>
        </p:txBody>
      </p:sp>
    </p:spTree>
    <p:extLst>
      <p:ext uri="{BB962C8B-B14F-4D97-AF65-F5344CB8AC3E}">
        <p14:creationId xmlns:p14="http://schemas.microsoft.com/office/powerpoint/2010/main" val="20120006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791223" y="254000"/>
            <a:ext cx="7543800" cy="681038"/>
          </a:xfrm>
        </p:spPr>
        <p:txBody>
          <a:bodyPr>
            <a:normAutofit/>
          </a:bodyPr>
          <a:lstStyle/>
          <a:p>
            <a:pPr algn="ctr"/>
            <a:r>
              <a:rPr lang="es-CO" sz="3600" b="1" dirty="0">
                <a:solidFill>
                  <a:schemeClr val="tx1"/>
                </a:solidFill>
                <a:latin typeface="+mn-lt"/>
              </a:rPr>
              <a:t>Bibliografía</a:t>
            </a:r>
          </a:p>
        </p:txBody>
      </p:sp>
      <p:cxnSp>
        <p:nvCxnSpPr>
          <p:cNvPr id="13" name="Conector recto 12"/>
          <p:cNvCxnSpPr/>
          <p:nvPr/>
        </p:nvCxnSpPr>
        <p:spPr>
          <a:xfrm flipV="1">
            <a:off x="0" y="1201994"/>
            <a:ext cx="9126246" cy="537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480344" cy="544279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072" y="-12656"/>
            <a:ext cx="858766" cy="1029791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47" y="-1"/>
            <a:ext cx="825453" cy="1003929"/>
          </a:xfrm>
          <a:prstGeom prst="rect">
            <a:avLst/>
          </a:prstGeom>
        </p:spPr>
      </p:pic>
      <p:sp>
        <p:nvSpPr>
          <p:cNvPr id="3" name="CuadroTexto 9">
            <a:extLst>
              <a:ext uri="{FF2B5EF4-FFF2-40B4-BE49-F238E27FC236}">
                <a16:creationId xmlns:a16="http://schemas.microsoft.com/office/drawing/2014/main" id="{2DF46E30-92B6-8116-30F6-B843178ACBA2}"/>
              </a:ext>
            </a:extLst>
          </p:cNvPr>
          <p:cNvSpPr txBox="1"/>
          <p:nvPr/>
        </p:nvSpPr>
        <p:spPr>
          <a:xfrm>
            <a:off x="17754" y="1189039"/>
            <a:ext cx="8999621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342900" indent="-342900"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6400" indent="508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812800" indent="1016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219200" indent="1524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625600" indent="2032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s-CO" sz="16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Conti, P. S., y </a:t>
            </a:r>
            <a:r>
              <a:rPr lang="es-CO" sz="16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Alschuler</a:t>
            </a:r>
            <a:r>
              <a:rPr lang="es-CO" sz="16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, W. R. (1971)</a:t>
            </a:r>
            <a:r>
              <a:rPr lang="es-CO" sz="16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s-CO" sz="16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Spectroscopic</a:t>
            </a:r>
            <a:r>
              <a:rPr lang="es-CO" sz="16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CO" sz="16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studies</a:t>
            </a:r>
            <a:r>
              <a:rPr lang="es-CO" sz="16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CO" sz="16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es-CO" sz="16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o-</a:t>
            </a:r>
            <a:r>
              <a:rPr lang="es-CO" sz="16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type</a:t>
            </a:r>
            <a:r>
              <a:rPr lang="es-CO" sz="16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CO" sz="16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stars.i</a:t>
            </a:r>
            <a:r>
              <a:rPr lang="es-CO" sz="16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s-CO" sz="16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classification</a:t>
            </a:r>
            <a:r>
              <a:rPr lang="es-CO" sz="16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and absolute magnitudes.</a:t>
            </a:r>
          </a:p>
          <a:p>
            <a:pPr>
              <a:spcAft>
                <a:spcPts val="600"/>
              </a:spcAft>
            </a:pPr>
            <a:r>
              <a:rPr lang="en-US" sz="16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De </a:t>
            </a:r>
            <a:r>
              <a:rPr lang="en-US" sz="16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Greve</a:t>
            </a:r>
            <a:r>
              <a:rPr lang="en-US" sz="16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, J., y Doom, C. (1988)</a:t>
            </a:r>
            <a:r>
              <a:rPr lang="en-US" sz="16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. The origin and evolution of the </a:t>
            </a:r>
            <a:r>
              <a:rPr lang="en-US" sz="16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wr</a:t>
            </a:r>
            <a:r>
              <a:rPr lang="en-US" sz="16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binary v444 </a:t>
            </a:r>
            <a:r>
              <a:rPr lang="en-US" sz="16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cygni</a:t>
            </a:r>
            <a:r>
              <a:rPr lang="en-US" sz="16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s-CO" sz="1600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6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Hamann, W.-R., y Schwarz, E. (1992)</a:t>
            </a:r>
            <a:r>
              <a:rPr lang="en-US" sz="16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. The eclipsing wolf-</a:t>
            </a:r>
            <a:r>
              <a:rPr lang="en-US" sz="16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rayet</a:t>
            </a:r>
            <a:r>
              <a:rPr lang="en-US" sz="16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binary v444cygni-modelling the light curve and the helium spectrum consistently.</a:t>
            </a:r>
            <a:endParaRPr lang="es-CO" sz="1600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600"/>
              </a:spcAft>
            </a:pPr>
            <a:r>
              <a:rPr lang="es-CO" sz="1600" b="1" dirty="0" err="1">
                <a:latin typeface="+mn-lt"/>
              </a:rPr>
              <a:t>Marchenko</a:t>
            </a:r>
            <a:r>
              <a:rPr lang="es-CO" sz="1600" b="1" dirty="0">
                <a:latin typeface="+mn-lt"/>
              </a:rPr>
              <a:t> et al. (1997)</a:t>
            </a:r>
            <a:r>
              <a:rPr lang="es-CO" sz="1600" dirty="0">
                <a:latin typeface="+mn-lt"/>
              </a:rPr>
              <a:t>. </a:t>
            </a:r>
            <a:r>
              <a:rPr lang="es-CO" sz="1600" dirty="0" err="1">
                <a:latin typeface="+mn-lt"/>
              </a:rPr>
              <a:t>The</a:t>
            </a:r>
            <a:r>
              <a:rPr lang="es-CO" sz="1600" dirty="0">
                <a:latin typeface="+mn-lt"/>
              </a:rPr>
              <a:t> </a:t>
            </a:r>
            <a:r>
              <a:rPr lang="es-CO" sz="1600" dirty="0" err="1">
                <a:latin typeface="+mn-lt"/>
              </a:rPr>
              <a:t>wolf-rayet</a:t>
            </a:r>
            <a:r>
              <a:rPr lang="es-CO" sz="1600" dirty="0">
                <a:latin typeface="+mn-lt"/>
              </a:rPr>
              <a:t> </a:t>
            </a:r>
            <a:r>
              <a:rPr lang="es-CO" sz="1600" dirty="0" err="1">
                <a:latin typeface="+mn-lt"/>
              </a:rPr>
              <a:t>binary</a:t>
            </a:r>
            <a:r>
              <a:rPr lang="es-CO" sz="1600" dirty="0">
                <a:latin typeface="+mn-lt"/>
              </a:rPr>
              <a:t> v444 </a:t>
            </a:r>
            <a:r>
              <a:rPr lang="es-CO" sz="1600" dirty="0" err="1">
                <a:latin typeface="+mn-lt"/>
              </a:rPr>
              <a:t>cygni</a:t>
            </a:r>
            <a:r>
              <a:rPr lang="es-CO" sz="1600" dirty="0">
                <a:latin typeface="+mn-lt"/>
              </a:rPr>
              <a:t> </a:t>
            </a:r>
            <a:r>
              <a:rPr lang="es-CO" sz="1600" dirty="0" err="1">
                <a:latin typeface="+mn-lt"/>
              </a:rPr>
              <a:t>under</a:t>
            </a:r>
            <a:r>
              <a:rPr lang="es-CO" sz="1600" dirty="0">
                <a:latin typeface="+mn-lt"/>
              </a:rPr>
              <a:t> </a:t>
            </a:r>
            <a:r>
              <a:rPr lang="es-CO" sz="1600" dirty="0" err="1">
                <a:latin typeface="+mn-lt"/>
              </a:rPr>
              <a:t>the</a:t>
            </a:r>
            <a:r>
              <a:rPr lang="es-CO" sz="1600" dirty="0">
                <a:latin typeface="+mn-lt"/>
              </a:rPr>
              <a:t> </a:t>
            </a:r>
            <a:r>
              <a:rPr lang="es-CO" sz="1600" dirty="0" err="1">
                <a:latin typeface="+mn-lt"/>
              </a:rPr>
              <a:t>spectroscopicmicroscope</a:t>
            </a:r>
            <a:r>
              <a:rPr lang="es-CO" sz="1600" dirty="0">
                <a:latin typeface="+mn-lt"/>
              </a:rPr>
              <a:t>. </a:t>
            </a:r>
            <a:r>
              <a:rPr lang="es-CO" sz="1600" dirty="0" err="1">
                <a:latin typeface="+mn-lt"/>
              </a:rPr>
              <a:t>ii</a:t>
            </a:r>
            <a:r>
              <a:rPr lang="es-CO" sz="1600" dirty="0">
                <a:latin typeface="+mn-lt"/>
              </a:rPr>
              <a:t>. </a:t>
            </a:r>
            <a:r>
              <a:rPr lang="es-CO" sz="1600" dirty="0" err="1">
                <a:latin typeface="+mn-lt"/>
              </a:rPr>
              <a:t>physical</a:t>
            </a:r>
            <a:r>
              <a:rPr lang="es-CO" sz="1600" dirty="0">
                <a:latin typeface="+mn-lt"/>
              </a:rPr>
              <a:t> </a:t>
            </a:r>
            <a:r>
              <a:rPr lang="es-CO" sz="1600" dirty="0" err="1">
                <a:latin typeface="+mn-lt"/>
              </a:rPr>
              <a:t>parameters</a:t>
            </a:r>
            <a:r>
              <a:rPr lang="es-CO" sz="1600" dirty="0">
                <a:latin typeface="+mn-lt"/>
              </a:rPr>
              <a:t> </a:t>
            </a:r>
            <a:r>
              <a:rPr lang="es-CO" sz="1600" dirty="0" err="1">
                <a:latin typeface="+mn-lt"/>
              </a:rPr>
              <a:t>of</a:t>
            </a:r>
            <a:r>
              <a:rPr lang="es-CO" sz="1600" dirty="0">
                <a:latin typeface="+mn-lt"/>
              </a:rPr>
              <a:t> </a:t>
            </a:r>
            <a:r>
              <a:rPr lang="es-CO" sz="1600" dirty="0" err="1">
                <a:latin typeface="+mn-lt"/>
              </a:rPr>
              <a:t>the</a:t>
            </a:r>
            <a:r>
              <a:rPr lang="es-CO" sz="1600" dirty="0">
                <a:latin typeface="+mn-lt"/>
              </a:rPr>
              <a:t> </a:t>
            </a:r>
            <a:r>
              <a:rPr lang="es-CO" sz="1600" dirty="0" err="1">
                <a:latin typeface="+mn-lt"/>
              </a:rPr>
              <a:t>wolf-rayet</a:t>
            </a:r>
            <a:r>
              <a:rPr lang="es-CO" sz="1600" dirty="0">
                <a:latin typeface="+mn-lt"/>
              </a:rPr>
              <a:t> </a:t>
            </a:r>
            <a:r>
              <a:rPr lang="es-CO" sz="1600" dirty="0" err="1">
                <a:latin typeface="+mn-lt"/>
              </a:rPr>
              <a:t>wind</a:t>
            </a:r>
            <a:r>
              <a:rPr lang="es-CO" sz="1600" dirty="0">
                <a:latin typeface="+mn-lt"/>
              </a:rPr>
              <a:t> and </a:t>
            </a:r>
            <a:r>
              <a:rPr lang="es-CO" sz="1600" dirty="0" err="1">
                <a:latin typeface="+mn-lt"/>
              </a:rPr>
              <a:t>the</a:t>
            </a:r>
            <a:r>
              <a:rPr lang="es-CO" sz="1600" dirty="0">
                <a:latin typeface="+mn-lt"/>
              </a:rPr>
              <a:t> </a:t>
            </a:r>
            <a:r>
              <a:rPr lang="es-CO" sz="1600" dirty="0" err="1">
                <a:latin typeface="+mn-lt"/>
              </a:rPr>
              <a:t>zone</a:t>
            </a:r>
            <a:r>
              <a:rPr lang="es-CO" sz="1600" dirty="0">
                <a:latin typeface="+mn-lt"/>
              </a:rPr>
              <a:t> </a:t>
            </a:r>
            <a:r>
              <a:rPr lang="es-CO" sz="1600" dirty="0" err="1">
                <a:latin typeface="+mn-lt"/>
              </a:rPr>
              <a:t>ofwind</a:t>
            </a:r>
            <a:r>
              <a:rPr lang="es-CO" sz="1600" dirty="0">
                <a:latin typeface="+mn-lt"/>
              </a:rPr>
              <a:t> </a:t>
            </a:r>
            <a:r>
              <a:rPr lang="es-CO" sz="1600" dirty="0" err="1">
                <a:latin typeface="+mn-lt"/>
              </a:rPr>
              <a:t>collision</a:t>
            </a:r>
            <a:r>
              <a:rPr lang="es-CO" sz="1600" dirty="0">
                <a:latin typeface="+mn-lt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s-CO" sz="1600" b="1" dirty="0" err="1">
                <a:latin typeface="+mn-lt"/>
              </a:rPr>
              <a:t>Marchenko</a:t>
            </a:r>
            <a:r>
              <a:rPr lang="es-CO" sz="1600" b="1" dirty="0">
                <a:latin typeface="+mn-lt"/>
              </a:rPr>
              <a:t> et al. (1994)</a:t>
            </a:r>
            <a:r>
              <a:rPr lang="es-CO" sz="1600" dirty="0">
                <a:latin typeface="+mn-lt"/>
              </a:rPr>
              <a:t>. </a:t>
            </a:r>
            <a:r>
              <a:rPr lang="es-CO" sz="1600" dirty="0" err="1">
                <a:latin typeface="+mn-lt"/>
              </a:rPr>
              <a:t>The</a:t>
            </a:r>
            <a:r>
              <a:rPr lang="es-CO" sz="1600" dirty="0">
                <a:latin typeface="+mn-lt"/>
              </a:rPr>
              <a:t> </a:t>
            </a:r>
            <a:r>
              <a:rPr lang="es-CO" sz="1600" dirty="0" err="1">
                <a:latin typeface="+mn-lt"/>
              </a:rPr>
              <a:t>wolf-rayet</a:t>
            </a:r>
            <a:r>
              <a:rPr lang="es-CO" sz="1600" dirty="0">
                <a:latin typeface="+mn-lt"/>
              </a:rPr>
              <a:t> </a:t>
            </a:r>
            <a:r>
              <a:rPr lang="es-CO" sz="1600" dirty="0" err="1">
                <a:latin typeface="+mn-lt"/>
              </a:rPr>
              <a:t>binary</a:t>
            </a:r>
            <a:r>
              <a:rPr lang="es-CO" sz="1600" dirty="0">
                <a:latin typeface="+mn-lt"/>
              </a:rPr>
              <a:t> v444 </a:t>
            </a:r>
            <a:r>
              <a:rPr lang="es-CO" sz="1600" dirty="0" err="1">
                <a:latin typeface="+mn-lt"/>
              </a:rPr>
              <a:t>cygni</a:t>
            </a:r>
            <a:r>
              <a:rPr lang="es-CO" sz="1600" dirty="0">
                <a:latin typeface="+mn-lt"/>
              </a:rPr>
              <a:t> </a:t>
            </a:r>
            <a:r>
              <a:rPr lang="es-CO" sz="1600" dirty="0" err="1">
                <a:latin typeface="+mn-lt"/>
              </a:rPr>
              <a:t>under</a:t>
            </a:r>
            <a:r>
              <a:rPr lang="es-CO" sz="1600" dirty="0">
                <a:latin typeface="+mn-lt"/>
              </a:rPr>
              <a:t> </a:t>
            </a:r>
            <a:r>
              <a:rPr lang="es-CO" sz="1600" dirty="0" err="1">
                <a:latin typeface="+mn-lt"/>
              </a:rPr>
              <a:t>the</a:t>
            </a:r>
            <a:r>
              <a:rPr lang="es-CO" sz="1600" dirty="0">
                <a:latin typeface="+mn-lt"/>
              </a:rPr>
              <a:t> </a:t>
            </a:r>
            <a:r>
              <a:rPr lang="es-CO" sz="1600" dirty="0" err="1">
                <a:latin typeface="+mn-lt"/>
              </a:rPr>
              <a:t>spectroscopicmicroscope</a:t>
            </a:r>
            <a:r>
              <a:rPr lang="es-CO" sz="1600" dirty="0">
                <a:latin typeface="+mn-lt"/>
              </a:rPr>
              <a:t>. </a:t>
            </a:r>
            <a:r>
              <a:rPr lang="es-CO" sz="1600" dirty="0" err="1">
                <a:latin typeface="+mn-lt"/>
              </a:rPr>
              <a:t>Improved</a:t>
            </a:r>
            <a:r>
              <a:rPr lang="es-CO" sz="1600" dirty="0">
                <a:latin typeface="+mn-lt"/>
              </a:rPr>
              <a:t> </a:t>
            </a:r>
            <a:r>
              <a:rPr lang="es-CO" sz="1600" dirty="0" err="1">
                <a:latin typeface="+mn-lt"/>
              </a:rPr>
              <a:t>characteristics</a:t>
            </a:r>
            <a:r>
              <a:rPr lang="es-CO" sz="1600" dirty="0">
                <a:latin typeface="+mn-lt"/>
              </a:rPr>
              <a:t> </a:t>
            </a:r>
            <a:r>
              <a:rPr lang="es-CO" sz="1600" dirty="0" err="1">
                <a:latin typeface="+mn-lt"/>
              </a:rPr>
              <a:t>of</a:t>
            </a:r>
            <a:r>
              <a:rPr lang="es-CO" sz="1600" dirty="0">
                <a:latin typeface="+mn-lt"/>
              </a:rPr>
              <a:t> </a:t>
            </a:r>
            <a:r>
              <a:rPr lang="es-CO" sz="1600" dirty="0" err="1">
                <a:latin typeface="+mn-lt"/>
              </a:rPr>
              <a:t>the</a:t>
            </a:r>
            <a:r>
              <a:rPr lang="es-CO" sz="1600" dirty="0">
                <a:latin typeface="+mn-lt"/>
              </a:rPr>
              <a:t> </a:t>
            </a:r>
            <a:r>
              <a:rPr lang="es-CO" sz="1600" dirty="0" err="1">
                <a:latin typeface="+mn-lt"/>
              </a:rPr>
              <a:t>components</a:t>
            </a:r>
            <a:r>
              <a:rPr lang="es-CO" sz="1600" dirty="0">
                <a:latin typeface="+mn-lt"/>
              </a:rPr>
              <a:t> and </a:t>
            </a:r>
            <a:r>
              <a:rPr lang="es-CO" sz="1600" dirty="0" err="1">
                <a:latin typeface="+mn-lt"/>
              </a:rPr>
              <a:t>their</a:t>
            </a:r>
            <a:r>
              <a:rPr lang="es-CO" sz="1600" dirty="0">
                <a:latin typeface="+mn-lt"/>
              </a:rPr>
              <a:t> </a:t>
            </a:r>
            <a:r>
              <a:rPr lang="es-CO" sz="1600" dirty="0" err="1">
                <a:latin typeface="+mn-lt"/>
              </a:rPr>
              <a:t>interaction</a:t>
            </a:r>
            <a:r>
              <a:rPr lang="es-CO" sz="1600" dirty="0">
                <a:latin typeface="+mn-lt"/>
              </a:rPr>
              <a:t> </a:t>
            </a:r>
            <a:r>
              <a:rPr lang="es-CO" sz="1600" dirty="0" err="1">
                <a:latin typeface="+mn-lt"/>
              </a:rPr>
              <a:t>seen</a:t>
            </a:r>
            <a:r>
              <a:rPr lang="es-CO" sz="1600" dirty="0">
                <a:latin typeface="+mn-lt"/>
              </a:rPr>
              <a:t> in He I.</a:t>
            </a:r>
            <a:br>
              <a:rPr lang="es-CO" sz="1600" dirty="0">
                <a:latin typeface="+mn-lt"/>
              </a:rPr>
            </a:br>
            <a:r>
              <a:rPr lang="es-CO" sz="1600" b="1" dirty="0" err="1">
                <a:latin typeface="+mn-lt"/>
              </a:rPr>
              <a:t>Martins</a:t>
            </a:r>
            <a:r>
              <a:rPr lang="es-CO" sz="1600" b="1" dirty="0">
                <a:latin typeface="+mn-lt"/>
              </a:rPr>
              <a:t>, F. (2018)</a:t>
            </a:r>
            <a:r>
              <a:rPr lang="es-CO" sz="1600" dirty="0">
                <a:latin typeface="+mn-lt"/>
              </a:rPr>
              <a:t>. </a:t>
            </a:r>
            <a:r>
              <a:rPr lang="es-CO" sz="1600" dirty="0" err="1">
                <a:latin typeface="+mn-lt"/>
              </a:rPr>
              <a:t>Quantitative</a:t>
            </a:r>
            <a:r>
              <a:rPr lang="es-CO" sz="1600" dirty="0">
                <a:latin typeface="+mn-lt"/>
              </a:rPr>
              <a:t> </a:t>
            </a:r>
            <a:r>
              <a:rPr lang="es-CO" sz="1600" dirty="0" err="1">
                <a:latin typeface="+mn-lt"/>
              </a:rPr>
              <a:t>spectral</a:t>
            </a:r>
            <a:r>
              <a:rPr lang="es-CO" sz="1600" dirty="0">
                <a:latin typeface="+mn-lt"/>
              </a:rPr>
              <a:t> </a:t>
            </a:r>
            <a:r>
              <a:rPr lang="es-CO" sz="1600" dirty="0" err="1">
                <a:latin typeface="+mn-lt"/>
              </a:rPr>
              <a:t>classification</a:t>
            </a:r>
            <a:r>
              <a:rPr lang="es-CO" sz="1600" dirty="0">
                <a:latin typeface="+mn-lt"/>
              </a:rPr>
              <a:t> </a:t>
            </a:r>
            <a:r>
              <a:rPr lang="es-CO" sz="1600" dirty="0" err="1">
                <a:latin typeface="+mn-lt"/>
              </a:rPr>
              <a:t>of</a:t>
            </a:r>
            <a:r>
              <a:rPr lang="es-CO" sz="1600" dirty="0">
                <a:latin typeface="+mn-lt"/>
              </a:rPr>
              <a:t> </a:t>
            </a:r>
            <a:r>
              <a:rPr lang="es-CO" sz="1600" dirty="0" err="1">
                <a:latin typeface="+mn-lt"/>
              </a:rPr>
              <a:t>galactic</a:t>
            </a:r>
            <a:r>
              <a:rPr lang="es-CO" sz="1600" dirty="0">
                <a:latin typeface="+mn-lt"/>
              </a:rPr>
              <a:t> o </a:t>
            </a:r>
            <a:r>
              <a:rPr lang="es-CO" sz="1600" dirty="0" err="1">
                <a:latin typeface="+mn-lt"/>
              </a:rPr>
              <a:t>stars</a:t>
            </a:r>
            <a:endParaRPr lang="en-US" sz="1600" b="1" dirty="0">
              <a:latin typeface="+mn-lt"/>
            </a:endParaRPr>
          </a:p>
          <a:p>
            <a:pPr>
              <a:spcAft>
                <a:spcPts val="600"/>
              </a:spcAft>
            </a:pPr>
            <a:r>
              <a:rPr lang="en-US" sz="1600" b="1" dirty="0">
                <a:latin typeface="+mn-lt"/>
              </a:rPr>
              <a:t>Quintero, E. A., y </a:t>
            </a:r>
            <a:r>
              <a:rPr lang="en-US" sz="1600" b="1" dirty="0" err="1">
                <a:latin typeface="+mn-lt"/>
              </a:rPr>
              <a:t>Eenens</a:t>
            </a:r>
            <a:r>
              <a:rPr lang="en-US" sz="1600" b="1" dirty="0">
                <a:latin typeface="+mn-lt"/>
              </a:rPr>
              <a:t>, P. (2024)</a:t>
            </a:r>
            <a:r>
              <a:rPr lang="en-US" sz="1600" dirty="0">
                <a:latin typeface="+mn-lt"/>
              </a:rPr>
              <a:t>. Using a new spectral </a:t>
            </a:r>
            <a:r>
              <a:rPr lang="en-US" sz="1600" dirty="0" err="1">
                <a:latin typeface="+mn-lt"/>
              </a:rPr>
              <a:t>disentanglingapproach</a:t>
            </a:r>
            <a:r>
              <a:rPr lang="en-US" sz="1600" dirty="0">
                <a:latin typeface="+mn-lt"/>
              </a:rPr>
              <a:t> to ascertain whether the massive binary </a:t>
            </a:r>
            <a:r>
              <a:rPr lang="en-US" sz="1600" dirty="0" err="1">
                <a:latin typeface="+mn-lt"/>
              </a:rPr>
              <a:t>hde</a:t>
            </a:r>
            <a:r>
              <a:rPr lang="en-US" sz="1600" dirty="0">
                <a:latin typeface="+mn-lt"/>
              </a:rPr>
              <a:t> 228766 contains a wolf–</a:t>
            </a:r>
            <a:r>
              <a:rPr lang="en-US" sz="1600" dirty="0" err="1">
                <a:latin typeface="+mn-lt"/>
              </a:rPr>
              <a:t>rayet</a:t>
            </a:r>
            <a:r>
              <a:rPr lang="en-US" sz="1600" dirty="0">
                <a:latin typeface="+mn-lt"/>
              </a:rPr>
              <a:t> star.</a:t>
            </a:r>
          </a:p>
          <a:p>
            <a:pPr>
              <a:spcAft>
                <a:spcPts val="600"/>
              </a:spcAft>
            </a:pPr>
            <a:r>
              <a:rPr lang="en-US" sz="1600" b="1" dirty="0">
                <a:latin typeface="+mn-lt"/>
              </a:rPr>
              <a:t>Quintero et al. (2020)</a:t>
            </a:r>
            <a:r>
              <a:rPr lang="en-US" sz="1600" dirty="0">
                <a:latin typeface="+mn-lt"/>
              </a:rPr>
              <a:t>. The massive binary sys-</a:t>
            </a:r>
            <a:r>
              <a:rPr lang="en-US" sz="1600" dirty="0" err="1">
                <a:latin typeface="+mn-lt"/>
              </a:rPr>
              <a:t>tem</a:t>
            </a:r>
            <a:r>
              <a:rPr lang="en-US" sz="1600" dirty="0">
                <a:latin typeface="+mn-lt"/>
              </a:rPr>
              <a:t> 9 </a:t>
            </a:r>
            <a:r>
              <a:rPr lang="en-US" sz="1600" dirty="0" err="1">
                <a:latin typeface="+mn-lt"/>
              </a:rPr>
              <a:t>sgr</a:t>
            </a:r>
            <a:r>
              <a:rPr lang="en-US" sz="1600" dirty="0">
                <a:latin typeface="+mn-lt"/>
              </a:rPr>
              <a:t> revisited: new insights into disentangling methods.</a:t>
            </a:r>
            <a:endParaRPr lang="es-CO" sz="1600" dirty="0">
              <a:latin typeface="+mn-lt"/>
            </a:endParaRPr>
          </a:p>
          <a:p>
            <a:pPr>
              <a:spcAft>
                <a:spcPts val="600"/>
              </a:spcAft>
            </a:pPr>
            <a:r>
              <a:rPr lang="es-CO" sz="1600" b="1" dirty="0" err="1">
                <a:latin typeface="+mn-lt"/>
              </a:rPr>
              <a:t>Shaposhnikov</a:t>
            </a:r>
            <a:r>
              <a:rPr lang="es-CO" sz="1600" b="1" dirty="0">
                <a:latin typeface="+mn-lt"/>
              </a:rPr>
              <a:t> et al.(2023)</a:t>
            </a:r>
            <a:r>
              <a:rPr lang="es-CO" sz="1600" dirty="0">
                <a:latin typeface="+mn-lt"/>
              </a:rPr>
              <a:t>. </a:t>
            </a:r>
            <a:r>
              <a:rPr lang="es-CO" sz="1600" dirty="0" err="1">
                <a:latin typeface="+mn-lt"/>
              </a:rPr>
              <a:t>Spec-troscopic</a:t>
            </a:r>
            <a:r>
              <a:rPr lang="es-CO" sz="1600" dirty="0">
                <a:latin typeface="+mn-lt"/>
              </a:rPr>
              <a:t> </a:t>
            </a:r>
            <a:r>
              <a:rPr lang="es-CO" sz="1600" dirty="0" err="1">
                <a:latin typeface="+mn-lt"/>
              </a:rPr>
              <a:t>searches</a:t>
            </a:r>
            <a:r>
              <a:rPr lang="es-CO" sz="1600" dirty="0">
                <a:latin typeface="+mn-lt"/>
              </a:rPr>
              <a:t> </a:t>
            </a:r>
            <a:r>
              <a:rPr lang="es-CO" sz="1600" dirty="0" err="1">
                <a:latin typeface="+mn-lt"/>
              </a:rPr>
              <a:t>for</a:t>
            </a:r>
            <a:r>
              <a:rPr lang="es-CO" sz="1600" dirty="0">
                <a:latin typeface="+mn-lt"/>
              </a:rPr>
              <a:t> </a:t>
            </a:r>
            <a:r>
              <a:rPr lang="es-CO" sz="1600" dirty="0" err="1">
                <a:latin typeface="+mn-lt"/>
              </a:rPr>
              <a:t>evolutionary</a:t>
            </a:r>
            <a:r>
              <a:rPr lang="es-CO" sz="1600" dirty="0">
                <a:latin typeface="+mn-lt"/>
              </a:rPr>
              <a:t> orbital </a:t>
            </a:r>
            <a:r>
              <a:rPr lang="es-CO" sz="1600" dirty="0" err="1">
                <a:latin typeface="+mn-lt"/>
              </a:rPr>
              <a:t>period</a:t>
            </a:r>
            <a:r>
              <a:rPr lang="es-CO" sz="1600" dirty="0">
                <a:latin typeface="+mn-lt"/>
              </a:rPr>
              <a:t> </a:t>
            </a:r>
            <a:r>
              <a:rPr lang="es-CO" sz="1600" dirty="0" err="1">
                <a:latin typeface="+mn-lt"/>
              </a:rPr>
              <a:t>changes</a:t>
            </a:r>
            <a:r>
              <a:rPr lang="es-CO" sz="1600" dirty="0">
                <a:latin typeface="+mn-lt"/>
              </a:rPr>
              <a:t> in </a:t>
            </a:r>
            <a:r>
              <a:rPr lang="es-CO" sz="1600" dirty="0" err="1">
                <a:latin typeface="+mn-lt"/>
              </a:rPr>
              <a:t>wr</a:t>
            </a:r>
            <a:r>
              <a:rPr lang="es-CO" sz="1600" dirty="0">
                <a:latin typeface="+mn-lt"/>
              </a:rPr>
              <a:t>+ </a:t>
            </a:r>
            <a:r>
              <a:rPr lang="es-CO" sz="1600" dirty="0" err="1">
                <a:latin typeface="+mn-lt"/>
              </a:rPr>
              <a:t>ob</a:t>
            </a:r>
            <a:r>
              <a:rPr lang="es-CO" sz="1600" dirty="0">
                <a:latin typeface="+mn-lt"/>
              </a:rPr>
              <a:t> </a:t>
            </a:r>
            <a:r>
              <a:rPr lang="es-CO" sz="1600" dirty="0" err="1">
                <a:latin typeface="+mn-lt"/>
              </a:rPr>
              <a:t>binaries:the</a:t>
            </a:r>
            <a:r>
              <a:rPr lang="es-CO" sz="1600" dirty="0">
                <a:latin typeface="+mn-lt"/>
              </a:rPr>
              <a:t> case </a:t>
            </a:r>
            <a:r>
              <a:rPr lang="es-CO" sz="1600" dirty="0" err="1">
                <a:latin typeface="+mn-lt"/>
              </a:rPr>
              <a:t>of</a:t>
            </a:r>
            <a:r>
              <a:rPr lang="es-CO" sz="1600" dirty="0">
                <a:latin typeface="+mn-lt"/>
              </a:rPr>
              <a:t> v444 </a:t>
            </a:r>
            <a:r>
              <a:rPr lang="es-CO" sz="1600" dirty="0" err="1">
                <a:latin typeface="+mn-lt"/>
              </a:rPr>
              <a:t>cyg</a:t>
            </a:r>
            <a:r>
              <a:rPr lang="es-CO" sz="1600" dirty="0">
                <a:latin typeface="+mn-lt"/>
              </a:rPr>
              <a:t>. </a:t>
            </a:r>
          </a:p>
          <a:p>
            <a:pPr>
              <a:spcAft>
                <a:spcPts val="600"/>
              </a:spcAft>
            </a:pPr>
            <a:r>
              <a:rPr lang="en-US" sz="1600" b="1" dirty="0">
                <a:latin typeface="+mn-lt"/>
              </a:rPr>
              <a:t>Shore, S. N., y Brown, D. N. (1988)</a:t>
            </a:r>
            <a:r>
              <a:rPr lang="en-US" sz="1600" dirty="0">
                <a:latin typeface="+mn-lt"/>
              </a:rPr>
              <a:t>. Colliding stellar winds in the </a:t>
            </a:r>
            <a:r>
              <a:rPr lang="en-US" sz="1600" dirty="0" err="1">
                <a:latin typeface="+mn-lt"/>
              </a:rPr>
              <a:t>eclipsingwolf-rayet</a:t>
            </a:r>
            <a:r>
              <a:rPr lang="en-US" sz="1600" dirty="0">
                <a:latin typeface="+mn-lt"/>
              </a:rPr>
              <a:t> binary v444 </a:t>
            </a:r>
            <a:r>
              <a:rPr lang="en-US" sz="1600" dirty="0" err="1">
                <a:latin typeface="+mn-lt"/>
              </a:rPr>
              <a:t>cygni</a:t>
            </a:r>
            <a:r>
              <a:rPr lang="en-US" sz="1600" dirty="0">
                <a:latin typeface="+mn-lt"/>
              </a:rPr>
              <a:t>. </a:t>
            </a:r>
          </a:p>
          <a:p>
            <a:pPr>
              <a:spcAft>
                <a:spcPts val="600"/>
              </a:spcAft>
            </a:pPr>
            <a:r>
              <a:rPr lang="nl-NL" sz="1600" b="1" dirty="0">
                <a:latin typeface="+mn-lt"/>
              </a:rPr>
              <a:t>Vanbeveren et al. (1998)</a:t>
            </a:r>
            <a:r>
              <a:rPr lang="nl-NL" sz="1600" dirty="0">
                <a:latin typeface="+mn-lt"/>
              </a:rPr>
              <a:t>. Massive stars.</a:t>
            </a:r>
            <a:endParaRPr lang="es-CO" sz="1600" dirty="0">
              <a:latin typeface="+mn-lt"/>
            </a:endParaRPr>
          </a:p>
          <a:p>
            <a:pPr>
              <a:spcAft>
                <a:spcPts val="600"/>
              </a:spcAft>
            </a:pPr>
            <a:endParaRPr lang="es-CO" sz="1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835421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35513" y="2814226"/>
            <a:ext cx="8922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279400" algn="ctr"/>
            <a:r>
              <a:rPr lang="es-CO" sz="3600" b="1" dirty="0"/>
              <a:t>Gracias!</a:t>
            </a:r>
            <a:endParaRPr lang="es-ES" sz="36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480344" cy="54427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886" y="-12656"/>
            <a:ext cx="729892" cy="87525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468" y="0"/>
            <a:ext cx="709246" cy="86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628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791223" y="254000"/>
            <a:ext cx="7543800" cy="681038"/>
          </a:xfrm>
        </p:spPr>
        <p:txBody>
          <a:bodyPr>
            <a:normAutofit/>
          </a:bodyPr>
          <a:lstStyle/>
          <a:p>
            <a:pPr algn="ctr"/>
            <a:r>
              <a:rPr lang="es-CO" sz="3600" b="1" dirty="0">
                <a:solidFill>
                  <a:schemeClr val="tx1"/>
                </a:solidFill>
                <a:latin typeface="+mn-lt"/>
              </a:rPr>
              <a:t>Contenido</a:t>
            </a:r>
          </a:p>
        </p:txBody>
      </p:sp>
      <p:cxnSp>
        <p:nvCxnSpPr>
          <p:cNvPr id="13" name="Conector recto 12"/>
          <p:cNvCxnSpPr/>
          <p:nvPr/>
        </p:nvCxnSpPr>
        <p:spPr>
          <a:xfrm flipV="1">
            <a:off x="0" y="1201994"/>
            <a:ext cx="9126246" cy="537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86109" y="1749469"/>
            <a:ext cx="3985891" cy="335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CO" sz="2400" b="1" dirty="0"/>
              <a:t>Contexto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CO" sz="2400" b="1" dirty="0"/>
              <a:t>Objetivo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CO" sz="2400" b="1" dirty="0"/>
              <a:t>Metodología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CO" sz="2400" b="1" dirty="0"/>
              <a:t>Resultados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CO" sz="2400" b="1" dirty="0"/>
              <a:t>Conclusiones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CO" sz="2400" b="1" dirty="0"/>
              <a:t>Bibliografía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480344" cy="544279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072" y="-12656"/>
            <a:ext cx="858766" cy="1029791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47" y="-1"/>
            <a:ext cx="825453" cy="100392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DACC329-8C79-E721-EC55-20195440EA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9" r="62341"/>
          <a:stretch/>
        </p:blipFill>
        <p:spPr bwMode="auto">
          <a:xfrm>
            <a:off x="3245137" y="2248908"/>
            <a:ext cx="2307507" cy="28198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1159C35-23EE-B62A-E615-E8083EAD20CE}"/>
              </a:ext>
            </a:extLst>
          </p:cNvPr>
          <p:cNvSpPr txBox="1"/>
          <p:nvPr/>
        </p:nvSpPr>
        <p:spPr>
          <a:xfrm>
            <a:off x="1" y="6456371"/>
            <a:ext cx="9126246" cy="278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2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Observatorio Astronómico y Planetario de la Universidad Tecnológica de Pereira</a:t>
            </a:r>
            <a:endParaRPr lang="es-CO" sz="1200" b="1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Imagen 8" descr="Un dibujo de una persona con un paraguas&#10;&#10;Descripción generada automáticamente">
            <a:extLst>
              <a:ext uri="{FF2B5EF4-FFF2-40B4-BE49-F238E27FC236}">
                <a16:creationId xmlns:a16="http://schemas.microsoft.com/office/drawing/2014/main" id="{BEEC79A9-55DC-AF9B-5260-923CCC41906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9" t="22780" r="-183" b="21366"/>
          <a:stretch/>
        </p:blipFill>
        <p:spPr>
          <a:xfrm>
            <a:off x="5721896" y="2685826"/>
            <a:ext cx="3066630" cy="29701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97575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791223" y="254000"/>
            <a:ext cx="7543800" cy="681038"/>
          </a:xfrm>
        </p:spPr>
        <p:txBody>
          <a:bodyPr>
            <a:normAutofit/>
          </a:bodyPr>
          <a:lstStyle/>
          <a:p>
            <a:pPr algn="ctr"/>
            <a:r>
              <a:rPr lang="es-CO" sz="3600" b="1" dirty="0">
                <a:solidFill>
                  <a:schemeClr val="tx1"/>
                </a:solidFill>
                <a:latin typeface="+mn-lt"/>
              </a:rPr>
              <a:t>Contexto</a:t>
            </a:r>
          </a:p>
        </p:txBody>
      </p:sp>
      <p:cxnSp>
        <p:nvCxnSpPr>
          <p:cNvPr id="13" name="Conector recto 12"/>
          <p:cNvCxnSpPr/>
          <p:nvPr/>
        </p:nvCxnSpPr>
        <p:spPr>
          <a:xfrm flipV="1">
            <a:off x="0" y="1201994"/>
            <a:ext cx="9126246" cy="537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480344" cy="544279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072" y="-12656"/>
            <a:ext cx="858766" cy="1029791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47" y="-1"/>
            <a:ext cx="825453" cy="1003929"/>
          </a:xfrm>
          <a:prstGeom prst="rect">
            <a:avLst/>
          </a:prstGeom>
        </p:spPr>
      </p:pic>
      <p:pic>
        <p:nvPicPr>
          <p:cNvPr id="3" name="Imagen 2" descr="Imagen de la pantalla de un celular&#10;&#10;Descripción generada automáticamente con confianza media">
            <a:extLst>
              <a:ext uri="{FF2B5EF4-FFF2-40B4-BE49-F238E27FC236}">
                <a16:creationId xmlns:a16="http://schemas.microsoft.com/office/drawing/2014/main" id="{EAB92591-BE42-A870-1BEF-DA093FAA75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7" t="2733" r="3884" b="2893"/>
          <a:stretch/>
        </p:blipFill>
        <p:spPr>
          <a:xfrm>
            <a:off x="614109" y="1566828"/>
            <a:ext cx="4267200" cy="4369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DD88956-96B9-D697-5087-5850CD7B00CD}"/>
              </a:ext>
            </a:extLst>
          </p:cNvPr>
          <p:cNvSpPr txBox="1"/>
          <p:nvPr/>
        </p:nvSpPr>
        <p:spPr>
          <a:xfrm>
            <a:off x="5092701" y="2612187"/>
            <a:ext cx="3943854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CO" sz="2400" dirty="0"/>
              <a:t>Sistema Binario Masivo Cerrado (MCB) eclipsante.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CO" sz="2400" dirty="0"/>
              <a:t>Periodo de 4.212 días.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CO" sz="2400" dirty="0"/>
              <a:t>W-WC: Choque de vientos.</a:t>
            </a:r>
          </a:p>
        </p:txBody>
      </p:sp>
    </p:spTree>
    <p:extLst>
      <p:ext uri="{BB962C8B-B14F-4D97-AF65-F5344CB8AC3E}">
        <p14:creationId xmlns:p14="http://schemas.microsoft.com/office/powerpoint/2010/main" val="4070473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ector recto 12"/>
          <p:cNvCxnSpPr/>
          <p:nvPr/>
        </p:nvCxnSpPr>
        <p:spPr>
          <a:xfrm flipV="1">
            <a:off x="0" y="1201994"/>
            <a:ext cx="9126246" cy="537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480344" cy="544279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072" y="-12656"/>
            <a:ext cx="858766" cy="1029791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47" y="-1"/>
            <a:ext cx="825453" cy="1003929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71EDD6A0-548E-78D9-A03F-6C05ADE4E406}"/>
              </a:ext>
            </a:extLst>
          </p:cNvPr>
          <p:cNvSpPr txBox="1">
            <a:spLocks/>
          </p:cNvSpPr>
          <p:nvPr/>
        </p:nvSpPr>
        <p:spPr>
          <a:xfrm>
            <a:off x="791223" y="254000"/>
            <a:ext cx="7543800" cy="68103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3600" b="1" dirty="0">
                <a:solidFill>
                  <a:schemeClr val="tx1"/>
                </a:solidFill>
                <a:latin typeface="+mn-lt"/>
              </a:rPr>
              <a:t>Contexto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F078692-BB6C-BE6A-09AB-9F1FAD87D4E4}"/>
              </a:ext>
            </a:extLst>
          </p:cNvPr>
          <p:cNvSpPr txBox="1"/>
          <p:nvPr/>
        </p:nvSpPr>
        <p:spPr>
          <a:xfrm>
            <a:off x="134312" y="4930533"/>
            <a:ext cx="2498043" cy="107721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Evolución homogénea. Pérdida de masa por viento estelar.</a:t>
            </a:r>
            <a:br>
              <a:rPr lang="es-CO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CO" sz="1600" b="1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Hamann &amp; Schwarz (1992)</a:t>
            </a:r>
          </a:p>
        </p:txBody>
      </p:sp>
      <p:pic>
        <p:nvPicPr>
          <p:cNvPr id="2" name="Imagen 1" descr="Forma, Círculo&#10;&#10;Descripción generada automáticamente">
            <a:extLst>
              <a:ext uri="{FF2B5EF4-FFF2-40B4-BE49-F238E27FC236}">
                <a16:creationId xmlns:a16="http://schemas.microsoft.com/office/drawing/2014/main" id="{DB396F3E-66F8-2180-1787-96030C2A57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r="5426" b="-3136"/>
          <a:stretch/>
        </p:blipFill>
        <p:spPr>
          <a:xfrm>
            <a:off x="3390078" y="1591384"/>
            <a:ext cx="2170972" cy="3154385"/>
          </a:xfrm>
          <a:prstGeom prst="rect">
            <a:avLst/>
          </a:prstGeom>
        </p:spPr>
      </p:pic>
      <p:pic>
        <p:nvPicPr>
          <p:cNvPr id="8" name="Imagen 7" descr="Diagrama&#10;&#10;Descripción generada automáticamente">
            <a:extLst>
              <a:ext uri="{FF2B5EF4-FFF2-40B4-BE49-F238E27FC236}">
                <a16:creationId xmlns:a16="http://schemas.microsoft.com/office/drawing/2014/main" id="{591A97CF-34EF-AD4D-BA41-797FFA9A3B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410" y="1867445"/>
            <a:ext cx="2498043" cy="2801132"/>
          </a:xfrm>
          <a:prstGeom prst="rect">
            <a:avLst/>
          </a:prstGeom>
        </p:spPr>
      </p:pic>
      <p:pic>
        <p:nvPicPr>
          <p:cNvPr id="17" name="Imagen 16" descr="Un reloj de aguja&#10;&#10;Descripción generada automáticamente con confianza media">
            <a:extLst>
              <a:ext uri="{FF2B5EF4-FFF2-40B4-BE49-F238E27FC236}">
                <a16:creationId xmlns:a16="http://schemas.microsoft.com/office/drawing/2014/main" id="{3D82C216-6335-AE2E-049C-72E81736BA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8" t="5886" b="3649"/>
          <a:stretch/>
        </p:blipFill>
        <p:spPr>
          <a:xfrm>
            <a:off x="45244" y="2018704"/>
            <a:ext cx="3105676" cy="2100490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364F339E-B7D7-AA34-F978-98D6C89E830F}"/>
              </a:ext>
            </a:extLst>
          </p:cNvPr>
          <p:cNvSpPr txBox="1"/>
          <p:nvPr/>
        </p:nvSpPr>
        <p:spPr>
          <a:xfrm>
            <a:off x="3130268" y="4941449"/>
            <a:ext cx="2636657" cy="107721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Evolución bajo un escenario de acreción conservativa.</a:t>
            </a:r>
            <a:br>
              <a:rPr lang="es-CO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CO" sz="1600" b="1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De </a:t>
            </a:r>
            <a:r>
              <a:rPr lang="es-CO" sz="1600" b="1" dirty="0" err="1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Greve</a:t>
            </a:r>
            <a:r>
              <a:rPr lang="es-CO" sz="1600" b="1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&amp; </a:t>
            </a:r>
            <a:r>
              <a:rPr lang="es-CO" sz="1600" b="1" dirty="0" err="1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Doom</a:t>
            </a:r>
            <a:r>
              <a:rPr lang="es-CO" sz="1600" b="1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(1988)</a:t>
            </a:r>
          </a:p>
          <a:p>
            <a:pPr algn="ctr"/>
            <a:r>
              <a:rPr lang="es-CO" sz="1600" b="1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Hamann &amp; Schwarz (1992</a:t>
            </a:r>
            <a:endParaRPr lang="es-CO" sz="1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E3DFA288-044A-7FDA-E378-806CE3D95568}"/>
              </a:ext>
            </a:extLst>
          </p:cNvPr>
          <p:cNvSpPr txBox="1"/>
          <p:nvPr/>
        </p:nvSpPr>
        <p:spPr>
          <a:xfrm>
            <a:off x="6310104" y="4930533"/>
            <a:ext cx="2636657" cy="107721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Evolución bajo un escenario de acreción cuasi conservativa.</a:t>
            </a:r>
            <a:br>
              <a:rPr lang="es-CO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CO" sz="1600" b="1" dirty="0" err="1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Vanbeveren</a:t>
            </a:r>
            <a:r>
              <a:rPr lang="es-CO" sz="1600" b="1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et al. (1998)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1F4D0A65-E223-32C8-C17B-A5E1296C6537}"/>
              </a:ext>
            </a:extLst>
          </p:cNvPr>
          <p:cNvSpPr txBox="1"/>
          <p:nvPr/>
        </p:nvSpPr>
        <p:spPr>
          <a:xfrm>
            <a:off x="6424586" y="4689606"/>
            <a:ext cx="21709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endParaRPr lang="es-CO" sz="11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146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5FEA4B-DDF1-9749-7807-BB86B49F1A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28B525CF-032B-F1F1-EB2D-A61BE0BACEE2}"/>
              </a:ext>
            </a:extLst>
          </p:cNvPr>
          <p:cNvCxnSpPr/>
          <p:nvPr/>
        </p:nvCxnSpPr>
        <p:spPr>
          <a:xfrm flipV="1">
            <a:off x="0" y="1201994"/>
            <a:ext cx="9126246" cy="537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Rectangle 6">
            <a:extLst>
              <a:ext uri="{FF2B5EF4-FFF2-40B4-BE49-F238E27FC236}">
                <a16:creationId xmlns:a16="http://schemas.microsoft.com/office/drawing/2014/main" id="{035158D2-2B07-38AF-5EFD-BA1C33E59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1A638D5A-DF3E-38FC-F6CF-70BDB5FB87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480344" cy="544279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B7B84EA2-505F-9F50-D3B0-28AE7E5D35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072" y="-12656"/>
            <a:ext cx="858766" cy="102979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458DCD8-29BE-491B-98CF-41F44CEC2F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47" y="-1"/>
            <a:ext cx="825453" cy="1003929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9EEA5782-3473-4A4E-199E-0088F2E98C3A}"/>
              </a:ext>
            </a:extLst>
          </p:cNvPr>
          <p:cNvSpPr txBox="1">
            <a:spLocks/>
          </p:cNvSpPr>
          <p:nvPr/>
        </p:nvSpPr>
        <p:spPr>
          <a:xfrm>
            <a:off x="791223" y="254000"/>
            <a:ext cx="7543800" cy="68103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3600" b="1" dirty="0">
                <a:solidFill>
                  <a:schemeClr val="tx1"/>
                </a:solidFill>
                <a:latin typeface="+mn-lt"/>
              </a:rPr>
              <a:t>Contexto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D6BA07-9088-67B8-3730-FF793F54B079}"/>
              </a:ext>
            </a:extLst>
          </p:cNvPr>
          <p:cNvSpPr txBox="1"/>
          <p:nvPr/>
        </p:nvSpPr>
        <p:spPr>
          <a:xfrm>
            <a:off x="0" y="1405431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>
                <a:ea typeface="Tahoma" panose="020B0604030504040204" pitchFamily="34" charset="0"/>
                <a:cs typeface="Tahoma" panose="020B0604030504040204" pitchFamily="34" charset="0"/>
              </a:rPr>
              <a:t>¿Estado evolutivo de V444 </a:t>
            </a:r>
            <a:r>
              <a:rPr lang="es-CO" sz="2400" dirty="0" err="1">
                <a:ea typeface="Tahoma" panose="020B0604030504040204" pitchFamily="34" charset="0"/>
                <a:cs typeface="Tahoma" panose="020B0604030504040204" pitchFamily="34" charset="0"/>
              </a:rPr>
              <a:t>Cyg</a:t>
            </a:r>
            <a:r>
              <a:rPr lang="es-CO" sz="2400" dirty="0"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0F3254F7-7DD5-93C4-BAC8-9D6C48EF3B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2046516"/>
              </p:ext>
            </p:extLst>
          </p:nvPr>
        </p:nvGraphicFramePr>
        <p:xfrm>
          <a:off x="187426" y="2867023"/>
          <a:ext cx="4524375" cy="184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4524427" imgH="1847828" progId="Excel.Sheet.12">
                  <p:embed/>
                </p:oleObj>
              </mc:Choice>
              <mc:Fallback>
                <p:oleObj name="Worksheet" r:id="rId6" imgW="4524427" imgH="1847828" progId="Excel.Sheet.12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0F3254F7-7DD5-93C4-BAC8-9D6C48EF3B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7426" y="2867023"/>
                        <a:ext cx="4524375" cy="184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Imagen 8" descr="Gráfico&#10;&#10;Descripción generada automáticamente">
            <a:extLst>
              <a:ext uri="{FF2B5EF4-FFF2-40B4-BE49-F238E27FC236}">
                <a16:creationId xmlns:a16="http://schemas.microsoft.com/office/drawing/2014/main" id="{63149147-8D35-98E3-6888-C3CF8F2B740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2"/>
          <a:stretch/>
        </p:blipFill>
        <p:spPr>
          <a:xfrm>
            <a:off x="4778476" y="2179092"/>
            <a:ext cx="4093445" cy="3223713"/>
          </a:xfrm>
          <a:prstGeom prst="rect">
            <a:avLst/>
          </a:prstGeom>
        </p:spPr>
      </p:pic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FCF0A8E1-B21F-9A28-33A5-85FA68B4D082}"/>
              </a:ext>
            </a:extLst>
          </p:cNvPr>
          <p:cNvCxnSpPr/>
          <p:nvPr/>
        </p:nvCxnSpPr>
        <p:spPr>
          <a:xfrm>
            <a:off x="6540500" y="4486273"/>
            <a:ext cx="0" cy="228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D8260CBB-6016-DED5-FA8A-E30D4EDD73E8}"/>
              </a:ext>
            </a:extLst>
          </p:cNvPr>
          <p:cNvCxnSpPr>
            <a:cxnSpLocks/>
          </p:cNvCxnSpPr>
          <p:nvPr/>
        </p:nvCxnSpPr>
        <p:spPr>
          <a:xfrm>
            <a:off x="7611210" y="3429000"/>
            <a:ext cx="22469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8199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B75FDE-3FC7-9519-F5EA-6E239767A6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500ADD09-024D-C64D-1C6A-33815B6BEADC}"/>
              </a:ext>
            </a:extLst>
          </p:cNvPr>
          <p:cNvCxnSpPr/>
          <p:nvPr/>
        </p:nvCxnSpPr>
        <p:spPr>
          <a:xfrm flipV="1">
            <a:off x="0" y="1201994"/>
            <a:ext cx="9126246" cy="537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Rectangle 6">
            <a:extLst>
              <a:ext uri="{FF2B5EF4-FFF2-40B4-BE49-F238E27FC236}">
                <a16:creationId xmlns:a16="http://schemas.microsoft.com/office/drawing/2014/main" id="{AB33FDC4-927D-FC6D-85D4-99468EA98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0FCFA92F-FE48-2D31-09BF-D3B2D6C49C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480344" cy="544279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DC842442-5068-63DC-1C99-49DE86DE6F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072" y="-12656"/>
            <a:ext cx="858766" cy="102979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E31FA212-FDD5-BE0C-DEFF-4A6B10A62B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47" y="-1"/>
            <a:ext cx="825453" cy="1003929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0559F64D-C5B9-D976-1BEA-0B93788BD008}"/>
              </a:ext>
            </a:extLst>
          </p:cNvPr>
          <p:cNvSpPr txBox="1">
            <a:spLocks/>
          </p:cNvSpPr>
          <p:nvPr/>
        </p:nvSpPr>
        <p:spPr>
          <a:xfrm>
            <a:off x="791223" y="254000"/>
            <a:ext cx="7543800" cy="68103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3600" b="1" dirty="0">
                <a:solidFill>
                  <a:schemeClr val="tx1"/>
                </a:solidFill>
                <a:latin typeface="+mn-lt"/>
              </a:rPr>
              <a:t>Objetivo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CD3F61C-6B50-9941-C6F6-384686486D30}"/>
              </a:ext>
            </a:extLst>
          </p:cNvPr>
          <p:cNvSpPr txBox="1"/>
          <p:nvPr/>
        </p:nvSpPr>
        <p:spPr>
          <a:xfrm>
            <a:off x="328675" y="1821354"/>
            <a:ext cx="8494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br>
              <a:rPr lang="es-CO" sz="2400" b="1" dirty="0"/>
            </a:br>
            <a:endParaRPr lang="es-CO" sz="24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677A0F1-4748-07B9-D736-0552F39C6A33}"/>
              </a:ext>
            </a:extLst>
          </p:cNvPr>
          <p:cNvSpPr txBox="1"/>
          <p:nvPr/>
        </p:nvSpPr>
        <p:spPr>
          <a:xfrm>
            <a:off x="478971" y="1549027"/>
            <a:ext cx="8186057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O" sz="2400" dirty="0"/>
              <a:t>Determinar el estado evolutivo de la binaria masiva V444 </a:t>
            </a:r>
            <a:r>
              <a:rPr lang="es-CO" sz="2400" dirty="0" err="1"/>
              <a:t>Cyg</a:t>
            </a:r>
            <a:r>
              <a:rPr lang="es-CO" sz="2400" dirty="0"/>
              <a:t> a partir de la separación espectral de sus componentes estelares.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A56B60F-9ED1-A875-FB72-BD6EAC3071BA}"/>
              </a:ext>
            </a:extLst>
          </p:cNvPr>
          <p:cNvSpPr txBox="1"/>
          <p:nvPr/>
        </p:nvSpPr>
        <p:spPr>
          <a:xfrm>
            <a:off x="227836" y="2805266"/>
            <a:ext cx="868832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CO" sz="2000" dirty="0"/>
              <a:t>Alistar las 58 observaciones espectroscópicas (35 SPM +23 OHP) disponibles de V444 </a:t>
            </a:r>
            <a:r>
              <a:rPr lang="es-CO" sz="2000" dirty="0" err="1"/>
              <a:t>Cyg</a:t>
            </a:r>
            <a:r>
              <a:rPr lang="es-CO" sz="2000" dirty="0"/>
              <a:t>, para su posterior separación espectral.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CO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CO" sz="2000" dirty="0"/>
              <a:t>Adaptar el método QER20 </a:t>
            </a:r>
            <a:r>
              <a:rPr lang="es-CO" sz="2000" dirty="0" err="1"/>
              <a:t>Package</a:t>
            </a:r>
            <a:r>
              <a:rPr lang="es-CO" sz="2000" dirty="0"/>
              <a:t> a las características particulares del sistema V444 </a:t>
            </a:r>
            <a:r>
              <a:rPr lang="es-CO" sz="2000" dirty="0" err="1"/>
              <a:t>Cyg</a:t>
            </a:r>
            <a:r>
              <a:rPr lang="es-CO" sz="2000" dirty="0"/>
              <a:t> con el fin de desenredar los espectros de sus componentes estelares.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CO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CO" sz="2000" dirty="0"/>
              <a:t>Establecer la clasificación espectral de las componentes estelares de V444 Cyg a partir de sus espectros desenredados.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CO" sz="1600" dirty="0"/>
          </a:p>
        </p:txBody>
      </p:sp>
    </p:spTree>
    <p:extLst>
      <p:ext uri="{BB962C8B-B14F-4D97-AF65-F5344CB8AC3E}">
        <p14:creationId xmlns:p14="http://schemas.microsoft.com/office/powerpoint/2010/main" val="1912117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5EB1B6-3B85-5B7F-C29D-040E423301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FB9AFB5E-09E1-93DB-78EE-09D52DE724C9}"/>
              </a:ext>
            </a:extLst>
          </p:cNvPr>
          <p:cNvCxnSpPr/>
          <p:nvPr/>
        </p:nvCxnSpPr>
        <p:spPr>
          <a:xfrm flipV="1">
            <a:off x="0" y="1201994"/>
            <a:ext cx="9126246" cy="537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2" name="Rectángulo: esquinas redondeadas 61">
            <a:extLst>
              <a:ext uri="{FF2B5EF4-FFF2-40B4-BE49-F238E27FC236}">
                <a16:creationId xmlns:a16="http://schemas.microsoft.com/office/drawing/2014/main" id="{23D1D1D5-6EEC-F7CF-8398-3C81F145C8C9}"/>
              </a:ext>
            </a:extLst>
          </p:cNvPr>
          <p:cNvSpPr/>
          <p:nvPr/>
        </p:nvSpPr>
        <p:spPr>
          <a:xfrm>
            <a:off x="436134" y="1296491"/>
            <a:ext cx="8342448" cy="494813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9DFDFC3D-FC5B-2181-AD15-C0B161CE1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4BE2F6BC-C228-6924-FC64-1A3CF23A84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480344" cy="544279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FA7723D2-398A-5D25-F0B5-CD520F97EB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072" y="-12656"/>
            <a:ext cx="858766" cy="102979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5D9AC499-CEA1-D52E-0739-D4E4C00A3D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47" y="-1"/>
            <a:ext cx="825453" cy="1003929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ABEB4FEB-C1CE-25DA-7AA8-C3641D9D9AA1}"/>
              </a:ext>
            </a:extLst>
          </p:cNvPr>
          <p:cNvSpPr txBox="1">
            <a:spLocks/>
          </p:cNvSpPr>
          <p:nvPr/>
        </p:nvSpPr>
        <p:spPr>
          <a:xfrm>
            <a:off x="791223" y="254000"/>
            <a:ext cx="7543800" cy="68103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3600" b="1" dirty="0">
                <a:solidFill>
                  <a:schemeClr val="tx1"/>
                </a:solidFill>
                <a:latin typeface="+mn-lt"/>
              </a:rPr>
              <a:t>Metodología</a:t>
            </a:r>
          </a:p>
        </p:txBody>
      </p:sp>
      <p:sp>
        <p:nvSpPr>
          <p:cNvPr id="5" name="Rectángulo redondeado 21">
            <a:extLst>
              <a:ext uri="{FF2B5EF4-FFF2-40B4-BE49-F238E27FC236}">
                <a16:creationId xmlns:a16="http://schemas.microsoft.com/office/drawing/2014/main" id="{20C94CCB-402D-1CBB-73B6-6827246E07BA}"/>
              </a:ext>
            </a:extLst>
          </p:cNvPr>
          <p:cNvSpPr/>
          <p:nvPr/>
        </p:nvSpPr>
        <p:spPr>
          <a:xfrm>
            <a:off x="702120" y="1592754"/>
            <a:ext cx="1941847" cy="84246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b="1" dirty="0"/>
              <a:t>Revisión bibliográfica del sistema V444 </a:t>
            </a:r>
            <a:r>
              <a:rPr lang="es-CO" b="1" dirty="0" err="1"/>
              <a:t>Cyg</a:t>
            </a:r>
            <a:endParaRPr lang="es-CO" b="1" dirty="0"/>
          </a:p>
        </p:txBody>
      </p:sp>
      <p:sp>
        <p:nvSpPr>
          <p:cNvPr id="6" name="Rectángulo redondeado 21">
            <a:extLst>
              <a:ext uri="{FF2B5EF4-FFF2-40B4-BE49-F238E27FC236}">
                <a16:creationId xmlns:a16="http://schemas.microsoft.com/office/drawing/2014/main" id="{F92E9D7B-4953-0F1F-1AA2-7AB836958408}"/>
              </a:ext>
            </a:extLst>
          </p:cNvPr>
          <p:cNvSpPr/>
          <p:nvPr/>
        </p:nvSpPr>
        <p:spPr>
          <a:xfrm>
            <a:off x="2980672" y="1705989"/>
            <a:ext cx="3200400" cy="72922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b="1" dirty="0"/>
              <a:t>Estimación de </a:t>
            </a:r>
            <a:r>
              <a:rPr lang="es-CO" b="1" dirty="0" err="1"/>
              <a:t>RVs</a:t>
            </a:r>
            <a:r>
              <a:rPr lang="es-CO" b="1" dirty="0"/>
              <a:t> y fase para las observaciones disponibles</a:t>
            </a:r>
          </a:p>
        </p:txBody>
      </p:sp>
      <p:sp>
        <p:nvSpPr>
          <p:cNvPr id="7" name="Rectángulo redondeado 21">
            <a:extLst>
              <a:ext uri="{FF2B5EF4-FFF2-40B4-BE49-F238E27FC236}">
                <a16:creationId xmlns:a16="http://schemas.microsoft.com/office/drawing/2014/main" id="{5AEEC7D6-52D9-C356-EAD5-29439E377FCF}"/>
              </a:ext>
            </a:extLst>
          </p:cNvPr>
          <p:cNvSpPr/>
          <p:nvPr/>
        </p:nvSpPr>
        <p:spPr>
          <a:xfrm>
            <a:off x="6429627" y="1753288"/>
            <a:ext cx="2229852" cy="58701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b="1" dirty="0"/>
              <a:t>Reducción espectros </a:t>
            </a:r>
            <a:r>
              <a:rPr lang="es-CO" b="1" dirty="0" err="1"/>
              <a:t>Echelle</a:t>
            </a:r>
            <a:endParaRPr lang="es-CO" b="1" dirty="0"/>
          </a:p>
        </p:txBody>
      </p:sp>
      <p:sp>
        <p:nvSpPr>
          <p:cNvPr id="8" name="Rectángulo redondeado 21">
            <a:extLst>
              <a:ext uri="{FF2B5EF4-FFF2-40B4-BE49-F238E27FC236}">
                <a16:creationId xmlns:a16="http://schemas.microsoft.com/office/drawing/2014/main" id="{8AE8840E-7021-A72E-414C-5C10914FB0DF}"/>
              </a:ext>
            </a:extLst>
          </p:cNvPr>
          <p:cNvSpPr/>
          <p:nvPr/>
        </p:nvSpPr>
        <p:spPr>
          <a:xfrm>
            <a:off x="6429627" y="2576896"/>
            <a:ext cx="2229853" cy="57627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b="1" dirty="0" err="1"/>
              <a:t>Remuestreo</a:t>
            </a:r>
            <a:r>
              <a:rPr lang="es-CO" b="1" dirty="0"/>
              <a:t> de observaciones</a:t>
            </a:r>
          </a:p>
        </p:txBody>
      </p: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9767D68E-0E9C-C913-93B1-29DC8C85DD9A}"/>
              </a:ext>
            </a:extLst>
          </p:cNvPr>
          <p:cNvCxnSpPr>
            <a:cxnSpLocks/>
            <a:endCxn id="6" idx="0"/>
          </p:cNvCxnSpPr>
          <p:nvPr/>
        </p:nvCxnSpPr>
        <p:spPr>
          <a:xfrm flipH="1">
            <a:off x="4580872" y="1201994"/>
            <a:ext cx="5315" cy="5039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: angular 31">
            <a:extLst>
              <a:ext uri="{FF2B5EF4-FFF2-40B4-BE49-F238E27FC236}">
                <a16:creationId xmlns:a16="http://schemas.microsoft.com/office/drawing/2014/main" id="{6B147418-AA1E-BA10-E187-7D4546426CA4}"/>
              </a:ext>
            </a:extLst>
          </p:cNvPr>
          <p:cNvCxnSpPr>
            <a:cxnSpLocks/>
            <a:endCxn id="5" idx="0"/>
          </p:cNvCxnSpPr>
          <p:nvPr/>
        </p:nvCxnSpPr>
        <p:spPr>
          <a:xfrm rot="10800000" flipV="1">
            <a:off x="1673045" y="1433662"/>
            <a:ext cx="3226787" cy="15909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: angular 34">
            <a:extLst>
              <a:ext uri="{FF2B5EF4-FFF2-40B4-BE49-F238E27FC236}">
                <a16:creationId xmlns:a16="http://schemas.microsoft.com/office/drawing/2014/main" id="{23F197A7-0334-98C4-333B-552BC6ABDC30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4254515" y="1432617"/>
            <a:ext cx="3290038" cy="32067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de flecha 42">
            <a:extLst>
              <a:ext uri="{FF2B5EF4-FFF2-40B4-BE49-F238E27FC236}">
                <a16:creationId xmlns:a16="http://schemas.microsoft.com/office/drawing/2014/main" id="{B7D71A01-3BBB-46DC-4AA5-CCB2E46E129C}"/>
              </a:ext>
            </a:extLst>
          </p:cNvPr>
          <p:cNvCxnSpPr>
            <a:cxnSpLocks/>
            <a:stCxn id="7" idx="2"/>
            <a:endCxn id="8" idx="0"/>
          </p:cNvCxnSpPr>
          <p:nvPr/>
        </p:nvCxnSpPr>
        <p:spPr>
          <a:xfrm>
            <a:off x="7544553" y="2340306"/>
            <a:ext cx="1" cy="2365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ángulo redondeado 21">
            <a:extLst>
              <a:ext uri="{FF2B5EF4-FFF2-40B4-BE49-F238E27FC236}">
                <a16:creationId xmlns:a16="http://schemas.microsoft.com/office/drawing/2014/main" id="{A752C704-B864-6DED-26C6-B691BDDA8F7B}"/>
              </a:ext>
            </a:extLst>
          </p:cNvPr>
          <p:cNvSpPr/>
          <p:nvPr/>
        </p:nvSpPr>
        <p:spPr>
          <a:xfrm>
            <a:off x="2876272" y="3958436"/>
            <a:ext cx="3373702" cy="84246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b="1" dirty="0"/>
              <a:t>Adaptación del método QER20 </a:t>
            </a:r>
            <a:r>
              <a:rPr lang="es-CO" b="1" dirty="0" err="1"/>
              <a:t>Package</a:t>
            </a:r>
            <a:r>
              <a:rPr lang="es-CO" b="1" dirty="0"/>
              <a:t> y aplicación a V444 </a:t>
            </a:r>
            <a:r>
              <a:rPr lang="es-CO" b="1" dirty="0" err="1"/>
              <a:t>Cyg</a:t>
            </a:r>
            <a:endParaRPr lang="es-CO" b="1" dirty="0"/>
          </a:p>
        </p:txBody>
      </p:sp>
      <p:cxnSp>
        <p:nvCxnSpPr>
          <p:cNvPr id="55" name="Conector recto de flecha 54">
            <a:extLst>
              <a:ext uri="{FF2B5EF4-FFF2-40B4-BE49-F238E27FC236}">
                <a16:creationId xmlns:a16="http://schemas.microsoft.com/office/drawing/2014/main" id="{563DFEC6-888C-4AE4-F5F4-CC3FCED24840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4580872" y="2435216"/>
            <a:ext cx="0" cy="15232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ángulo redondeado 21">
            <a:extLst>
              <a:ext uri="{FF2B5EF4-FFF2-40B4-BE49-F238E27FC236}">
                <a16:creationId xmlns:a16="http://schemas.microsoft.com/office/drawing/2014/main" id="{0B93DB1B-811B-27D3-6C33-C4D3364DBD51}"/>
              </a:ext>
            </a:extLst>
          </p:cNvPr>
          <p:cNvSpPr/>
          <p:nvPr/>
        </p:nvSpPr>
        <p:spPr>
          <a:xfrm>
            <a:off x="702120" y="3136400"/>
            <a:ext cx="1941847" cy="84246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b="1" dirty="0"/>
              <a:t>Criterios de clasificación espectral</a:t>
            </a:r>
          </a:p>
        </p:txBody>
      </p:sp>
      <p:sp>
        <p:nvSpPr>
          <p:cNvPr id="30" name="Rectángulo redondeado 21">
            <a:extLst>
              <a:ext uri="{FF2B5EF4-FFF2-40B4-BE49-F238E27FC236}">
                <a16:creationId xmlns:a16="http://schemas.microsoft.com/office/drawing/2014/main" id="{E3DE9A7E-9AAE-C5BF-084B-B3EC5DAA8CEC}"/>
              </a:ext>
            </a:extLst>
          </p:cNvPr>
          <p:cNvSpPr/>
          <p:nvPr/>
        </p:nvSpPr>
        <p:spPr>
          <a:xfrm>
            <a:off x="791223" y="5194569"/>
            <a:ext cx="2673342" cy="84246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b="1" dirty="0"/>
              <a:t>Clasificación espectral de las componentes estelares</a:t>
            </a:r>
          </a:p>
        </p:txBody>
      </p:sp>
      <p:cxnSp>
        <p:nvCxnSpPr>
          <p:cNvPr id="44" name="Conector: angular 43">
            <a:extLst>
              <a:ext uri="{FF2B5EF4-FFF2-40B4-BE49-F238E27FC236}">
                <a16:creationId xmlns:a16="http://schemas.microsoft.com/office/drawing/2014/main" id="{16FD4796-AA59-829F-E7ED-3CA23EB20792}"/>
              </a:ext>
            </a:extLst>
          </p:cNvPr>
          <p:cNvCxnSpPr>
            <a:cxnSpLocks/>
            <a:stCxn id="50" idx="1"/>
            <a:endCxn id="30" idx="0"/>
          </p:cNvCxnSpPr>
          <p:nvPr/>
        </p:nvCxnSpPr>
        <p:spPr>
          <a:xfrm rot="10800000" flipV="1">
            <a:off x="2127894" y="4379667"/>
            <a:ext cx="748378" cy="81490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de flecha 48">
            <a:extLst>
              <a:ext uri="{FF2B5EF4-FFF2-40B4-BE49-F238E27FC236}">
                <a16:creationId xmlns:a16="http://schemas.microsoft.com/office/drawing/2014/main" id="{D0F57F8D-90A0-5AD4-4343-370D99140F1C}"/>
              </a:ext>
            </a:extLst>
          </p:cNvPr>
          <p:cNvCxnSpPr>
            <a:cxnSpLocks/>
            <a:stCxn id="5" idx="2"/>
            <a:endCxn id="61" idx="0"/>
          </p:cNvCxnSpPr>
          <p:nvPr/>
        </p:nvCxnSpPr>
        <p:spPr>
          <a:xfrm>
            <a:off x="1673044" y="2435216"/>
            <a:ext cx="0" cy="7011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ángulo redondeado 21">
            <a:extLst>
              <a:ext uri="{FF2B5EF4-FFF2-40B4-BE49-F238E27FC236}">
                <a16:creationId xmlns:a16="http://schemas.microsoft.com/office/drawing/2014/main" id="{C52DE32E-A9F6-CCC2-233B-70047CF057B3}"/>
              </a:ext>
            </a:extLst>
          </p:cNvPr>
          <p:cNvSpPr/>
          <p:nvPr/>
        </p:nvSpPr>
        <p:spPr>
          <a:xfrm>
            <a:off x="5401566" y="5184244"/>
            <a:ext cx="2942334" cy="84246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b="1" dirty="0"/>
              <a:t>Determinación del estado evolutivo de V444 </a:t>
            </a:r>
            <a:r>
              <a:rPr lang="es-CO" b="1" dirty="0" err="1"/>
              <a:t>Cyg</a:t>
            </a:r>
            <a:endParaRPr lang="es-CO" b="1" dirty="0"/>
          </a:p>
        </p:txBody>
      </p:sp>
      <p:cxnSp>
        <p:nvCxnSpPr>
          <p:cNvPr id="57" name="Conector recto de flecha 56">
            <a:extLst>
              <a:ext uri="{FF2B5EF4-FFF2-40B4-BE49-F238E27FC236}">
                <a16:creationId xmlns:a16="http://schemas.microsoft.com/office/drawing/2014/main" id="{982583B5-627D-B2C9-9DED-607B3E9A83A8}"/>
              </a:ext>
            </a:extLst>
          </p:cNvPr>
          <p:cNvCxnSpPr>
            <a:cxnSpLocks/>
            <a:stCxn id="30" idx="3"/>
            <a:endCxn id="54" idx="1"/>
          </p:cNvCxnSpPr>
          <p:nvPr/>
        </p:nvCxnSpPr>
        <p:spPr>
          <a:xfrm flipV="1">
            <a:off x="3464565" y="5605475"/>
            <a:ext cx="1937001" cy="103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: angular 22">
            <a:extLst>
              <a:ext uri="{FF2B5EF4-FFF2-40B4-BE49-F238E27FC236}">
                <a16:creationId xmlns:a16="http://schemas.microsoft.com/office/drawing/2014/main" id="{355D8F33-AA01-1140-BB4E-DD82500C0F0B}"/>
              </a:ext>
            </a:extLst>
          </p:cNvPr>
          <p:cNvCxnSpPr>
            <a:cxnSpLocks/>
            <a:stCxn id="8" idx="2"/>
          </p:cNvCxnSpPr>
          <p:nvPr/>
        </p:nvCxnSpPr>
        <p:spPr>
          <a:xfrm rot="5400000">
            <a:off x="5924800" y="1809246"/>
            <a:ext cx="275826" cy="2963682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: angular 27">
            <a:extLst>
              <a:ext uri="{FF2B5EF4-FFF2-40B4-BE49-F238E27FC236}">
                <a16:creationId xmlns:a16="http://schemas.microsoft.com/office/drawing/2014/main" id="{D1D4EFC0-4FD1-C3E4-E1C7-96B36F9D8448}"/>
              </a:ext>
            </a:extLst>
          </p:cNvPr>
          <p:cNvCxnSpPr>
            <a:cxnSpLocks/>
            <a:stCxn id="61" idx="2"/>
          </p:cNvCxnSpPr>
          <p:nvPr/>
        </p:nvCxnSpPr>
        <p:spPr>
          <a:xfrm rot="16200000" flipH="1">
            <a:off x="1700066" y="3951839"/>
            <a:ext cx="400805" cy="454849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5112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81C55F-F753-A9F1-746F-484B5EE8A1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4D7D1140-724B-FEE0-82ED-B4A3348D4D1A}"/>
              </a:ext>
            </a:extLst>
          </p:cNvPr>
          <p:cNvCxnSpPr/>
          <p:nvPr/>
        </p:nvCxnSpPr>
        <p:spPr>
          <a:xfrm flipV="1">
            <a:off x="0" y="1201994"/>
            <a:ext cx="9126246" cy="537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Rectangle 6">
            <a:extLst>
              <a:ext uri="{FF2B5EF4-FFF2-40B4-BE49-F238E27FC236}">
                <a16:creationId xmlns:a16="http://schemas.microsoft.com/office/drawing/2014/main" id="{8662EFF9-0A8C-3CF1-8073-D5FCC06B13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FA97AE4F-5C19-68D2-52A4-762EA3A5E0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480344" cy="544279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A79E416A-B4C1-5839-5E9F-65871B3CEF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072" y="-12656"/>
            <a:ext cx="858766" cy="102979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B662447B-7369-9BA5-4F00-037FC5E21E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47" y="-1"/>
            <a:ext cx="825453" cy="1003929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1E60EDAB-8E46-C381-77DC-B37A05F2D71A}"/>
              </a:ext>
            </a:extLst>
          </p:cNvPr>
          <p:cNvSpPr txBox="1">
            <a:spLocks/>
          </p:cNvSpPr>
          <p:nvPr/>
        </p:nvSpPr>
        <p:spPr>
          <a:xfrm>
            <a:off x="791223" y="254000"/>
            <a:ext cx="7543800" cy="68103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3600" b="1" dirty="0">
                <a:solidFill>
                  <a:schemeClr val="tx1"/>
                </a:solidFill>
                <a:latin typeface="+mn-lt"/>
              </a:rPr>
              <a:t>Resultados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BEA975C-0C32-EF9D-375C-E472C901BC7F}"/>
              </a:ext>
            </a:extLst>
          </p:cNvPr>
          <p:cNvSpPr txBox="1"/>
          <p:nvPr/>
        </p:nvSpPr>
        <p:spPr>
          <a:xfrm>
            <a:off x="3160876" y="970861"/>
            <a:ext cx="282224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CO" sz="2400" dirty="0"/>
              <a:t> Aplicación de QER20</a:t>
            </a:r>
          </a:p>
        </p:txBody>
      </p:sp>
      <p:pic>
        <p:nvPicPr>
          <p:cNvPr id="6" name="Imagen 5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128C7991-1B2E-AD31-159C-A8F45CCBBD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771" y="1663659"/>
            <a:ext cx="5880703" cy="441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749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346705-911D-B9FE-D0DB-0749306D13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92447D90-ABE0-DF08-D1BE-C9397D12CE4F}"/>
              </a:ext>
            </a:extLst>
          </p:cNvPr>
          <p:cNvCxnSpPr/>
          <p:nvPr/>
        </p:nvCxnSpPr>
        <p:spPr>
          <a:xfrm flipV="1">
            <a:off x="0" y="1201994"/>
            <a:ext cx="9126246" cy="537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Rectangle 6">
            <a:extLst>
              <a:ext uri="{FF2B5EF4-FFF2-40B4-BE49-F238E27FC236}">
                <a16:creationId xmlns:a16="http://schemas.microsoft.com/office/drawing/2014/main" id="{EE61C41F-0238-D9C9-0807-8C3281465E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9F7F0233-97B6-975B-7881-1960C93B86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480344" cy="544279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FC4FC804-C811-2F7D-1715-0407BD10E3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072" y="-12656"/>
            <a:ext cx="858766" cy="102979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B96D5AD2-5DC6-64C1-3B1E-DB5A211A50E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47" y="-1"/>
            <a:ext cx="825453" cy="1003929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11CEF816-6F36-E608-4633-8D08D0C52598}"/>
              </a:ext>
            </a:extLst>
          </p:cNvPr>
          <p:cNvSpPr txBox="1">
            <a:spLocks/>
          </p:cNvSpPr>
          <p:nvPr/>
        </p:nvSpPr>
        <p:spPr>
          <a:xfrm>
            <a:off x="791223" y="254000"/>
            <a:ext cx="7543800" cy="68103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3600" b="1" dirty="0">
                <a:solidFill>
                  <a:schemeClr val="tx1"/>
                </a:solidFill>
                <a:latin typeface="+mn-lt"/>
              </a:rPr>
              <a:t>Resultados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62BAF9E-3D37-A731-4041-C821CC48ED3F}"/>
              </a:ext>
            </a:extLst>
          </p:cNvPr>
          <p:cNvSpPr txBox="1"/>
          <p:nvPr/>
        </p:nvSpPr>
        <p:spPr>
          <a:xfrm>
            <a:off x="3205279" y="1017135"/>
            <a:ext cx="2733441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CO" sz="2400" dirty="0"/>
              <a:t>Espectros separados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3D46C15E-2F64-CFE2-235B-655FD197856B}"/>
              </a:ext>
            </a:extLst>
          </p:cNvPr>
          <p:cNvGrpSpPr/>
          <p:nvPr/>
        </p:nvGrpSpPr>
        <p:grpSpPr>
          <a:xfrm>
            <a:off x="1883423" y="1560897"/>
            <a:ext cx="5359400" cy="4682131"/>
            <a:chOff x="2040189" y="1663659"/>
            <a:chExt cx="5045866" cy="4459170"/>
          </a:xfrm>
        </p:grpSpPr>
        <p:pic>
          <p:nvPicPr>
            <p:cNvPr id="2" name="Imagen 1" descr="Gráfico, Gráfico de líneas&#10;&#10;Descripción generada automáticamente">
              <a:extLst>
                <a:ext uri="{FF2B5EF4-FFF2-40B4-BE49-F238E27FC236}">
                  <a16:creationId xmlns:a16="http://schemas.microsoft.com/office/drawing/2014/main" id="{634B0684-5485-4F17-DC3E-2589D330E17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97" r="7985"/>
            <a:stretch/>
          </p:blipFill>
          <p:spPr>
            <a:xfrm>
              <a:off x="2040190" y="1663659"/>
              <a:ext cx="5045865" cy="2229585"/>
            </a:xfrm>
            <a:prstGeom prst="rect">
              <a:avLst/>
            </a:prstGeom>
          </p:spPr>
        </p:pic>
        <p:pic>
          <p:nvPicPr>
            <p:cNvPr id="5" name="Imagen 4" descr="Gráfico, Gráfico de líneas&#10;&#10;Descripción generada automáticamente">
              <a:extLst>
                <a:ext uri="{FF2B5EF4-FFF2-40B4-BE49-F238E27FC236}">
                  <a16:creationId xmlns:a16="http://schemas.microsoft.com/office/drawing/2014/main" id="{A721FF66-A798-71C3-6B34-71806DECDF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79" r="7466"/>
            <a:stretch/>
          </p:blipFill>
          <p:spPr>
            <a:xfrm>
              <a:off x="2040189" y="3893244"/>
              <a:ext cx="5045865" cy="22295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1945860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Personalizado 6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001166"/>
      </a:accent1>
      <a:accent2>
        <a:srgbClr val="00116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idrio esmerilad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15545</TotalTime>
  <Words>657</Words>
  <Application>Microsoft Office PowerPoint</Application>
  <PresentationFormat>Presentación en pantalla (4:3)</PresentationFormat>
  <Paragraphs>109</Paragraphs>
  <Slides>17</Slides>
  <Notes>17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Retrospección</vt:lpstr>
      <vt:lpstr>V444 Cyg: Un caso inédito de rejuvenecimiento en una binaria masiva</vt:lpstr>
      <vt:lpstr>Contenido</vt:lpstr>
      <vt:lpstr>Contexto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Bibliografía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Análisis Multifrecuencia de HD163296</dc:title>
  <dc:creator>Edwin_Andres</dc:creator>
  <cp:lastModifiedBy>Kevin Johan  Villegas Martínez</cp:lastModifiedBy>
  <cp:revision>718</cp:revision>
  <cp:lastPrinted>2018-11-25T06:15:43Z</cp:lastPrinted>
  <dcterms:created xsi:type="dcterms:W3CDTF">2017-01-17T19:03:10Z</dcterms:created>
  <dcterms:modified xsi:type="dcterms:W3CDTF">2024-11-20T14:21:18Z</dcterms:modified>
</cp:coreProperties>
</file>