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79" r:id="rId7"/>
    <p:sldId id="295" r:id="rId8"/>
    <p:sldId id="280" r:id="rId9"/>
    <p:sldId id="281" r:id="rId10"/>
    <p:sldId id="282" r:id="rId11"/>
    <p:sldId id="283" r:id="rId12"/>
    <p:sldId id="284" r:id="rId13"/>
    <p:sldId id="293" r:id="rId14"/>
    <p:sldId id="285" r:id="rId15"/>
    <p:sldId id="286" r:id="rId16"/>
    <p:sldId id="287" r:id="rId17"/>
    <p:sldId id="288" r:id="rId18"/>
    <p:sldId id="274" r:id="rId19"/>
    <p:sldId id="290" r:id="rId20"/>
    <p:sldId id="291" r:id="rId21"/>
    <p:sldId id="294" r:id="rId22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EF5BA-D530-5205-DF01-8BFD00F41E15}" v="1" dt="2024-05-20T16:04:57.629"/>
    <p1510:client id="{1DFED03D-A983-4F1F-BDD1-BC7E6E05678B}" v="451" dt="2024-05-21T01:57:34.591"/>
    <p1510:client id="{3060E096-0E7E-97D9-05E8-98A3D80774FC}" v="1" dt="2024-05-20T18:23:04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D5BE-A2B9-4241-8EC4-CB3BA4E30F71}" type="datetimeFigureOut">
              <a:rPr lang="es-419" smtClean="0"/>
              <a:t>20/5/2024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E6EB-F9FC-4585-B1EE-2233C788FCF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512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DA408-6D11-6DCF-7A6A-0D67D5522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DD66E1-48E3-ADBB-F94E-5CA3CFB9E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A2F56-C141-C066-3E22-E089C171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1EF9-8DBE-4BC0-8D87-8F7EA3EAD4EE}" type="datetime1">
              <a:rPr lang="es-419" smtClean="0"/>
              <a:t>20/5/2024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ACD427-F68A-2A4D-58E1-F4FAF8B6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A7E9C-0278-3E2E-968C-C44E03F2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0346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EEAC3-2849-1EAE-40C1-E020B60E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F9650-4BA4-A8F5-98C6-07607D07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FBC94-B1D9-0186-49C9-7833834E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7342-3FF6-4D8A-81A0-0860E5E5929C}" type="datetime1">
              <a:rPr lang="es-419" smtClean="0"/>
              <a:t>20/5/2024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EC6E8-D0ED-9409-D55C-0A5E4054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08692B-ED6D-BAA2-F603-A0F289CF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437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92410B-8744-DEB6-7CC5-1113F24CE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891044-C345-4926-663B-460B42ECC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3C3F26-FFB5-DB2C-A0C9-6C4962E3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FB5-9F0A-4BCF-8F7B-8078ACC79626}" type="datetime1">
              <a:rPr lang="es-419" smtClean="0"/>
              <a:t>20/5/2024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310E3-B682-9F4B-B628-BCC83A5E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A7FE2-E11C-B0A4-C242-1FAE61BE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0559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C1882-4C6C-7300-9422-0342A808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7446AC-2795-2CED-91E1-94815931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43ED8-A6E6-4020-2997-095E2610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3314-9A83-4AEB-BB73-35E479D4F212}" type="datetime1">
              <a:rPr lang="es-419" smtClean="0"/>
              <a:t>20/5/2024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EC383-123F-22F9-89A0-5352396D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BA126-25DD-6B20-813D-8FC9984E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79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979FA-328A-27B3-CDED-453E54DC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1B1BBF-0BDC-0A4D-6F7E-5A831F60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2E50EA-D9DA-5766-0C6E-9D8843B1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EA1-9F5E-4244-948F-351BA7DBA7F6}" type="datetime1">
              <a:rPr lang="es-419" smtClean="0"/>
              <a:t>20/5/2024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C4BEA-FAD8-4041-61BA-7870F65D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38ED1-DA32-A9CE-32D7-093E25E9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057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EDDAD-FA9C-7CC1-483D-8796B5A3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BA34F-C7BA-8CF1-2EF6-E2F726AC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C16FF-A8A0-A639-A9BC-CA9ED8DD4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525E19-B2CC-8682-382B-4E1A47A6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7867-128F-4BFB-8B76-4CBAC36D59CF}" type="datetime1">
              <a:rPr lang="es-419" smtClean="0"/>
              <a:t>20/5/2024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235DFD-2414-3494-B624-A44E3261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488419-1E00-548F-5A9E-5C02ACE6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228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5E51-592C-EA00-50EB-E7138AE2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AD35E-868A-8E8E-62E2-925A0ABF1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4D348C-6F18-01D2-D933-41DE09C26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3ACD6B-1B51-D80D-0D36-1B483AE63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8266C6-CE15-4ACA-E56A-7C6B7DDB2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D16086-49C2-3011-ED6F-B9B90DCF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93F2-0315-491D-9BD2-C3AA294B571A}" type="datetime1">
              <a:rPr lang="es-419" smtClean="0"/>
              <a:t>20/5/2024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A177D1-83FE-54BC-E753-212B902E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1EE09-4EBB-03D8-C2F5-D5A6E624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7619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D040D-4DAE-8883-8B1A-9BAFC2D6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54F677-220C-83C5-F06A-99E60993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5DC0-56F8-4EB0-BE42-F4A582BEDB6F}" type="datetime1">
              <a:rPr lang="es-419" smtClean="0"/>
              <a:t>20/5/2024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7C2A39-2C2A-5D26-EA03-7E6E06A5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D0D8F0-04D5-DAE3-586A-A8CF14AF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6820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E7B52C-869E-1648-09A9-4C738629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D36B-238D-4452-9FED-AD77CC7C3425}" type="datetime1">
              <a:rPr lang="es-419" smtClean="0"/>
              <a:t>20/5/2024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C3C762-BC82-EA10-07D0-53F9B3C3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35BB7B-A3C1-594A-8794-62CA453C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4179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0C5BE-C090-6B1A-6D75-FF076ED0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6AF4D-B534-FBD4-5360-634BE427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5ABFDB-39F7-0E5D-5369-821537B85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E3FC3-4452-3B61-FEC1-270707B1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8BD5-A250-4D33-9A45-AFD152738A3D}" type="datetime1">
              <a:rPr lang="es-419" smtClean="0"/>
              <a:t>20/5/2024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82759-ED65-368D-3F99-65377D77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34652A-BB10-E7AF-0A95-8A70EC79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9511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51A1D-BE1C-AB5F-D108-B90B1E30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9FE84A-5483-4552-F4F7-09DDA34AA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7D1435-E7D1-FAEF-22BC-BA6C88A9E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8CD137-5189-0B4B-95CA-D0C0F44C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CA5-D6F7-4B33-A307-AF7C964855C3}" type="datetime1">
              <a:rPr lang="es-419" smtClean="0"/>
              <a:t>20/5/2024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AEC2F-7D80-980A-C1F5-ADF6BE15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1E89D-F2F6-5579-5931-DF933960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8968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1B488E-918B-63A2-9503-86A8E35E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A7416A-DF75-A755-F06E-806FCE75F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6F03E-9EF8-1DF2-CECD-FF8192E67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D7E1B-3B1B-45D3-93AF-8BE46E81DF08}" type="datetime1">
              <a:rPr lang="es-419" smtClean="0"/>
              <a:t>20/5/2024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0805F-A67C-256B-9678-65D124C6E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060FF-AB50-39F1-05A1-EAE41A6AE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2C9FC-465F-48F4-80E8-9AEA776872C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620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C16BFD-41DC-2838-B08A-391AB1527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0"/>
          <a:stretch/>
        </p:blipFill>
        <p:spPr>
          <a:xfrm rot="5400000">
            <a:off x="9116727" y="3798744"/>
            <a:ext cx="3676650" cy="24418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5536B8-FC57-D54B-0DD2-06B01A9B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47" y="2200899"/>
            <a:ext cx="9546106" cy="1381443"/>
          </a:xfrm>
        </p:spPr>
        <p:txBody>
          <a:bodyPr>
            <a:normAutofit/>
          </a:bodyPr>
          <a:lstStyle/>
          <a:p>
            <a:r>
              <a:rPr lang="es-419" sz="2800" dirty="0">
                <a:latin typeface="Merriweather" panose="00000500000000000000" pitchFamily="2" charset="0"/>
              </a:rPr>
              <a:t>Disrupciones de marea en el centro de la Vía Láctea: modelo de agujero negro frente a núcleo de materia oscura fermiónica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EBBDC-89FA-0C4A-824A-1654F50ED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430" y="4069693"/>
            <a:ext cx="9009136" cy="1655762"/>
          </a:xfrm>
        </p:spPr>
        <p:txBody>
          <a:bodyPr>
            <a:noAutofit/>
          </a:bodyPr>
          <a:lstStyle/>
          <a:p>
            <a:r>
              <a:rPr lang="es-419" sz="1400" dirty="0">
                <a:latin typeface="Merriweather" panose="00000500000000000000" pitchFamily="2" charset="0"/>
              </a:rPr>
              <a:t>Gabriela Sánchez Ariza* -  gabriela2200816@correo.uis.edu.co</a:t>
            </a:r>
          </a:p>
          <a:p>
            <a:endParaRPr lang="es-419" sz="1400" dirty="0">
              <a:latin typeface="Merriweather" panose="00000500000000000000" pitchFamily="2" charset="0"/>
            </a:endParaRPr>
          </a:p>
          <a:p>
            <a:r>
              <a:rPr lang="es-419" sz="1400" b="1" dirty="0">
                <a:latin typeface="Merriweather" panose="00000500000000000000" pitchFamily="2" charset="0"/>
              </a:rPr>
              <a:t>Directora: </a:t>
            </a:r>
            <a:r>
              <a:rPr lang="es-419" sz="1400" dirty="0">
                <a:latin typeface="Merriweather" panose="00000500000000000000" pitchFamily="2" charset="0"/>
              </a:rPr>
              <a:t>Laura Marcela Becerra*</a:t>
            </a:r>
          </a:p>
          <a:p>
            <a:r>
              <a:rPr lang="es-419" sz="1400" b="1" dirty="0">
                <a:latin typeface="Merriweather" panose="00000500000000000000" pitchFamily="2" charset="0"/>
              </a:rPr>
              <a:t>Codirectores: </a:t>
            </a:r>
            <a:r>
              <a:rPr lang="es-419" sz="1400" dirty="0">
                <a:latin typeface="Merriweather" panose="00000500000000000000" pitchFamily="2" charset="0"/>
              </a:rPr>
              <a:t>José Fernando Rodríguez*, Luis Alberto Núñez*, Aldo Alberto </a:t>
            </a:r>
            <a:r>
              <a:rPr lang="es-419" sz="1400" dirty="0" err="1">
                <a:latin typeface="Merriweather" panose="00000500000000000000" pitchFamily="2" charset="0"/>
              </a:rPr>
              <a:t>Batta°</a:t>
            </a:r>
            <a:br>
              <a:rPr lang="es-419" sz="1400" dirty="0">
                <a:latin typeface="Merriweather" panose="00000500000000000000" pitchFamily="2" charset="0"/>
              </a:rPr>
            </a:br>
            <a:endParaRPr lang="es-419" sz="1400" dirty="0">
              <a:latin typeface="Merriweather" panose="00000500000000000000" pitchFamily="2" charset="0"/>
            </a:endParaRPr>
          </a:p>
          <a:p>
            <a:r>
              <a:rPr lang="es-419" sz="1400" dirty="0">
                <a:latin typeface="Merriweather" panose="00000500000000000000" pitchFamily="2" charset="0"/>
              </a:rPr>
              <a:t>Universidad Industrial de Santander *</a:t>
            </a:r>
          </a:p>
          <a:p>
            <a:r>
              <a:rPr lang="es-419" sz="1400" dirty="0">
                <a:latin typeface="Merriweather" panose="00000500000000000000" pitchFamily="2" charset="0"/>
              </a:rPr>
              <a:t>Instituto Nacional de Astrofísica, Óptica y </a:t>
            </a:r>
            <a:r>
              <a:rPr lang="es-419" sz="1400" dirty="0" err="1">
                <a:latin typeface="Merriweather" panose="00000500000000000000" pitchFamily="2" charset="0"/>
              </a:rPr>
              <a:t>Electrónica°</a:t>
            </a:r>
            <a:r>
              <a:rPr lang="es-419" sz="1400" dirty="0">
                <a:latin typeface="Merriweather" panose="00000500000000000000" pitchFamily="2" charset="0"/>
              </a:rPr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92797C-F5AD-7EFC-384C-706E7750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22242" cy="11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9B32BE9-E918-D9F8-F27A-751D1EAC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06" y="220690"/>
            <a:ext cx="2376583" cy="911855"/>
          </a:xfrm>
          <a:prstGeom prst="rect">
            <a:avLst/>
          </a:prstGeom>
        </p:spPr>
      </p:pic>
      <p:pic>
        <p:nvPicPr>
          <p:cNvPr id="2050" name="Picture 2" descr="INAOE">
            <a:extLst>
              <a:ext uri="{FF2B5EF4-FFF2-40B4-BE49-F238E27FC236}">
                <a16:creationId xmlns:a16="http://schemas.microsoft.com/office/drawing/2014/main" id="{FE1F2828-9A73-1F8A-C408-B160D7E6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088" y="158214"/>
            <a:ext cx="994215" cy="9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91A4D3-4EB2-925B-99B8-33D6D4FC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762" y="6042989"/>
            <a:ext cx="563124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3CAF6F-A3E5-83BD-730F-A2B290E6021A}"/>
              </a:ext>
            </a:extLst>
          </p:cNvPr>
          <p:cNvSpPr txBox="1"/>
          <p:nvPr/>
        </p:nvSpPr>
        <p:spPr>
          <a:xfrm>
            <a:off x="-154579" y="6499894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2728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0" y="0"/>
            <a:ext cx="6798675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2800" dirty="0">
                <a:latin typeface="Merriweather" panose="00000500000000000000" pitchFamily="2" charset="0"/>
              </a:rPr>
              <a:t>SMOOTH PARTICLE HYDRODYNAMICS </a:t>
            </a:r>
            <a:endParaRPr lang="es-419" sz="2500" dirty="0">
              <a:latin typeface="Merriweather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10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1AD019E-425D-06A1-A15B-C360B3463966}"/>
                  </a:ext>
                </a:extLst>
              </p:cNvPr>
              <p:cNvSpPr txBox="1"/>
              <p:nvPr/>
            </p:nvSpPr>
            <p:spPr>
              <a:xfrm>
                <a:off x="658935" y="863467"/>
                <a:ext cx="10992737" cy="4660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419" sz="1500" dirty="0">
                    <a:latin typeface="Merriweather" panose="00000500000000000000" pitchFamily="2" charset="0"/>
                  </a:rPr>
                  <a:t>Conservación de masa:</a:t>
                </a: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419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419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419" sz="20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419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419" sz="2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419" sz="20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s-419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419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419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419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419" sz="2000" b="0" i="0" dirty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s-419" sz="2000" b="0" i="1" dirty="0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s-419" sz="2000" dirty="0">
                  <a:latin typeface="Merriweather" panose="00000500000000000000" pitchFamily="2" charset="0"/>
                </a:endParaRP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r>
                  <a:rPr lang="es-419" sz="1500" dirty="0">
                    <a:latin typeface="Merriweather" panose="00000500000000000000" pitchFamily="2" charset="0"/>
                  </a:rPr>
                  <a:t>Conservación del momento lineal:</a:t>
                </a: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419" sz="20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sSub>
                                    <m:sSub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s-419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419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s-419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s-419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s-419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  <m:r>
                                            <a:rPr lang="es-419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419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s-419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s-419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s-419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s-419" sz="2000" dirty="0">
                  <a:latin typeface="Merriweather" panose="00000500000000000000" pitchFamily="2" charset="0"/>
                </a:endParaRP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r>
                  <a:rPr lang="es-419" sz="1500" dirty="0">
                    <a:latin typeface="Merriweather" panose="00000500000000000000" pitchFamily="2" charset="0"/>
                  </a:rPr>
                  <a:t>Conservación de la energía:</a:t>
                </a:r>
              </a:p>
              <a:p>
                <a:endParaRPr lang="es-419" sz="1500" dirty="0">
                  <a:latin typeface="Merriweather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s-419" sz="20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419" sz="2000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419" sz="2000" b="0" i="1" dirty="0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419" sz="2000" dirty="0">
                  <a:latin typeface="Merriweather" panose="00000500000000000000" pitchFamily="2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1AD019E-425D-06A1-A15B-C360B3463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5" y="863467"/>
                <a:ext cx="10992737" cy="4660891"/>
              </a:xfrm>
              <a:prstGeom prst="rect">
                <a:avLst/>
              </a:prstGeom>
              <a:blipFill>
                <a:blip r:embed="rId2"/>
                <a:stretch>
                  <a:fillRect l="-222" t="-39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6F627062-E946-7C25-48E4-65813B105885}"/>
              </a:ext>
            </a:extLst>
          </p:cNvPr>
          <p:cNvSpPr txBox="1"/>
          <p:nvPr/>
        </p:nvSpPr>
        <p:spPr>
          <a:xfrm>
            <a:off x="658935" y="6174584"/>
            <a:ext cx="93717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500" b="0" i="0" u="none" strike="noStrike" dirty="0">
                <a:effectLst/>
                <a:latin typeface="Merriweather" panose="00000500000000000000" pitchFamily="2" charset="0"/>
              </a:rPr>
              <a:t>Para las simulaciones usamos el código Gadget3 (</a:t>
            </a:r>
            <a:r>
              <a:rPr lang="es-419" sz="1500" b="0" i="0" u="none" strike="noStrike" dirty="0" err="1">
                <a:effectLst/>
                <a:latin typeface="Merriweather" panose="00000500000000000000" pitchFamily="2" charset="0"/>
              </a:rPr>
              <a:t>Springel</a:t>
            </a:r>
            <a:r>
              <a:rPr lang="es-419" sz="1500" b="0" i="0" u="none" strike="noStrike" dirty="0">
                <a:effectLst/>
                <a:latin typeface="Merriweather" panose="00000500000000000000" pitchFamily="2" charset="0"/>
              </a:rPr>
              <a:t>, 2005).</a:t>
            </a:r>
            <a:endParaRPr lang="es-419" sz="1500" b="0" dirty="0">
              <a:effectLst/>
              <a:latin typeface="Merriweather" panose="00000500000000000000" pitchFamily="2" charset="0"/>
            </a:endParaRPr>
          </a:p>
        </p:txBody>
      </p:sp>
      <p:pic>
        <p:nvPicPr>
          <p:cNvPr id="16" name="Imagen 15" descr="Código QR&#10;&#10;Descripción generada automáticamente">
            <a:extLst>
              <a:ext uri="{FF2B5EF4-FFF2-40B4-BE49-F238E27FC236}">
                <a16:creationId xmlns:a16="http://schemas.microsoft.com/office/drawing/2014/main" id="{2C304182-3DEF-4305-E2B1-8A3B6586A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53" y="4657051"/>
            <a:ext cx="1840698" cy="184069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2CE89C-F631-AC5D-FB4C-9D731CFE442A}"/>
              </a:ext>
            </a:extLst>
          </p:cNvPr>
          <p:cNvSpPr txBox="1"/>
          <p:nvPr/>
        </p:nvSpPr>
        <p:spPr>
          <a:xfrm>
            <a:off x="10008685" y="4395441"/>
            <a:ext cx="2137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100" dirty="0">
                <a:latin typeface="Merriweather" panose="00000500000000000000" pitchFamily="2" charset="0"/>
              </a:rPr>
              <a:t>Conoce sobre </a:t>
            </a:r>
            <a:r>
              <a:rPr lang="es-419" sz="1100" b="0" i="0" u="none" strike="noStrike" dirty="0">
                <a:effectLst/>
                <a:latin typeface="Merriweather" panose="00000500000000000000" pitchFamily="2" charset="0"/>
              </a:rPr>
              <a:t>Gadget</a:t>
            </a:r>
            <a:endParaRPr lang="es-419" sz="1100" b="0" dirty="0">
              <a:effectLst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2" y="0"/>
            <a:ext cx="6798675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SIMULACIÓN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11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FCB60-6EB4-3B7B-332D-ABC605F24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755" y="3614468"/>
            <a:ext cx="3520868" cy="2876558"/>
          </a:xfrm>
          <a:prstGeom prst="rect">
            <a:avLst/>
          </a:prstGeom>
        </p:spPr>
      </p:pic>
      <p:pic>
        <p:nvPicPr>
          <p:cNvPr id="8" name="Picture 7" descr="A graph of a red dot&#10;&#10;Description automatically generated">
            <a:extLst>
              <a:ext uri="{FF2B5EF4-FFF2-40B4-BE49-F238E27FC236}">
                <a16:creationId xmlns:a16="http://schemas.microsoft.com/office/drawing/2014/main" id="{A0B02E0A-F97F-F314-B8C8-A25E2D7F2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755" y="699542"/>
            <a:ext cx="3486509" cy="28765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802E9D1-FA40-01DE-3120-A0170A3F3972}"/>
              </a:ext>
            </a:extLst>
          </p:cNvPr>
          <p:cNvSpPr txBox="1"/>
          <p:nvPr/>
        </p:nvSpPr>
        <p:spPr>
          <a:xfrm>
            <a:off x="313035" y="786530"/>
            <a:ext cx="62636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Disrupciones de marea producidas por un agujero negro fijo de 15 masas solares, sobre una estrella de una masa solar</a:t>
            </a:r>
          </a:p>
        </p:txBody>
      </p:sp>
      <p:pic>
        <p:nvPicPr>
          <p:cNvPr id="9" name="Screencast-from-05-02-24-08_29_52">
            <a:hlinkClick r:id="" action="ppaction://media"/>
            <a:extLst>
              <a:ext uri="{FF2B5EF4-FFF2-40B4-BE49-F238E27FC236}">
                <a16:creationId xmlns:a16="http://schemas.microsoft.com/office/drawing/2014/main" id="{A727943C-44D2-EDF2-9A69-70CBE4E542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609" y="1599859"/>
            <a:ext cx="5756501" cy="47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2" y="0"/>
            <a:ext cx="6798675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OBJETIVOS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12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4148305-7D2C-8552-9081-64655661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88" y="3115933"/>
            <a:ext cx="2955679" cy="443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20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Objetivos específicos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10E56D-375D-B671-E0DD-0BF7D574468A}"/>
              </a:ext>
            </a:extLst>
          </p:cNvPr>
          <p:cNvSpPr txBox="1"/>
          <p:nvPr/>
        </p:nvSpPr>
        <p:spPr>
          <a:xfrm>
            <a:off x="564088" y="1312872"/>
            <a:ext cx="609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419" sz="20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Objetivo general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FBEFC2-87A0-FF95-A78F-7881BABF016A}"/>
              </a:ext>
            </a:extLst>
          </p:cNvPr>
          <p:cNvSpPr txBox="1"/>
          <p:nvPr/>
        </p:nvSpPr>
        <p:spPr>
          <a:xfrm>
            <a:off x="655319" y="1878871"/>
            <a:ext cx="10304417" cy="6155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s-419" sz="1700" dirty="0">
                <a:latin typeface="Merriweather" panose="00000500000000000000" pitchFamily="2" charset="0"/>
              </a:rPr>
              <a:t>Analizar y comparar las disrupciones de marea producidas por Sagitario A* con el modelo del agujero negro y el modelo RAR haciendo uso de simulaciones hidrodinámicas con GADGET-3.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F7EBB7-2711-8122-2A28-CC93EC9367E7}"/>
              </a:ext>
            </a:extLst>
          </p:cNvPr>
          <p:cNvSpPr txBox="1"/>
          <p:nvPr/>
        </p:nvSpPr>
        <p:spPr>
          <a:xfrm>
            <a:off x="655318" y="3661223"/>
            <a:ext cx="10304417" cy="192360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700" dirty="0">
                <a:latin typeface="Merriweather" panose="00000500000000000000" pitchFamily="2" charset="0"/>
              </a:rPr>
              <a:t>Obtener las curvas de luz de las disrupciones de marea producidas con el modelo del agujero negro. </a:t>
            </a:r>
            <a:br>
              <a:rPr lang="es-419" sz="1700" dirty="0">
                <a:latin typeface="Merriweather" panose="00000500000000000000" pitchFamily="2" charset="0"/>
              </a:rPr>
            </a:br>
            <a:endParaRPr lang="es-419" sz="1700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700" dirty="0">
                <a:latin typeface="Merriweather" panose="00000500000000000000" pitchFamily="2" charset="0"/>
              </a:rPr>
              <a:t>Obtener las curvas de luz de las disrupciones de marea producidas con el modelo RAR. </a:t>
            </a:r>
            <a:br>
              <a:rPr lang="es-419" sz="1700" dirty="0">
                <a:latin typeface="Merriweather" panose="00000500000000000000" pitchFamily="2" charset="0"/>
              </a:rPr>
            </a:br>
            <a:endParaRPr lang="es-419" sz="1700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700" dirty="0">
                <a:latin typeface="Merriweather" panose="00000500000000000000" pitchFamily="2" charset="0"/>
              </a:rPr>
              <a:t>Comparar las curvas de luz obtenidas por las disrupciones de marea para el modelo del agujero negro y el modelo RAR.</a:t>
            </a:r>
          </a:p>
        </p:txBody>
      </p:sp>
    </p:spTree>
    <p:extLst>
      <p:ext uri="{BB962C8B-B14F-4D97-AF65-F5344CB8AC3E}">
        <p14:creationId xmlns:p14="http://schemas.microsoft.com/office/powerpoint/2010/main" val="207499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2" y="0"/>
            <a:ext cx="6798675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METODOLOGÍA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13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0AD5B6-90AE-AE05-9538-C45B7FF0EB7A}"/>
              </a:ext>
            </a:extLst>
          </p:cNvPr>
          <p:cNvSpPr txBox="1"/>
          <p:nvPr/>
        </p:nvSpPr>
        <p:spPr>
          <a:xfrm>
            <a:off x="169813" y="1170780"/>
            <a:ext cx="337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latin typeface="Merriweather" panose="00000500000000000000" pitchFamily="2" charset="0"/>
              </a:rPr>
              <a:t>Disrupciones de marea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920CB5-D5B4-3CC5-DB8B-B39DFE9155E4}"/>
              </a:ext>
            </a:extLst>
          </p:cNvPr>
          <p:cNvSpPr txBox="1"/>
          <p:nvPr/>
        </p:nvSpPr>
        <p:spPr>
          <a:xfrm>
            <a:off x="2142303" y="1838195"/>
            <a:ext cx="25864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7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Modelo agujero negro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A7DA05-E8D9-FF95-6FD7-908F317B88A4}"/>
              </a:ext>
            </a:extLst>
          </p:cNvPr>
          <p:cNvSpPr txBox="1"/>
          <p:nvPr/>
        </p:nvSpPr>
        <p:spPr>
          <a:xfrm>
            <a:off x="7463247" y="1838195"/>
            <a:ext cx="17155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7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Modelo RAR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5661BD-FE1E-FE50-C571-766FF81DE35F}"/>
              </a:ext>
            </a:extLst>
          </p:cNvPr>
          <p:cNvSpPr txBox="1"/>
          <p:nvPr/>
        </p:nvSpPr>
        <p:spPr>
          <a:xfrm>
            <a:off x="1334042" y="2554659"/>
            <a:ext cx="4202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latin typeface="Merriweather" panose="00000500000000000000" pitchFamily="2" charset="0"/>
              </a:rPr>
              <a:t>A.1) Estudiar trabajos previos sobre </a:t>
            </a:r>
            <a:r>
              <a:rPr lang="es-419" sz="1600" dirty="0" err="1">
                <a:latin typeface="Merriweather" panose="00000500000000000000" pitchFamily="2" charset="0"/>
              </a:rPr>
              <a:t>TDEs</a:t>
            </a:r>
            <a:r>
              <a:rPr lang="es-419" sz="1600" dirty="0">
                <a:latin typeface="Merriweather" panose="00000500000000000000" pitchFamily="2" charset="0"/>
              </a:rPr>
              <a:t> y SPH.</a:t>
            </a:r>
            <a:br>
              <a:rPr lang="es-419" sz="1600" dirty="0">
                <a:latin typeface="Merriweather" panose="00000500000000000000" pitchFamily="2" charset="0"/>
              </a:rPr>
            </a:br>
            <a:r>
              <a:rPr lang="es-419" sz="1600" dirty="0">
                <a:latin typeface="Merriweather" panose="00000500000000000000" pitchFamily="2" charset="0"/>
              </a:rPr>
              <a:t> </a:t>
            </a:r>
          </a:p>
          <a:p>
            <a:r>
              <a:rPr lang="es-419" sz="1600" dirty="0">
                <a:latin typeface="Merriweather" panose="00000500000000000000" pitchFamily="2" charset="0"/>
              </a:rPr>
              <a:t>A.2) Analizar código GADGET-3 y visualizar los resultados con SPLASH.</a:t>
            </a:r>
            <a:br>
              <a:rPr lang="es-419" sz="1600" dirty="0">
                <a:latin typeface="Merriweather" panose="00000500000000000000" pitchFamily="2" charset="0"/>
              </a:rPr>
            </a:br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A.3) Construir condiciones iniciales para la estrella y el agujero negro.</a:t>
            </a:r>
          </a:p>
          <a:p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A.4) Realizar las simulaciones.</a:t>
            </a:r>
          </a:p>
          <a:p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A.5) Visualizar e interpretar físicamente los resultados.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1A7D8E-6AA5-1156-E1EF-1094777524FA}"/>
              </a:ext>
            </a:extLst>
          </p:cNvPr>
          <p:cNvSpPr txBox="1"/>
          <p:nvPr/>
        </p:nvSpPr>
        <p:spPr>
          <a:xfrm>
            <a:off x="6654984" y="2548544"/>
            <a:ext cx="4202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latin typeface="Merriweather" panose="00000500000000000000" pitchFamily="2" charset="0"/>
              </a:rPr>
              <a:t>B.1) Estudiar trabajos previos sobre la posible existencia de un núcleo de materia oscura fermiónica.</a:t>
            </a:r>
            <a:br>
              <a:rPr lang="es-419" sz="1600" dirty="0">
                <a:latin typeface="Merriweather" panose="00000500000000000000" pitchFamily="2" charset="0"/>
              </a:rPr>
            </a:br>
            <a:r>
              <a:rPr lang="es-419" sz="1600" dirty="0">
                <a:latin typeface="Merriweather" panose="00000500000000000000" pitchFamily="2" charset="0"/>
              </a:rPr>
              <a:t> </a:t>
            </a:r>
          </a:p>
          <a:p>
            <a:r>
              <a:rPr lang="es-419" sz="1600" dirty="0">
                <a:latin typeface="Merriweather" panose="00000500000000000000" pitchFamily="2" charset="0"/>
              </a:rPr>
              <a:t>B.2) Obtener la fuerza gravitacional a partir del perfil de densidad de un núcleo compuesto por </a:t>
            </a:r>
            <a:r>
              <a:rPr lang="es-419" sz="1600" dirty="0" err="1">
                <a:latin typeface="Merriweather" panose="00000500000000000000" pitchFamily="2" charset="0"/>
              </a:rPr>
              <a:t>Darkinos</a:t>
            </a:r>
            <a:r>
              <a:rPr lang="es-419" sz="1600" dirty="0">
                <a:latin typeface="Merriweather" panose="00000500000000000000" pitchFamily="2" charset="0"/>
              </a:rPr>
              <a:t>.</a:t>
            </a:r>
            <a:br>
              <a:rPr lang="es-419" sz="1600" dirty="0">
                <a:latin typeface="Merriweather" panose="00000500000000000000" pitchFamily="2" charset="0"/>
              </a:rPr>
            </a:br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B.3) Modificar el código para incluir la fuerza.</a:t>
            </a:r>
          </a:p>
          <a:p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B.4) Realizar actividades 3,4 y 5.</a:t>
            </a:r>
          </a:p>
        </p:txBody>
      </p:sp>
    </p:spTree>
    <p:extLst>
      <p:ext uri="{BB962C8B-B14F-4D97-AF65-F5344CB8AC3E}">
        <p14:creationId xmlns:p14="http://schemas.microsoft.com/office/powerpoint/2010/main" val="425867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2" y="0"/>
            <a:ext cx="6798675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METODOLOGÍA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14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B7AF7F-6626-5444-CC34-1663F119DF0B}"/>
              </a:ext>
            </a:extLst>
          </p:cNvPr>
          <p:cNvSpPr txBox="1"/>
          <p:nvPr/>
        </p:nvSpPr>
        <p:spPr>
          <a:xfrm>
            <a:off x="169813" y="1170780"/>
            <a:ext cx="337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latin typeface="Merriweather" panose="00000500000000000000" pitchFamily="2" charset="0"/>
              </a:rPr>
              <a:t>Curvas de luz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BDAD4E-0757-ED7F-3CDD-496287998316}"/>
              </a:ext>
            </a:extLst>
          </p:cNvPr>
          <p:cNvSpPr txBox="1"/>
          <p:nvPr/>
        </p:nvSpPr>
        <p:spPr>
          <a:xfrm>
            <a:off x="649872" y="1756700"/>
            <a:ext cx="9271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latin typeface="Merriweather" panose="00000500000000000000" pitchFamily="2" charset="0"/>
              </a:rPr>
              <a:t>C.1) Realizar un código que permita leer los snapshots para cada instante de tiempo.</a:t>
            </a:r>
          </a:p>
          <a:p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C.2) Graficar la luminosidad en función del tiempo para cada modelo.</a:t>
            </a:r>
          </a:p>
          <a:p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C.3) Interpretar físicamente los resultados.</a:t>
            </a:r>
          </a:p>
          <a:p>
            <a:endParaRPr lang="es-419" sz="1600" dirty="0">
              <a:latin typeface="Merriweather" panose="00000500000000000000" pitchFamily="2" charset="0"/>
            </a:endParaRPr>
          </a:p>
          <a:p>
            <a:r>
              <a:rPr lang="es-419" sz="1600" dirty="0">
                <a:latin typeface="Merriweather" panose="00000500000000000000" pitchFamily="2" charset="0"/>
              </a:rPr>
              <a:t>C.4) Realizar la comparación e interpretación de las curvas para cada modelo.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E4BC0E-BE30-720B-89DF-CA29F199BCEA}"/>
              </a:ext>
            </a:extLst>
          </p:cNvPr>
          <p:cNvSpPr txBox="1"/>
          <p:nvPr/>
        </p:nvSpPr>
        <p:spPr>
          <a:xfrm>
            <a:off x="169813" y="4260139"/>
            <a:ext cx="337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latin typeface="Merriweather" panose="00000500000000000000" pitchFamily="2" charset="0"/>
              </a:rPr>
              <a:t>Informe final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F91CBD3-FD8F-C0FA-F23D-B9A2C07518DD}"/>
              </a:ext>
            </a:extLst>
          </p:cNvPr>
          <p:cNvSpPr txBox="1"/>
          <p:nvPr/>
        </p:nvSpPr>
        <p:spPr>
          <a:xfrm>
            <a:off x="649872" y="4715361"/>
            <a:ext cx="11100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600" dirty="0">
                <a:latin typeface="Merriweather" panose="00000500000000000000" pitchFamily="2" charset="0"/>
              </a:rPr>
              <a:t>D) Registrar el proceso de investigación de la naturaleza de Sagitario A*.</a:t>
            </a:r>
          </a:p>
        </p:txBody>
      </p:sp>
    </p:spTree>
    <p:extLst>
      <p:ext uri="{BB962C8B-B14F-4D97-AF65-F5344CB8AC3E}">
        <p14:creationId xmlns:p14="http://schemas.microsoft.com/office/powerpoint/2010/main" val="414460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CC5E728-7968-B7DF-6B36-82582FE9FCA4}"/>
              </a:ext>
            </a:extLst>
          </p:cNvPr>
          <p:cNvSpPr txBox="1"/>
          <p:nvPr/>
        </p:nvSpPr>
        <p:spPr>
          <a:xfrm>
            <a:off x="-154579" y="269126"/>
            <a:ext cx="1250115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22" y="269126"/>
            <a:ext cx="8482151" cy="800017"/>
          </a:xfrm>
        </p:spPr>
        <p:txBody>
          <a:bodyPr>
            <a:normAutofit/>
          </a:bodyPr>
          <a:lstStyle/>
          <a:p>
            <a:pPr algn="ctr"/>
            <a:r>
              <a:rPr lang="es-419" sz="3000" dirty="0">
                <a:latin typeface="Merriweather" panose="00000500000000000000" pitchFamily="2" charset="0"/>
              </a:rPr>
              <a:t>CRONOGRAMA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406192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15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499894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031A140-1BE2-DE98-D77D-06B6ABAA5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95439"/>
              </p:ext>
            </p:extLst>
          </p:nvPr>
        </p:nvGraphicFramePr>
        <p:xfrm>
          <a:off x="912763" y="1002575"/>
          <a:ext cx="10366468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391">
                  <a:extLst>
                    <a:ext uri="{9D8B030D-6E8A-4147-A177-3AD203B41FA5}">
                      <a16:colId xmlns:a16="http://schemas.microsoft.com/office/drawing/2014/main" val="2419837782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719566301"/>
                    </a:ext>
                  </a:extLst>
                </a:gridCol>
                <a:gridCol w="770709">
                  <a:extLst>
                    <a:ext uri="{9D8B030D-6E8A-4147-A177-3AD203B41FA5}">
                      <a16:colId xmlns:a16="http://schemas.microsoft.com/office/drawing/2014/main" val="2483090188"/>
                    </a:ext>
                  </a:extLst>
                </a:gridCol>
                <a:gridCol w="679268">
                  <a:extLst>
                    <a:ext uri="{9D8B030D-6E8A-4147-A177-3AD203B41FA5}">
                      <a16:colId xmlns:a16="http://schemas.microsoft.com/office/drawing/2014/main" val="4133159749"/>
                    </a:ext>
                  </a:extLst>
                </a:gridCol>
                <a:gridCol w="571749">
                  <a:extLst>
                    <a:ext uri="{9D8B030D-6E8A-4147-A177-3AD203B41FA5}">
                      <a16:colId xmlns:a16="http://schemas.microsoft.com/office/drawing/2014/main" val="2199348494"/>
                    </a:ext>
                  </a:extLst>
                </a:gridCol>
                <a:gridCol w="630034">
                  <a:extLst>
                    <a:ext uri="{9D8B030D-6E8A-4147-A177-3AD203B41FA5}">
                      <a16:colId xmlns:a16="http://schemas.microsoft.com/office/drawing/2014/main" val="3194762161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3795490648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28550768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9001888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54896460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363143528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695406921"/>
                    </a:ext>
                  </a:extLst>
                </a:gridCol>
                <a:gridCol w="990602">
                  <a:extLst>
                    <a:ext uri="{9D8B030D-6E8A-4147-A177-3AD203B41FA5}">
                      <a16:colId xmlns:a16="http://schemas.microsoft.com/office/drawing/2014/main" val="1799053361"/>
                    </a:ext>
                  </a:extLst>
                </a:gridCol>
              </a:tblGrid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Actividades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Enero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Febrero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Marzo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Abril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Mayo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Junio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Julio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Agosto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Septiembre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Octubre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Noviembre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300" b="1" dirty="0"/>
                        <a:t>Diciembre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11782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A.1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50013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A.2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69648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A.3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25591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A.4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41375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A.5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70934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B.1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410864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B.2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17793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B.3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98966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B.4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92684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878878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653405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32044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C.4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40017"/>
                  </a:ext>
                </a:extLst>
              </a:tr>
              <a:tr h="269746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1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28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C16BFD-41DC-2838-B08A-391AB1527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0"/>
          <a:stretch/>
        </p:blipFill>
        <p:spPr>
          <a:xfrm rot="16200000">
            <a:off x="-660580" y="789722"/>
            <a:ext cx="4714498" cy="313115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5536B8-FC57-D54B-0DD2-06B01A9B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945" y="2542189"/>
            <a:ext cx="9546106" cy="721576"/>
          </a:xfrm>
        </p:spPr>
        <p:txBody>
          <a:bodyPr>
            <a:noAutofit/>
          </a:bodyPr>
          <a:lstStyle/>
          <a:p>
            <a:r>
              <a:rPr lang="es-419" sz="5000" dirty="0">
                <a:latin typeface="Merriweather" panose="00000500000000000000" pitchFamily="2" charset="0"/>
              </a:rPr>
              <a:t>¡GRACIAS!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92797C-F5AD-7EFC-384C-706E7750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45" y="4528378"/>
            <a:ext cx="3131153" cy="17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9B32BE9-E918-D9F8-F27A-751D1EAC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28" y="4741787"/>
            <a:ext cx="3726506" cy="1429798"/>
          </a:xfrm>
          <a:prstGeom prst="rect">
            <a:avLst/>
          </a:prstGeom>
        </p:spPr>
      </p:pic>
      <p:pic>
        <p:nvPicPr>
          <p:cNvPr id="2050" name="Picture 2" descr="INAOE">
            <a:extLst>
              <a:ext uri="{FF2B5EF4-FFF2-40B4-BE49-F238E27FC236}">
                <a16:creationId xmlns:a16="http://schemas.microsoft.com/office/drawing/2014/main" id="{FE1F2828-9A73-1F8A-C408-B160D7E63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76" y="4722793"/>
            <a:ext cx="1347138" cy="13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91A4D3-4EB2-925B-99B8-33D6D4FC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762" y="6042989"/>
            <a:ext cx="563124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16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3CAF6F-A3E5-83BD-730F-A2B290E6021A}"/>
              </a:ext>
            </a:extLst>
          </p:cNvPr>
          <p:cNvSpPr txBox="1"/>
          <p:nvPr/>
        </p:nvSpPr>
        <p:spPr>
          <a:xfrm>
            <a:off x="-154579" y="6499894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1057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2" y="0"/>
            <a:ext cx="6798675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Condiciones iniciales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17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7" name="Imagen 6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32950BD4-A002-39F2-9BE4-BFD59CD2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6" y="1442743"/>
            <a:ext cx="7113096" cy="47039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A0BD096-94B1-6F66-8561-3420FCC86663}"/>
              </a:ext>
            </a:extLst>
          </p:cNvPr>
          <p:cNvSpPr txBox="1"/>
          <p:nvPr/>
        </p:nvSpPr>
        <p:spPr>
          <a:xfrm>
            <a:off x="7626394" y="4781608"/>
            <a:ext cx="3737882" cy="5539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Si </a:t>
            </a:r>
            <a:r>
              <a:rPr lang="es-419" sz="1500" dirty="0" err="1">
                <a:latin typeface="Merriweather" panose="00000500000000000000" pitchFamily="2" charset="0"/>
              </a:rPr>
              <a:t>ri</a:t>
            </a:r>
            <a:r>
              <a:rPr lang="es-419" sz="1500" dirty="0">
                <a:latin typeface="Merriweather" panose="00000500000000000000" pitchFamily="2" charset="0"/>
              </a:rPr>
              <a:t> está dentro de la estrella se le asigna un valor aleatorio de densidad.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DFE0B-2816-CA38-5ECD-C70B5674B113}"/>
              </a:ext>
            </a:extLst>
          </p:cNvPr>
          <p:cNvSpPr txBox="1"/>
          <p:nvPr/>
        </p:nvSpPr>
        <p:spPr>
          <a:xfrm>
            <a:off x="336417" y="982951"/>
            <a:ext cx="67986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300" dirty="0">
                <a:latin typeface="Merriweather" panose="00000500000000000000" pitchFamily="2" charset="0"/>
              </a:rPr>
              <a:t>Modelo estelar de estrella de una masa solar obtenido con MESA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A1F02E-3818-0C29-F3F7-3476E69A831F}"/>
              </a:ext>
            </a:extLst>
          </p:cNvPr>
          <p:cNvSpPr txBox="1"/>
          <p:nvPr/>
        </p:nvSpPr>
        <p:spPr>
          <a:xfrm>
            <a:off x="7406232" y="960614"/>
            <a:ext cx="41782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¿Cómo construimos la estrella a partir de n partículas?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C690095-16B0-E7A0-C240-35215307C2AA}"/>
              </a:ext>
            </a:extLst>
          </p:cNvPr>
          <p:cNvSpPr txBox="1"/>
          <p:nvPr/>
        </p:nvSpPr>
        <p:spPr>
          <a:xfrm>
            <a:off x="8193949" y="1859737"/>
            <a:ext cx="26027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solidFill>
                  <a:schemeClr val="accent1"/>
                </a:solidFill>
                <a:latin typeface="Merriweather" panose="00000500000000000000" pitchFamily="2" charset="0"/>
              </a:rPr>
              <a:t>Método de Monte Carlo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831D7C-F768-EF08-9946-AB63390AF2A4}"/>
              </a:ext>
            </a:extLst>
          </p:cNvPr>
          <p:cNvSpPr txBox="1"/>
          <p:nvPr/>
        </p:nvSpPr>
        <p:spPr>
          <a:xfrm>
            <a:off x="7626395" y="2576526"/>
            <a:ext cx="3737881" cy="5539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Centro de la estrella como origen de un sistema cartesiano.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DBDC21B-41A3-5CDE-CE15-17EEEA69D01D}"/>
              </a:ext>
            </a:extLst>
          </p:cNvPr>
          <p:cNvSpPr txBox="1"/>
          <p:nvPr/>
        </p:nvSpPr>
        <p:spPr>
          <a:xfrm>
            <a:off x="7626394" y="3679067"/>
            <a:ext cx="3737882" cy="5539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3 posiciones al azar entre -R* y R* </a:t>
            </a:r>
            <a:r>
              <a:rPr lang="es-419" sz="1500" dirty="0" err="1">
                <a:latin typeface="Merriweather" panose="00000500000000000000" pitchFamily="2" charset="0"/>
              </a:rPr>
              <a:t>ri</a:t>
            </a:r>
            <a:r>
              <a:rPr lang="es-419" sz="1500" dirty="0">
                <a:latin typeface="Merriweather" panose="00000500000000000000" pitchFamily="2" charset="0"/>
              </a:rPr>
              <a:t>=(x, y, z).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1D124E7-389E-4D46-1D0E-C1A784D7132C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9495335" y="3130524"/>
            <a:ext cx="1" cy="54854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9D79DE5-E57B-A392-3373-633A6F9C6967}"/>
              </a:ext>
            </a:extLst>
          </p:cNvPr>
          <p:cNvCxnSpPr>
            <a:cxnSpLocks/>
          </p:cNvCxnSpPr>
          <p:nvPr/>
        </p:nvCxnSpPr>
        <p:spPr>
          <a:xfrm flipH="1">
            <a:off x="9495334" y="4235113"/>
            <a:ext cx="1" cy="54854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1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2" y="0"/>
            <a:ext cx="6798675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Fuerza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18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12061B-D42B-C2B4-84AA-3BB71BF5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14" y="1253603"/>
            <a:ext cx="5580366" cy="43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1C9DAF-F3ED-5477-5E1A-81F5144D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3" y="1253603"/>
            <a:ext cx="5533074" cy="43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4" y="17803"/>
            <a:ext cx="5881551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INTRODUCCIÓN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2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A8A78B-FB90-BF7F-921B-87B35C20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0" y="1070411"/>
            <a:ext cx="2883314" cy="21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453911-7CC8-931F-4C20-F8A58C7E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97" y="3320732"/>
            <a:ext cx="2887918" cy="218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2147E1D-4957-1E8A-4265-04ED87C0339D}"/>
              </a:ext>
            </a:extLst>
          </p:cNvPr>
          <p:cNvSpPr txBox="1"/>
          <p:nvPr/>
        </p:nvSpPr>
        <p:spPr>
          <a:xfrm>
            <a:off x="1758837" y="5589656"/>
            <a:ext cx="27927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 dirty="0">
                <a:effectLst/>
                <a:latin typeface="Merriweather" panose="00000500000000000000" pitchFamily="2" charset="0"/>
              </a:rPr>
              <a:t>C</a:t>
            </a:r>
            <a:r>
              <a:rPr lang="es-419" sz="1100" dirty="0">
                <a:latin typeface="Merriweather" panose="00000500000000000000" pitchFamily="2" charset="0"/>
              </a:rPr>
              <a:t>úmulo globular</a:t>
            </a:r>
            <a:r>
              <a:rPr lang="es-419" sz="1100" b="0" i="0" u="none" strike="noStrike" dirty="0">
                <a:effectLst/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Messier</a:t>
            </a:r>
            <a:r>
              <a:rPr lang="es-419" sz="1100" dirty="0">
                <a:latin typeface="Merriweather" panose="00000500000000000000" pitchFamily="2" charset="0"/>
              </a:rPr>
              <a:t> 15</a:t>
            </a:r>
            <a:r>
              <a:rPr lang="es-419" sz="1100" b="0" i="0" u="none" strike="noStrike" dirty="0">
                <a:effectLst/>
                <a:latin typeface="Merriweather" panose="00000500000000000000" pitchFamily="2" charset="0"/>
              </a:rPr>
              <a:t>, NASA</a:t>
            </a:r>
            <a:endParaRPr lang="es-419" sz="1100" b="0" dirty="0">
              <a:effectLst/>
              <a:latin typeface="Merriweather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42C357-FFB8-36EE-083D-00F1766E0564}"/>
              </a:ext>
            </a:extLst>
          </p:cNvPr>
          <p:cNvSpPr txBox="1"/>
          <p:nvPr/>
        </p:nvSpPr>
        <p:spPr>
          <a:xfrm>
            <a:off x="382811" y="788156"/>
            <a:ext cx="27927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 dirty="0">
                <a:effectLst/>
                <a:latin typeface="Merriweather" panose="00000500000000000000" pitchFamily="2" charset="0"/>
              </a:rPr>
              <a:t>C</a:t>
            </a:r>
            <a:r>
              <a:rPr lang="es-419" sz="1100" dirty="0">
                <a:latin typeface="Merriweather" panose="00000500000000000000" pitchFamily="2" charset="0"/>
              </a:rPr>
              <a:t>úmulo </a:t>
            </a:r>
            <a:r>
              <a:rPr lang="es-419" sz="1100" b="0" i="0" u="none" strike="noStrike" dirty="0">
                <a:effectLst/>
                <a:latin typeface="Merriweather" panose="00000500000000000000" pitchFamily="2" charset="0"/>
              </a:rPr>
              <a:t>abierto las Pléyades, NASA</a:t>
            </a:r>
            <a:endParaRPr lang="es-419" sz="1100" b="0" dirty="0">
              <a:effectLst/>
              <a:latin typeface="Merriweather" panose="00000500000000000000" pitchFamily="2" charset="0"/>
            </a:endParaRPr>
          </a:p>
          <a:p>
            <a:br>
              <a:rPr lang="es-419" sz="1100" dirty="0">
                <a:latin typeface="Merriweather" panose="00000500000000000000" pitchFamily="2" charset="0"/>
              </a:rPr>
            </a:br>
            <a:endParaRPr lang="es-419" sz="1100" dirty="0">
              <a:latin typeface="Merriweather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4197AFE-B56D-36CD-3D64-B3DD5DCA9564}"/>
              </a:ext>
            </a:extLst>
          </p:cNvPr>
          <p:cNvSpPr txBox="1"/>
          <p:nvPr/>
        </p:nvSpPr>
        <p:spPr>
          <a:xfrm>
            <a:off x="5219270" y="996422"/>
            <a:ext cx="65899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500" dirty="0">
                <a:latin typeface="Merriweather" panose="00000500000000000000" pitchFamily="2" charset="0"/>
              </a:rPr>
              <a:t>La presencia de distintos componentes de masa en el cúmulo lleva a la concentración de los cuerpos más masivos en la región central [1]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EC6ABD-6652-010E-F663-11B0C1738DD8}"/>
              </a:ext>
            </a:extLst>
          </p:cNvPr>
          <p:cNvSpPr txBox="1"/>
          <p:nvPr/>
        </p:nvSpPr>
        <p:spPr>
          <a:xfrm>
            <a:off x="5405416" y="5296999"/>
            <a:ext cx="4469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Probabilidades de encuentros dinámicos:</a:t>
            </a:r>
          </a:p>
          <a:p>
            <a:endParaRPr lang="es-419" sz="1500" dirty="0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500" dirty="0">
                <a:latin typeface="Merriweather" panose="00000500000000000000" pitchFamily="2" charset="0"/>
              </a:rPr>
              <a:t>Colisión directa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15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Disrupciones de marea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63D76A0-493E-E945-CAF3-127D7409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784" y="2186666"/>
            <a:ext cx="5516018" cy="276349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FDD868C-F5A5-7500-5A94-24EC7E40FF7C}"/>
              </a:ext>
            </a:extLst>
          </p:cNvPr>
          <p:cNvSpPr txBox="1"/>
          <p:nvPr/>
        </p:nvSpPr>
        <p:spPr>
          <a:xfrm>
            <a:off x="54276" y="6269138"/>
            <a:ext cx="40500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dirty="0">
                <a:latin typeface="Merriweather" panose="00000500000000000000" pitchFamily="2" charset="0"/>
              </a:rPr>
              <a:t>[1] </a:t>
            </a:r>
            <a:r>
              <a:rPr lang="es-419" sz="1100" dirty="0" err="1">
                <a:latin typeface="Merriweather" panose="00000500000000000000" pitchFamily="2" charset="0"/>
              </a:rPr>
              <a:t>Mass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Segregation</a:t>
            </a:r>
            <a:r>
              <a:rPr lang="es-419" sz="1100" dirty="0">
                <a:latin typeface="Merriweather" panose="00000500000000000000" pitchFamily="2" charset="0"/>
              </a:rPr>
              <a:t> in </a:t>
            </a:r>
            <a:r>
              <a:rPr lang="es-419" sz="1100" dirty="0" err="1">
                <a:latin typeface="Merriweather" panose="00000500000000000000" pitchFamily="2" charset="0"/>
              </a:rPr>
              <a:t>Star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Clusters</a:t>
            </a:r>
            <a:r>
              <a:rPr lang="es-419" sz="1100" dirty="0">
                <a:latin typeface="Merriweather" panose="00000500000000000000" pitchFamily="2" charset="0"/>
              </a:rPr>
              <a:t>, G. </a:t>
            </a:r>
            <a:r>
              <a:rPr lang="es-419" sz="1100" dirty="0" err="1">
                <a:latin typeface="Merriweather" panose="00000500000000000000" pitchFamily="2" charset="0"/>
              </a:rPr>
              <a:t>Meylan</a:t>
            </a:r>
            <a:r>
              <a:rPr lang="es-419" sz="1100" dirty="0">
                <a:latin typeface="Merriweather" panose="00000500000000000000" pitchFamily="2" charset="0"/>
              </a:rPr>
              <a:t>. 2000.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2F0600C-BAF5-F266-35EE-79FF06309A5E}"/>
              </a:ext>
            </a:extLst>
          </p:cNvPr>
          <p:cNvSpPr txBox="1"/>
          <p:nvPr/>
        </p:nvSpPr>
        <p:spPr>
          <a:xfrm>
            <a:off x="7488130" y="1784963"/>
            <a:ext cx="22932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0D0D0D"/>
                </a:solidFill>
                <a:highlight>
                  <a:srgbClr val="FFFFFF"/>
                </a:highlight>
                <a:latin typeface="Merriweather" panose="00000500000000000000" pitchFamily="2" charset="0"/>
              </a:rPr>
              <a:t>C</a:t>
            </a:r>
            <a:r>
              <a:rPr lang="es-419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úmulo globular 47 </a:t>
            </a:r>
            <a:r>
              <a:rPr lang="es-419" sz="11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Tucanae</a:t>
            </a:r>
            <a:endParaRPr lang="es-419" sz="11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1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2" y="0"/>
            <a:ext cx="5881551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2800" dirty="0">
                <a:latin typeface="Merriweather" panose="00000500000000000000" pitchFamily="2" charset="0"/>
              </a:rPr>
              <a:t>PLANTEAMIENTO DEL PROBLEMA </a:t>
            </a:r>
            <a:endParaRPr lang="es-419" sz="2500" dirty="0">
              <a:latin typeface="Merriweather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3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623EA3-B52D-52B7-67CF-80DC4CEC6C27}"/>
              </a:ext>
            </a:extLst>
          </p:cNvPr>
          <p:cNvSpPr txBox="1"/>
          <p:nvPr/>
        </p:nvSpPr>
        <p:spPr>
          <a:xfrm>
            <a:off x="1080404" y="763581"/>
            <a:ext cx="10031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Actualmente, se cree que en el centro de las galaxias residen agujeros negros supermasivos, con masas correspondientes a millones de veces la masa del Sol.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F0844F-0E4C-F9A5-2B02-7A79C754B919}"/>
              </a:ext>
            </a:extLst>
          </p:cNvPr>
          <p:cNvSpPr txBox="1"/>
          <p:nvPr/>
        </p:nvSpPr>
        <p:spPr>
          <a:xfrm>
            <a:off x="2231927" y="1986645"/>
            <a:ext cx="1369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Sagitario A*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232CA6-AF1C-91EA-6E08-EC8CC5CCD531}"/>
              </a:ext>
            </a:extLst>
          </p:cNvPr>
          <p:cNvSpPr txBox="1"/>
          <p:nvPr/>
        </p:nvSpPr>
        <p:spPr>
          <a:xfrm>
            <a:off x="6320819" y="1654703"/>
            <a:ext cx="17123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¿Agujero negro?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2FD857-ED33-6124-754D-54569B4D6BC0}"/>
              </a:ext>
            </a:extLst>
          </p:cNvPr>
          <p:cNvSpPr txBox="1"/>
          <p:nvPr/>
        </p:nvSpPr>
        <p:spPr>
          <a:xfrm>
            <a:off x="4893273" y="2257503"/>
            <a:ext cx="17876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¿Materia oscura?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12B611D-882F-4C20-E7BC-D4EB82BEA052}"/>
              </a:ext>
            </a:extLst>
          </p:cNvPr>
          <p:cNvSpPr txBox="1"/>
          <p:nvPr/>
        </p:nvSpPr>
        <p:spPr>
          <a:xfrm>
            <a:off x="7670854" y="2162167"/>
            <a:ext cx="27318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¿Singularidades desnudas?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E457A05-F07D-C5A5-4805-D093CBAB51DB}"/>
              </a:ext>
            </a:extLst>
          </p:cNvPr>
          <p:cNvCxnSpPr>
            <a:cxnSpLocks/>
          </p:cNvCxnSpPr>
          <p:nvPr/>
        </p:nvCxnSpPr>
        <p:spPr>
          <a:xfrm>
            <a:off x="3754600" y="2148227"/>
            <a:ext cx="64935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2BD13C0-8187-0EB3-21CF-99BEEB7D8047}"/>
              </a:ext>
            </a:extLst>
          </p:cNvPr>
          <p:cNvSpPr txBox="1"/>
          <p:nvPr/>
        </p:nvSpPr>
        <p:spPr>
          <a:xfrm>
            <a:off x="308543" y="2877399"/>
            <a:ext cx="11513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Su existencia se otorga principalmente a partir de la influencia gravitacional que ejercen sobre las estrellas más cercanas al centro galáctico.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08B2982-E59B-6FB0-9A96-01B6A0EE87C2}"/>
              </a:ext>
            </a:extLst>
          </p:cNvPr>
          <p:cNvGrpSpPr/>
          <p:nvPr/>
        </p:nvGrpSpPr>
        <p:grpSpPr>
          <a:xfrm>
            <a:off x="308543" y="3522114"/>
            <a:ext cx="10591141" cy="3114439"/>
            <a:chOff x="308543" y="3522114"/>
            <a:chExt cx="10591141" cy="311443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3D05341-17E6-68CD-35E5-B8091FBD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982" y="3522114"/>
              <a:ext cx="4531511" cy="277467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5D85183-88AD-A1E8-3425-9191DC28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6439" y="3588093"/>
              <a:ext cx="4323245" cy="27087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8055271-8F56-47FD-122A-EEA935A154C2}"/>
                </a:ext>
              </a:extLst>
            </p:cNvPr>
            <p:cNvSpPr txBox="1"/>
            <p:nvPr/>
          </p:nvSpPr>
          <p:spPr>
            <a:xfrm>
              <a:off x="308543" y="6374943"/>
              <a:ext cx="664781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Merriweather" panose="00000500000000000000" pitchFamily="2" charset="0"/>
                </a:rPr>
                <a:t>Fermionic Dark Matter: Physics, Astrophysics, and Cosmology. C.R. Argüelles et al. 2023</a:t>
              </a:r>
              <a:endParaRPr lang="es-419" sz="1100" dirty="0">
                <a:latin typeface="Merriweather" panose="00000500000000000000" pitchFamily="2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681C284-10AA-C347-4446-25CDF661217E}"/>
                </a:ext>
              </a:extLst>
            </p:cNvPr>
            <p:cNvSpPr txBox="1"/>
            <p:nvPr/>
          </p:nvSpPr>
          <p:spPr>
            <a:xfrm>
              <a:off x="3754600" y="3808302"/>
              <a:ext cx="37991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Merriweather" panose="00000500000000000000" pitchFamily="2" charset="0"/>
                </a:rPr>
                <a:t>S2</a:t>
              </a:r>
              <a:endParaRPr lang="es-419" sz="1100" dirty="0">
                <a:latin typeface="Merriweather" panose="00000500000000000000" pitchFamily="2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B85B285-7DB1-8122-7F78-7D9DCF9F2F2E}"/>
                </a:ext>
              </a:extLst>
            </p:cNvPr>
            <p:cNvSpPr txBox="1"/>
            <p:nvPr/>
          </p:nvSpPr>
          <p:spPr>
            <a:xfrm>
              <a:off x="8715599" y="3823464"/>
              <a:ext cx="37991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Merriweather" panose="00000500000000000000" pitchFamily="2" charset="0"/>
                </a:rPr>
                <a:t>G2</a:t>
              </a:r>
              <a:endParaRPr lang="es-419" sz="1100" dirty="0">
                <a:latin typeface="Merriweather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47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2" y="0"/>
            <a:ext cx="5881551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2800" dirty="0">
                <a:latin typeface="Merriweather" panose="00000500000000000000" pitchFamily="2" charset="0"/>
              </a:rPr>
              <a:t>PLANTEAMIENTO DEL PROBLEMA </a:t>
            </a:r>
            <a:endParaRPr lang="es-419" sz="2500" dirty="0">
              <a:latin typeface="Merriweather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4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623EA3-B52D-52B7-67CF-80DC4CEC6C27}"/>
              </a:ext>
            </a:extLst>
          </p:cNvPr>
          <p:cNvSpPr txBox="1"/>
          <p:nvPr/>
        </p:nvSpPr>
        <p:spPr>
          <a:xfrm>
            <a:off x="1080404" y="763581"/>
            <a:ext cx="100311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Actualmente, se cree que en el centro de las galaxias residen agujeros negros supermasivos, con masas correspondientes a millones de veces la masa del Sol.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F0844F-0E4C-F9A5-2B02-7A79C754B919}"/>
              </a:ext>
            </a:extLst>
          </p:cNvPr>
          <p:cNvSpPr txBox="1"/>
          <p:nvPr/>
        </p:nvSpPr>
        <p:spPr>
          <a:xfrm>
            <a:off x="2231927" y="1986645"/>
            <a:ext cx="1369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Sagitario A*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232CA6-AF1C-91EA-6E08-EC8CC5CCD531}"/>
              </a:ext>
            </a:extLst>
          </p:cNvPr>
          <p:cNvSpPr txBox="1"/>
          <p:nvPr/>
        </p:nvSpPr>
        <p:spPr>
          <a:xfrm>
            <a:off x="6320819" y="1654703"/>
            <a:ext cx="17123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¿Agujero negro?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2FD857-ED33-6124-754D-54569B4D6BC0}"/>
              </a:ext>
            </a:extLst>
          </p:cNvPr>
          <p:cNvSpPr txBox="1"/>
          <p:nvPr/>
        </p:nvSpPr>
        <p:spPr>
          <a:xfrm>
            <a:off x="4893273" y="2257503"/>
            <a:ext cx="17876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¿Materia oscura?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12B611D-882F-4C20-E7BC-D4EB82BEA052}"/>
              </a:ext>
            </a:extLst>
          </p:cNvPr>
          <p:cNvSpPr txBox="1"/>
          <p:nvPr/>
        </p:nvSpPr>
        <p:spPr>
          <a:xfrm>
            <a:off x="7670854" y="2162167"/>
            <a:ext cx="27318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¿Singularidades desnudas?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E457A05-F07D-C5A5-4805-D093CBAB51DB}"/>
              </a:ext>
            </a:extLst>
          </p:cNvPr>
          <p:cNvCxnSpPr>
            <a:cxnSpLocks/>
          </p:cNvCxnSpPr>
          <p:nvPr/>
        </p:nvCxnSpPr>
        <p:spPr>
          <a:xfrm>
            <a:off x="3754600" y="2148227"/>
            <a:ext cx="649351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2BD13C0-8187-0EB3-21CF-99BEEB7D8047}"/>
              </a:ext>
            </a:extLst>
          </p:cNvPr>
          <p:cNvSpPr txBox="1"/>
          <p:nvPr/>
        </p:nvSpPr>
        <p:spPr>
          <a:xfrm>
            <a:off x="308543" y="2877399"/>
            <a:ext cx="11513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Su existencia se otorga principalmente a partir de la influencia gravitacional que ejercen sobre las estrellas más cercanas al centro galáctico.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A3088E-AE13-510F-425C-9D910EA170B0}"/>
              </a:ext>
            </a:extLst>
          </p:cNvPr>
          <p:cNvSpPr txBox="1"/>
          <p:nvPr/>
        </p:nvSpPr>
        <p:spPr>
          <a:xfrm>
            <a:off x="1142060" y="4380913"/>
            <a:ext cx="9589958" cy="7848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Este trabajo busca realizar una comparación entre los datos de las disrupciones de marea obtenidos para el modelo del agujero negro y para el modelo RAR, por medio de simulaciones hidrodinámicas de partículas suavizadas (SPH) con el código GADGET-3.</a:t>
            </a:r>
          </a:p>
        </p:txBody>
      </p:sp>
    </p:spTree>
    <p:extLst>
      <p:ext uri="{BB962C8B-B14F-4D97-AF65-F5344CB8AC3E}">
        <p14:creationId xmlns:p14="http://schemas.microsoft.com/office/powerpoint/2010/main" val="170736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2" y="0"/>
            <a:ext cx="5881551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FUERZA DE MAREA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5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52804F-0405-9CE6-52EA-2A0D6E077B6D}"/>
              </a:ext>
            </a:extLst>
          </p:cNvPr>
          <p:cNvSpPr txBox="1"/>
          <p:nvPr/>
        </p:nvSpPr>
        <p:spPr>
          <a:xfrm>
            <a:off x="464852" y="895241"/>
            <a:ext cx="51003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La fuerza gravitatoria presenta una diferencia de intensidad entre el extremo cercano y el lejano (sobre su diámetro).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1191C5D-ED88-131A-43B4-B4E832402BE5}"/>
              </a:ext>
            </a:extLst>
          </p:cNvPr>
          <p:cNvGrpSpPr/>
          <p:nvPr/>
        </p:nvGrpSpPr>
        <p:grpSpPr>
          <a:xfrm>
            <a:off x="958863" y="1897304"/>
            <a:ext cx="3898404" cy="2157502"/>
            <a:chOff x="705425" y="1949692"/>
            <a:chExt cx="3898404" cy="2157502"/>
          </a:xfrm>
        </p:grpSpPr>
        <p:pic>
          <p:nvPicPr>
            <p:cNvPr id="3078" name="Picture 6" descr="Tidal force predicts squashing of a solid planet caused by a near object  eg. moon. Why is it also be used by tidal theory for flow of liquid oceans  which are not">
              <a:extLst>
                <a:ext uri="{FF2B5EF4-FFF2-40B4-BE49-F238E27FC236}">
                  <a16:creationId xmlns:a16="http://schemas.microsoft.com/office/drawing/2014/main" id="{8A0DB1A6-462A-E2D9-E2B5-9E49FA369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20"/>
            <a:stretch/>
          </p:blipFill>
          <p:spPr bwMode="auto">
            <a:xfrm>
              <a:off x="705425" y="1949692"/>
              <a:ext cx="2855799" cy="215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Spacepedia | Solar System Scope">
              <a:extLst>
                <a:ext uri="{FF2B5EF4-FFF2-40B4-BE49-F238E27FC236}">
                  <a16:creationId xmlns:a16="http://schemas.microsoft.com/office/drawing/2014/main" id="{8703CA69-0774-4B49-F32C-362D812B7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725" y="2025087"/>
              <a:ext cx="1997198" cy="199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hases of the Moon Pro - Apps on Google Play">
              <a:extLst>
                <a:ext uri="{FF2B5EF4-FFF2-40B4-BE49-F238E27FC236}">
                  <a16:creationId xmlns:a16="http://schemas.microsoft.com/office/drawing/2014/main" id="{E4EC56DA-2112-A1BC-C863-948DDC1A3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823" y="2693165"/>
              <a:ext cx="590006" cy="59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5557990-E3AE-BE4C-2393-9D7300CA9FD1}"/>
                  </a:ext>
                </a:extLst>
              </p:cNvPr>
              <p:cNvSpPr txBox="1"/>
              <p:nvPr/>
            </p:nvSpPr>
            <p:spPr>
              <a:xfrm>
                <a:off x="2118912" y="5073984"/>
                <a:ext cx="2072619" cy="682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acc>
                        </m:num>
                        <m:den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s-419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419" sz="2000" b="0" i="0" smtClean="0">
                          <a:latin typeface="Cambria Math" panose="02040503050406030204" pitchFamily="18" charset="0"/>
                        </a:rPr>
                        <m:t>∇Φ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419" sz="2000" b="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5557990-E3AE-BE4C-2393-9D7300CA9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912" y="5073984"/>
                <a:ext cx="2072619" cy="682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D613D491-58CB-758F-47F2-74D4D08ECC57}"/>
              </a:ext>
            </a:extLst>
          </p:cNvPr>
          <p:cNvSpPr txBox="1"/>
          <p:nvPr/>
        </p:nvSpPr>
        <p:spPr>
          <a:xfrm>
            <a:off x="682842" y="4505969"/>
            <a:ext cx="41744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Aceleración relativa entre dos partículas: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5ADFA79-E504-3C9C-FB69-1DDFBB438CC6}"/>
              </a:ext>
            </a:extLst>
          </p:cNvPr>
          <p:cNvCxnSpPr>
            <a:cxnSpLocks/>
          </p:cNvCxnSpPr>
          <p:nvPr/>
        </p:nvCxnSpPr>
        <p:spPr>
          <a:xfrm flipH="1">
            <a:off x="3952055" y="5610478"/>
            <a:ext cx="1" cy="33781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BEF7469-E587-9D90-CA9F-39D09239F8B8}"/>
              </a:ext>
            </a:extLst>
          </p:cNvPr>
          <p:cNvSpPr txBox="1"/>
          <p:nvPr/>
        </p:nvSpPr>
        <p:spPr>
          <a:xfrm>
            <a:off x="3544755" y="5955919"/>
            <a:ext cx="2378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latin typeface="Merriweather" panose="00000500000000000000" pitchFamily="2" charset="0"/>
              </a:rPr>
              <a:t>potencial newtoniano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A091CFC-6D08-EECD-B257-24013F794E7A}"/>
              </a:ext>
            </a:extLst>
          </p:cNvPr>
          <p:cNvSpPr txBox="1"/>
          <p:nvPr/>
        </p:nvSpPr>
        <p:spPr>
          <a:xfrm>
            <a:off x="1677633" y="5969598"/>
            <a:ext cx="1938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latin typeface="Merriweather" panose="00000500000000000000" pitchFamily="2" charset="0"/>
              </a:rPr>
              <a:t>separación vectorial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C3DAC43E-98AC-10B0-4E25-0A0AE014C2F9}"/>
              </a:ext>
            </a:extLst>
          </p:cNvPr>
          <p:cNvCxnSpPr>
            <a:cxnSpLocks/>
          </p:cNvCxnSpPr>
          <p:nvPr/>
        </p:nvCxnSpPr>
        <p:spPr>
          <a:xfrm flipH="1">
            <a:off x="3162293" y="5624947"/>
            <a:ext cx="1" cy="33781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Galactic tide - Wikipedia">
            <a:extLst>
              <a:ext uri="{FF2B5EF4-FFF2-40B4-BE49-F238E27FC236}">
                <a16:creationId xmlns:a16="http://schemas.microsoft.com/office/drawing/2014/main" id="{D749D5D5-0D61-A08F-0711-B12DA3AB3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4747" r="29943" b="14794"/>
          <a:stretch/>
        </p:blipFill>
        <p:spPr bwMode="auto">
          <a:xfrm>
            <a:off x="6569021" y="1240584"/>
            <a:ext cx="2467752" cy="20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971886E-DC2A-0C4A-A2E6-640A17D2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102" y="2483615"/>
            <a:ext cx="2467751" cy="20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C2382741-8972-D0E7-2C1F-6BC4F624A917}"/>
              </a:ext>
            </a:extLst>
          </p:cNvPr>
          <p:cNvSpPr txBox="1"/>
          <p:nvPr/>
        </p:nvSpPr>
        <p:spPr>
          <a:xfrm>
            <a:off x="6164192" y="4889052"/>
            <a:ext cx="55651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Se puede deformar significativamente la forma esférica del cuerpo o incluso provocar su rompimiento: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DDFF9C5-98A3-9C34-C1BA-DFD717B026B4}"/>
              </a:ext>
            </a:extLst>
          </p:cNvPr>
          <p:cNvSpPr txBox="1"/>
          <p:nvPr/>
        </p:nvSpPr>
        <p:spPr>
          <a:xfrm>
            <a:off x="7103116" y="5725700"/>
            <a:ext cx="36873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Disrupciones de marea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4B41405-CB1C-3AA5-E80E-D71447E32892}"/>
              </a:ext>
            </a:extLst>
          </p:cNvPr>
          <p:cNvSpPr txBox="1"/>
          <p:nvPr/>
        </p:nvSpPr>
        <p:spPr>
          <a:xfrm>
            <a:off x="9045208" y="2146394"/>
            <a:ext cx="28509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i="0" dirty="0"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PIA06077: </a:t>
            </a:r>
            <a:r>
              <a:rPr lang="es-419" sz="1100" i="0" dirty="0" err="1"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Ringworld</a:t>
            </a:r>
            <a:r>
              <a:rPr lang="es-419" sz="1100" i="0" dirty="0"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 </a:t>
            </a:r>
            <a:r>
              <a:rPr lang="es-419" sz="1100" i="0" dirty="0" err="1"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Waiting</a:t>
            </a:r>
            <a:r>
              <a:rPr lang="es-419" sz="1100" i="0" dirty="0">
                <a:effectLst/>
                <a:highlight>
                  <a:srgbClr val="FFFFFF"/>
                </a:highlight>
                <a:latin typeface="Merriweather" panose="00000500000000000000" pitchFamily="2" charset="0"/>
              </a:rPr>
              <a:t>, NASA</a:t>
            </a:r>
            <a:endParaRPr lang="es-419" sz="1100" dirty="0">
              <a:latin typeface="Merriweather" panose="00000500000000000000" pitchFamily="2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8983CA6-E679-F47E-B4E1-D37EBF260B6C}"/>
              </a:ext>
            </a:extLst>
          </p:cNvPr>
          <p:cNvSpPr txBox="1"/>
          <p:nvPr/>
        </p:nvSpPr>
        <p:spPr>
          <a:xfrm>
            <a:off x="6613631" y="958807"/>
            <a:ext cx="23785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dirty="0" err="1">
                <a:latin typeface="Merriweather" panose="00000500000000000000" pitchFamily="2" charset="0"/>
              </a:rPr>
              <a:t>Mice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Galaxies</a:t>
            </a:r>
            <a:r>
              <a:rPr lang="es-419" sz="1100" b="0" i="0" dirty="0">
                <a:solidFill>
                  <a:srgbClr val="202122"/>
                </a:solidFill>
                <a:effectLst/>
                <a:latin typeface="Merriweather" panose="00000500000000000000" pitchFamily="2" charset="0"/>
              </a:rPr>
              <a:t> NGC 4676, NASA</a:t>
            </a:r>
            <a:endParaRPr lang="es-419" sz="11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9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2" y="0"/>
            <a:ext cx="5881551" cy="800017"/>
          </a:xfrm>
        </p:spPr>
        <p:txBody>
          <a:bodyPr>
            <a:normAutofit/>
          </a:bodyPr>
          <a:lstStyle/>
          <a:p>
            <a:pPr algn="ctr"/>
            <a:r>
              <a:rPr lang="es-419" sz="2500" dirty="0">
                <a:latin typeface="Merriweather" panose="00000500000000000000" pitchFamily="2" charset="0"/>
              </a:rPr>
              <a:t>DISRUPCIÓN DE MAREA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6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3978D7-E517-AFFF-989E-45797F21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33" y="1491054"/>
            <a:ext cx="3176619" cy="43804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3B7714-C272-EB46-D319-A1CF5B510630}"/>
              </a:ext>
            </a:extLst>
          </p:cNvPr>
          <p:cNvSpPr txBox="1"/>
          <p:nvPr/>
        </p:nvSpPr>
        <p:spPr>
          <a:xfrm>
            <a:off x="752995" y="785296"/>
            <a:ext cx="106860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Los </a:t>
            </a:r>
            <a:r>
              <a:rPr lang="es-419" sz="1500" dirty="0" err="1">
                <a:latin typeface="Merriweather" panose="00000500000000000000" pitchFamily="2" charset="0"/>
              </a:rPr>
              <a:t>TDEs</a:t>
            </a:r>
            <a:r>
              <a:rPr lang="es-419" sz="1500" dirty="0">
                <a:latin typeface="Merriweather" panose="00000500000000000000" pitchFamily="2" charset="0"/>
              </a:rPr>
              <a:t> son eventos donde un cuerpo celeste se acerca tanto a un cuerpo masivo que las fuerzas de marea superan la fuerza gravitacional que mantiene unido al objeto causando su desgarramiento.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FEF159-09D6-9155-8320-18F932AEC731}"/>
              </a:ext>
            </a:extLst>
          </p:cNvPr>
          <p:cNvSpPr txBox="1"/>
          <p:nvPr/>
        </p:nvSpPr>
        <p:spPr>
          <a:xfrm>
            <a:off x="174510" y="6108207"/>
            <a:ext cx="51878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 err="1">
                <a:latin typeface="Merriweather" panose="00000500000000000000" pitchFamily="2" charset="0"/>
              </a:rPr>
              <a:t>The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tidal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disruption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of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stars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by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supermassive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black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hole</a:t>
            </a:r>
            <a:r>
              <a:rPr lang="es-419" sz="1100" dirty="0">
                <a:latin typeface="Merriweather" panose="00000500000000000000" pitchFamily="2" charset="0"/>
              </a:rPr>
              <a:t>, S. </a:t>
            </a:r>
            <a:r>
              <a:rPr lang="es-419" sz="1100" dirty="0" err="1">
                <a:latin typeface="Merriweather" panose="00000500000000000000" pitchFamily="2" charset="0"/>
              </a:rPr>
              <a:t>Gezari</a:t>
            </a:r>
            <a:r>
              <a:rPr lang="es-419" sz="1100" dirty="0">
                <a:latin typeface="Merriweather" panose="00000500000000000000" pitchFamily="2" charset="0"/>
              </a:rPr>
              <a:t>. 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AD5EBBF-1609-2F6A-D2E8-7EE2820C4966}"/>
                  </a:ext>
                </a:extLst>
              </p:cNvPr>
              <p:cNvSpPr txBox="1"/>
              <p:nvPr/>
            </p:nvSpPr>
            <p:spPr>
              <a:xfrm>
                <a:off x="7613887" y="1869776"/>
                <a:ext cx="1828065" cy="861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𝑏h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s-419" sz="2000" b="0" i="1" smtClean="0"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b>
                      </m:sSub>
                    </m:oMath>
                  </m:oMathPara>
                </a14:m>
                <a:endParaRPr lang="es-419" sz="2000" b="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AD5EBBF-1609-2F6A-D2E8-7EE2820C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887" y="1869776"/>
                <a:ext cx="1828065" cy="861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3BCD026E-6020-A457-8A0C-5482DBC68B48}"/>
              </a:ext>
            </a:extLst>
          </p:cNvPr>
          <p:cNvSpPr txBox="1"/>
          <p:nvPr/>
        </p:nvSpPr>
        <p:spPr>
          <a:xfrm>
            <a:off x="5860153" y="1587814"/>
            <a:ext cx="3176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Este evento ocurre cuando: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8EC7323-3B18-03CA-D3DB-56A3E3B38EE8}"/>
              </a:ext>
            </a:extLst>
          </p:cNvPr>
          <p:cNvSpPr txBox="1"/>
          <p:nvPr/>
        </p:nvSpPr>
        <p:spPr>
          <a:xfrm>
            <a:off x="5909347" y="2793008"/>
            <a:ext cx="3176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b="1" dirty="0">
                <a:latin typeface="Merriweather" panose="00000500000000000000" pitchFamily="2" charset="0"/>
              </a:rPr>
              <a:t>Curvas de luz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80D63D1-50BC-FC37-EF88-D218BF34D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10" y="3111300"/>
            <a:ext cx="4273511" cy="299690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91BF878-D44D-8D25-14AE-D122DE46BF9B}"/>
              </a:ext>
            </a:extLst>
          </p:cNvPr>
          <p:cNvSpPr txBox="1"/>
          <p:nvPr/>
        </p:nvSpPr>
        <p:spPr>
          <a:xfrm>
            <a:off x="6174374" y="6129444"/>
            <a:ext cx="52371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Merriweather" panose="00000500000000000000" pitchFamily="2" charset="0"/>
              </a:rPr>
              <a:t>Ps1-10jh: The disruption of a main-sequence star of near-solar composition, J. </a:t>
            </a:r>
            <a:r>
              <a:rPr lang="en-US" sz="1100" dirty="0" err="1">
                <a:latin typeface="Merriweather" panose="00000500000000000000" pitchFamily="2" charset="0"/>
              </a:rPr>
              <a:t>Guillochon</a:t>
            </a:r>
            <a:r>
              <a:rPr lang="en-US" sz="1100" dirty="0">
                <a:latin typeface="Merriweather" panose="00000500000000000000" pitchFamily="2" charset="0"/>
              </a:rPr>
              <a:t>. 2014</a:t>
            </a:r>
            <a:endParaRPr lang="es-419" sz="1100" dirty="0">
              <a:latin typeface="Merriweather" panose="00000500000000000000" pitchFamily="2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A7B7F4-6096-0BA1-E236-C8311E4D2AFA}"/>
              </a:ext>
            </a:extLst>
          </p:cNvPr>
          <p:cNvCxnSpPr>
            <a:cxnSpLocks/>
          </p:cNvCxnSpPr>
          <p:nvPr/>
        </p:nvCxnSpPr>
        <p:spPr>
          <a:xfrm flipH="1" flipV="1">
            <a:off x="2576945" y="4460524"/>
            <a:ext cx="6843" cy="156276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96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2" y="0"/>
            <a:ext cx="5881551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2800" dirty="0">
                <a:latin typeface="Merriweather" panose="00000500000000000000" pitchFamily="2" charset="0"/>
              </a:rPr>
              <a:t>NÚCLEO DEL CENTRO GALÁCTICO </a:t>
            </a:r>
            <a:endParaRPr lang="es-419" sz="2500" dirty="0">
              <a:latin typeface="Merriweather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7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E4333D-6EBE-15BA-36C1-1FB60BBB9FCD}"/>
              </a:ext>
            </a:extLst>
          </p:cNvPr>
          <p:cNvSpPr txBox="1"/>
          <p:nvPr/>
        </p:nvSpPr>
        <p:spPr>
          <a:xfrm>
            <a:off x="343185" y="1955920"/>
            <a:ext cx="28472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b="1" dirty="0">
                <a:latin typeface="Merriweather" panose="00000500000000000000" pitchFamily="2" charset="0"/>
              </a:rPr>
              <a:t>Agujero negro supermasivo</a:t>
            </a:r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E039AC-F62F-276F-B6F2-DB57038B1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51" y="3072643"/>
            <a:ext cx="3014194" cy="301419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36F3F55-ACD9-98D7-E73B-3308C084B100}"/>
              </a:ext>
            </a:extLst>
          </p:cNvPr>
          <p:cNvSpPr txBox="1"/>
          <p:nvPr/>
        </p:nvSpPr>
        <p:spPr>
          <a:xfrm>
            <a:off x="2332145" y="1086913"/>
            <a:ext cx="31406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b="1" dirty="0">
                <a:solidFill>
                  <a:schemeClr val="accent1"/>
                </a:solidFill>
                <a:latin typeface="Merriweather" panose="00000500000000000000" pitchFamily="2" charset="0"/>
              </a:rPr>
              <a:t>¿Qué sabemos de Sagitario A*?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1312071-C06C-9A7F-4F32-CCD0C26CCBFC}"/>
                  </a:ext>
                </a:extLst>
              </p:cNvPr>
              <p:cNvSpPr txBox="1"/>
              <p:nvPr/>
            </p:nvSpPr>
            <p:spPr>
              <a:xfrm>
                <a:off x="5881516" y="790259"/>
                <a:ext cx="4911634" cy="940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419" dirty="0"/>
                  <a:t>25000 años luz de la Tierra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419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s-419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419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s-419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419" dirty="0"/>
                  <a:t>Solución de las ecuaciones de Einstein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1312071-C06C-9A7F-4F32-CCD0C26C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516" y="790259"/>
                <a:ext cx="4911634" cy="940963"/>
              </a:xfrm>
              <a:prstGeom prst="rect">
                <a:avLst/>
              </a:prstGeom>
              <a:blipFill>
                <a:blip r:embed="rId3"/>
                <a:stretch>
                  <a:fillRect l="-868" t="-3247" b="-974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brir llave 20">
            <a:extLst>
              <a:ext uri="{FF2B5EF4-FFF2-40B4-BE49-F238E27FC236}">
                <a16:creationId xmlns:a16="http://schemas.microsoft.com/office/drawing/2014/main" id="{3106F1D0-E199-FDC3-6719-D9AB5AC6D5D3}"/>
              </a:ext>
            </a:extLst>
          </p:cNvPr>
          <p:cNvSpPr/>
          <p:nvPr/>
        </p:nvSpPr>
        <p:spPr>
          <a:xfrm>
            <a:off x="5744356" y="791412"/>
            <a:ext cx="137160" cy="939810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7FE92E-6F58-EC4A-F000-4B3C78569FCB}"/>
              </a:ext>
            </a:extLst>
          </p:cNvPr>
          <p:cNvSpPr txBox="1"/>
          <p:nvPr/>
        </p:nvSpPr>
        <p:spPr>
          <a:xfrm>
            <a:off x="343185" y="2377834"/>
            <a:ext cx="112072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A mediados del siglo XX, se dieron importantes avances en radioastronomía y observaciones de fuentes de rayos X que dieron indicios de la existencia de objetos extremadamente densos y compactos que podrían ser agujeros negros.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AA632B-075F-7828-F04B-4E4272176850}"/>
              </a:ext>
            </a:extLst>
          </p:cNvPr>
          <p:cNvSpPr txBox="1"/>
          <p:nvPr/>
        </p:nvSpPr>
        <p:spPr>
          <a:xfrm>
            <a:off x="5051984" y="6227649"/>
            <a:ext cx="67013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dirty="0" err="1">
                <a:latin typeface="Merriweather" panose="00000500000000000000" pitchFamily="2" charset="0"/>
              </a:rPr>
              <a:t>First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Sagittarius</a:t>
            </a:r>
            <a:r>
              <a:rPr lang="es-419" sz="1100" dirty="0">
                <a:latin typeface="Merriweather" panose="00000500000000000000" pitchFamily="2" charset="0"/>
              </a:rPr>
              <a:t> A* </a:t>
            </a:r>
            <a:r>
              <a:rPr lang="es-419" sz="1100" dirty="0" err="1">
                <a:latin typeface="Merriweather" panose="00000500000000000000" pitchFamily="2" charset="0"/>
              </a:rPr>
              <a:t>Event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Horizon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Telescope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Results</a:t>
            </a:r>
            <a:r>
              <a:rPr lang="es-419" sz="1100" dirty="0">
                <a:latin typeface="Merriweather" panose="00000500000000000000" pitchFamily="2" charset="0"/>
              </a:rPr>
              <a:t>. VII. </a:t>
            </a:r>
            <a:r>
              <a:rPr lang="es-419" sz="1100" dirty="0" err="1">
                <a:latin typeface="Merriweather" panose="00000500000000000000" pitchFamily="2" charset="0"/>
              </a:rPr>
              <a:t>Polarization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of</a:t>
            </a:r>
            <a:r>
              <a:rPr lang="es-419" sz="1100" dirty="0">
                <a:latin typeface="Merriweather" panose="00000500000000000000" pitchFamily="2" charset="0"/>
              </a:rPr>
              <a:t> </a:t>
            </a:r>
            <a:r>
              <a:rPr lang="es-419" sz="1100" dirty="0" err="1">
                <a:latin typeface="Merriweather" panose="00000500000000000000" pitchFamily="2" charset="0"/>
              </a:rPr>
              <a:t>the</a:t>
            </a:r>
            <a:r>
              <a:rPr lang="es-419" sz="1100" dirty="0">
                <a:latin typeface="Merriweather" panose="00000500000000000000" pitchFamily="2" charset="0"/>
              </a:rPr>
              <a:t> Ring, EHT. 2024</a:t>
            </a:r>
          </a:p>
        </p:txBody>
      </p:sp>
      <p:pic>
        <p:nvPicPr>
          <p:cNvPr id="1034" name="Picture 10" descr="How are black holes formed? What is the lifespan of a black hole? Do we  know the longest-lived black holes? - Quora">
            <a:extLst>
              <a:ext uri="{FF2B5EF4-FFF2-40B4-BE49-F238E27FC236}">
                <a16:creationId xmlns:a16="http://schemas.microsoft.com/office/drawing/2014/main" id="{EEE51F9E-9A60-215E-9A8E-20054F290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t="5081" r="21759"/>
          <a:stretch/>
        </p:blipFill>
        <p:spPr bwMode="auto">
          <a:xfrm>
            <a:off x="1969119" y="3072643"/>
            <a:ext cx="3203772" cy="29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5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22" y="0"/>
            <a:ext cx="5881551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2800" dirty="0">
                <a:latin typeface="Merriweather" panose="00000500000000000000" pitchFamily="2" charset="0"/>
              </a:rPr>
              <a:t>NÚCLEO DEL CENTRO GALÁCTICO </a:t>
            </a:r>
            <a:endParaRPr lang="es-419" sz="2500" dirty="0">
              <a:latin typeface="Merriweather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8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E4333D-6EBE-15BA-36C1-1FB60BBB9FCD}"/>
              </a:ext>
            </a:extLst>
          </p:cNvPr>
          <p:cNvSpPr txBox="1"/>
          <p:nvPr/>
        </p:nvSpPr>
        <p:spPr>
          <a:xfrm>
            <a:off x="415369" y="827414"/>
            <a:ext cx="27398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500" b="1" dirty="0">
                <a:latin typeface="Merriweather" panose="00000500000000000000" pitchFamily="2" charset="0"/>
              </a:rPr>
              <a:t>Materia oscura fermiónica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DB0DF1-0D48-6F88-0435-815CD1FCB6AB}"/>
              </a:ext>
            </a:extLst>
          </p:cNvPr>
          <p:cNvSpPr txBox="1"/>
          <p:nvPr/>
        </p:nvSpPr>
        <p:spPr>
          <a:xfrm>
            <a:off x="415369" y="1177976"/>
            <a:ext cx="110429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El modelo RAR propone que tanto el núcleo como el halo de una galaxia están compuestos por fermiones de materia oscura, estas partículas son denominadas como </a:t>
            </a:r>
            <a:r>
              <a:rPr lang="es-419" sz="1500" dirty="0" err="1">
                <a:latin typeface="Merriweather" panose="00000500000000000000" pitchFamily="2" charset="0"/>
              </a:rPr>
              <a:t>Darkinos</a:t>
            </a:r>
            <a:r>
              <a:rPr lang="es-419" sz="1500" dirty="0">
                <a:latin typeface="Merriweather" panose="00000500000000000000" pitchFamily="2" charset="0"/>
              </a:rPr>
              <a:t> y tienen una energía entre 48 y 345 </a:t>
            </a:r>
            <a:r>
              <a:rPr lang="es-419" sz="1500" dirty="0" err="1">
                <a:latin typeface="Merriweather" panose="00000500000000000000" pitchFamily="2" charset="0"/>
              </a:rPr>
              <a:t>keV</a:t>
            </a:r>
            <a:r>
              <a:rPr lang="es-419" sz="1500" dirty="0">
                <a:latin typeface="Merriweather" panose="00000500000000000000" pitchFamily="2" charset="0"/>
              </a:rPr>
              <a:t>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D8AED0-AAE9-1602-E6B8-9A71C143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404" y="1823452"/>
            <a:ext cx="4121565" cy="46915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B6C3D7-572D-620A-FB20-38CF318B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8" y="2090339"/>
            <a:ext cx="4828468" cy="36547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2303B27-C629-56C6-B2E3-8CC9A8CE0802}"/>
              </a:ext>
            </a:extLst>
          </p:cNvPr>
          <p:cNvSpPr txBox="1"/>
          <p:nvPr/>
        </p:nvSpPr>
        <p:spPr>
          <a:xfrm>
            <a:off x="308543" y="6374943"/>
            <a:ext cx="66478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Merriweather" panose="00000500000000000000" pitchFamily="2" charset="0"/>
              </a:rPr>
              <a:t>Fermionic Dark Matter: Physics, Astrophysics, and Cosmology. C.R. Argüelles et al. 2023</a:t>
            </a:r>
            <a:endParaRPr lang="es-419" sz="1100" dirty="0">
              <a:latin typeface="Merriweather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AEE6ED5-6A07-EBD0-A42F-1FEF0B2090CD}"/>
              </a:ext>
            </a:extLst>
          </p:cNvPr>
          <p:cNvSpPr txBox="1"/>
          <p:nvPr/>
        </p:nvSpPr>
        <p:spPr>
          <a:xfrm>
            <a:off x="1213036" y="5807800"/>
            <a:ext cx="4121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Merriweather" panose="00000500000000000000" pitchFamily="2" charset="0"/>
              </a:rPr>
              <a:t>Perfil</a:t>
            </a:r>
            <a:r>
              <a:rPr lang="en-US" sz="1400" dirty="0">
                <a:latin typeface="Merriweather" panose="00000500000000000000" pitchFamily="2" charset="0"/>
              </a:rPr>
              <a:t> de </a:t>
            </a:r>
            <a:r>
              <a:rPr lang="en-US" sz="1400" dirty="0" err="1">
                <a:latin typeface="Merriweather" panose="00000500000000000000" pitchFamily="2" charset="0"/>
              </a:rPr>
              <a:t>densidad</a:t>
            </a:r>
            <a:endParaRPr lang="es-419" sz="1400" dirty="0">
              <a:latin typeface="Merriweather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5342BD-8F8F-1D73-F54A-FD415546E4FF}"/>
              </a:ext>
            </a:extLst>
          </p:cNvPr>
          <p:cNvSpPr txBox="1"/>
          <p:nvPr/>
        </p:nvSpPr>
        <p:spPr>
          <a:xfrm>
            <a:off x="2717075" y="2221230"/>
            <a:ext cx="700496" cy="30143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9996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0EA0547-F38C-81C5-960A-30CFAD27243D}"/>
              </a:ext>
            </a:extLst>
          </p:cNvPr>
          <p:cNvSpPr txBox="1"/>
          <p:nvPr/>
        </p:nvSpPr>
        <p:spPr>
          <a:xfrm>
            <a:off x="-154579" y="148092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880DA16-75F0-DB0B-1E35-FB35A340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60" y="0"/>
            <a:ext cx="6798675" cy="800017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2800" dirty="0">
                <a:latin typeface="Merriweather" panose="00000500000000000000" pitchFamily="2" charset="0"/>
              </a:rPr>
              <a:t>SMOOTH PARTICLE HYDRODYNAMICS </a:t>
            </a:r>
            <a:endParaRPr lang="es-419" sz="2500" dirty="0">
              <a:latin typeface="Merriweather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D66054A-35FF-6B82-8D40-B2BE90461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197033"/>
            <a:ext cx="381000" cy="365125"/>
          </a:xfrm>
        </p:spPr>
        <p:txBody>
          <a:bodyPr/>
          <a:lstStyle/>
          <a:p>
            <a:fld id="{AD92C9FC-465F-48F4-80E8-9AEA776872C4}" type="slidenum">
              <a:rPr lang="es-419" sz="1400" smtClean="0">
                <a:solidFill>
                  <a:schemeClr val="tx1"/>
                </a:solidFill>
                <a:latin typeface="Merriweather" panose="00000500000000000000" pitchFamily="2" charset="0"/>
              </a:rPr>
              <a:t>9</a:t>
            </a:fld>
            <a:endParaRPr lang="es-419" sz="1400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5F2A82-1E4C-E1E9-97D6-381BB1637684}"/>
              </a:ext>
            </a:extLst>
          </p:cNvPr>
          <p:cNvSpPr txBox="1"/>
          <p:nvPr/>
        </p:nvSpPr>
        <p:spPr>
          <a:xfrm>
            <a:off x="-154579" y="6606498"/>
            <a:ext cx="12501154" cy="4673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4ADCAD-C7FC-AD6A-7595-9E7E3A593BEA}"/>
              </a:ext>
            </a:extLst>
          </p:cNvPr>
          <p:cNvSpPr txBox="1"/>
          <p:nvPr/>
        </p:nvSpPr>
        <p:spPr>
          <a:xfrm>
            <a:off x="226615" y="824620"/>
            <a:ext cx="11745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500" dirty="0">
                <a:latin typeface="Merriweather" panose="00000500000000000000" pitchFamily="2" charset="0"/>
              </a:rPr>
              <a:t>SPH es un método computacional que se utiliza para simular la dinámica de un medio continuo, basado en la interpolación de partículas individuales para representar el fluido.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6F2598B-C3E4-9D8D-E0FD-21CA954E2925}"/>
              </a:ext>
            </a:extLst>
          </p:cNvPr>
          <p:cNvGrpSpPr/>
          <p:nvPr/>
        </p:nvGrpSpPr>
        <p:grpSpPr>
          <a:xfrm>
            <a:off x="2311282" y="2372098"/>
            <a:ext cx="5180136" cy="1169355"/>
            <a:chOff x="3720845" y="2154108"/>
            <a:chExt cx="5180136" cy="1169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1A548ED-A0FF-472F-C88D-F1814B1BC59C}"/>
                    </a:ext>
                  </a:extLst>
                </p:cNvPr>
                <p:cNvSpPr txBox="1"/>
                <p:nvPr/>
              </p:nvSpPr>
              <p:spPr>
                <a:xfrm>
                  <a:off x="3720845" y="2154108"/>
                  <a:ext cx="5180136" cy="6362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419" sz="20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419" sz="20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419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  <m:r>
                        <a:rPr lang="es-419" sz="20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419" sz="2000" i="1">
                          <a:latin typeface="Cambria Math" panose="02040503050406030204" pitchFamily="18" charset="0"/>
                        </a:rPr>
                        <m:t>(|</m:t>
                      </m:r>
                      <m:acc>
                        <m:accPr>
                          <m:chr m:val="⃗"/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419" sz="20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  <m:r>
                        <a:rPr lang="es-419" sz="2000" i="1">
                          <a:latin typeface="Cambria Math" panose="02040503050406030204" pitchFamily="18" charset="0"/>
                        </a:rPr>
                        <m:t>|,</m:t>
                      </m:r>
                      <m:sSub>
                        <m:sSubPr>
                          <m:ctrlPr>
                            <a:rPr lang="es-419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419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419" sz="2000" i="1">
                          <a:latin typeface="Cambria Math" panose="02040503050406030204" pitchFamily="18" charset="0"/>
                        </a:rPr>
                        <m:t>); </m:t>
                      </m:r>
                      <m:r>
                        <a:rPr lang="es-419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s-419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419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s-419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sz="200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419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419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419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419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s-419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419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419" sz="200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419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419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s-419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1A548ED-A0FF-472F-C88D-F1814B1BC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845" y="2154108"/>
                  <a:ext cx="5180136" cy="636264"/>
                </a:xfrm>
                <a:prstGeom prst="rect">
                  <a:avLst/>
                </a:prstGeom>
                <a:blipFill>
                  <a:blip r:embed="rId2"/>
                  <a:stretch>
                    <a:fillRect b="-962"/>
                  </a:stretch>
                </a:blipFill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C03737CE-6394-9A12-7F1B-8B0A89A11DFC}"/>
                </a:ext>
              </a:extLst>
            </p:cNvPr>
            <p:cNvCxnSpPr>
              <a:cxnSpLocks/>
            </p:cNvCxnSpPr>
            <p:nvPr/>
          </p:nvCxnSpPr>
          <p:spPr>
            <a:xfrm>
              <a:off x="7451195" y="2671881"/>
              <a:ext cx="6531" cy="34193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CFD4094-CC3A-EC03-EBE5-0088EA635F76}"/>
                </a:ext>
              </a:extLst>
            </p:cNvPr>
            <p:cNvSpPr txBox="1"/>
            <p:nvPr/>
          </p:nvSpPr>
          <p:spPr>
            <a:xfrm>
              <a:off x="6504461" y="3046464"/>
              <a:ext cx="18934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latin typeface="Merriweather" panose="00000500000000000000" pitchFamily="2" charset="0"/>
                </a:rPr>
                <a:t>Longitud de suavizado</a:t>
              </a:r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7944D443-C9AE-D28F-DFCB-20493D7CB93A}"/>
                </a:ext>
              </a:extLst>
            </p:cNvPr>
            <p:cNvCxnSpPr>
              <a:cxnSpLocks/>
            </p:cNvCxnSpPr>
            <p:nvPr/>
          </p:nvCxnSpPr>
          <p:spPr>
            <a:xfrm>
              <a:off x="5356784" y="2671881"/>
              <a:ext cx="6531" cy="34193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034910-3B5E-CDDF-CB7D-F32646E07649}"/>
                </a:ext>
              </a:extLst>
            </p:cNvPr>
            <p:cNvSpPr txBox="1"/>
            <p:nvPr/>
          </p:nvSpPr>
          <p:spPr>
            <a:xfrm>
              <a:off x="4659436" y="3046464"/>
              <a:ext cx="1407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latin typeface="Merriweather" panose="00000500000000000000" pitchFamily="2" charset="0"/>
                </a:rPr>
                <a:t>Función de peso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393A395-D055-008C-BBBE-ABF82EA8CC16}"/>
              </a:ext>
            </a:extLst>
          </p:cNvPr>
          <p:cNvGrpSpPr/>
          <p:nvPr/>
        </p:nvGrpSpPr>
        <p:grpSpPr>
          <a:xfrm>
            <a:off x="2750697" y="4719430"/>
            <a:ext cx="4301306" cy="1174478"/>
            <a:chOff x="4166269" y="4875186"/>
            <a:chExt cx="4301306" cy="1174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4A43520E-4086-7D47-A982-E56DE582DB02}"/>
                    </a:ext>
                  </a:extLst>
                </p:cNvPr>
                <p:cNvSpPr txBox="1"/>
                <p:nvPr/>
              </p:nvSpPr>
              <p:spPr>
                <a:xfrm>
                  <a:off x="4166269" y="4875186"/>
                  <a:ext cx="4301306" cy="6933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419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419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s-419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419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s-419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419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s-419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41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419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419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s-419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41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419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419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s-419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419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419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s-419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s-419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419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419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419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s-419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s-419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s-419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4A43520E-4086-7D47-A982-E56DE582DB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269" y="4875186"/>
                  <a:ext cx="4301306" cy="693395"/>
                </a:xfrm>
                <a:prstGeom prst="rect">
                  <a:avLst/>
                </a:prstGeom>
                <a:blipFill>
                  <a:blip r:embed="rId3"/>
                  <a:stretch>
                    <a:fillRect r="-425"/>
                  </a:stretch>
                </a:blipFill>
              </p:spPr>
              <p:txBody>
                <a:bodyPr/>
                <a:lstStyle/>
                <a:p>
                  <a:r>
                    <a:rPr lang="es-419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63415C5A-3E95-0588-1502-1E830B053C55}"/>
                </a:ext>
              </a:extLst>
            </p:cNvPr>
            <p:cNvCxnSpPr>
              <a:cxnSpLocks/>
            </p:cNvCxnSpPr>
            <p:nvPr/>
          </p:nvCxnSpPr>
          <p:spPr>
            <a:xfrm>
              <a:off x="6073203" y="5408277"/>
              <a:ext cx="6531" cy="34193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FAF8F3A-95B4-2FE4-CEBB-B8907B414133}"/>
                </a:ext>
              </a:extLst>
            </p:cNvPr>
            <p:cNvSpPr txBox="1"/>
            <p:nvPr/>
          </p:nvSpPr>
          <p:spPr>
            <a:xfrm>
              <a:off x="5054067" y="5760535"/>
              <a:ext cx="1367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latin typeface="Merriweather" panose="00000500000000000000" pitchFamily="2" charset="0"/>
                </a:rPr>
                <a:t>Energía interna</a:t>
              </a: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097D8221-CB6B-DD90-E336-014B07D53B98}"/>
                </a:ext>
              </a:extLst>
            </p:cNvPr>
            <p:cNvCxnSpPr>
              <a:cxnSpLocks/>
            </p:cNvCxnSpPr>
            <p:nvPr/>
          </p:nvCxnSpPr>
          <p:spPr>
            <a:xfrm>
              <a:off x="6747456" y="5408201"/>
              <a:ext cx="6531" cy="34193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6DAB82E-0E32-95EB-533E-E04F60745C0C}"/>
                </a:ext>
              </a:extLst>
            </p:cNvPr>
            <p:cNvSpPr txBox="1"/>
            <p:nvPr/>
          </p:nvSpPr>
          <p:spPr>
            <a:xfrm>
              <a:off x="6510470" y="5772665"/>
              <a:ext cx="8467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>
                  <a:latin typeface="Merriweather" panose="00000500000000000000" pitchFamily="2" charset="0"/>
                </a:rPr>
                <a:t>Entropía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B8920C-DB96-F500-BEAD-BCB7713F9601}"/>
              </a:ext>
            </a:extLst>
          </p:cNvPr>
          <p:cNvSpPr txBox="1"/>
          <p:nvPr/>
        </p:nvSpPr>
        <p:spPr>
          <a:xfrm>
            <a:off x="359818" y="1835643"/>
            <a:ext cx="62636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>
                <a:latin typeface="Merriweather" panose="00000500000000000000" pitchFamily="2" charset="0"/>
              </a:rPr>
              <a:t>Densidad del fluido: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D0A5B36-245F-5085-54C3-AE89A18C4495}"/>
              </a:ext>
            </a:extLst>
          </p:cNvPr>
          <p:cNvSpPr txBox="1"/>
          <p:nvPr/>
        </p:nvSpPr>
        <p:spPr>
          <a:xfrm>
            <a:off x="359818" y="3930878"/>
            <a:ext cx="62636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500" dirty="0" err="1">
                <a:latin typeface="Merriweather" panose="00000500000000000000" pitchFamily="2" charset="0"/>
              </a:rPr>
              <a:t>Lagrangiano</a:t>
            </a:r>
            <a:r>
              <a:rPr lang="es-419" sz="1500" dirty="0">
                <a:latin typeface="Merriweather" panose="00000500000000000000" pitchFamily="2" charset="0"/>
              </a:rPr>
              <a:t> para un sistema de partículas: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43C1F8A-DE87-A27B-0DB0-55A175590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97" y="2091208"/>
            <a:ext cx="3371850" cy="360045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926BC64-9F9C-85B6-9797-2FEC186794E6}"/>
              </a:ext>
            </a:extLst>
          </p:cNvPr>
          <p:cNvSpPr txBox="1"/>
          <p:nvPr/>
        </p:nvSpPr>
        <p:spPr>
          <a:xfrm>
            <a:off x="6041631" y="6344888"/>
            <a:ext cx="66478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effectLst/>
                <a:latin typeface="Merriweather" panose="00000500000000000000" pitchFamily="2" charset="0"/>
              </a:rPr>
              <a:t>Smoothed particle hydrodynamics and magnetohydrodynamics, J. Price. 2010</a:t>
            </a:r>
            <a:endParaRPr lang="es-419" sz="110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05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1d828b1-255d-4e45-9b11-ad30cc831e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62B2784FA664FAA27846AD4D0E69D" ma:contentTypeVersion="16" ma:contentTypeDescription="Create a new document." ma:contentTypeScope="" ma:versionID="39df77f983843fc05f2842eb3df42576">
  <xsd:schema xmlns:xsd="http://www.w3.org/2001/XMLSchema" xmlns:xs="http://www.w3.org/2001/XMLSchema" xmlns:p="http://schemas.microsoft.com/office/2006/metadata/properties" xmlns:ns3="f1d828b1-255d-4e45-9b11-ad30cc831e6f" xmlns:ns4="a33c46cb-0093-479a-b925-bca0c80f089f" targetNamespace="http://schemas.microsoft.com/office/2006/metadata/properties" ma:root="true" ma:fieldsID="6bbb49c5a4d3ac4908fab22393dad5c9" ns3:_="" ns4:_="">
    <xsd:import namespace="f1d828b1-255d-4e45-9b11-ad30cc831e6f"/>
    <xsd:import namespace="a33c46cb-0093-479a-b925-bca0c80f08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828b1-255d-4e45-9b11-ad30cc831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46cb-0093-479a-b925-bca0c80f0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807C00-9962-4A43-8000-3ECE05A0C46E}">
  <ds:schemaRefs>
    <ds:schemaRef ds:uri="f1d828b1-255d-4e45-9b11-ad30cc831e6f"/>
    <ds:schemaRef ds:uri="http://www.w3.org/XML/1998/namespace"/>
    <ds:schemaRef ds:uri="a33c46cb-0093-479a-b925-bca0c80f089f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28369C-6826-4FCA-A5C5-85BF4FA9A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0C2FC-71C8-4C84-B0C2-8810BB17C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828b1-255d-4e45-9b11-ad30cc831e6f"/>
    <ds:schemaRef ds:uri="a33c46cb-0093-479a-b925-bca0c80f0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1302</Words>
  <Application>Microsoft Office PowerPoint</Application>
  <PresentationFormat>Panorámica</PresentationFormat>
  <Paragraphs>227</Paragraphs>
  <Slides>18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Merriweather</vt:lpstr>
      <vt:lpstr>Tema de Office</vt:lpstr>
      <vt:lpstr>Disrupciones de marea en el centro de la Vía Láctea: modelo de agujero negro frente a núcleo de materia oscura fermiónica</vt:lpstr>
      <vt:lpstr>INTRODUCCIÓN</vt:lpstr>
      <vt:lpstr>PLANTEAMIENTO DEL PROBLEMA </vt:lpstr>
      <vt:lpstr>PLANTEAMIENTO DEL PROBLEMA </vt:lpstr>
      <vt:lpstr>FUERZA DE MAREA</vt:lpstr>
      <vt:lpstr>DISRUPCIÓN DE MAREA</vt:lpstr>
      <vt:lpstr>NÚCLEO DEL CENTRO GALÁCTICO </vt:lpstr>
      <vt:lpstr>NÚCLEO DEL CENTRO GALÁCTICO </vt:lpstr>
      <vt:lpstr>SMOOTH PARTICLE HYDRODYNAMICS </vt:lpstr>
      <vt:lpstr>SMOOTH PARTICLE HYDRODYNAMICS </vt:lpstr>
      <vt:lpstr>SIMULACIÓN</vt:lpstr>
      <vt:lpstr>OBJETIVOS </vt:lpstr>
      <vt:lpstr>METODOLOGÍA</vt:lpstr>
      <vt:lpstr>METODOLOGÍA</vt:lpstr>
      <vt:lpstr>CRONOGRAMA</vt:lpstr>
      <vt:lpstr>¡GRACIAS!</vt:lpstr>
      <vt:lpstr>Condiciones iniciales</vt:lpstr>
      <vt:lpstr>Fuerza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Disrupciones de marea en el centro de la Vía Láctea: modelo de agujero negro frente a núcleo de materia oscura fermiónica</dc:title>
  <dc:creator>GABRIELA SANCHEZ</dc:creator>
  <cp:lastModifiedBy>GABRIELA SANCHEZ</cp:lastModifiedBy>
  <cp:revision>4</cp:revision>
  <dcterms:created xsi:type="dcterms:W3CDTF">2024-05-08T23:53:56Z</dcterms:created>
  <dcterms:modified xsi:type="dcterms:W3CDTF">2024-05-21T02:40:59Z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0x010100DA062B2784FA664FAA27846AD4D0E69D</vt:lpwstr>
  </property>
</Properties>
</file>