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9"/>
  </p:notesMasterIdLst>
  <p:sldIdLst>
    <p:sldId id="256" r:id="rId2"/>
    <p:sldId id="257" r:id="rId3"/>
    <p:sldId id="259" r:id="rId4"/>
    <p:sldId id="267" r:id="rId5"/>
    <p:sldId id="288" r:id="rId6"/>
    <p:sldId id="269" r:id="rId7"/>
    <p:sldId id="290" r:id="rId8"/>
    <p:sldId id="272" r:id="rId9"/>
    <p:sldId id="283" r:id="rId10"/>
    <p:sldId id="274" r:id="rId11"/>
    <p:sldId id="275" r:id="rId12"/>
    <p:sldId id="276" r:id="rId13"/>
    <p:sldId id="279" r:id="rId14"/>
    <p:sldId id="280" r:id="rId15"/>
    <p:sldId id="284" r:id="rId16"/>
    <p:sldId id="286" r:id="rId17"/>
    <p:sldId id="285" r:id="rId18"/>
    <p:sldId id="261" r:id="rId19"/>
    <p:sldId id="265" r:id="rId20"/>
    <p:sldId id="270" r:id="rId21"/>
    <p:sldId id="271" r:id="rId22"/>
    <p:sldId id="289" r:id="rId23"/>
    <p:sldId id="278" r:id="rId24"/>
    <p:sldId id="266" r:id="rId25"/>
    <p:sldId id="258" r:id="rId26"/>
    <p:sldId id="262" r:id="rId27"/>
    <p:sldId id="264" r:id="rId28"/>
  </p:sldIdLst>
  <p:sldSz cx="18288000" cy="10287000"/>
  <p:notesSz cx="6858000" cy="9144000"/>
  <p:embeddedFontLst>
    <p:embeddedFont>
      <p:font typeface="Abril Fatface" panose="02000503000000020003" pitchFamily="2" charset="0"/>
      <p:regular r:id="rId30"/>
    </p:embeddedFont>
    <p:embeddedFont>
      <p:font typeface="Cambria Math" panose="02040503050406030204" pitchFamily="18" charset="0"/>
      <p:regular r:id="rId31"/>
    </p:embeddedFont>
    <p:embeddedFont>
      <p:font typeface="KoHo" panose="020B0604020202020204" charset="0"/>
      <p:regular r:id="rId32"/>
      <p:bold r:id="rId33"/>
      <p:italic r:id="rId34"/>
      <p:boldItalic r:id="rId35"/>
    </p:embeddedFont>
    <p:embeddedFont>
      <p:font typeface="Merriweather" panose="00000500000000000000" pitchFamily="2" charset="0"/>
      <p:regular r:id="rId36"/>
      <p:bold r:id="rId37"/>
      <p:italic r:id="rId38"/>
      <p:boldItalic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EFE5"/>
    <a:srgbClr val="353534"/>
    <a:srgbClr val="FF151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0" d="100"/>
          <a:sy n="50" d="100"/>
        </p:scale>
        <p:origin x="874" y="2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B71E98-919A-4F67-94D5-EDA33810AD7B}" type="datetimeFigureOut">
              <a:rPr lang="es-CO" smtClean="0"/>
              <a:t>20/08/2026</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8E86EA-CA18-44FE-8D5A-E1CA3C82B01E}" type="slidenum">
              <a:rPr lang="es-CO" smtClean="0"/>
              <a:t>‹Nº›</a:t>
            </a:fld>
            <a:endParaRPr lang="es-CO"/>
          </a:p>
        </p:txBody>
      </p:sp>
    </p:spTree>
    <p:extLst>
      <p:ext uri="{BB962C8B-B14F-4D97-AF65-F5344CB8AC3E}">
        <p14:creationId xmlns:p14="http://schemas.microsoft.com/office/powerpoint/2010/main" val="40245135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BC8E86EA-CA18-44FE-8D5A-E1CA3C82B01E}" type="slidenum">
              <a:rPr lang="es-CO" smtClean="0"/>
              <a:t>4</a:t>
            </a:fld>
            <a:endParaRPr lang="es-CO"/>
          </a:p>
        </p:txBody>
      </p:sp>
    </p:spTree>
    <p:extLst>
      <p:ext uri="{BB962C8B-B14F-4D97-AF65-F5344CB8AC3E}">
        <p14:creationId xmlns:p14="http://schemas.microsoft.com/office/powerpoint/2010/main" val="25955426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78F59-FE81-2BF2-EA82-5783D4C72E7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95F4CA7-CFD0-286A-3EF5-6A565E1740B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B7437E8-A879-60C2-29D0-A4BFE543BD91}"/>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939D66E3-39A8-5FD3-3326-19CE0CA677BA}"/>
              </a:ext>
            </a:extLst>
          </p:cNvPr>
          <p:cNvSpPr>
            <a:spLocks noGrp="1"/>
          </p:cNvSpPr>
          <p:nvPr>
            <p:ph type="sldNum" sz="quarter" idx="5"/>
          </p:nvPr>
        </p:nvSpPr>
        <p:spPr/>
        <p:txBody>
          <a:bodyPr/>
          <a:lstStyle/>
          <a:p>
            <a:fld id="{BC8E86EA-CA18-44FE-8D5A-E1CA3C82B01E}" type="slidenum">
              <a:rPr lang="es-CO" smtClean="0"/>
              <a:t>13</a:t>
            </a:fld>
            <a:endParaRPr lang="es-CO"/>
          </a:p>
        </p:txBody>
      </p:sp>
    </p:spTree>
    <p:extLst>
      <p:ext uri="{BB962C8B-B14F-4D97-AF65-F5344CB8AC3E}">
        <p14:creationId xmlns:p14="http://schemas.microsoft.com/office/powerpoint/2010/main" val="38084668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7D1DD-F46C-09F0-DB40-754181E6557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864E367-8F9E-EC77-3150-B67465C50B8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2B9CB11-A651-AE55-7002-101E35F07AF3}"/>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AC420A42-0C64-56A6-E4F1-E923D5A96CEF}"/>
              </a:ext>
            </a:extLst>
          </p:cNvPr>
          <p:cNvSpPr>
            <a:spLocks noGrp="1"/>
          </p:cNvSpPr>
          <p:nvPr>
            <p:ph type="sldNum" sz="quarter" idx="5"/>
          </p:nvPr>
        </p:nvSpPr>
        <p:spPr/>
        <p:txBody>
          <a:bodyPr/>
          <a:lstStyle/>
          <a:p>
            <a:fld id="{BC8E86EA-CA18-44FE-8D5A-E1CA3C82B01E}" type="slidenum">
              <a:rPr lang="es-CO" smtClean="0"/>
              <a:t>14</a:t>
            </a:fld>
            <a:endParaRPr lang="es-CO"/>
          </a:p>
        </p:txBody>
      </p:sp>
    </p:spTree>
    <p:extLst>
      <p:ext uri="{BB962C8B-B14F-4D97-AF65-F5344CB8AC3E}">
        <p14:creationId xmlns:p14="http://schemas.microsoft.com/office/powerpoint/2010/main" val="1287828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61218-B6EB-7802-9E5D-F9DAFA26108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9953D19-7868-80F9-D2B6-710742EB95A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A482D12-0028-C381-1C42-914585E9DCC7}"/>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0B631C36-B3FE-F6FC-50E9-D2270159E569}"/>
              </a:ext>
            </a:extLst>
          </p:cNvPr>
          <p:cNvSpPr>
            <a:spLocks noGrp="1"/>
          </p:cNvSpPr>
          <p:nvPr>
            <p:ph type="sldNum" sz="quarter" idx="5"/>
          </p:nvPr>
        </p:nvSpPr>
        <p:spPr/>
        <p:txBody>
          <a:bodyPr/>
          <a:lstStyle/>
          <a:p>
            <a:fld id="{BC8E86EA-CA18-44FE-8D5A-E1CA3C82B01E}" type="slidenum">
              <a:rPr lang="es-CO" smtClean="0"/>
              <a:t>15</a:t>
            </a:fld>
            <a:endParaRPr lang="es-CO"/>
          </a:p>
        </p:txBody>
      </p:sp>
    </p:spTree>
    <p:extLst>
      <p:ext uri="{BB962C8B-B14F-4D97-AF65-F5344CB8AC3E}">
        <p14:creationId xmlns:p14="http://schemas.microsoft.com/office/powerpoint/2010/main" val="7126113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16634-B6C5-08B3-2028-7C82B87FDBC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47D9C61-5D24-1DF1-8E8C-26BAB34D175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740AB42-60DF-579F-600D-CD1CA877C694}"/>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E240B0E0-9706-4C12-9CC3-252FF3A0314C}"/>
              </a:ext>
            </a:extLst>
          </p:cNvPr>
          <p:cNvSpPr>
            <a:spLocks noGrp="1"/>
          </p:cNvSpPr>
          <p:nvPr>
            <p:ph type="sldNum" sz="quarter" idx="5"/>
          </p:nvPr>
        </p:nvSpPr>
        <p:spPr/>
        <p:txBody>
          <a:bodyPr/>
          <a:lstStyle/>
          <a:p>
            <a:fld id="{BC8E86EA-CA18-44FE-8D5A-E1CA3C82B01E}" type="slidenum">
              <a:rPr lang="es-CO" smtClean="0"/>
              <a:t>16</a:t>
            </a:fld>
            <a:endParaRPr lang="es-CO"/>
          </a:p>
        </p:txBody>
      </p:sp>
    </p:spTree>
    <p:extLst>
      <p:ext uri="{BB962C8B-B14F-4D97-AF65-F5344CB8AC3E}">
        <p14:creationId xmlns:p14="http://schemas.microsoft.com/office/powerpoint/2010/main" val="20668669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1DE45-27C0-1416-5BF9-AD0AF8E18E9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7F974E4-8F1D-4EF1-5DC2-64F624C4E1E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6E88F1F-09AB-A6C5-A74E-E85A53A13370}"/>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3974BF96-F00C-E165-6F65-F70B89F04DB4}"/>
              </a:ext>
            </a:extLst>
          </p:cNvPr>
          <p:cNvSpPr>
            <a:spLocks noGrp="1"/>
          </p:cNvSpPr>
          <p:nvPr>
            <p:ph type="sldNum" sz="quarter" idx="5"/>
          </p:nvPr>
        </p:nvSpPr>
        <p:spPr/>
        <p:txBody>
          <a:bodyPr/>
          <a:lstStyle/>
          <a:p>
            <a:fld id="{BC8E86EA-CA18-44FE-8D5A-E1CA3C82B01E}" type="slidenum">
              <a:rPr lang="es-CO" smtClean="0"/>
              <a:t>17</a:t>
            </a:fld>
            <a:endParaRPr lang="es-CO"/>
          </a:p>
        </p:txBody>
      </p:sp>
    </p:spTree>
    <p:extLst>
      <p:ext uri="{BB962C8B-B14F-4D97-AF65-F5344CB8AC3E}">
        <p14:creationId xmlns:p14="http://schemas.microsoft.com/office/powerpoint/2010/main" val="3025817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AC2D5-C275-2A28-EB43-BB585E2235C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9ADE687-0F12-1252-9A31-F9F7AEB6227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8D489FB-4606-5B7F-1BAB-9A92CEC85F6A}"/>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1990C131-646D-3868-60FF-C16D3A217E4B}"/>
              </a:ext>
            </a:extLst>
          </p:cNvPr>
          <p:cNvSpPr>
            <a:spLocks noGrp="1"/>
          </p:cNvSpPr>
          <p:nvPr>
            <p:ph type="sldNum" sz="quarter" idx="5"/>
          </p:nvPr>
        </p:nvSpPr>
        <p:spPr/>
        <p:txBody>
          <a:bodyPr/>
          <a:lstStyle/>
          <a:p>
            <a:fld id="{BC8E86EA-CA18-44FE-8D5A-E1CA3C82B01E}" type="slidenum">
              <a:rPr lang="es-CO" smtClean="0"/>
              <a:t>20</a:t>
            </a:fld>
            <a:endParaRPr lang="es-CO"/>
          </a:p>
        </p:txBody>
      </p:sp>
    </p:spTree>
    <p:extLst>
      <p:ext uri="{BB962C8B-B14F-4D97-AF65-F5344CB8AC3E}">
        <p14:creationId xmlns:p14="http://schemas.microsoft.com/office/powerpoint/2010/main" val="20427820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CE5FB-5E1A-D5D4-840F-BD9DF18780A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A7A4D94-3220-4EDE-9E8E-105F9598945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F4618BD-B540-1F64-38D2-9D36EEB927AD}"/>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F4848045-101C-316F-02B3-91D3A5FF2652}"/>
              </a:ext>
            </a:extLst>
          </p:cNvPr>
          <p:cNvSpPr>
            <a:spLocks noGrp="1"/>
          </p:cNvSpPr>
          <p:nvPr>
            <p:ph type="sldNum" sz="quarter" idx="5"/>
          </p:nvPr>
        </p:nvSpPr>
        <p:spPr/>
        <p:txBody>
          <a:bodyPr/>
          <a:lstStyle/>
          <a:p>
            <a:fld id="{BC8E86EA-CA18-44FE-8D5A-E1CA3C82B01E}" type="slidenum">
              <a:rPr lang="es-CO" smtClean="0"/>
              <a:t>21</a:t>
            </a:fld>
            <a:endParaRPr lang="es-CO"/>
          </a:p>
        </p:txBody>
      </p:sp>
    </p:spTree>
    <p:extLst>
      <p:ext uri="{BB962C8B-B14F-4D97-AF65-F5344CB8AC3E}">
        <p14:creationId xmlns:p14="http://schemas.microsoft.com/office/powerpoint/2010/main" val="3169129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E177E-F4CF-3B9F-1377-24E31E89D3A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2A5FE06-7673-C907-661A-85264DC7A02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B8276B7-3193-13B8-BC51-7CF73FE4D5AE}"/>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8719858F-D412-7BF7-16E8-C4A350A17D08}"/>
              </a:ext>
            </a:extLst>
          </p:cNvPr>
          <p:cNvSpPr>
            <a:spLocks noGrp="1"/>
          </p:cNvSpPr>
          <p:nvPr>
            <p:ph type="sldNum" sz="quarter" idx="5"/>
          </p:nvPr>
        </p:nvSpPr>
        <p:spPr/>
        <p:txBody>
          <a:bodyPr/>
          <a:lstStyle/>
          <a:p>
            <a:fld id="{BC8E86EA-CA18-44FE-8D5A-E1CA3C82B01E}" type="slidenum">
              <a:rPr lang="es-CO" smtClean="0"/>
              <a:t>23</a:t>
            </a:fld>
            <a:endParaRPr lang="es-CO"/>
          </a:p>
        </p:txBody>
      </p:sp>
    </p:spTree>
    <p:extLst>
      <p:ext uri="{BB962C8B-B14F-4D97-AF65-F5344CB8AC3E}">
        <p14:creationId xmlns:p14="http://schemas.microsoft.com/office/powerpoint/2010/main" val="1353779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B5855-C04B-E580-3502-E40BFBFCF50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9370885-2B5D-78F5-01B6-FDEB1AAC58A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33DC4CE-4FED-5FF8-2BA2-A5E829440600}"/>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C4158538-DDF0-7C86-5047-30454B2FB447}"/>
              </a:ext>
            </a:extLst>
          </p:cNvPr>
          <p:cNvSpPr>
            <a:spLocks noGrp="1"/>
          </p:cNvSpPr>
          <p:nvPr>
            <p:ph type="sldNum" sz="quarter" idx="5"/>
          </p:nvPr>
        </p:nvSpPr>
        <p:spPr/>
        <p:txBody>
          <a:bodyPr/>
          <a:lstStyle/>
          <a:p>
            <a:fld id="{BC8E86EA-CA18-44FE-8D5A-E1CA3C82B01E}" type="slidenum">
              <a:rPr lang="es-CO" smtClean="0"/>
              <a:t>5</a:t>
            </a:fld>
            <a:endParaRPr lang="es-CO"/>
          </a:p>
        </p:txBody>
      </p:sp>
    </p:spTree>
    <p:extLst>
      <p:ext uri="{BB962C8B-B14F-4D97-AF65-F5344CB8AC3E}">
        <p14:creationId xmlns:p14="http://schemas.microsoft.com/office/powerpoint/2010/main" val="4249965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9DEDD-74F9-D54D-E719-864A30E9D29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CECC8F7-E645-48A9-D3BA-89E0A06EC30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E41E111-F020-DF29-D4BF-5E4E43DD5C8F}"/>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5B60F20C-357F-0947-03EC-74BC3D7E8099}"/>
              </a:ext>
            </a:extLst>
          </p:cNvPr>
          <p:cNvSpPr>
            <a:spLocks noGrp="1"/>
          </p:cNvSpPr>
          <p:nvPr>
            <p:ph type="sldNum" sz="quarter" idx="5"/>
          </p:nvPr>
        </p:nvSpPr>
        <p:spPr/>
        <p:txBody>
          <a:bodyPr/>
          <a:lstStyle/>
          <a:p>
            <a:fld id="{BC8E86EA-CA18-44FE-8D5A-E1CA3C82B01E}" type="slidenum">
              <a:rPr lang="es-CO" smtClean="0"/>
              <a:t>6</a:t>
            </a:fld>
            <a:endParaRPr lang="es-CO"/>
          </a:p>
        </p:txBody>
      </p:sp>
    </p:spTree>
    <p:extLst>
      <p:ext uri="{BB962C8B-B14F-4D97-AF65-F5344CB8AC3E}">
        <p14:creationId xmlns:p14="http://schemas.microsoft.com/office/powerpoint/2010/main" val="13383531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5E62E-476F-EEA4-73EB-F15D985B3C1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F667E0E-DBEB-7779-8A40-44D747CFBB9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4C8269C-83D0-D1ED-4494-C649A1F9EECA}"/>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3244F408-D48A-FAC5-6325-5524EA1017F4}"/>
              </a:ext>
            </a:extLst>
          </p:cNvPr>
          <p:cNvSpPr>
            <a:spLocks noGrp="1"/>
          </p:cNvSpPr>
          <p:nvPr>
            <p:ph type="sldNum" sz="quarter" idx="5"/>
          </p:nvPr>
        </p:nvSpPr>
        <p:spPr/>
        <p:txBody>
          <a:bodyPr/>
          <a:lstStyle/>
          <a:p>
            <a:fld id="{BC8E86EA-CA18-44FE-8D5A-E1CA3C82B01E}" type="slidenum">
              <a:rPr lang="es-CO" smtClean="0"/>
              <a:t>7</a:t>
            </a:fld>
            <a:endParaRPr lang="es-CO"/>
          </a:p>
        </p:txBody>
      </p:sp>
    </p:spTree>
    <p:extLst>
      <p:ext uri="{BB962C8B-B14F-4D97-AF65-F5344CB8AC3E}">
        <p14:creationId xmlns:p14="http://schemas.microsoft.com/office/powerpoint/2010/main" val="42736732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C9F2C-46A1-6830-B8F6-917F6813A0E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7EF8A20-52DB-40C8-7156-CA398A4E72B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9D00815-8CA1-F0A2-4A5F-4E1DE3D5A440}"/>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CDBE4016-FBE3-00C5-84A4-3AC53A533443}"/>
              </a:ext>
            </a:extLst>
          </p:cNvPr>
          <p:cNvSpPr>
            <a:spLocks noGrp="1"/>
          </p:cNvSpPr>
          <p:nvPr>
            <p:ph type="sldNum" sz="quarter" idx="5"/>
          </p:nvPr>
        </p:nvSpPr>
        <p:spPr/>
        <p:txBody>
          <a:bodyPr/>
          <a:lstStyle/>
          <a:p>
            <a:fld id="{BC8E86EA-CA18-44FE-8D5A-E1CA3C82B01E}" type="slidenum">
              <a:rPr lang="es-CO" smtClean="0"/>
              <a:t>8</a:t>
            </a:fld>
            <a:endParaRPr lang="es-CO"/>
          </a:p>
        </p:txBody>
      </p:sp>
    </p:spTree>
    <p:extLst>
      <p:ext uri="{BB962C8B-B14F-4D97-AF65-F5344CB8AC3E}">
        <p14:creationId xmlns:p14="http://schemas.microsoft.com/office/powerpoint/2010/main" val="32752383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025A0-F2A0-9F5B-3745-0C59D3D9763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1007D94-87FC-6155-0BDB-B25634669C4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0821B28-1B62-17CE-A24C-A744BA3AE413}"/>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12E65662-6B82-1EE9-1519-ACF1DA78AC41}"/>
              </a:ext>
            </a:extLst>
          </p:cNvPr>
          <p:cNvSpPr>
            <a:spLocks noGrp="1"/>
          </p:cNvSpPr>
          <p:nvPr>
            <p:ph type="sldNum" sz="quarter" idx="5"/>
          </p:nvPr>
        </p:nvSpPr>
        <p:spPr/>
        <p:txBody>
          <a:bodyPr/>
          <a:lstStyle/>
          <a:p>
            <a:fld id="{BC8E86EA-CA18-44FE-8D5A-E1CA3C82B01E}" type="slidenum">
              <a:rPr lang="es-CO" smtClean="0"/>
              <a:t>9</a:t>
            </a:fld>
            <a:endParaRPr lang="es-CO"/>
          </a:p>
        </p:txBody>
      </p:sp>
    </p:spTree>
    <p:extLst>
      <p:ext uri="{BB962C8B-B14F-4D97-AF65-F5344CB8AC3E}">
        <p14:creationId xmlns:p14="http://schemas.microsoft.com/office/powerpoint/2010/main" val="12990080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3B7AE-027C-1113-6747-F3043DF03D8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A6C6921-A9CD-7836-6534-C20A7237F97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D631D0B-824E-B799-602F-B78820602503}"/>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FA9F5760-B31A-31C9-1CB6-B4B66EF43504}"/>
              </a:ext>
            </a:extLst>
          </p:cNvPr>
          <p:cNvSpPr>
            <a:spLocks noGrp="1"/>
          </p:cNvSpPr>
          <p:nvPr>
            <p:ph type="sldNum" sz="quarter" idx="5"/>
          </p:nvPr>
        </p:nvSpPr>
        <p:spPr/>
        <p:txBody>
          <a:bodyPr/>
          <a:lstStyle/>
          <a:p>
            <a:fld id="{BC8E86EA-CA18-44FE-8D5A-E1CA3C82B01E}" type="slidenum">
              <a:rPr lang="es-CO" smtClean="0"/>
              <a:t>10</a:t>
            </a:fld>
            <a:endParaRPr lang="es-CO"/>
          </a:p>
        </p:txBody>
      </p:sp>
    </p:spTree>
    <p:extLst>
      <p:ext uri="{BB962C8B-B14F-4D97-AF65-F5344CB8AC3E}">
        <p14:creationId xmlns:p14="http://schemas.microsoft.com/office/powerpoint/2010/main" val="14430823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B3769-C3DC-7522-4AA9-B1965D9C7D8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E48BC7B-6599-FF41-2F99-D6B129A5180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C7051BC-5508-4187-5F8B-5BEF78B062D4}"/>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CF2A4E86-7972-E5BD-1390-40D715450EE8}"/>
              </a:ext>
            </a:extLst>
          </p:cNvPr>
          <p:cNvSpPr>
            <a:spLocks noGrp="1"/>
          </p:cNvSpPr>
          <p:nvPr>
            <p:ph type="sldNum" sz="quarter" idx="5"/>
          </p:nvPr>
        </p:nvSpPr>
        <p:spPr/>
        <p:txBody>
          <a:bodyPr/>
          <a:lstStyle/>
          <a:p>
            <a:fld id="{BC8E86EA-CA18-44FE-8D5A-E1CA3C82B01E}" type="slidenum">
              <a:rPr lang="es-CO" smtClean="0"/>
              <a:t>11</a:t>
            </a:fld>
            <a:endParaRPr lang="es-CO"/>
          </a:p>
        </p:txBody>
      </p:sp>
    </p:spTree>
    <p:extLst>
      <p:ext uri="{BB962C8B-B14F-4D97-AF65-F5344CB8AC3E}">
        <p14:creationId xmlns:p14="http://schemas.microsoft.com/office/powerpoint/2010/main" val="32392838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13F2C-E0B7-7777-14E3-3875C9FB232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A28E824-D364-4F7F-2D57-12503F0C964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67AB030-8E33-F0AB-8CB2-0FF4485657E8}"/>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0FCFAA91-5614-A9ED-2CCB-5E91175EA527}"/>
              </a:ext>
            </a:extLst>
          </p:cNvPr>
          <p:cNvSpPr>
            <a:spLocks noGrp="1"/>
          </p:cNvSpPr>
          <p:nvPr>
            <p:ph type="sldNum" sz="quarter" idx="5"/>
          </p:nvPr>
        </p:nvSpPr>
        <p:spPr/>
        <p:txBody>
          <a:bodyPr/>
          <a:lstStyle/>
          <a:p>
            <a:fld id="{BC8E86EA-CA18-44FE-8D5A-E1CA3C82B01E}" type="slidenum">
              <a:rPr lang="es-CO" smtClean="0"/>
              <a:t>12</a:t>
            </a:fld>
            <a:endParaRPr lang="es-CO"/>
          </a:p>
        </p:txBody>
      </p:sp>
    </p:spTree>
    <p:extLst>
      <p:ext uri="{BB962C8B-B14F-4D97-AF65-F5344CB8AC3E}">
        <p14:creationId xmlns:p14="http://schemas.microsoft.com/office/powerpoint/2010/main" val="9888826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3.sv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31.png"/><Relationship Id="rId3" Type="http://schemas.openxmlformats.org/officeDocument/2006/relationships/image" Target="../media/image3.svg"/><Relationship Id="rId7" Type="http://schemas.openxmlformats.org/officeDocument/2006/relationships/image" Target="../media/image39.png"/><Relationship Id="rId12"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8.png"/><Relationship Id="rId11" Type="http://schemas.openxmlformats.org/officeDocument/2006/relationships/image" Target="../media/image7.png"/><Relationship Id="rId5" Type="http://schemas.openxmlformats.org/officeDocument/2006/relationships/image" Target="../media/image37.gif"/><Relationship Id="rId10" Type="http://schemas.openxmlformats.org/officeDocument/2006/relationships/image" Target="../media/image6.png"/><Relationship Id="rId4" Type="http://schemas.openxmlformats.org/officeDocument/2006/relationships/image" Target="../media/image1.svg"/><Relationship Id="rId9" Type="http://schemas.openxmlformats.org/officeDocument/2006/relationships/image" Target="../media/image8.png"/><Relationship Id="rId14" Type="http://schemas.openxmlformats.org/officeDocument/2006/relationships/image" Target="../media/image32.png"/></Relationships>
</file>

<file path=ppt/slides/_rels/slide11.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31.png"/><Relationship Id="rId3" Type="http://schemas.openxmlformats.org/officeDocument/2006/relationships/image" Target="../media/image3.svg"/><Relationship Id="rId7" Type="http://schemas.openxmlformats.org/officeDocument/2006/relationships/image" Target="../media/image39.png"/><Relationship Id="rId12"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7.gif"/><Relationship Id="rId11" Type="http://schemas.openxmlformats.org/officeDocument/2006/relationships/image" Target="../media/image7.png"/><Relationship Id="rId5" Type="http://schemas.openxmlformats.org/officeDocument/2006/relationships/image" Target="../media/image38.png"/><Relationship Id="rId10" Type="http://schemas.openxmlformats.org/officeDocument/2006/relationships/image" Target="../media/image6.png"/><Relationship Id="rId4" Type="http://schemas.openxmlformats.org/officeDocument/2006/relationships/image" Target="../media/image1.svg"/><Relationship Id="rId9" Type="http://schemas.openxmlformats.org/officeDocument/2006/relationships/image" Target="../media/image8.png"/><Relationship Id="rId14" Type="http://schemas.openxmlformats.org/officeDocument/2006/relationships/image" Target="../media/image32.png"/></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43.png"/><Relationship Id="rId12"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7.png"/><Relationship Id="rId5" Type="http://schemas.openxmlformats.org/officeDocument/2006/relationships/image" Target="../media/image41.png"/><Relationship Id="rId10" Type="http://schemas.openxmlformats.org/officeDocument/2006/relationships/image" Target="../media/image6.png"/><Relationship Id="rId4" Type="http://schemas.openxmlformats.org/officeDocument/2006/relationships/image" Target="../media/image1.svg"/><Relationship Id="rId9" Type="http://schemas.openxmlformats.org/officeDocument/2006/relationships/image" Target="../media/image44.png"/></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47.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6.png"/><Relationship Id="rId11" Type="http://schemas.openxmlformats.org/officeDocument/2006/relationships/image" Target="../media/image5.png"/><Relationship Id="rId5" Type="http://schemas.openxmlformats.org/officeDocument/2006/relationships/image" Target="../media/image45.png"/><Relationship Id="rId10" Type="http://schemas.openxmlformats.org/officeDocument/2006/relationships/image" Target="../media/image7.png"/><Relationship Id="rId4" Type="http://schemas.openxmlformats.org/officeDocument/2006/relationships/image" Target="../media/image1.svg"/><Relationship Id="rId9"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png"/><Relationship Id="rId3" Type="http://schemas.openxmlformats.org/officeDocument/2006/relationships/image" Target="../media/image3.svg"/><Relationship Id="rId7" Type="http://schemas.openxmlformats.org/officeDocument/2006/relationships/image" Target="../media/image49.png"/><Relationship Id="rId12"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8.png"/><Relationship Id="rId11" Type="http://schemas.openxmlformats.org/officeDocument/2006/relationships/image" Target="../media/image6.png"/><Relationship Id="rId5" Type="http://schemas.openxmlformats.org/officeDocument/2006/relationships/image" Target="../media/image45.png"/><Relationship Id="rId10" Type="http://schemas.openxmlformats.org/officeDocument/2006/relationships/image" Target="../media/image8.png"/><Relationship Id="rId4" Type="http://schemas.openxmlformats.org/officeDocument/2006/relationships/image" Target="../media/image1.svg"/><Relationship Id="rId9" Type="http://schemas.openxmlformats.org/officeDocument/2006/relationships/image" Target="../media/image47.png"/></Relationships>
</file>

<file path=ppt/slides/_rels/slide1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svg"/><Relationship Id="rId7" Type="http://schemas.openxmlformats.org/officeDocument/2006/relationships/image" Target="../media/image46.png"/><Relationship Id="rId12"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9.png"/><Relationship Id="rId11" Type="http://schemas.openxmlformats.org/officeDocument/2006/relationships/image" Target="../media/image7.png"/><Relationship Id="rId5" Type="http://schemas.openxmlformats.org/officeDocument/2006/relationships/image" Target="../media/image45.png"/><Relationship Id="rId10" Type="http://schemas.openxmlformats.org/officeDocument/2006/relationships/image" Target="../media/image6.png"/><Relationship Id="rId4" Type="http://schemas.openxmlformats.org/officeDocument/2006/relationships/image" Target="../media/image1.svg"/><Relationship Id="rId9" Type="http://schemas.openxmlformats.org/officeDocument/2006/relationships/image" Target="../media/image8.png"/></Relationships>
</file>

<file path=ppt/slides/_rels/slide16.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png"/><Relationship Id="rId3" Type="http://schemas.openxmlformats.org/officeDocument/2006/relationships/image" Target="../media/image3.svg"/><Relationship Id="rId7" Type="http://schemas.openxmlformats.org/officeDocument/2006/relationships/image" Target="../media/image50.png"/><Relationship Id="rId12"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6.png"/><Relationship Id="rId11" Type="http://schemas.openxmlformats.org/officeDocument/2006/relationships/image" Target="../media/image6.png"/><Relationship Id="rId5" Type="http://schemas.openxmlformats.org/officeDocument/2006/relationships/image" Target="../media/image45.png"/><Relationship Id="rId10" Type="http://schemas.openxmlformats.org/officeDocument/2006/relationships/image" Target="../media/image8.png"/><Relationship Id="rId4" Type="http://schemas.openxmlformats.org/officeDocument/2006/relationships/image" Target="../media/image1.svg"/><Relationship Id="rId9" Type="http://schemas.openxmlformats.org/officeDocument/2006/relationships/image" Target="../media/image52.png"/></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svg"/><Relationship Id="rId7"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45.png"/><Relationship Id="rId10" Type="http://schemas.openxmlformats.org/officeDocument/2006/relationships/image" Target="../media/image5.png"/><Relationship Id="rId4" Type="http://schemas.openxmlformats.org/officeDocument/2006/relationships/image" Target="../media/image1.svg"/><Relationship Id="rId9" Type="http://schemas.openxmlformats.org/officeDocument/2006/relationships/image" Target="../media/image7.png"/></Relationships>
</file>

<file path=ppt/slides/_rels/slide18.xml.rels><?xml version="1.0" encoding="UTF-8" standalone="yes"?>
<Relationships xmlns="http://schemas.openxmlformats.org/package/2006/relationships"><Relationship Id="rId8" Type="http://schemas.openxmlformats.org/officeDocument/2006/relationships/image" Target="../media/image37.gif"/><Relationship Id="rId3" Type="http://schemas.openxmlformats.org/officeDocument/2006/relationships/image" Target="../media/image1.svg"/><Relationship Id="rId7" Type="http://schemas.openxmlformats.org/officeDocument/2006/relationships/image" Target="../media/image57.png"/><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svg"/><Relationship Id="rId7" Type="http://schemas.openxmlformats.org/officeDocument/2006/relationships/image" Target="../media/image4.gif"/><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5.png"/><Relationship Id="rId3" Type="http://schemas.openxmlformats.org/officeDocument/2006/relationships/image" Target="../media/image3.svg"/><Relationship Id="rId7" Type="http://schemas.openxmlformats.org/officeDocument/2006/relationships/image" Target="../media/image27.png"/><Relationship Id="rId12"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6.png"/><Relationship Id="rId5" Type="http://schemas.openxmlformats.org/officeDocument/2006/relationships/image" Target="../media/image25.png"/><Relationship Id="rId10" Type="http://schemas.openxmlformats.org/officeDocument/2006/relationships/image" Target="../media/image8.png"/><Relationship Id="rId4" Type="http://schemas.openxmlformats.org/officeDocument/2006/relationships/image" Target="../media/image1.svg"/><Relationship Id="rId9" Type="http://schemas.openxmlformats.org/officeDocument/2006/relationships/image" Target="../media/image58.png"/></Relationships>
</file>

<file path=ppt/slides/_rels/slide21.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61.png"/><Relationship Id="rId12" Type="http://schemas.openxmlformats.org/officeDocument/2006/relationships/image" Target="../media/image66.png"/><Relationship Id="rId2" Type="http://schemas.openxmlformats.org/officeDocument/2006/relationships/notesSlide" Target="../notesSlides/notesSlide16.xml"/><Relationship Id="rId16"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png"/><Relationship Id="rId15" Type="http://schemas.openxmlformats.org/officeDocument/2006/relationships/image" Target="../media/image7.png"/><Relationship Id="rId10" Type="http://schemas.openxmlformats.org/officeDocument/2006/relationships/image" Target="../media/image64.png"/><Relationship Id="rId4" Type="http://schemas.openxmlformats.org/officeDocument/2006/relationships/image" Target="../media/image1.svg"/><Relationship Id="rId9" Type="http://schemas.openxmlformats.org/officeDocument/2006/relationships/image" Target="../media/image63.png"/><Relationship Id="rId14" Type="http://schemas.openxmlformats.org/officeDocument/2006/relationships/image" Target="../media/image6.png"/></Relationships>
</file>

<file path=ppt/slides/_rels/slide22.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1.svg"/><Relationship Id="rId7" Type="http://schemas.openxmlformats.org/officeDocument/2006/relationships/image" Target="../media/image55.png"/><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68.png"/><Relationship Id="rId4" Type="http://schemas.openxmlformats.org/officeDocument/2006/relationships/image" Target="../media/image67.png"/><Relationship Id="rId9" Type="http://schemas.openxmlformats.org/officeDocument/2006/relationships/image" Target="../media/image69.png"/></Relationships>
</file>

<file path=ppt/slides/_rels/slide23.xml.rels><?xml version="1.0" encoding="UTF-8" standalone="yes"?>
<Relationships xmlns="http://schemas.openxmlformats.org/package/2006/relationships"><Relationship Id="rId8" Type="http://schemas.openxmlformats.org/officeDocument/2006/relationships/image" Target="../media/image70.jpg"/><Relationship Id="rId3" Type="http://schemas.openxmlformats.org/officeDocument/2006/relationships/image" Target="../media/image3.svg"/><Relationship Id="rId7"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svg"/></Relationships>
</file>

<file path=ppt/slides/_rels/slide2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1.png"/><Relationship Id="rId7" Type="http://schemas.openxmlformats.org/officeDocument/2006/relationships/image" Target="../media/image7.png"/><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svg"/><Relationship Id="rId4" Type="http://schemas.microsoft.com/office/2007/relationships/hdphoto" Target="../media/hdphoto2.wdp"/></Relationships>
</file>

<file path=ppt/slides/_rels/slide2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72.jpeg"/><Relationship Id="rId7" Type="http://schemas.openxmlformats.org/officeDocument/2006/relationships/image" Target="../media/image6.png"/><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1.svg"/><Relationship Id="rId5" Type="http://schemas.openxmlformats.org/officeDocument/2006/relationships/image" Target="../media/image74.png"/><Relationship Id="rId4" Type="http://schemas.openxmlformats.org/officeDocument/2006/relationships/image" Target="../media/image73.png"/><Relationship Id="rId9"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3.svg"/><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2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5.png"/><Relationship Id="rId3" Type="http://schemas.openxmlformats.org/officeDocument/2006/relationships/image" Target="../media/image9.png"/><Relationship Id="rId7" Type="http://schemas.openxmlformats.org/officeDocument/2006/relationships/image" Target="../media/image1.svg"/><Relationship Id="rId12" Type="http://schemas.openxmlformats.org/officeDocument/2006/relationships/image" Target="../media/image7.png"/><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6.png"/><Relationship Id="rId5" Type="http://schemas.openxmlformats.org/officeDocument/2006/relationships/image" Target="../media/image11.png"/><Relationship Id="rId10" Type="http://schemas.openxmlformats.org/officeDocument/2006/relationships/image" Target="../media/image8.png"/><Relationship Id="rId4" Type="http://schemas.openxmlformats.org/officeDocument/2006/relationships/image" Target="../media/image10.pn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microsoft.com/office/2007/relationships/hdphoto" Target="../media/hdphoto1.wdp"/><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5.png"/><Relationship Id="rId5" Type="http://schemas.openxmlformats.org/officeDocument/2006/relationships/image" Target="../media/image15.png"/><Relationship Id="rId10" Type="http://schemas.openxmlformats.org/officeDocument/2006/relationships/image" Target="../media/image7.png"/><Relationship Id="rId4" Type="http://schemas.openxmlformats.org/officeDocument/2006/relationships/image" Target="../media/image1.svg"/><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5.png"/><Relationship Id="rId5" Type="http://schemas.openxmlformats.org/officeDocument/2006/relationships/image" Target="../media/image15.png"/><Relationship Id="rId10" Type="http://schemas.openxmlformats.org/officeDocument/2006/relationships/image" Target="../media/image7.png"/><Relationship Id="rId4" Type="http://schemas.openxmlformats.org/officeDocument/2006/relationships/image" Target="../media/image1.svg"/><Relationship Id="rId9"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notesSlide" Target="../notesSlides/notesSlide3.xml"/><Relationship Id="rId16"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7.png"/><Relationship Id="rId10" Type="http://schemas.openxmlformats.org/officeDocument/2006/relationships/image" Target="../media/image22.png"/><Relationship Id="rId4" Type="http://schemas.openxmlformats.org/officeDocument/2006/relationships/image" Target="../media/image1.svg"/><Relationship Id="rId9" Type="http://schemas.openxmlformats.org/officeDocument/2006/relationships/image" Target="../media/image21.png"/><Relationship Id="rId1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29.png"/><Relationship Id="rId3" Type="http://schemas.openxmlformats.org/officeDocument/2006/relationships/image" Target="../media/image3.svg"/><Relationship Id="rId7" Type="http://schemas.openxmlformats.org/officeDocument/2006/relationships/image" Target="../media/image27.png"/><Relationship Id="rId12"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7.png"/><Relationship Id="rId5" Type="http://schemas.openxmlformats.org/officeDocument/2006/relationships/image" Target="../media/image25.png"/><Relationship Id="rId10" Type="http://schemas.openxmlformats.org/officeDocument/2006/relationships/image" Target="../media/image6.png"/><Relationship Id="rId4" Type="http://schemas.openxmlformats.org/officeDocument/2006/relationships/image" Target="../media/image1.svg"/><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5.png"/><Relationship Id="rId3" Type="http://schemas.openxmlformats.org/officeDocument/2006/relationships/image" Target="../media/image3.svg"/><Relationship Id="rId7" Type="http://schemas.openxmlformats.org/officeDocument/2006/relationships/image" Target="../media/image32.png"/><Relationship Id="rId12"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1.png"/><Relationship Id="rId11" Type="http://schemas.openxmlformats.org/officeDocument/2006/relationships/image" Target="../media/image5.png"/><Relationship Id="rId5" Type="http://schemas.openxmlformats.org/officeDocument/2006/relationships/image" Target="../media/image30.png"/><Relationship Id="rId10" Type="http://schemas.openxmlformats.org/officeDocument/2006/relationships/image" Target="../media/image7.png"/><Relationship Id="rId4" Type="http://schemas.openxmlformats.org/officeDocument/2006/relationships/image" Target="../media/image1.svg"/><Relationship Id="rId9" Type="http://schemas.openxmlformats.org/officeDocument/2006/relationships/image" Target="../media/image6.png"/><Relationship Id="rId14" Type="http://schemas.openxmlformats.org/officeDocument/2006/relationships/image" Target="../media/image36.png"/></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35.png"/><Relationship Id="rId3" Type="http://schemas.openxmlformats.org/officeDocument/2006/relationships/image" Target="../media/image3.svg"/><Relationship Id="rId7" Type="http://schemas.openxmlformats.org/officeDocument/2006/relationships/image" Target="../media/image7.png"/><Relationship Id="rId12"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33.png"/><Relationship Id="rId5" Type="http://schemas.openxmlformats.org/officeDocument/2006/relationships/image" Target="../media/image30.png"/><Relationship Id="rId10" Type="http://schemas.openxmlformats.org/officeDocument/2006/relationships/image" Target="../media/image32.png"/><Relationship Id="rId4" Type="http://schemas.openxmlformats.org/officeDocument/2006/relationships/image" Target="../media/image1.svg"/><Relationship Id="rId9" Type="http://schemas.openxmlformats.org/officeDocument/2006/relationships/image" Target="../media/image31.png"/><Relationship Id="rId1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0EFE5"/>
        </a:solidFill>
        <a:effectLst/>
      </p:bgPr>
    </p:bg>
    <p:spTree>
      <p:nvGrpSpPr>
        <p:cNvPr id="1" name=""/>
        <p:cNvGrpSpPr/>
        <p:nvPr/>
      </p:nvGrpSpPr>
      <p:grpSpPr>
        <a:xfrm>
          <a:off x="0" y="0"/>
          <a:ext cx="0" cy="0"/>
          <a:chOff x="0" y="0"/>
          <a:chExt cx="0" cy="0"/>
        </a:xfrm>
      </p:grpSpPr>
      <p:sp>
        <p:nvSpPr>
          <p:cNvPr id="3" name="Freeform 3"/>
          <p:cNvSpPr/>
          <p:nvPr/>
        </p:nvSpPr>
        <p:spPr>
          <a:xfrm>
            <a:off x="706216" y="342900"/>
            <a:ext cx="4740498" cy="392017"/>
          </a:xfrm>
          <a:custGeom>
            <a:avLst/>
            <a:gdLst/>
            <a:ahLst/>
            <a:cxnLst/>
            <a:rect l="l" t="t" r="r" b="b"/>
            <a:pathLst>
              <a:path w="4740498" h="392017">
                <a:moveTo>
                  <a:pt x="0" y="0"/>
                </a:moveTo>
                <a:lnTo>
                  <a:pt x="4740498" y="0"/>
                </a:lnTo>
                <a:lnTo>
                  <a:pt x="4740498" y="392016"/>
                </a:lnTo>
                <a:lnTo>
                  <a:pt x="0" y="39201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4" name="Freeform 4"/>
          <p:cNvSpPr/>
          <p:nvPr/>
        </p:nvSpPr>
        <p:spPr>
          <a:xfrm rot="-5400000">
            <a:off x="15269321" y="7123585"/>
            <a:ext cx="4740498" cy="392017"/>
          </a:xfrm>
          <a:custGeom>
            <a:avLst/>
            <a:gdLst/>
            <a:ahLst/>
            <a:cxnLst/>
            <a:rect l="l" t="t" r="r" b="b"/>
            <a:pathLst>
              <a:path w="4740498" h="392017">
                <a:moveTo>
                  <a:pt x="0" y="0"/>
                </a:moveTo>
                <a:lnTo>
                  <a:pt x="4740498" y="0"/>
                </a:lnTo>
                <a:lnTo>
                  <a:pt x="4740498" y="392017"/>
                </a:lnTo>
                <a:lnTo>
                  <a:pt x="0" y="39201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5" name="Freeform 5"/>
          <p:cNvSpPr/>
          <p:nvPr/>
        </p:nvSpPr>
        <p:spPr>
          <a:xfrm rot="-10800000">
            <a:off x="12925742" y="9493834"/>
            <a:ext cx="4740498" cy="392017"/>
          </a:xfrm>
          <a:custGeom>
            <a:avLst/>
            <a:gdLst/>
            <a:ahLst/>
            <a:cxnLst/>
            <a:rect l="l" t="t" r="r" b="b"/>
            <a:pathLst>
              <a:path w="4740498" h="392017">
                <a:moveTo>
                  <a:pt x="0" y="0"/>
                </a:moveTo>
                <a:lnTo>
                  <a:pt x="4740498" y="0"/>
                </a:lnTo>
                <a:lnTo>
                  <a:pt x="4740498" y="392016"/>
                </a:lnTo>
                <a:lnTo>
                  <a:pt x="0" y="39201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6" name="Freeform 6"/>
          <p:cNvSpPr/>
          <p:nvPr/>
        </p:nvSpPr>
        <p:spPr>
          <a:xfrm>
            <a:off x="14840892" y="542304"/>
            <a:ext cx="2767824" cy="2737630"/>
          </a:xfrm>
          <a:custGeom>
            <a:avLst/>
            <a:gdLst/>
            <a:ahLst/>
            <a:cxnLst/>
            <a:rect l="l" t="t" r="r" b="b"/>
            <a:pathLst>
              <a:path w="2767824" h="2737630">
                <a:moveTo>
                  <a:pt x="0" y="0"/>
                </a:moveTo>
                <a:lnTo>
                  <a:pt x="2767824" y="0"/>
                </a:lnTo>
                <a:lnTo>
                  <a:pt x="2767824" y="2737630"/>
                </a:lnTo>
                <a:lnTo>
                  <a:pt x="0" y="273763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7" name="Freeform 7"/>
          <p:cNvSpPr/>
          <p:nvPr/>
        </p:nvSpPr>
        <p:spPr>
          <a:xfrm rot="-10800000">
            <a:off x="644447" y="7027759"/>
            <a:ext cx="2753631" cy="2723591"/>
          </a:xfrm>
          <a:custGeom>
            <a:avLst/>
            <a:gdLst/>
            <a:ahLst/>
            <a:cxnLst/>
            <a:rect l="l" t="t" r="r" b="b"/>
            <a:pathLst>
              <a:path w="2753631" h="2723591">
                <a:moveTo>
                  <a:pt x="0" y="0"/>
                </a:moveTo>
                <a:lnTo>
                  <a:pt x="2753630" y="0"/>
                </a:lnTo>
                <a:lnTo>
                  <a:pt x="2753630" y="2723591"/>
                </a:lnTo>
                <a:lnTo>
                  <a:pt x="0" y="272359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8" name="TextBox 8"/>
          <p:cNvSpPr txBox="1"/>
          <p:nvPr/>
        </p:nvSpPr>
        <p:spPr>
          <a:xfrm>
            <a:off x="1403273" y="1104900"/>
            <a:ext cx="10560127" cy="5392887"/>
          </a:xfrm>
          <a:prstGeom prst="rect">
            <a:avLst/>
          </a:prstGeom>
        </p:spPr>
        <p:txBody>
          <a:bodyPr wrap="square" lIns="0" tIns="0" rIns="0" bIns="0" rtlCol="0" anchor="t">
            <a:spAutoFit/>
          </a:bodyPr>
          <a:lstStyle/>
          <a:p>
            <a:pPr>
              <a:lnSpc>
                <a:spcPct val="150000"/>
              </a:lnSpc>
              <a:spcBef>
                <a:spcPct val="0"/>
              </a:spcBef>
            </a:pPr>
            <a:r>
              <a:rPr lang="es-MX" sz="6000" kern="0" dirty="0">
                <a:solidFill>
                  <a:srgbClr val="353534"/>
                </a:solidFill>
                <a:latin typeface="Abril Fatface"/>
                <a:ea typeface="Abril Fatface"/>
                <a:cs typeface="Abril Fatface"/>
                <a:sym typeface="Abril Fatface"/>
              </a:rPr>
              <a:t>Influencia de la Rotación en la Morfología del Shadow en Singularidades Desnudas</a:t>
            </a:r>
          </a:p>
          <a:p>
            <a:pPr>
              <a:lnSpc>
                <a:spcPct val="150000"/>
              </a:lnSpc>
              <a:spcBef>
                <a:spcPct val="0"/>
              </a:spcBef>
            </a:pPr>
            <a:endParaRPr lang="en-US" sz="6000" kern="0" dirty="0">
              <a:solidFill>
                <a:srgbClr val="353534"/>
              </a:solidFill>
              <a:latin typeface="Abril Fatface"/>
              <a:ea typeface="Abril Fatface"/>
              <a:cs typeface="Abril Fatface"/>
              <a:sym typeface="Abril Fatface"/>
            </a:endParaRPr>
          </a:p>
        </p:txBody>
      </p:sp>
      <p:sp>
        <p:nvSpPr>
          <p:cNvPr id="9" name="TextBox 9"/>
          <p:cNvSpPr txBox="1"/>
          <p:nvPr/>
        </p:nvSpPr>
        <p:spPr>
          <a:xfrm>
            <a:off x="3048000" y="5219700"/>
            <a:ext cx="8970060" cy="726289"/>
          </a:xfrm>
          <a:prstGeom prst="rect">
            <a:avLst/>
          </a:prstGeom>
        </p:spPr>
        <p:txBody>
          <a:bodyPr wrap="square" lIns="0" tIns="0" rIns="0" bIns="0" rtlCol="0" anchor="ctr">
            <a:spAutoFit/>
          </a:bodyPr>
          <a:lstStyle/>
          <a:p>
            <a:pPr>
              <a:lnSpc>
                <a:spcPts val="6299"/>
              </a:lnSpc>
              <a:spcBef>
                <a:spcPct val="0"/>
              </a:spcBef>
            </a:pPr>
            <a:r>
              <a:rPr lang="en-US" sz="2800" dirty="0">
                <a:solidFill>
                  <a:srgbClr val="353534"/>
                </a:solidFill>
                <a:latin typeface="Merriweather"/>
                <a:ea typeface="Merriweather"/>
                <a:cs typeface="Merriweather"/>
                <a:sym typeface="Merriweather"/>
              </a:rPr>
              <a:t>Brayan Santiago Amorocho Lizcano</a:t>
            </a:r>
          </a:p>
        </p:txBody>
      </p:sp>
      <p:sp>
        <p:nvSpPr>
          <p:cNvPr id="11" name="TextBox 9">
            <a:extLst>
              <a:ext uri="{FF2B5EF4-FFF2-40B4-BE49-F238E27FC236}">
                <a16:creationId xmlns:a16="http://schemas.microsoft.com/office/drawing/2014/main" id="{97AE3F47-E996-7C1B-3F7E-F8DA13B10A30}"/>
              </a:ext>
            </a:extLst>
          </p:cNvPr>
          <p:cNvSpPr txBox="1"/>
          <p:nvPr/>
        </p:nvSpPr>
        <p:spPr>
          <a:xfrm>
            <a:off x="3048000" y="6086951"/>
            <a:ext cx="8970060" cy="1723549"/>
          </a:xfrm>
          <a:prstGeom prst="rect">
            <a:avLst/>
          </a:prstGeom>
        </p:spPr>
        <p:txBody>
          <a:bodyPr wrap="square" lIns="0" tIns="0" rIns="0" bIns="0" rtlCol="0" anchor="ctr">
            <a:spAutoFit/>
          </a:bodyPr>
          <a:lstStyle/>
          <a:p>
            <a:pPr>
              <a:spcBef>
                <a:spcPct val="0"/>
              </a:spcBef>
            </a:pPr>
            <a:r>
              <a:rPr lang="es-MX" sz="2800" dirty="0">
                <a:solidFill>
                  <a:srgbClr val="353534"/>
                </a:solidFill>
                <a:latin typeface="Merriweather"/>
                <a:ea typeface="Merriweather"/>
                <a:cs typeface="Merriweather"/>
                <a:sym typeface="Merriweather"/>
              </a:rPr>
              <a:t>Coautores: </a:t>
            </a:r>
          </a:p>
          <a:p>
            <a:pPr>
              <a:spcBef>
                <a:spcPct val="0"/>
              </a:spcBef>
            </a:pPr>
            <a:r>
              <a:rPr lang="es-MX" sz="2800" dirty="0">
                <a:solidFill>
                  <a:srgbClr val="353534"/>
                </a:solidFill>
                <a:latin typeface="Merriweather"/>
                <a:ea typeface="Merriweather"/>
                <a:cs typeface="Merriweather"/>
                <a:sym typeface="Merriweather"/>
              </a:rPr>
              <a:t>Fabio Duván Lora Clavijo</a:t>
            </a:r>
          </a:p>
          <a:p>
            <a:pPr>
              <a:spcBef>
                <a:spcPct val="0"/>
              </a:spcBef>
            </a:pPr>
            <a:r>
              <a:rPr lang="es-MX" sz="2800" dirty="0">
                <a:solidFill>
                  <a:srgbClr val="353534"/>
                </a:solidFill>
                <a:latin typeface="Merriweather"/>
                <a:ea typeface="Merriweather"/>
                <a:cs typeface="Merriweather"/>
                <a:sym typeface="Merriweather"/>
              </a:rPr>
              <a:t>Jennyfer Camila Acevedo Muñoz</a:t>
            </a:r>
          </a:p>
          <a:p>
            <a:pPr>
              <a:spcBef>
                <a:spcPct val="0"/>
              </a:spcBef>
            </a:pPr>
            <a:r>
              <a:rPr lang="es-MX" sz="2800" dirty="0">
                <a:solidFill>
                  <a:srgbClr val="353534"/>
                </a:solidFill>
                <a:latin typeface="Merriweather"/>
                <a:ea typeface="Merriweather"/>
                <a:cs typeface="Merriweather"/>
                <a:sym typeface="Merriweather"/>
              </a:rPr>
              <a:t>Juan Manuel Velásquez Cadavid</a:t>
            </a:r>
          </a:p>
        </p:txBody>
      </p:sp>
      <p:pic>
        <p:nvPicPr>
          <p:cNvPr id="13" name="Imagen 12">
            <a:extLst>
              <a:ext uri="{FF2B5EF4-FFF2-40B4-BE49-F238E27FC236}">
                <a16:creationId xmlns:a16="http://schemas.microsoft.com/office/drawing/2014/main" id="{7033C6D9-2E69-8528-8E78-0017431AE0CD}"/>
              </a:ext>
            </a:extLst>
          </p:cNvPr>
          <p:cNvPicPr>
            <a:picLocks noChangeAspect="1"/>
          </p:cNvPicPr>
          <p:nvPr/>
        </p:nvPicPr>
        <p:blipFill>
          <a:blip r:embed="rId5"/>
          <a:stretch>
            <a:fillRect/>
          </a:stretch>
        </p:blipFill>
        <p:spPr>
          <a:xfrm>
            <a:off x="11753292" y="1404249"/>
            <a:ext cx="4647808" cy="4527083"/>
          </a:xfrm>
          <a:prstGeom prst="ellipse">
            <a:avLst/>
          </a:prstGeom>
        </p:spPr>
      </p:pic>
      <p:sp>
        <p:nvSpPr>
          <p:cNvPr id="17" name="Freeform 4">
            <a:extLst>
              <a:ext uri="{FF2B5EF4-FFF2-40B4-BE49-F238E27FC236}">
                <a16:creationId xmlns:a16="http://schemas.microsoft.com/office/drawing/2014/main" id="{FB53A9EC-9748-A43B-037F-C5049AC8851A}"/>
              </a:ext>
            </a:extLst>
          </p:cNvPr>
          <p:cNvSpPr/>
          <p:nvPr/>
        </p:nvSpPr>
        <p:spPr>
          <a:xfrm rot="5400000">
            <a:off x="-1651858" y="2729642"/>
            <a:ext cx="4740498" cy="392017"/>
          </a:xfrm>
          <a:custGeom>
            <a:avLst/>
            <a:gdLst/>
            <a:ahLst/>
            <a:cxnLst/>
            <a:rect l="l" t="t" r="r" b="b"/>
            <a:pathLst>
              <a:path w="4740498" h="392017">
                <a:moveTo>
                  <a:pt x="0" y="0"/>
                </a:moveTo>
                <a:lnTo>
                  <a:pt x="4740498" y="0"/>
                </a:lnTo>
                <a:lnTo>
                  <a:pt x="4740498" y="392017"/>
                </a:lnTo>
                <a:lnTo>
                  <a:pt x="0" y="39201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pic>
        <p:nvPicPr>
          <p:cNvPr id="21" name="Picture 2">
            <a:extLst>
              <a:ext uri="{FF2B5EF4-FFF2-40B4-BE49-F238E27FC236}">
                <a16:creationId xmlns:a16="http://schemas.microsoft.com/office/drawing/2014/main" id="{2BEAB501-E737-1B4C-E12A-39DD538840B2}"/>
              </a:ext>
            </a:extLst>
          </p:cNvPr>
          <p:cNvPicPr>
            <a:picLocks noChangeAspect="1" noChangeArrowheads="1"/>
          </p:cNvPicPr>
          <p:nvPr/>
        </p:nvPicPr>
        <p:blipFill>
          <a:blip r:embed="rId6"/>
          <a:srcRect/>
          <a:stretch>
            <a:fillRect/>
          </a:stretch>
        </p:blipFill>
        <p:spPr bwMode="auto">
          <a:xfrm>
            <a:off x="14031829" y="7444674"/>
            <a:ext cx="1236027" cy="115321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Planetario Halley UIS – Grupo Halley">
            <a:extLst>
              <a:ext uri="{FF2B5EF4-FFF2-40B4-BE49-F238E27FC236}">
                <a16:creationId xmlns:a16="http://schemas.microsoft.com/office/drawing/2014/main" id="{621BC6BA-F2A6-D67A-9659-BE324830D802}"/>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50000"/>
          <a:stretch>
            <a:fillRect/>
          </a:stretch>
        </p:blipFill>
        <p:spPr bwMode="auto">
          <a:xfrm>
            <a:off x="16614525" y="6243674"/>
            <a:ext cx="867401" cy="1033426"/>
          </a:xfrm>
          <a:prstGeom prst="rect">
            <a:avLst/>
          </a:prstGeom>
          <a:noFill/>
          <a:extLst>
            <a:ext uri="{909E8E84-426E-40DD-AFC4-6F175D3DCCD1}">
              <a14:hiddenFill xmlns:a14="http://schemas.microsoft.com/office/drawing/2010/main">
                <a:solidFill>
                  <a:srgbClr val="FFFFFF"/>
                </a:solidFill>
              </a14:hiddenFill>
            </a:ext>
          </a:extLst>
        </p:spPr>
      </p:pic>
      <p:pic>
        <p:nvPicPr>
          <p:cNvPr id="24" name="Imagen 23">
            <a:extLst>
              <a:ext uri="{FF2B5EF4-FFF2-40B4-BE49-F238E27FC236}">
                <a16:creationId xmlns:a16="http://schemas.microsoft.com/office/drawing/2014/main" id="{72205025-E6DC-020E-0720-40605D553853}"/>
              </a:ext>
            </a:extLst>
          </p:cNvPr>
          <p:cNvPicPr>
            <a:picLocks noChangeAspect="1"/>
          </p:cNvPicPr>
          <p:nvPr/>
        </p:nvPicPr>
        <p:blipFill>
          <a:blip r:embed="rId8"/>
          <a:srcRect r="29043"/>
          <a:stretch>
            <a:fillRect/>
          </a:stretch>
        </p:blipFill>
        <p:spPr>
          <a:xfrm>
            <a:off x="13310722" y="8659828"/>
            <a:ext cx="2066109" cy="914179"/>
          </a:xfrm>
          <a:prstGeom prst="rect">
            <a:avLst/>
          </a:prstGeom>
        </p:spPr>
      </p:pic>
      <p:pic>
        <p:nvPicPr>
          <p:cNvPr id="2" name="Imagen 1">
            <a:extLst>
              <a:ext uri="{FF2B5EF4-FFF2-40B4-BE49-F238E27FC236}">
                <a16:creationId xmlns:a16="http://schemas.microsoft.com/office/drawing/2014/main" id="{C8F6E23E-CC2E-9C7C-A474-C358CA3CF251}"/>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15260767" y="7376769"/>
            <a:ext cx="2396524" cy="2396524"/>
          </a:xfrm>
          <a:prstGeom prst="rect">
            <a:avLst/>
          </a:prstGeom>
        </p:spPr>
      </p:pic>
      <p:sp>
        <p:nvSpPr>
          <p:cNvPr id="12" name="CuadroTexto 11">
            <a:extLst>
              <a:ext uri="{FF2B5EF4-FFF2-40B4-BE49-F238E27FC236}">
                <a16:creationId xmlns:a16="http://schemas.microsoft.com/office/drawing/2014/main" id="{CFBD0F3E-FB22-8657-2D63-E07A94978E2E}"/>
              </a:ext>
            </a:extLst>
          </p:cNvPr>
          <p:cNvSpPr txBox="1"/>
          <p:nvPr/>
        </p:nvSpPr>
        <p:spPr>
          <a:xfrm>
            <a:off x="2955247" y="8017014"/>
            <a:ext cx="10283442" cy="707886"/>
          </a:xfrm>
          <a:prstGeom prst="rect">
            <a:avLst/>
          </a:prstGeom>
          <a:noFill/>
        </p:spPr>
        <p:txBody>
          <a:bodyPr wrap="square">
            <a:spAutoFit/>
          </a:bodyPr>
          <a:lstStyle/>
          <a:p>
            <a:pPr>
              <a:spcBef>
                <a:spcPct val="0"/>
              </a:spcBef>
            </a:pPr>
            <a:r>
              <a:rPr lang="es-CO" sz="2000" i="1" noProof="0">
                <a:solidFill>
                  <a:srgbClr val="353534"/>
                </a:solidFill>
                <a:latin typeface="Merriweather"/>
                <a:ea typeface="Merriweather"/>
                <a:cs typeface="Merriweather"/>
                <a:sym typeface="Merriweather"/>
              </a:rPr>
              <a:t>Grupo de Investigación en Relatividad y Gravitación</a:t>
            </a:r>
          </a:p>
          <a:p>
            <a:pPr>
              <a:spcBef>
                <a:spcPct val="0"/>
              </a:spcBef>
            </a:pPr>
            <a:r>
              <a:rPr lang="es-CO" sz="2000" i="1" noProof="0" dirty="0">
                <a:solidFill>
                  <a:srgbClr val="353534"/>
                </a:solidFill>
                <a:latin typeface="Merriweather"/>
                <a:ea typeface="Merriweather"/>
                <a:cs typeface="Merriweather"/>
                <a:sym typeface="Merriweather"/>
              </a:rPr>
              <a:t>Universidad Industrial de Santander, Bucaramanga, Colombia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0EFE5"/>
        </a:solidFill>
        <a:effectLst/>
      </p:bgPr>
    </p:bg>
    <p:spTree>
      <p:nvGrpSpPr>
        <p:cNvPr id="1" name="">
          <a:extLst>
            <a:ext uri="{FF2B5EF4-FFF2-40B4-BE49-F238E27FC236}">
              <a16:creationId xmlns:a16="http://schemas.microsoft.com/office/drawing/2014/main" id="{C58368BA-5B00-4584-AF78-1A9D265D3DA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19956CF-4796-5A8D-50FC-76ED1E4B5C2D}"/>
              </a:ext>
            </a:extLst>
          </p:cNvPr>
          <p:cNvSpPr/>
          <p:nvPr/>
        </p:nvSpPr>
        <p:spPr>
          <a:xfrm rot="-5400000">
            <a:off x="564950" y="550875"/>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5" name="Freeform 5">
            <a:extLst>
              <a:ext uri="{FF2B5EF4-FFF2-40B4-BE49-F238E27FC236}">
                <a16:creationId xmlns:a16="http://schemas.microsoft.com/office/drawing/2014/main" id="{45A693E4-141D-B788-3798-522396D67BF8}"/>
              </a:ext>
            </a:extLst>
          </p:cNvPr>
          <p:cNvSpPr/>
          <p:nvPr/>
        </p:nvSpPr>
        <p:spPr>
          <a:xfrm>
            <a:off x="18685678" y="536003"/>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grpSp>
        <p:nvGrpSpPr>
          <p:cNvPr id="9" name="Group 9">
            <a:extLst>
              <a:ext uri="{FF2B5EF4-FFF2-40B4-BE49-F238E27FC236}">
                <a16:creationId xmlns:a16="http://schemas.microsoft.com/office/drawing/2014/main" id="{B0370FAE-03AD-A86C-DEDD-B14BE8494D31}"/>
              </a:ext>
            </a:extLst>
          </p:cNvPr>
          <p:cNvGrpSpPr/>
          <p:nvPr/>
        </p:nvGrpSpPr>
        <p:grpSpPr>
          <a:xfrm>
            <a:off x="16197774" y="8764908"/>
            <a:ext cx="1061526" cy="3044184"/>
            <a:chOff x="0" y="0"/>
            <a:chExt cx="279579" cy="801760"/>
          </a:xfrm>
        </p:grpSpPr>
        <p:sp>
          <p:nvSpPr>
            <p:cNvPr id="10" name="Freeform 10">
              <a:extLst>
                <a:ext uri="{FF2B5EF4-FFF2-40B4-BE49-F238E27FC236}">
                  <a16:creationId xmlns:a16="http://schemas.microsoft.com/office/drawing/2014/main" id="{24A0659B-682E-2292-6B5F-45A77DAAF6DC}"/>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11" name="TextBox 11">
              <a:extLst>
                <a:ext uri="{FF2B5EF4-FFF2-40B4-BE49-F238E27FC236}">
                  <a16:creationId xmlns:a16="http://schemas.microsoft.com/office/drawing/2014/main" id="{D7FFC4AD-CEBF-3901-2E15-E5B2C156A26E}"/>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a:extLst>
              <a:ext uri="{FF2B5EF4-FFF2-40B4-BE49-F238E27FC236}">
                <a16:creationId xmlns:a16="http://schemas.microsoft.com/office/drawing/2014/main" id="{243F2850-6F14-4D3C-A06A-98442299717F}"/>
              </a:ext>
            </a:extLst>
          </p:cNvPr>
          <p:cNvSpPr txBox="1"/>
          <p:nvPr/>
        </p:nvSpPr>
        <p:spPr>
          <a:xfrm>
            <a:off x="16084888" y="9153907"/>
            <a:ext cx="1174412" cy="514350"/>
          </a:xfrm>
          <a:prstGeom prst="rect">
            <a:avLst/>
          </a:prstGeom>
        </p:spPr>
        <p:txBody>
          <a:bodyPr lIns="0" tIns="0" rIns="0" bIns="0" rtlCol="0" anchor="t">
            <a:spAutoFit/>
          </a:bodyPr>
          <a:lstStyle/>
          <a:p>
            <a:pPr algn="ctr">
              <a:lnSpc>
                <a:spcPts val="4200"/>
              </a:lnSpc>
              <a:spcBef>
                <a:spcPct val="0"/>
              </a:spcBef>
            </a:pPr>
            <a:r>
              <a:rPr lang="en-US" sz="3000" dirty="0">
                <a:solidFill>
                  <a:srgbClr val="353534"/>
                </a:solidFill>
                <a:latin typeface="Merriweather"/>
                <a:ea typeface="Merriweather"/>
                <a:cs typeface="Merriweather"/>
                <a:sym typeface="Merriweather"/>
              </a:rPr>
              <a:t>08</a:t>
            </a:r>
          </a:p>
        </p:txBody>
      </p:sp>
      <p:sp>
        <p:nvSpPr>
          <p:cNvPr id="15" name="TextBox 10">
            <a:extLst>
              <a:ext uri="{FF2B5EF4-FFF2-40B4-BE49-F238E27FC236}">
                <a16:creationId xmlns:a16="http://schemas.microsoft.com/office/drawing/2014/main" id="{86B6B352-B305-6A98-66A9-04D4B534DC01}"/>
              </a:ext>
            </a:extLst>
          </p:cNvPr>
          <p:cNvSpPr txBox="1"/>
          <p:nvPr/>
        </p:nvSpPr>
        <p:spPr>
          <a:xfrm>
            <a:off x="3566305" y="620911"/>
            <a:ext cx="7863695" cy="1846659"/>
          </a:xfrm>
          <a:prstGeom prst="rect">
            <a:avLst/>
          </a:prstGeom>
        </p:spPr>
        <p:txBody>
          <a:bodyPr wrap="square" lIns="0" tIns="0" rIns="0" bIns="0" rtlCol="0" anchor="t">
            <a:spAutoFit/>
          </a:bodyPr>
          <a:lstStyle/>
          <a:p>
            <a:pPr>
              <a:spcBef>
                <a:spcPct val="0"/>
              </a:spcBef>
            </a:pPr>
            <a:r>
              <a:rPr lang="es-CO" sz="6000" dirty="0">
                <a:solidFill>
                  <a:srgbClr val="353534"/>
                </a:solidFill>
                <a:latin typeface="Abril Fatface"/>
                <a:ea typeface="Abril Fatface"/>
                <a:cs typeface="Abril Fatface"/>
                <a:sym typeface="Abril Fatface"/>
              </a:rPr>
              <a:t>Órbitas Esféricas</a:t>
            </a:r>
          </a:p>
          <a:p>
            <a:pPr>
              <a:spcBef>
                <a:spcPct val="0"/>
              </a:spcBef>
            </a:pPr>
            <a:endParaRPr lang="es-CO" sz="6000" dirty="0">
              <a:solidFill>
                <a:srgbClr val="353534"/>
              </a:solidFill>
              <a:latin typeface="Abril Fatface"/>
              <a:ea typeface="Abril Fatface"/>
              <a:cs typeface="Abril Fatface"/>
              <a:sym typeface="Abril Fatface"/>
            </a:endParaRPr>
          </a:p>
        </p:txBody>
      </p:sp>
      <p:sp>
        <p:nvSpPr>
          <p:cNvPr id="25" name="Freeform 7">
            <a:extLst>
              <a:ext uri="{FF2B5EF4-FFF2-40B4-BE49-F238E27FC236}">
                <a16:creationId xmlns:a16="http://schemas.microsoft.com/office/drawing/2014/main" id="{79C20563-2087-16BD-3D9D-DEDFA67E3B12}"/>
              </a:ext>
            </a:extLst>
          </p:cNvPr>
          <p:cNvSpPr/>
          <p:nvPr/>
        </p:nvSpPr>
        <p:spPr>
          <a:xfrm>
            <a:off x="495705" y="9089666"/>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7" name="Freeform 8">
            <a:extLst>
              <a:ext uri="{FF2B5EF4-FFF2-40B4-BE49-F238E27FC236}">
                <a16:creationId xmlns:a16="http://schemas.microsoft.com/office/drawing/2014/main" id="{E20A63CA-7CE2-244F-C733-72A81143A25F}"/>
              </a:ext>
            </a:extLst>
          </p:cNvPr>
          <p:cNvSpPr/>
          <p:nvPr/>
        </p:nvSpPr>
        <p:spPr>
          <a:xfrm rot="-5400000">
            <a:off x="-1294784" y="7319324"/>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9" name="Freeform 12">
            <a:extLst>
              <a:ext uri="{FF2B5EF4-FFF2-40B4-BE49-F238E27FC236}">
                <a16:creationId xmlns:a16="http://schemas.microsoft.com/office/drawing/2014/main" id="{67A24EE0-B750-0F0D-0C04-7F137D576DC1}"/>
              </a:ext>
            </a:extLst>
          </p:cNvPr>
          <p:cNvSpPr/>
          <p:nvPr/>
        </p:nvSpPr>
        <p:spPr>
          <a:xfrm rot="-10800000">
            <a:off x="12626322" y="9089666"/>
            <a:ext cx="3580978" cy="296130"/>
          </a:xfrm>
          <a:custGeom>
            <a:avLst/>
            <a:gdLst/>
            <a:ahLst/>
            <a:cxnLst/>
            <a:rect l="l" t="t" r="r" b="b"/>
            <a:pathLst>
              <a:path w="3580978" h="296130">
                <a:moveTo>
                  <a:pt x="0" y="0"/>
                </a:moveTo>
                <a:lnTo>
                  <a:pt x="3580977" y="0"/>
                </a:lnTo>
                <a:lnTo>
                  <a:pt x="3580977"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19" name="Google Shape;137;p17">
            <a:extLst>
              <a:ext uri="{FF2B5EF4-FFF2-40B4-BE49-F238E27FC236}">
                <a16:creationId xmlns:a16="http://schemas.microsoft.com/office/drawing/2014/main" id="{39F7C5AC-5B2F-C6B5-EF32-5B07947DF238}"/>
              </a:ext>
            </a:extLst>
          </p:cNvPr>
          <p:cNvSpPr txBox="1"/>
          <p:nvPr/>
        </p:nvSpPr>
        <p:spPr>
          <a:xfrm>
            <a:off x="1042490" y="5330569"/>
            <a:ext cx="4565635" cy="814069"/>
          </a:xfrm>
          <a:prstGeom prst="rect">
            <a:avLst/>
          </a:prstGeom>
          <a:noFill/>
          <a:ln>
            <a:noFill/>
          </a:ln>
        </p:spPr>
        <p:txBody>
          <a:bodyPr spcFirstLastPara="1" wrap="square" lIns="0" tIns="0" rIns="0" bIns="0" anchor="t" anchorCtr="0">
            <a:spAutoFit/>
          </a:bodyPr>
          <a:lstStyle/>
          <a:p>
            <a:pPr algn="just">
              <a:lnSpc>
                <a:spcPct val="115000"/>
              </a:lnSpc>
              <a:buClr>
                <a:schemeClr val="bg1"/>
              </a:buClr>
            </a:pPr>
            <a:r>
              <a:rPr lang="es-MX" sz="2000" i="1" dirty="0">
                <a:solidFill>
                  <a:srgbClr val="353534"/>
                </a:solidFill>
                <a:latin typeface="KoHo"/>
                <a:ea typeface="KoHo"/>
                <a:cs typeface="KoHo"/>
                <a:sym typeface="KoHo"/>
              </a:rPr>
              <a:t>Solamente existen órbitas retrógradas.</a:t>
            </a:r>
          </a:p>
          <a:p>
            <a:pPr algn="just">
              <a:lnSpc>
                <a:spcPct val="115000"/>
              </a:lnSpc>
              <a:buClr>
                <a:schemeClr val="bg1"/>
              </a:buClr>
            </a:pPr>
            <a:endParaRPr lang="es-MX" sz="2000" i="1" dirty="0">
              <a:solidFill>
                <a:srgbClr val="353534"/>
              </a:solidFill>
              <a:latin typeface="KoHo"/>
              <a:ea typeface="KoHo"/>
              <a:cs typeface="KoHo"/>
              <a:sym typeface="KoHo"/>
            </a:endParaRPr>
          </a:p>
          <a:p>
            <a:pPr algn="just">
              <a:lnSpc>
                <a:spcPct val="115000"/>
              </a:lnSpc>
              <a:buClr>
                <a:schemeClr val="bg1"/>
              </a:buClr>
            </a:pPr>
            <a:endParaRPr lang="es-CO" sz="600" i="1" dirty="0">
              <a:solidFill>
                <a:srgbClr val="353534"/>
              </a:solidFill>
            </a:endParaRPr>
          </a:p>
        </p:txBody>
      </p:sp>
      <p:pic>
        <p:nvPicPr>
          <p:cNvPr id="21" name="Picture 2" descr="Retrograde and prograde motion - Wikipedia">
            <a:extLst>
              <a:ext uri="{FF2B5EF4-FFF2-40B4-BE49-F238E27FC236}">
                <a16:creationId xmlns:a16="http://schemas.microsoft.com/office/drawing/2014/main" id="{63D29C85-C2AC-9DAA-844F-EBEB14B73EAF}"/>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42544" y="5861795"/>
            <a:ext cx="3235068" cy="3167905"/>
          </a:xfrm>
          <a:custGeom>
            <a:avLst/>
            <a:gdLst>
              <a:gd name="csX0" fmla="*/ 0 w 3235068"/>
              <a:gd name="csY0" fmla="*/ 0 h 3167905"/>
              <a:gd name="csX1" fmla="*/ 614663 w 3235068"/>
              <a:gd name="csY1" fmla="*/ 0 h 3167905"/>
              <a:gd name="csX2" fmla="*/ 1261677 w 3235068"/>
              <a:gd name="csY2" fmla="*/ 0 h 3167905"/>
              <a:gd name="csX3" fmla="*/ 1876339 w 3235068"/>
              <a:gd name="csY3" fmla="*/ 0 h 3167905"/>
              <a:gd name="csX4" fmla="*/ 2426301 w 3235068"/>
              <a:gd name="csY4" fmla="*/ 0 h 3167905"/>
              <a:gd name="csX5" fmla="*/ 3235068 w 3235068"/>
              <a:gd name="csY5" fmla="*/ 0 h 3167905"/>
              <a:gd name="csX6" fmla="*/ 3235068 w 3235068"/>
              <a:gd name="csY6" fmla="*/ 665260 h 3167905"/>
              <a:gd name="csX7" fmla="*/ 3235068 w 3235068"/>
              <a:gd name="csY7" fmla="*/ 1235483 h 3167905"/>
              <a:gd name="csX8" fmla="*/ 3235068 w 3235068"/>
              <a:gd name="csY8" fmla="*/ 1805706 h 3167905"/>
              <a:gd name="csX9" fmla="*/ 3235068 w 3235068"/>
              <a:gd name="csY9" fmla="*/ 2375929 h 3167905"/>
              <a:gd name="csX10" fmla="*/ 3235068 w 3235068"/>
              <a:gd name="csY10" fmla="*/ 3167905 h 3167905"/>
              <a:gd name="csX11" fmla="*/ 2523353 w 3235068"/>
              <a:gd name="csY11" fmla="*/ 3167905 h 3167905"/>
              <a:gd name="csX12" fmla="*/ 1941041 w 3235068"/>
              <a:gd name="csY12" fmla="*/ 3167905 h 3167905"/>
              <a:gd name="csX13" fmla="*/ 1326378 w 3235068"/>
              <a:gd name="csY13" fmla="*/ 3167905 h 3167905"/>
              <a:gd name="csX14" fmla="*/ 744066 w 3235068"/>
              <a:gd name="csY14" fmla="*/ 3167905 h 3167905"/>
              <a:gd name="csX15" fmla="*/ 0 w 3235068"/>
              <a:gd name="csY15" fmla="*/ 3167905 h 3167905"/>
              <a:gd name="csX16" fmla="*/ 0 w 3235068"/>
              <a:gd name="csY16" fmla="*/ 2534324 h 3167905"/>
              <a:gd name="csX17" fmla="*/ 0 w 3235068"/>
              <a:gd name="csY17" fmla="*/ 1900743 h 3167905"/>
              <a:gd name="csX18" fmla="*/ 0 w 3235068"/>
              <a:gd name="csY18" fmla="*/ 1267162 h 3167905"/>
              <a:gd name="csX19" fmla="*/ 0 w 3235068"/>
              <a:gd name="csY19" fmla="*/ 570223 h 3167905"/>
              <a:gd name="csX20" fmla="*/ 0 w 3235068"/>
              <a:gd name="csY20" fmla="*/ 0 h 31679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3235068" h="3167905" extrusionOk="0">
                <a:moveTo>
                  <a:pt x="0" y="0"/>
                </a:moveTo>
                <a:cubicBezTo>
                  <a:pt x="304000" y="7485"/>
                  <a:pt x="367783" y="-10718"/>
                  <a:pt x="614663" y="0"/>
                </a:cubicBezTo>
                <a:cubicBezTo>
                  <a:pt x="861543" y="10718"/>
                  <a:pt x="1097142" y="29772"/>
                  <a:pt x="1261677" y="0"/>
                </a:cubicBezTo>
                <a:cubicBezTo>
                  <a:pt x="1426212" y="-29772"/>
                  <a:pt x="1620817" y="-4502"/>
                  <a:pt x="1876339" y="0"/>
                </a:cubicBezTo>
                <a:cubicBezTo>
                  <a:pt x="2131861" y="4502"/>
                  <a:pt x="2241332" y="-11785"/>
                  <a:pt x="2426301" y="0"/>
                </a:cubicBezTo>
                <a:cubicBezTo>
                  <a:pt x="2611270" y="11785"/>
                  <a:pt x="3023216" y="38840"/>
                  <a:pt x="3235068" y="0"/>
                </a:cubicBezTo>
                <a:cubicBezTo>
                  <a:pt x="3255810" y="273568"/>
                  <a:pt x="3253038" y="524170"/>
                  <a:pt x="3235068" y="665260"/>
                </a:cubicBezTo>
                <a:cubicBezTo>
                  <a:pt x="3217098" y="806350"/>
                  <a:pt x="3214155" y="970096"/>
                  <a:pt x="3235068" y="1235483"/>
                </a:cubicBezTo>
                <a:cubicBezTo>
                  <a:pt x="3255981" y="1500870"/>
                  <a:pt x="3254958" y="1580531"/>
                  <a:pt x="3235068" y="1805706"/>
                </a:cubicBezTo>
                <a:cubicBezTo>
                  <a:pt x="3215178" y="2030881"/>
                  <a:pt x="3233348" y="2152282"/>
                  <a:pt x="3235068" y="2375929"/>
                </a:cubicBezTo>
                <a:cubicBezTo>
                  <a:pt x="3236788" y="2599576"/>
                  <a:pt x="3208537" y="2906297"/>
                  <a:pt x="3235068" y="3167905"/>
                </a:cubicBezTo>
                <a:cubicBezTo>
                  <a:pt x="2941849" y="3136804"/>
                  <a:pt x="2838997" y="3168961"/>
                  <a:pt x="2523353" y="3167905"/>
                </a:cubicBezTo>
                <a:cubicBezTo>
                  <a:pt x="2207709" y="3166849"/>
                  <a:pt x="2093106" y="3193952"/>
                  <a:pt x="1941041" y="3167905"/>
                </a:cubicBezTo>
                <a:cubicBezTo>
                  <a:pt x="1788976" y="3141858"/>
                  <a:pt x="1552427" y="3181403"/>
                  <a:pt x="1326378" y="3167905"/>
                </a:cubicBezTo>
                <a:cubicBezTo>
                  <a:pt x="1100329" y="3154407"/>
                  <a:pt x="939099" y="3193596"/>
                  <a:pt x="744066" y="3167905"/>
                </a:cubicBezTo>
                <a:cubicBezTo>
                  <a:pt x="549033" y="3142214"/>
                  <a:pt x="188273" y="3181045"/>
                  <a:pt x="0" y="3167905"/>
                </a:cubicBezTo>
                <a:cubicBezTo>
                  <a:pt x="8325" y="2914228"/>
                  <a:pt x="-11924" y="2741061"/>
                  <a:pt x="0" y="2534324"/>
                </a:cubicBezTo>
                <a:cubicBezTo>
                  <a:pt x="11924" y="2327587"/>
                  <a:pt x="2018" y="2043784"/>
                  <a:pt x="0" y="1900743"/>
                </a:cubicBezTo>
                <a:cubicBezTo>
                  <a:pt x="-2018" y="1757702"/>
                  <a:pt x="-7295" y="1413528"/>
                  <a:pt x="0" y="1267162"/>
                </a:cubicBezTo>
                <a:cubicBezTo>
                  <a:pt x="7295" y="1120796"/>
                  <a:pt x="-5540" y="740165"/>
                  <a:pt x="0" y="570223"/>
                </a:cubicBezTo>
                <a:cubicBezTo>
                  <a:pt x="5540" y="400281"/>
                  <a:pt x="-3413" y="284465"/>
                  <a:pt x="0" y="0"/>
                </a:cubicBezTo>
                <a:close/>
              </a:path>
            </a:pathLst>
          </a:custGeom>
          <a:noFill/>
          <a:ln>
            <a:noFill/>
            <a:extLst>
              <a:ext uri="{C807C97D-BFC1-408E-A445-0C87EB9F89A2}">
                <ask:lineSketchStyleProps xmlns:ask="http://schemas.microsoft.com/office/drawing/2018/sketchyshapes" sd="1204497046">
                  <a:prstGeom prst="rect">
                    <a:avLst/>
                  </a:prstGeom>
                  <ask:type>
                    <ask:lineSketchFreehand/>
                  </ask:type>
                </ask:lineSketchStyleProps>
              </a:ext>
            </a:extLst>
          </a:ln>
          <a:extLst>
            <a:ext uri="{909E8E84-426E-40DD-AFC4-6F175D3DCCD1}">
              <a14:hiddenFill xmlns:a14="http://schemas.microsoft.com/office/drawing/2010/main">
                <a:solidFill>
                  <a:srgbClr val="FFFFFF"/>
                </a:solidFill>
              </a14:hiddenFill>
            </a:ext>
          </a:extLst>
        </p:spPr>
      </p:pic>
      <p:pic>
        <p:nvPicPr>
          <p:cNvPr id="24" name="Imagen 23" descr="Gráfico, Gráfico de líneas&#10;&#10;El contenido generado por IA puede ser incorrecto.">
            <a:extLst>
              <a:ext uri="{FF2B5EF4-FFF2-40B4-BE49-F238E27FC236}">
                <a16:creationId xmlns:a16="http://schemas.microsoft.com/office/drawing/2014/main" id="{45F60737-1290-33C1-9586-3B47D521424E}"/>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407525" y="2267143"/>
            <a:ext cx="10437593" cy="6321822"/>
          </a:xfrm>
          <a:prstGeom prst="rect">
            <a:avLst/>
          </a:prstGeom>
        </p:spPr>
      </p:pic>
      <p:cxnSp>
        <p:nvCxnSpPr>
          <p:cNvPr id="26" name="Conector recto 25">
            <a:extLst>
              <a:ext uri="{FF2B5EF4-FFF2-40B4-BE49-F238E27FC236}">
                <a16:creationId xmlns:a16="http://schemas.microsoft.com/office/drawing/2014/main" id="{1895AEF3-8C48-A5DA-5116-652EA3B59441}"/>
              </a:ext>
            </a:extLst>
          </p:cNvPr>
          <p:cNvCxnSpPr>
            <a:cxnSpLocks/>
          </p:cNvCxnSpPr>
          <p:nvPr/>
        </p:nvCxnSpPr>
        <p:spPr>
          <a:xfrm flipV="1">
            <a:off x="7202365" y="2467570"/>
            <a:ext cx="0" cy="5678808"/>
          </a:xfrm>
          <a:prstGeom prst="line">
            <a:avLst/>
          </a:prstGeom>
          <a:ln w="38100">
            <a:solidFill>
              <a:srgbClr val="353534"/>
            </a:solidFill>
            <a:prstDash val="lgDashDotDot"/>
          </a:ln>
        </p:spPr>
        <p:style>
          <a:lnRef idx="1">
            <a:schemeClr val="accent1"/>
          </a:lnRef>
          <a:fillRef idx="0">
            <a:schemeClr val="accent1"/>
          </a:fillRef>
          <a:effectRef idx="0">
            <a:schemeClr val="accent1"/>
          </a:effectRef>
          <a:fontRef idx="minor">
            <a:schemeClr val="tx1"/>
          </a:fontRef>
        </p:style>
      </p:cxnSp>
      <p:pic>
        <p:nvPicPr>
          <p:cNvPr id="4" name="Imagen 3">
            <a:extLst>
              <a:ext uri="{FF2B5EF4-FFF2-40B4-BE49-F238E27FC236}">
                <a16:creationId xmlns:a16="http://schemas.microsoft.com/office/drawing/2014/main" id="{74AC720C-5958-40E6-0EC5-E24658BAF029}"/>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579821" y="4273262"/>
            <a:ext cx="6417386" cy="794038"/>
          </a:xfrm>
          <a:prstGeom prst="rect">
            <a:avLst/>
          </a:prstGeom>
        </p:spPr>
      </p:pic>
      <p:pic>
        <p:nvPicPr>
          <p:cNvPr id="8" name="Imagen 7">
            <a:extLst>
              <a:ext uri="{FF2B5EF4-FFF2-40B4-BE49-F238E27FC236}">
                <a16:creationId xmlns:a16="http://schemas.microsoft.com/office/drawing/2014/main" id="{2D72961B-3CC3-CA49-4678-ABEAB1AE891B}"/>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612154" y="3478786"/>
            <a:ext cx="4112246" cy="826514"/>
          </a:xfrm>
          <a:prstGeom prst="rect">
            <a:avLst/>
          </a:prstGeom>
        </p:spPr>
      </p:pic>
      <p:pic>
        <p:nvPicPr>
          <p:cNvPr id="34" name="Imagen 33">
            <a:extLst>
              <a:ext uri="{FF2B5EF4-FFF2-40B4-BE49-F238E27FC236}">
                <a16:creationId xmlns:a16="http://schemas.microsoft.com/office/drawing/2014/main" id="{80AFE74A-A44E-B16A-7A9B-5A4DCF27A573}"/>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15018398" y="9261991"/>
            <a:ext cx="1040837" cy="1040837"/>
          </a:xfrm>
          <a:prstGeom prst="rect">
            <a:avLst/>
          </a:prstGeom>
        </p:spPr>
      </p:pic>
      <p:pic>
        <p:nvPicPr>
          <p:cNvPr id="37" name="Picture 2" descr="Planetario Halley UIS – Grupo Halley">
            <a:extLst>
              <a:ext uri="{FF2B5EF4-FFF2-40B4-BE49-F238E27FC236}">
                <a16:creationId xmlns:a16="http://schemas.microsoft.com/office/drawing/2014/main" id="{51EAD1F1-1501-C0D0-792C-FBE3A1A0F729}"/>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50000"/>
          <a:stretch>
            <a:fillRect/>
          </a:stretch>
        </p:blipFill>
        <p:spPr bwMode="auto">
          <a:xfrm>
            <a:off x="2830037" y="9380251"/>
            <a:ext cx="598963" cy="713607"/>
          </a:xfrm>
          <a:prstGeom prst="rect">
            <a:avLst/>
          </a:prstGeom>
          <a:noFill/>
          <a:extLst>
            <a:ext uri="{909E8E84-426E-40DD-AFC4-6F175D3DCCD1}">
              <a14:hiddenFill xmlns:a14="http://schemas.microsoft.com/office/drawing/2010/main">
                <a:solidFill>
                  <a:srgbClr val="FFFFFF"/>
                </a:solidFill>
              </a14:hiddenFill>
            </a:ext>
          </a:extLst>
        </p:spPr>
      </p:pic>
      <p:pic>
        <p:nvPicPr>
          <p:cNvPr id="39" name="Imagen 38">
            <a:extLst>
              <a:ext uri="{FF2B5EF4-FFF2-40B4-BE49-F238E27FC236}">
                <a16:creationId xmlns:a16="http://schemas.microsoft.com/office/drawing/2014/main" id="{E5E3A399-B861-E852-160A-F88E84A152B0}"/>
              </a:ext>
            </a:extLst>
          </p:cNvPr>
          <p:cNvPicPr>
            <a:picLocks noChangeAspect="1"/>
          </p:cNvPicPr>
          <p:nvPr/>
        </p:nvPicPr>
        <p:blipFill>
          <a:blip r:embed="rId11"/>
          <a:srcRect t="1" r="32791" b="-13429"/>
          <a:stretch>
            <a:fillRect/>
          </a:stretch>
        </p:blipFill>
        <p:spPr>
          <a:xfrm>
            <a:off x="423753" y="9385796"/>
            <a:ext cx="1503844" cy="796860"/>
          </a:xfrm>
          <a:prstGeom prst="rect">
            <a:avLst/>
          </a:prstGeom>
        </p:spPr>
      </p:pic>
      <p:pic>
        <p:nvPicPr>
          <p:cNvPr id="41" name="Picture 2">
            <a:extLst>
              <a:ext uri="{FF2B5EF4-FFF2-40B4-BE49-F238E27FC236}">
                <a16:creationId xmlns:a16="http://schemas.microsoft.com/office/drawing/2014/main" id="{C8DD07DE-5CA3-A6E3-32B1-69E0EC14394B}"/>
              </a:ext>
            </a:extLst>
          </p:cNvPr>
          <p:cNvPicPr>
            <a:picLocks noChangeAspect="1" noChangeArrowheads="1"/>
          </p:cNvPicPr>
          <p:nvPr/>
        </p:nvPicPr>
        <p:blipFill>
          <a:blip r:embed="rId12"/>
          <a:srcRect/>
          <a:stretch>
            <a:fillRect/>
          </a:stretch>
        </p:blipFill>
        <p:spPr bwMode="auto">
          <a:xfrm>
            <a:off x="1962232" y="9337184"/>
            <a:ext cx="857168" cy="799740"/>
          </a:xfrm>
          <a:prstGeom prst="rect">
            <a:avLst/>
          </a:prstGeom>
          <a:noFill/>
          <a:extLst>
            <a:ext uri="{909E8E84-426E-40DD-AFC4-6F175D3DCCD1}">
              <a14:hiddenFill xmlns:a14="http://schemas.microsoft.com/office/drawing/2010/main">
                <a:solidFill>
                  <a:srgbClr val="FFFFFF"/>
                </a:solidFill>
              </a14:hiddenFill>
            </a:ext>
          </a:extLst>
        </p:spPr>
      </p:pic>
      <p:sp>
        <p:nvSpPr>
          <p:cNvPr id="43" name="Flecha: a la derecha con bandas 42">
            <a:extLst>
              <a:ext uri="{FF2B5EF4-FFF2-40B4-BE49-F238E27FC236}">
                <a16:creationId xmlns:a16="http://schemas.microsoft.com/office/drawing/2014/main" id="{9B637F62-F309-FB84-6871-AEEFA94C1417}"/>
              </a:ext>
            </a:extLst>
          </p:cNvPr>
          <p:cNvSpPr/>
          <p:nvPr/>
        </p:nvSpPr>
        <p:spPr>
          <a:xfrm>
            <a:off x="13056019" y="762098"/>
            <a:ext cx="578168" cy="471810"/>
          </a:xfrm>
          <a:prstGeom prst="stripedRightArrow">
            <a:avLst>
              <a:gd name="adj1" fmla="val 42138"/>
              <a:gd name="adj2" fmla="val 73688"/>
            </a:avLst>
          </a:prstGeom>
          <a:noFill/>
          <a:ln>
            <a:solidFill>
              <a:srgbClr val="353534"/>
            </a:solidFill>
          </a:ln>
        </p:spPr>
        <p:style>
          <a:lnRef idx="3">
            <a:schemeClr val="lt1"/>
          </a:lnRef>
          <a:fillRef idx="1">
            <a:schemeClr val="dk1"/>
          </a:fillRef>
          <a:effectRef idx="1">
            <a:schemeClr val="dk1"/>
          </a:effectRef>
          <a:fontRef idx="minor">
            <a:schemeClr val="lt1"/>
          </a:fontRef>
        </p:style>
        <p:txBody>
          <a:bodyPr rtlCol="0" anchor="ctr"/>
          <a:lstStyle/>
          <a:p>
            <a:pPr algn="ctr"/>
            <a:endParaRPr lang="es-CO" dirty="0"/>
          </a:p>
        </p:txBody>
      </p:sp>
      <p:pic>
        <p:nvPicPr>
          <p:cNvPr id="45" name="Imagen 44">
            <a:extLst>
              <a:ext uri="{FF2B5EF4-FFF2-40B4-BE49-F238E27FC236}">
                <a16:creationId xmlns:a16="http://schemas.microsoft.com/office/drawing/2014/main" id="{A13AFEF9-A120-0F25-A04B-81E094436C32}"/>
              </a:ext>
            </a:extLst>
          </p:cNvPr>
          <p:cNvPicPr>
            <a:picLocks noChangeAspect="1"/>
          </p:cNvPicPr>
          <p:nvPr/>
        </p:nvPicPr>
        <p:blipFill>
          <a:blip r:embed="rId13">
            <a:clrChange>
              <a:clrFrom>
                <a:srgbClr val="FCFCFC"/>
              </a:clrFrom>
              <a:clrTo>
                <a:srgbClr val="FCFCFC">
                  <a:alpha val="0"/>
                </a:srgbClr>
              </a:clrTo>
            </a:clrChange>
          </a:blip>
          <a:stretch>
            <a:fillRect/>
          </a:stretch>
        </p:blipFill>
        <p:spPr>
          <a:xfrm>
            <a:off x="13826255" y="738536"/>
            <a:ext cx="3931073" cy="579995"/>
          </a:xfrm>
          <a:prstGeom prst="rect">
            <a:avLst/>
          </a:prstGeom>
        </p:spPr>
      </p:pic>
      <p:pic>
        <p:nvPicPr>
          <p:cNvPr id="47" name="Imagen 46">
            <a:extLst>
              <a:ext uri="{FF2B5EF4-FFF2-40B4-BE49-F238E27FC236}">
                <a16:creationId xmlns:a16="http://schemas.microsoft.com/office/drawing/2014/main" id="{5FA30BBB-9F16-3D04-45EE-3641284CE9DE}"/>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10515600" y="723900"/>
            <a:ext cx="1966275" cy="609269"/>
          </a:xfrm>
          <a:prstGeom prst="rect">
            <a:avLst/>
          </a:prstGeom>
        </p:spPr>
      </p:pic>
    </p:spTree>
    <p:extLst>
      <p:ext uri="{BB962C8B-B14F-4D97-AF65-F5344CB8AC3E}">
        <p14:creationId xmlns:p14="http://schemas.microsoft.com/office/powerpoint/2010/main" val="27853847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0EFE5"/>
        </a:solidFill>
        <a:effectLst/>
      </p:bgPr>
    </p:bg>
    <p:spTree>
      <p:nvGrpSpPr>
        <p:cNvPr id="1" name="">
          <a:extLst>
            <a:ext uri="{FF2B5EF4-FFF2-40B4-BE49-F238E27FC236}">
              <a16:creationId xmlns:a16="http://schemas.microsoft.com/office/drawing/2014/main" id="{97F14503-F1BA-CBAE-2A24-4C45CFE8192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9F37D56-2ADB-3E8C-00ED-11526524501D}"/>
              </a:ext>
            </a:extLst>
          </p:cNvPr>
          <p:cNvSpPr/>
          <p:nvPr/>
        </p:nvSpPr>
        <p:spPr>
          <a:xfrm rot="-5400000">
            <a:off x="564950" y="550875"/>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5" name="Freeform 5">
            <a:extLst>
              <a:ext uri="{FF2B5EF4-FFF2-40B4-BE49-F238E27FC236}">
                <a16:creationId xmlns:a16="http://schemas.microsoft.com/office/drawing/2014/main" id="{C4BBD28D-CC9D-1AD0-B3A1-97568F2E353D}"/>
              </a:ext>
            </a:extLst>
          </p:cNvPr>
          <p:cNvSpPr/>
          <p:nvPr/>
        </p:nvSpPr>
        <p:spPr>
          <a:xfrm>
            <a:off x="18685678" y="536003"/>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grpSp>
        <p:nvGrpSpPr>
          <p:cNvPr id="9" name="Group 9">
            <a:extLst>
              <a:ext uri="{FF2B5EF4-FFF2-40B4-BE49-F238E27FC236}">
                <a16:creationId xmlns:a16="http://schemas.microsoft.com/office/drawing/2014/main" id="{2014E8BB-AC78-2113-C934-FAF8474E1184}"/>
              </a:ext>
            </a:extLst>
          </p:cNvPr>
          <p:cNvGrpSpPr/>
          <p:nvPr/>
        </p:nvGrpSpPr>
        <p:grpSpPr>
          <a:xfrm>
            <a:off x="16197774" y="8764908"/>
            <a:ext cx="1061526" cy="3044184"/>
            <a:chOff x="0" y="0"/>
            <a:chExt cx="279579" cy="801760"/>
          </a:xfrm>
        </p:grpSpPr>
        <p:sp>
          <p:nvSpPr>
            <p:cNvPr id="10" name="Freeform 10">
              <a:extLst>
                <a:ext uri="{FF2B5EF4-FFF2-40B4-BE49-F238E27FC236}">
                  <a16:creationId xmlns:a16="http://schemas.microsoft.com/office/drawing/2014/main" id="{985C311E-80F4-8EC5-1462-74832B993D6E}"/>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11" name="TextBox 11">
              <a:extLst>
                <a:ext uri="{FF2B5EF4-FFF2-40B4-BE49-F238E27FC236}">
                  <a16:creationId xmlns:a16="http://schemas.microsoft.com/office/drawing/2014/main" id="{F325652C-1A83-17DC-F6B4-9C327574AFE4}"/>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a:extLst>
              <a:ext uri="{FF2B5EF4-FFF2-40B4-BE49-F238E27FC236}">
                <a16:creationId xmlns:a16="http://schemas.microsoft.com/office/drawing/2014/main" id="{EFBF4AF3-6706-7230-0375-BAF7BD06E3BF}"/>
              </a:ext>
            </a:extLst>
          </p:cNvPr>
          <p:cNvSpPr txBox="1"/>
          <p:nvPr/>
        </p:nvSpPr>
        <p:spPr>
          <a:xfrm>
            <a:off x="16084888" y="9153907"/>
            <a:ext cx="1174412" cy="514350"/>
          </a:xfrm>
          <a:prstGeom prst="rect">
            <a:avLst/>
          </a:prstGeom>
        </p:spPr>
        <p:txBody>
          <a:bodyPr lIns="0" tIns="0" rIns="0" bIns="0" rtlCol="0" anchor="t">
            <a:spAutoFit/>
          </a:bodyPr>
          <a:lstStyle/>
          <a:p>
            <a:pPr algn="ctr">
              <a:lnSpc>
                <a:spcPts val="4200"/>
              </a:lnSpc>
              <a:spcBef>
                <a:spcPct val="0"/>
              </a:spcBef>
            </a:pPr>
            <a:r>
              <a:rPr lang="en-US" sz="3000" dirty="0">
                <a:solidFill>
                  <a:srgbClr val="353534"/>
                </a:solidFill>
                <a:latin typeface="Merriweather"/>
                <a:ea typeface="Merriweather"/>
                <a:cs typeface="Merriweather"/>
                <a:sym typeface="Merriweather"/>
              </a:rPr>
              <a:t>08</a:t>
            </a:r>
          </a:p>
        </p:txBody>
      </p:sp>
      <p:sp>
        <p:nvSpPr>
          <p:cNvPr id="15" name="TextBox 10">
            <a:extLst>
              <a:ext uri="{FF2B5EF4-FFF2-40B4-BE49-F238E27FC236}">
                <a16:creationId xmlns:a16="http://schemas.microsoft.com/office/drawing/2014/main" id="{571E1968-10F0-6E83-563A-5FCDF35BC6FC}"/>
              </a:ext>
            </a:extLst>
          </p:cNvPr>
          <p:cNvSpPr txBox="1"/>
          <p:nvPr/>
        </p:nvSpPr>
        <p:spPr>
          <a:xfrm>
            <a:off x="3566305" y="620911"/>
            <a:ext cx="7863695" cy="1846659"/>
          </a:xfrm>
          <a:prstGeom prst="rect">
            <a:avLst/>
          </a:prstGeom>
        </p:spPr>
        <p:txBody>
          <a:bodyPr wrap="square" lIns="0" tIns="0" rIns="0" bIns="0" rtlCol="0" anchor="t">
            <a:spAutoFit/>
          </a:bodyPr>
          <a:lstStyle/>
          <a:p>
            <a:pPr>
              <a:spcBef>
                <a:spcPct val="0"/>
              </a:spcBef>
            </a:pPr>
            <a:r>
              <a:rPr lang="es-CO" sz="6000" dirty="0">
                <a:solidFill>
                  <a:srgbClr val="353534"/>
                </a:solidFill>
                <a:latin typeface="Abril Fatface"/>
                <a:ea typeface="Abril Fatface"/>
                <a:cs typeface="Abril Fatface"/>
                <a:sym typeface="Abril Fatface"/>
              </a:rPr>
              <a:t>Órbitas Esféricas</a:t>
            </a:r>
          </a:p>
          <a:p>
            <a:pPr>
              <a:spcBef>
                <a:spcPct val="0"/>
              </a:spcBef>
            </a:pPr>
            <a:endParaRPr lang="es-CO" sz="6000" dirty="0">
              <a:solidFill>
                <a:srgbClr val="353534"/>
              </a:solidFill>
              <a:latin typeface="Abril Fatface"/>
              <a:ea typeface="Abril Fatface"/>
              <a:cs typeface="Abril Fatface"/>
              <a:sym typeface="Abril Fatface"/>
            </a:endParaRPr>
          </a:p>
        </p:txBody>
      </p:sp>
      <p:sp>
        <p:nvSpPr>
          <p:cNvPr id="25" name="Freeform 7">
            <a:extLst>
              <a:ext uri="{FF2B5EF4-FFF2-40B4-BE49-F238E27FC236}">
                <a16:creationId xmlns:a16="http://schemas.microsoft.com/office/drawing/2014/main" id="{C58B128E-E3C1-9997-77D6-5C9AD0A92528}"/>
              </a:ext>
            </a:extLst>
          </p:cNvPr>
          <p:cNvSpPr/>
          <p:nvPr/>
        </p:nvSpPr>
        <p:spPr>
          <a:xfrm>
            <a:off x="495705" y="9089666"/>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7" name="Freeform 8">
            <a:extLst>
              <a:ext uri="{FF2B5EF4-FFF2-40B4-BE49-F238E27FC236}">
                <a16:creationId xmlns:a16="http://schemas.microsoft.com/office/drawing/2014/main" id="{E7FC0934-5EB6-0D3E-E3A9-D825F4442308}"/>
              </a:ext>
            </a:extLst>
          </p:cNvPr>
          <p:cNvSpPr/>
          <p:nvPr/>
        </p:nvSpPr>
        <p:spPr>
          <a:xfrm rot="-5400000">
            <a:off x="-1294784" y="7319324"/>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9" name="Freeform 12">
            <a:extLst>
              <a:ext uri="{FF2B5EF4-FFF2-40B4-BE49-F238E27FC236}">
                <a16:creationId xmlns:a16="http://schemas.microsoft.com/office/drawing/2014/main" id="{C439758A-A173-696A-CB7D-4A82CA0FCCCA}"/>
              </a:ext>
            </a:extLst>
          </p:cNvPr>
          <p:cNvSpPr/>
          <p:nvPr/>
        </p:nvSpPr>
        <p:spPr>
          <a:xfrm rot="-10800000">
            <a:off x="12626322" y="9089666"/>
            <a:ext cx="3580978" cy="296130"/>
          </a:xfrm>
          <a:custGeom>
            <a:avLst/>
            <a:gdLst/>
            <a:ahLst/>
            <a:cxnLst/>
            <a:rect l="l" t="t" r="r" b="b"/>
            <a:pathLst>
              <a:path w="3580978" h="296130">
                <a:moveTo>
                  <a:pt x="0" y="0"/>
                </a:moveTo>
                <a:lnTo>
                  <a:pt x="3580977" y="0"/>
                </a:lnTo>
                <a:lnTo>
                  <a:pt x="3580977"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pic>
        <p:nvPicPr>
          <p:cNvPr id="7" name="Imagen 6" descr="Gráfico, Gráfico de líneas&#10;&#10;El contenido generado por IA puede ser incorrecto.">
            <a:extLst>
              <a:ext uri="{FF2B5EF4-FFF2-40B4-BE49-F238E27FC236}">
                <a16:creationId xmlns:a16="http://schemas.microsoft.com/office/drawing/2014/main" id="{3E23FC1B-2A08-B720-6570-1759C5EABA85}"/>
              </a:ext>
            </a:extLst>
          </p:cNvPr>
          <p:cNvPicPr>
            <a:picLocks noChangeAspect="1"/>
          </p:cNvPicPr>
          <p:nvPr/>
        </p:nvPicPr>
        <p:blipFill>
          <a:blip r:embed="rId5">
            <a:clrChange>
              <a:clrFrom>
                <a:srgbClr val="FFFFFF"/>
              </a:clrFrom>
              <a:clrTo>
                <a:srgbClr val="FFFFFF">
                  <a:alpha val="0"/>
                </a:srgbClr>
              </a:clrTo>
            </a:clrChange>
          </a:blip>
          <a:srcRect t="45880" r="47591"/>
          <a:stretch>
            <a:fillRect/>
          </a:stretch>
        </p:blipFill>
        <p:spPr>
          <a:xfrm>
            <a:off x="8233188" y="3408272"/>
            <a:ext cx="7324702" cy="4581169"/>
          </a:xfrm>
          <a:prstGeom prst="rect">
            <a:avLst/>
          </a:prstGeom>
        </p:spPr>
      </p:pic>
      <p:cxnSp>
        <p:nvCxnSpPr>
          <p:cNvPr id="8" name="Conector recto 7">
            <a:extLst>
              <a:ext uri="{FF2B5EF4-FFF2-40B4-BE49-F238E27FC236}">
                <a16:creationId xmlns:a16="http://schemas.microsoft.com/office/drawing/2014/main" id="{A555307A-5CB5-8C79-369D-1307AAB1A973}"/>
              </a:ext>
            </a:extLst>
          </p:cNvPr>
          <p:cNvCxnSpPr>
            <a:cxnSpLocks/>
          </p:cNvCxnSpPr>
          <p:nvPr/>
        </p:nvCxnSpPr>
        <p:spPr>
          <a:xfrm flipV="1">
            <a:off x="7202365" y="2467570"/>
            <a:ext cx="0" cy="5678808"/>
          </a:xfrm>
          <a:prstGeom prst="line">
            <a:avLst/>
          </a:prstGeom>
          <a:ln w="38100">
            <a:solidFill>
              <a:srgbClr val="353534"/>
            </a:solidFill>
            <a:prstDash val="lgDashDotDot"/>
          </a:ln>
        </p:spPr>
        <p:style>
          <a:lnRef idx="1">
            <a:schemeClr val="accent1"/>
          </a:lnRef>
          <a:fillRef idx="0">
            <a:schemeClr val="accent1"/>
          </a:fillRef>
          <a:effectRef idx="0">
            <a:schemeClr val="accent1"/>
          </a:effectRef>
          <a:fontRef idx="minor">
            <a:schemeClr val="tx1"/>
          </a:fontRef>
        </p:style>
      </p:cxnSp>
      <p:sp>
        <p:nvSpPr>
          <p:cNvPr id="16" name="Google Shape;137;p17">
            <a:extLst>
              <a:ext uri="{FF2B5EF4-FFF2-40B4-BE49-F238E27FC236}">
                <a16:creationId xmlns:a16="http://schemas.microsoft.com/office/drawing/2014/main" id="{F14033B6-EF46-4F95-3813-2F586A444CC1}"/>
              </a:ext>
            </a:extLst>
          </p:cNvPr>
          <p:cNvSpPr txBox="1"/>
          <p:nvPr/>
        </p:nvSpPr>
        <p:spPr>
          <a:xfrm>
            <a:off x="1042490" y="5330569"/>
            <a:ext cx="4565635" cy="814069"/>
          </a:xfrm>
          <a:prstGeom prst="rect">
            <a:avLst/>
          </a:prstGeom>
          <a:noFill/>
          <a:ln>
            <a:noFill/>
          </a:ln>
        </p:spPr>
        <p:txBody>
          <a:bodyPr spcFirstLastPara="1" wrap="square" lIns="0" tIns="0" rIns="0" bIns="0" anchor="t" anchorCtr="0">
            <a:spAutoFit/>
          </a:bodyPr>
          <a:lstStyle/>
          <a:p>
            <a:pPr algn="just">
              <a:lnSpc>
                <a:spcPct val="115000"/>
              </a:lnSpc>
              <a:buClr>
                <a:schemeClr val="bg1"/>
              </a:buClr>
            </a:pPr>
            <a:r>
              <a:rPr lang="es-MX" sz="2000" i="1" dirty="0">
                <a:solidFill>
                  <a:srgbClr val="353534"/>
                </a:solidFill>
                <a:latin typeface="KoHo"/>
                <a:ea typeface="KoHo"/>
                <a:cs typeface="KoHo"/>
                <a:sym typeface="KoHo"/>
              </a:rPr>
              <a:t>Solamente existen órbitas retrógradas.</a:t>
            </a:r>
          </a:p>
          <a:p>
            <a:pPr algn="just">
              <a:lnSpc>
                <a:spcPct val="115000"/>
              </a:lnSpc>
              <a:buClr>
                <a:schemeClr val="bg1"/>
              </a:buClr>
            </a:pPr>
            <a:endParaRPr lang="es-MX" sz="2000" i="1" dirty="0">
              <a:solidFill>
                <a:srgbClr val="353534"/>
              </a:solidFill>
              <a:latin typeface="KoHo"/>
              <a:ea typeface="KoHo"/>
              <a:cs typeface="KoHo"/>
              <a:sym typeface="KoHo"/>
            </a:endParaRPr>
          </a:p>
          <a:p>
            <a:pPr algn="just">
              <a:lnSpc>
                <a:spcPct val="115000"/>
              </a:lnSpc>
              <a:buClr>
                <a:schemeClr val="bg1"/>
              </a:buClr>
            </a:pPr>
            <a:endParaRPr lang="es-CO" sz="600" i="1" dirty="0">
              <a:solidFill>
                <a:srgbClr val="353534"/>
              </a:solidFill>
            </a:endParaRPr>
          </a:p>
        </p:txBody>
      </p:sp>
      <p:pic>
        <p:nvPicPr>
          <p:cNvPr id="18" name="Picture 2" descr="Retrograde and prograde motion - Wikipedia">
            <a:extLst>
              <a:ext uri="{FF2B5EF4-FFF2-40B4-BE49-F238E27FC236}">
                <a16:creationId xmlns:a16="http://schemas.microsoft.com/office/drawing/2014/main" id="{C0016097-93A3-BBBB-A419-D47B5DF5EAD6}"/>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42544" y="5861795"/>
            <a:ext cx="3235068" cy="3167905"/>
          </a:xfrm>
          <a:custGeom>
            <a:avLst/>
            <a:gdLst>
              <a:gd name="csX0" fmla="*/ 0 w 3235068"/>
              <a:gd name="csY0" fmla="*/ 0 h 3167905"/>
              <a:gd name="csX1" fmla="*/ 614663 w 3235068"/>
              <a:gd name="csY1" fmla="*/ 0 h 3167905"/>
              <a:gd name="csX2" fmla="*/ 1261677 w 3235068"/>
              <a:gd name="csY2" fmla="*/ 0 h 3167905"/>
              <a:gd name="csX3" fmla="*/ 1876339 w 3235068"/>
              <a:gd name="csY3" fmla="*/ 0 h 3167905"/>
              <a:gd name="csX4" fmla="*/ 2426301 w 3235068"/>
              <a:gd name="csY4" fmla="*/ 0 h 3167905"/>
              <a:gd name="csX5" fmla="*/ 3235068 w 3235068"/>
              <a:gd name="csY5" fmla="*/ 0 h 3167905"/>
              <a:gd name="csX6" fmla="*/ 3235068 w 3235068"/>
              <a:gd name="csY6" fmla="*/ 665260 h 3167905"/>
              <a:gd name="csX7" fmla="*/ 3235068 w 3235068"/>
              <a:gd name="csY7" fmla="*/ 1235483 h 3167905"/>
              <a:gd name="csX8" fmla="*/ 3235068 w 3235068"/>
              <a:gd name="csY8" fmla="*/ 1805706 h 3167905"/>
              <a:gd name="csX9" fmla="*/ 3235068 w 3235068"/>
              <a:gd name="csY9" fmla="*/ 2375929 h 3167905"/>
              <a:gd name="csX10" fmla="*/ 3235068 w 3235068"/>
              <a:gd name="csY10" fmla="*/ 3167905 h 3167905"/>
              <a:gd name="csX11" fmla="*/ 2523353 w 3235068"/>
              <a:gd name="csY11" fmla="*/ 3167905 h 3167905"/>
              <a:gd name="csX12" fmla="*/ 1941041 w 3235068"/>
              <a:gd name="csY12" fmla="*/ 3167905 h 3167905"/>
              <a:gd name="csX13" fmla="*/ 1326378 w 3235068"/>
              <a:gd name="csY13" fmla="*/ 3167905 h 3167905"/>
              <a:gd name="csX14" fmla="*/ 744066 w 3235068"/>
              <a:gd name="csY14" fmla="*/ 3167905 h 3167905"/>
              <a:gd name="csX15" fmla="*/ 0 w 3235068"/>
              <a:gd name="csY15" fmla="*/ 3167905 h 3167905"/>
              <a:gd name="csX16" fmla="*/ 0 w 3235068"/>
              <a:gd name="csY16" fmla="*/ 2534324 h 3167905"/>
              <a:gd name="csX17" fmla="*/ 0 w 3235068"/>
              <a:gd name="csY17" fmla="*/ 1900743 h 3167905"/>
              <a:gd name="csX18" fmla="*/ 0 w 3235068"/>
              <a:gd name="csY18" fmla="*/ 1267162 h 3167905"/>
              <a:gd name="csX19" fmla="*/ 0 w 3235068"/>
              <a:gd name="csY19" fmla="*/ 570223 h 3167905"/>
              <a:gd name="csX20" fmla="*/ 0 w 3235068"/>
              <a:gd name="csY20" fmla="*/ 0 h 31679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3235068" h="3167905" extrusionOk="0">
                <a:moveTo>
                  <a:pt x="0" y="0"/>
                </a:moveTo>
                <a:cubicBezTo>
                  <a:pt x="304000" y="7485"/>
                  <a:pt x="367783" y="-10718"/>
                  <a:pt x="614663" y="0"/>
                </a:cubicBezTo>
                <a:cubicBezTo>
                  <a:pt x="861543" y="10718"/>
                  <a:pt x="1097142" y="29772"/>
                  <a:pt x="1261677" y="0"/>
                </a:cubicBezTo>
                <a:cubicBezTo>
                  <a:pt x="1426212" y="-29772"/>
                  <a:pt x="1620817" y="-4502"/>
                  <a:pt x="1876339" y="0"/>
                </a:cubicBezTo>
                <a:cubicBezTo>
                  <a:pt x="2131861" y="4502"/>
                  <a:pt x="2241332" y="-11785"/>
                  <a:pt x="2426301" y="0"/>
                </a:cubicBezTo>
                <a:cubicBezTo>
                  <a:pt x="2611270" y="11785"/>
                  <a:pt x="3023216" y="38840"/>
                  <a:pt x="3235068" y="0"/>
                </a:cubicBezTo>
                <a:cubicBezTo>
                  <a:pt x="3255810" y="273568"/>
                  <a:pt x="3253038" y="524170"/>
                  <a:pt x="3235068" y="665260"/>
                </a:cubicBezTo>
                <a:cubicBezTo>
                  <a:pt x="3217098" y="806350"/>
                  <a:pt x="3214155" y="970096"/>
                  <a:pt x="3235068" y="1235483"/>
                </a:cubicBezTo>
                <a:cubicBezTo>
                  <a:pt x="3255981" y="1500870"/>
                  <a:pt x="3254958" y="1580531"/>
                  <a:pt x="3235068" y="1805706"/>
                </a:cubicBezTo>
                <a:cubicBezTo>
                  <a:pt x="3215178" y="2030881"/>
                  <a:pt x="3233348" y="2152282"/>
                  <a:pt x="3235068" y="2375929"/>
                </a:cubicBezTo>
                <a:cubicBezTo>
                  <a:pt x="3236788" y="2599576"/>
                  <a:pt x="3208537" y="2906297"/>
                  <a:pt x="3235068" y="3167905"/>
                </a:cubicBezTo>
                <a:cubicBezTo>
                  <a:pt x="2941849" y="3136804"/>
                  <a:pt x="2838997" y="3168961"/>
                  <a:pt x="2523353" y="3167905"/>
                </a:cubicBezTo>
                <a:cubicBezTo>
                  <a:pt x="2207709" y="3166849"/>
                  <a:pt x="2093106" y="3193952"/>
                  <a:pt x="1941041" y="3167905"/>
                </a:cubicBezTo>
                <a:cubicBezTo>
                  <a:pt x="1788976" y="3141858"/>
                  <a:pt x="1552427" y="3181403"/>
                  <a:pt x="1326378" y="3167905"/>
                </a:cubicBezTo>
                <a:cubicBezTo>
                  <a:pt x="1100329" y="3154407"/>
                  <a:pt x="939099" y="3193596"/>
                  <a:pt x="744066" y="3167905"/>
                </a:cubicBezTo>
                <a:cubicBezTo>
                  <a:pt x="549033" y="3142214"/>
                  <a:pt x="188273" y="3181045"/>
                  <a:pt x="0" y="3167905"/>
                </a:cubicBezTo>
                <a:cubicBezTo>
                  <a:pt x="8325" y="2914228"/>
                  <a:pt x="-11924" y="2741061"/>
                  <a:pt x="0" y="2534324"/>
                </a:cubicBezTo>
                <a:cubicBezTo>
                  <a:pt x="11924" y="2327587"/>
                  <a:pt x="2018" y="2043784"/>
                  <a:pt x="0" y="1900743"/>
                </a:cubicBezTo>
                <a:cubicBezTo>
                  <a:pt x="-2018" y="1757702"/>
                  <a:pt x="-7295" y="1413528"/>
                  <a:pt x="0" y="1267162"/>
                </a:cubicBezTo>
                <a:cubicBezTo>
                  <a:pt x="7295" y="1120796"/>
                  <a:pt x="-5540" y="740165"/>
                  <a:pt x="0" y="570223"/>
                </a:cubicBezTo>
                <a:cubicBezTo>
                  <a:pt x="5540" y="400281"/>
                  <a:pt x="-3413" y="284465"/>
                  <a:pt x="0" y="0"/>
                </a:cubicBezTo>
                <a:close/>
              </a:path>
            </a:pathLst>
          </a:custGeom>
          <a:noFill/>
          <a:ln>
            <a:noFill/>
            <a:extLst>
              <a:ext uri="{C807C97D-BFC1-408E-A445-0C87EB9F89A2}">
                <ask:lineSketchStyleProps xmlns:ask="http://schemas.microsoft.com/office/drawing/2018/sketchyshapes" sd="1204497046">
                  <a:prstGeom prst="rect">
                    <a:avLst/>
                  </a:prstGeom>
                  <ask:type>
                    <ask:lineSketchFreehand/>
                  </ask:type>
                </ask:lineSketchStyleProps>
              </a:ext>
            </a:extLst>
          </a:ln>
          <a:extLst>
            <a:ext uri="{909E8E84-426E-40DD-AFC4-6F175D3DCCD1}">
              <a14:hiddenFill xmlns:a14="http://schemas.microsoft.com/office/drawing/2010/main">
                <a:solidFill>
                  <a:srgbClr val="FFFFFF"/>
                </a:solidFill>
              </a14:hiddenFill>
            </a:ext>
          </a:extLst>
        </p:spPr>
      </p:pic>
      <p:pic>
        <p:nvPicPr>
          <p:cNvPr id="22" name="Imagen 21">
            <a:extLst>
              <a:ext uri="{FF2B5EF4-FFF2-40B4-BE49-F238E27FC236}">
                <a16:creationId xmlns:a16="http://schemas.microsoft.com/office/drawing/2014/main" id="{9D12D61B-0745-C20C-889B-DBEC68241B3C}"/>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579821" y="4273262"/>
            <a:ext cx="6417386" cy="794038"/>
          </a:xfrm>
          <a:prstGeom prst="rect">
            <a:avLst/>
          </a:prstGeom>
        </p:spPr>
      </p:pic>
      <p:pic>
        <p:nvPicPr>
          <p:cNvPr id="26" name="Imagen 25">
            <a:extLst>
              <a:ext uri="{FF2B5EF4-FFF2-40B4-BE49-F238E27FC236}">
                <a16:creationId xmlns:a16="http://schemas.microsoft.com/office/drawing/2014/main" id="{115A858D-881B-A6C7-1E09-87374225C5CC}"/>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612154" y="3478786"/>
            <a:ext cx="4112246" cy="826514"/>
          </a:xfrm>
          <a:prstGeom prst="rect">
            <a:avLst/>
          </a:prstGeom>
        </p:spPr>
      </p:pic>
      <p:pic>
        <p:nvPicPr>
          <p:cNvPr id="39" name="Imagen 38">
            <a:extLst>
              <a:ext uri="{FF2B5EF4-FFF2-40B4-BE49-F238E27FC236}">
                <a16:creationId xmlns:a16="http://schemas.microsoft.com/office/drawing/2014/main" id="{02319EF2-9D02-E638-E7A4-2725B0192423}"/>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15018398" y="9261991"/>
            <a:ext cx="1040837" cy="1040837"/>
          </a:xfrm>
          <a:prstGeom prst="rect">
            <a:avLst/>
          </a:prstGeom>
        </p:spPr>
      </p:pic>
      <p:pic>
        <p:nvPicPr>
          <p:cNvPr id="47" name="Picture 2" descr="Planetario Halley UIS – Grupo Halley">
            <a:extLst>
              <a:ext uri="{FF2B5EF4-FFF2-40B4-BE49-F238E27FC236}">
                <a16:creationId xmlns:a16="http://schemas.microsoft.com/office/drawing/2014/main" id="{0AD85CC3-B077-4A19-8E31-9910276340B2}"/>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50000"/>
          <a:stretch>
            <a:fillRect/>
          </a:stretch>
        </p:blipFill>
        <p:spPr bwMode="auto">
          <a:xfrm>
            <a:off x="2830037" y="9380251"/>
            <a:ext cx="598963" cy="713607"/>
          </a:xfrm>
          <a:prstGeom prst="rect">
            <a:avLst/>
          </a:prstGeom>
          <a:noFill/>
          <a:extLst>
            <a:ext uri="{909E8E84-426E-40DD-AFC4-6F175D3DCCD1}">
              <a14:hiddenFill xmlns:a14="http://schemas.microsoft.com/office/drawing/2010/main">
                <a:solidFill>
                  <a:srgbClr val="FFFFFF"/>
                </a:solidFill>
              </a14:hiddenFill>
            </a:ext>
          </a:extLst>
        </p:spPr>
      </p:pic>
      <p:pic>
        <p:nvPicPr>
          <p:cNvPr id="49" name="Imagen 48">
            <a:extLst>
              <a:ext uri="{FF2B5EF4-FFF2-40B4-BE49-F238E27FC236}">
                <a16:creationId xmlns:a16="http://schemas.microsoft.com/office/drawing/2014/main" id="{D23C501F-102D-524B-F9B9-FE30D6AC81EF}"/>
              </a:ext>
            </a:extLst>
          </p:cNvPr>
          <p:cNvPicPr>
            <a:picLocks noChangeAspect="1"/>
          </p:cNvPicPr>
          <p:nvPr/>
        </p:nvPicPr>
        <p:blipFill>
          <a:blip r:embed="rId11"/>
          <a:srcRect t="1" r="32791" b="-13429"/>
          <a:stretch>
            <a:fillRect/>
          </a:stretch>
        </p:blipFill>
        <p:spPr>
          <a:xfrm>
            <a:off x="423753" y="9385796"/>
            <a:ext cx="1503844" cy="796860"/>
          </a:xfrm>
          <a:prstGeom prst="rect">
            <a:avLst/>
          </a:prstGeom>
        </p:spPr>
      </p:pic>
      <p:pic>
        <p:nvPicPr>
          <p:cNvPr id="51" name="Picture 2">
            <a:extLst>
              <a:ext uri="{FF2B5EF4-FFF2-40B4-BE49-F238E27FC236}">
                <a16:creationId xmlns:a16="http://schemas.microsoft.com/office/drawing/2014/main" id="{CB2CC2F9-8E12-A3B5-5375-ECC3AE216990}"/>
              </a:ext>
            </a:extLst>
          </p:cNvPr>
          <p:cNvPicPr>
            <a:picLocks noChangeAspect="1" noChangeArrowheads="1"/>
          </p:cNvPicPr>
          <p:nvPr/>
        </p:nvPicPr>
        <p:blipFill>
          <a:blip r:embed="rId12"/>
          <a:srcRect/>
          <a:stretch>
            <a:fillRect/>
          </a:stretch>
        </p:blipFill>
        <p:spPr bwMode="auto">
          <a:xfrm>
            <a:off x="1962232" y="9337184"/>
            <a:ext cx="857168" cy="799740"/>
          </a:xfrm>
          <a:prstGeom prst="rect">
            <a:avLst/>
          </a:prstGeom>
          <a:noFill/>
          <a:extLst>
            <a:ext uri="{909E8E84-426E-40DD-AFC4-6F175D3DCCD1}">
              <a14:hiddenFill xmlns:a14="http://schemas.microsoft.com/office/drawing/2010/main">
                <a:solidFill>
                  <a:srgbClr val="FFFFFF"/>
                </a:solidFill>
              </a14:hiddenFill>
            </a:ext>
          </a:extLst>
        </p:spPr>
      </p:pic>
      <p:sp>
        <p:nvSpPr>
          <p:cNvPr id="53" name="Flecha: a la derecha con bandas 52">
            <a:extLst>
              <a:ext uri="{FF2B5EF4-FFF2-40B4-BE49-F238E27FC236}">
                <a16:creationId xmlns:a16="http://schemas.microsoft.com/office/drawing/2014/main" id="{ABE2A3EA-3629-41E2-A7A0-5FA1B7AEBFC0}"/>
              </a:ext>
            </a:extLst>
          </p:cNvPr>
          <p:cNvSpPr/>
          <p:nvPr/>
        </p:nvSpPr>
        <p:spPr>
          <a:xfrm>
            <a:off x="13056019" y="762098"/>
            <a:ext cx="578168" cy="471810"/>
          </a:xfrm>
          <a:prstGeom prst="stripedRightArrow">
            <a:avLst>
              <a:gd name="adj1" fmla="val 42138"/>
              <a:gd name="adj2" fmla="val 73688"/>
            </a:avLst>
          </a:prstGeom>
          <a:noFill/>
          <a:ln>
            <a:solidFill>
              <a:srgbClr val="353534"/>
            </a:solidFill>
          </a:ln>
        </p:spPr>
        <p:style>
          <a:lnRef idx="3">
            <a:schemeClr val="lt1"/>
          </a:lnRef>
          <a:fillRef idx="1">
            <a:schemeClr val="dk1"/>
          </a:fillRef>
          <a:effectRef idx="1">
            <a:schemeClr val="dk1"/>
          </a:effectRef>
          <a:fontRef idx="minor">
            <a:schemeClr val="lt1"/>
          </a:fontRef>
        </p:style>
        <p:txBody>
          <a:bodyPr rtlCol="0" anchor="ctr"/>
          <a:lstStyle/>
          <a:p>
            <a:pPr algn="ctr"/>
            <a:endParaRPr lang="es-CO" dirty="0"/>
          </a:p>
        </p:txBody>
      </p:sp>
      <p:pic>
        <p:nvPicPr>
          <p:cNvPr id="55" name="Imagen 54">
            <a:extLst>
              <a:ext uri="{FF2B5EF4-FFF2-40B4-BE49-F238E27FC236}">
                <a16:creationId xmlns:a16="http://schemas.microsoft.com/office/drawing/2014/main" id="{199C27F7-A9A1-2E16-4470-955179ABE88E}"/>
              </a:ext>
            </a:extLst>
          </p:cNvPr>
          <p:cNvPicPr>
            <a:picLocks noChangeAspect="1"/>
          </p:cNvPicPr>
          <p:nvPr/>
        </p:nvPicPr>
        <p:blipFill>
          <a:blip r:embed="rId13">
            <a:clrChange>
              <a:clrFrom>
                <a:srgbClr val="FCFCFC"/>
              </a:clrFrom>
              <a:clrTo>
                <a:srgbClr val="FCFCFC">
                  <a:alpha val="0"/>
                </a:srgbClr>
              </a:clrTo>
            </a:clrChange>
          </a:blip>
          <a:stretch>
            <a:fillRect/>
          </a:stretch>
        </p:blipFill>
        <p:spPr>
          <a:xfrm>
            <a:off x="13826255" y="738536"/>
            <a:ext cx="3931073" cy="579995"/>
          </a:xfrm>
          <a:prstGeom prst="rect">
            <a:avLst/>
          </a:prstGeom>
        </p:spPr>
      </p:pic>
      <p:pic>
        <p:nvPicPr>
          <p:cNvPr id="57" name="Imagen 56">
            <a:extLst>
              <a:ext uri="{FF2B5EF4-FFF2-40B4-BE49-F238E27FC236}">
                <a16:creationId xmlns:a16="http://schemas.microsoft.com/office/drawing/2014/main" id="{689FC274-4CEF-A3A3-AD7C-F92DE290CDD8}"/>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10515600" y="723900"/>
            <a:ext cx="1966275" cy="609269"/>
          </a:xfrm>
          <a:prstGeom prst="rect">
            <a:avLst/>
          </a:prstGeom>
        </p:spPr>
      </p:pic>
    </p:spTree>
    <p:extLst>
      <p:ext uri="{BB962C8B-B14F-4D97-AF65-F5344CB8AC3E}">
        <p14:creationId xmlns:p14="http://schemas.microsoft.com/office/powerpoint/2010/main" val="41207584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0EFE5"/>
        </a:solidFill>
        <a:effectLst/>
      </p:bgPr>
    </p:bg>
    <p:spTree>
      <p:nvGrpSpPr>
        <p:cNvPr id="1" name="">
          <a:extLst>
            <a:ext uri="{FF2B5EF4-FFF2-40B4-BE49-F238E27FC236}">
              <a16:creationId xmlns:a16="http://schemas.microsoft.com/office/drawing/2014/main" id="{A302F15F-74F2-4C97-703E-B9D280A3136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83BBE4E-F9AB-62A1-3A78-E23930FB6217}"/>
              </a:ext>
            </a:extLst>
          </p:cNvPr>
          <p:cNvSpPr/>
          <p:nvPr/>
        </p:nvSpPr>
        <p:spPr>
          <a:xfrm rot="-5400000">
            <a:off x="564950" y="550875"/>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5" name="Freeform 5">
            <a:extLst>
              <a:ext uri="{FF2B5EF4-FFF2-40B4-BE49-F238E27FC236}">
                <a16:creationId xmlns:a16="http://schemas.microsoft.com/office/drawing/2014/main" id="{810DB116-8123-D12E-E615-5A8759E63348}"/>
              </a:ext>
            </a:extLst>
          </p:cNvPr>
          <p:cNvSpPr/>
          <p:nvPr/>
        </p:nvSpPr>
        <p:spPr>
          <a:xfrm>
            <a:off x="14401800" y="536003"/>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grpSp>
        <p:nvGrpSpPr>
          <p:cNvPr id="9" name="Group 9">
            <a:extLst>
              <a:ext uri="{FF2B5EF4-FFF2-40B4-BE49-F238E27FC236}">
                <a16:creationId xmlns:a16="http://schemas.microsoft.com/office/drawing/2014/main" id="{675FCB43-7408-0A04-E7A6-39F637DA32F3}"/>
              </a:ext>
            </a:extLst>
          </p:cNvPr>
          <p:cNvGrpSpPr/>
          <p:nvPr/>
        </p:nvGrpSpPr>
        <p:grpSpPr>
          <a:xfrm>
            <a:off x="16197774" y="8764908"/>
            <a:ext cx="1061526" cy="3044184"/>
            <a:chOff x="0" y="0"/>
            <a:chExt cx="279579" cy="801760"/>
          </a:xfrm>
        </p:grpSpPr>
        <p:sp>
          <p:nvSpPr>
            <p:cNvPr id="10" name="Freeform 10">
              <a:extLst>
                <a:ext uri="{FF2B5EF4-FFF2-40B4-BE49-F238E27FC236}">
                  <a16:creationId xmlns:a16="http://schemas.microsoft.com/office/drawing/2014/main" id="{D28CD91E-B8E4-6192-43F3-D593043221D2}"/>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11" name="TextBox 11">
              <a:extLst>
                <a:ext uri="{FF2B5EF4-FFF2-40B4-BE49-F238E27FC236}">
                  <a16:creationId xmlns:a16="http://schemas.microsoft.com/office/drawing/2014/main" id="{6333B90C-3917-A28C-3406-50D7D0B537BF}"/>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a:extLst>
              <a:ext uri="{FF2B5EF4-FFF2-40B4-BE49-F238E27FC236}">
                <a16:creationId xmlns:a16="http://schemas.microsoft.com/office/drawing/2014/main" id="{183CECE8-90CC-AA3E-A31E-3024C1415131}"/>
              </a:ext>
            </a:extLst>
          </p:cNvPr>
          <p:cNvSpPr txBox="1"/>
          <p:nvPr/>
        </p:nvSpPr>
        <p:spPr>
          <a:xfrm>
            <a:off x="16084888" y="9153907"/>
            <a:ext cx="1174412" cy="514350"/>
          </a:xfrm>
          <a:prstGeom prst="rect">
            <a:avLst/>
          </a:prstGeom>
        </p:spPr>
        <p:txBody>
          <a:bodyPr lIns="0" tIns="0" rIns="0" bIns="0" rtlCol="0" anchor="t">
            <a:spAutoFit/>
          </a:bodyPr>
          <a:lstStyle/>
          <a:p>
            <a:pPr algn="ctr">
              <a:lnSpc>
                <a:spcPts val="4200"/>
              </a:lnSpc>
              <a:spcBef>
                <a:spcPct val="0"/>
              </a:spcBef>
            </a:pPr>
            <a:r>
              <a:rPr lang="en-US" sz="3000" dirty="0">
                <a:solidFill>
                  <a:srgbClr val="353534"/>
                </a:solidFill>
                <a:latin typeface="Merriweather"/>
                <a:ea typeface="Merriweather"/>
                <a:cs typeface="Merriweather"/>
                <a:sym typeface="Merriweather"/>
              </a:rPr>
              <a:t>09</a:t>
            </a:r>
          </a:p>
        </p:txBody>
      </p:sp>
      <p:sp>
        <p:nvSpPr>
          <p:cNvPr id="15" name="TextBox 10">
            <a:extLst>
              <a:ext uri="{FF2B5EF4-FFF2-40B4-BE49-F238E27FC236}">
                <a16:creationId xmlns:a16="http://schemas.microsoft.com/office/drawing/2014/main" id="{17D1164E-F9E5-7E88-F551-0CF7BCA3C0BE}"/>
              </a:ext>
            </a:extLst>
          </p:cNvPr>
          <p:cNvSpPr txBox="1"/>
          <p:nvPr/>
        </p:nvSpPr>
        <p:spPr>
          <a:xfrm>
            <a:off x="3566305" y="620911"/>
            <a:ext cx="12283294" cy="1846659"/>
          </a:xfrm>
          <a:prstGeom prst="rect">
            <a:avLst/>
          </a:prstGeom>
        </p:spPr>
        <p:txBody>
          <a:bodyPr wrap="square" lIns="0" tIns="0" rIns="0" bIns="0" rtlCol="0" anchor="t">
            <a:spAutoFit/>
          </a:bodyPr>
          <a:lstStyle/>
          <a:p>
            <a:pPr>
              <a:spcBef>
                <a:spcPct val="0"/>
              </a:spcBef>
            </a:pPr>
            <a:r>
              <a:rPr lang="es-CO" sz="6000" dirty="0">
                <a:solidFill>
                  <a:srgbClr val="353534"/>
                </a:solidFill>
                <a:latin typeface="Abril Fatface"/>
                <a:ea typeface="Abril Fatface"/>
                <a:cs typeface="Abril Fatface"/>
                <a:sym typeface="Abril Fatface"/>
              </a:rPr>
              <a:t>Ejemplos de Órbitas Esféricas</a:t>
            </a:r>
          </a:p>
          <a:p>
            <a:pPr>
              <a:spcBef>
                <a:spcPct val="0"/>
              </a:spcBef>
            </a:pPr>
            <a:endParaRPr lang="es-CO" sz="6000" dirty="0">
              <a:solidFill>
                <a:srgbClr val="353534"/>
              </a:solidFill>
              <a:latin typeface="Abril Fatface"/>
              <a:ea typeface="Abril Fatface"/>
              <a:cs typeface="Abril Fatface"/>
              <a:sym typeface="Abril Fatface"/>
            </a:endParaRPr>
          </a:p>
        </p:txBody>
      </p:sp>
      <p:sp>
        <p:nvSpPr>
          <p:cNvPr id="25" name="Freeform 7">
            <a:extLst>
              <a:ext uri="{FF2B5EF4-FFF2-40B4-BE49-F238E27FC236}">
                <a16:creationId xmlns:a16="http://schemas.microsoft.com/office/drawing/2014/main" id="{A8E20EFB-F119-E330-C1B8-C36460FE3CDF}"/>
              </a:ext>
            </a:extLst>
          </p:cNvPr>
          <p:cNvSpPr/>
          <p:nvPr/>
        </p:nvSpPr>
        <p:spPr>
          <a:xfrm>
            <a:off x="495705" y="9089666"/>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7" name="Freeform 8">
            <a:extLst>
              <a:ext uri="{FF2B5EF4-FFF2-40B4-BE49-F238E27FC236}">
                <a16:creationId xmlns:a16="http://schemas.microsoft.com/office/drawing/2014/main" id="{0B1A5219-2306-0624-C566-D4547514716E}"/>
              </a:ext>
            </a:extLst>
          </p:cNvPr>
          <p:cNvSpPr/>
          <p:nvPr/>
        </p:nvSpPr>
        <p:spPr>
          <a:xfrm rot="-5400000">
            <a:off x="-1294784" y="7319324"/>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9" name="Freeform 12">
            <a:extLst>
              <a:ext uri="{FF2B5EF4-FFF2-40B4-BE49-F238E27FC236}">
                <a16:creationId xmlns:a16="http://schemas.microsoft.com/office/drawing/2014/main" id="{E5EF42A9-75E6-42C5-DC98-C7D4757B64D6}"/>
              </a:ext>
            </a:extLst>
          </p:cNvPr>
          <p:cNvSpPr/>
          <p:nvPr/>
        </p:nvSpPr>
        <p:spPr>
          <a:xfrm rot="-10800000">
            <a:off x="12626322" y="9089666"/>
            <a:ext cx="3580978" cy="296130"/>
          </a:xfrm>
          <a:custGeom>
            <a:avLst/>
            <a:gdLst/>
            <a:ahLst/>
            <a:cxnLst/>
            <a:rect l="l" t="t" r="r" b="b"/>
            <a:pathLst>
              <a:path w="3580978" h="296130">
                <a:moveTo>
                  <a:pt x="0" y="0"/>
                </a:moveTo>
                <a:lnTo>
                  <a:pt x="3580977" y="0"/>
                </a:lnTo>
                <a:lnTo>
                  <a:pt x="3580977"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cxnSp>
        <p:nvCxnSpPr>
          <p:cNvPr id="8" name="Conector recto 7">
            <a:extLst>
              <a:ext uri="{FF2B5EF4-FFF2-40B4-BE49-F238E27FC236}">
                <a16:creationId xmlns:a16="http://schemas.microsoft.com/office/drawing/2014/main" id="{D0379710-94BA-8CB5-38A4-2637FD940C28}"/>
              </a:ext>
            </a:extLst>
          </p:cNvPr>
          <p:cNvCxnSpPr>
            <a:cxnSpLocks/>
          </p:cNvCxnSpPr>
          <p:nvPr/>
        </p:nvCxnSpPr>
        <p:spPr>
          <a:xfrm flipV="1">
            <a:off x="8793332" y="2139913"/>
            <a:ext cx="0" cy="5678808"/>
          </a:xfrm>
          <a:prstGeom prst="line">
            <a:avLst/>
          </a:prstGeom>
          <a:ln w="38100">
            <a:solidFill>
              <a:srgbClr val="353534"/>
            </a:solidFill>
            <a:prstDash val="lgDashDotDot"/>
          </a:ln>
        </p:spPr>
        <p:style>
          <a:lnRef idx="1">
            <a:schemeClr val="accent1"/>
          </a:lnRef>
          <a:fillRef idx="0">
            <a:schemeClr val="accent1"/>
          </a:fillRef>
          <a:effectRef idx="0">
            <a:schemeClr val="accent1"/>
          </a:effectRef>
          <a:fontRef idx="minor">
            <a:schemeClr val="tx1"/>
          </a:fontRef>
        </p:style>
      </p:cxnSp>
      <p:pic>
        <p:nvPicPr>
          <p:cNvPr id="18" name="Imagen 17" descr="Diagrama, Esquemático&#10;&#10;El contenido generado por IA puede ser incorrecto.">
            <a:extLst>
              <a:ext uri="{FF2B5EF4-FFF2-40B4-BE49-F238E27FC236}">
                <a16:creationId xmlns:a16="http://schemas.microsoft.com/office/drawing/2014/main" id="{EA1EB8E9-9D1B-AB40-3442-F3EF232AC98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858676" y="1716266"/>
            <a:ext cx="6321468" cy="6321468"/>
          </a:xfrm>
          <a:prstGeom prst="rect">
            <a:avLst/>
          </a:prstGeom>
        </p:spPr>
      </p:pic>
      <p:pic>
        <p:nvPicPr>
          <p:cNvPr id="4" name="Imagen 3">
            <a:extLst>
              <a:ext uri="{FF2B5EF4-FFF2-40B4-BE49-F238E27FC236}">
                <a16:creationId xmlns:a16="http://schemas.microsoft.com/office/drawing/2014/main" id="{D4A991D4-935B-9401-2A7C-71893668BE01}"/>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5791363" y="8163529"/>
            <a:ext cx="5952355" cy="1262245"/>
          </a:xfrm>
          <a:prstGeom prst="rect">
            <a:avLst/>
          </a:prstGeom>
        </p:spPr>
      </p:pic>
      <p:pic>
        <p:nvPicPr>
          <p:cNvPr id="7" name="Imagen 6">
            <a:extLst>
              <a:ext uri="{FF2B5EF4-FFF2-40B4-BE49-F238E27FC236}">
                <a16:creationId xmlns:a16="http://schemas.microsoft.com/office/drawing/2014/main" id="{570F8A67-EDC6-10E3-0BDA-E24444ACBC64}"/>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5882119" y="9155933"/>
            <a:ext cx="5227773" cy="1089754"/>
          </a:xfrm>
          <a:prstGeom prst="rect">
            <a:avLst/>
          </a:prstGeom>
        </p:spPr>
      </p:pic>
      <p:pic>
        <p:nvPicPr>
          <p:cNvPr id="21" name="Imagen 20">
            <a:extLst>
              <a:ext uri="{FF2B5EF4-FFF2-40B4-BE49-F238E27FC236}">
                <a16:creationId xmlns:a16="http://schemas.microsoft.com/office/drawing/2014/main" id="{CB3D8A56-9929-1D19-7FA0-A3C48145B2D1}"/>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15018398" y="9261991"/>
            <a:ext cx="1040837" cy="1040837"/>
          </a:xfrm>
          <a:prstGeom prst="rect">
            <a:avLst/>
          </a:prstGeom>
        </p:spPr>
      </p:pic>
      <p:pic>
        <p:nvPicPr>
          <p:cNvPr id="24" name="Imagen 23" descr="Diagrama, Forma&#10;&#10;El contenido generado por IA puede ser incorrecto.">
            <a:extLst>
              <a:ext uri="{FF2B5EF4-FFF2-40B4-BE49-F238E27FC236}">
                <a16:creationId xmlns:a16="http://schemas.microsoft.com/office/drawing/2014/main" id="{C98DF5B3-C37B-20D0-2759-D776B3B18EB7}"/>
              </a:ext>
            </a:extLst>
          </p:cNvPr>
          <p:cNvPicPr>
            <a:picLocks noChangeAspect="1"/>
          </p:cNvPicPr>
          <p:nvPr/>
        </p:nvPicPr>
        <p:blipFill>
          <a:blip r:embed="rId9">
            <a:clrChange>
              <a:clrFrom>
                <a:srgbClr val="FFFFFF"/>
              </a:clrFrom>
              <a:clrTo>
                <a:srgbClr val="FFFFFF">
                  <a:alpha val="0"/>
                </a:srgbClr>
              </a:clrTo>
            </a:clrChange>
          </a:blip>
          <a:srcRect t="32898"/>
          <a:stretch>
            <a:fillRect/>
          </a:stretch>
        </p:blipFill>
        <p:spPr>
          <a:xfrm>
            <a:off x="9484316" y="1572827"/>
            <a:ext cx="6323080" cy="6321468"/>
          </a:xfrm>
          <a:prstGeom prst="rect">
            <a:avLst/>
          </a:prstGeom>
        </p:spPr>
      </p:pic>
      <p:pic>
        <p:nvPicPr>
          <p:cNvPr id="32" name="Picture 2" descr="Planetario Halley UIS – Grupo Halley">
            <a:extLst>
              <a:ext uri="{FF2B5EF4-FFF2-40B4-BE49-F238E27FC236}">
                <a16:creationId xmlns:a16="http://schemas.microsoft.com/office/drawing/2014/main" id="{D0AF25B6-F6D1-224B-8E7F-3FBB4417489D}"/>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50000"/>
          <a:stretch>
            <a:fillRect/>
          </a:stretch>
        </p:blipFill>
        <p:spPr bwMode="auto">
          <a:xfrm>
            <a:off x="2830037" y="9380251"/>
            <a:ext cx="598963" cy="713607"/>
          </a:xfrm>
          <a:prstGeom prst="rect">
            <a:avLst/>
          </a:prstGeom>
          <a:noFill/>
          <a:extLst>
            <a:ext uri="{909E8E84-426E-40DD-AFC4-6F175D3DCCD1}">
              <a14:hiddenFill xmlns:a14="http://schemas.microsoft.com/office/drawing/2010/main">
                <a:solidFill>
                  <a:srgbClr val="FFFFFF"/>
                </a:solidFill>
              </a14:hiddenFill>
            </a:ext>
          </a:extLst>
        </p:spPr>
      </p:pic>
      <p:pic>
        <p:nvPicPr>
          <p:cNvPr id="38" name="Imagen 37">
            <a:extLst>
              <a:ext uri="{FF2B5EF4-FFF2-40B4-BE49-F238E27FC236}">
                <a16:creationId xmlns:a16="http://schemas.microsoft.com/office/drawing/2014/main" id="{98878A69-D86C-1244-39EF-57C719508BE5}"/>
              </a:ext>
            </a:extLst>
          </p:cNvPr>
          <p:cNvPicPr>
            <a:picLocks noChangeAspect="1"/>
          </p:cNvPicPr>
          <p:nvPr/>
        </p:nvPicPr>
        <p:blipFill>
          <a:blip r:embed="rId11"/>
          <a:srcRect t="1" r="32791" b="-13429"/>
          <a:stretch>
            <a:fillRect/>
          </a:stretch>
        </p:blipFill>
        <p:spPr>
          <a:xfrm>
            <a:off x="423753" y="9385796"/>
            <a:ext cx="1503844" cy="796860"/>
          </a:xfrm>
          <a:prstGeom prst="rect">
            <a:avLst/>
          </a:prstGeom>
        </p:spPr>
      </p:pic>
      <p:pic>
        <p:nvPicPr>
          <p:cNvPr id="41" name="Picture 2">
            <a:extLst>
              <a:ext uri="{FF2B5EF4-FFF2-40B4-BE49-F238E27FC236}">
                <a16:creationId xmlns:a16="http://schemas.microsoft.com/office/drawing/2014/main" id="{D5BCC88C-5016-C504-8277-5F90115A37F7}"/>
              </a:ext>
            </a:extLst>
          </p:cNvPr>
          <p:cNvPicPr>
            <a:picLocks noChangeAspect="1" noChangeArrowheads="1"/>
          </p:cNvPicPr>
          <p:nvPr/>
        </p:nvPicPr>
        <p:blipFill>
          <a:blip r:embed="rId12"/>
          <a:srcRect/>
          <a:stretch>
            <a:fillRect/>
          </a:stretch>
        </p:blipFill>
        <p:spPr bwMode="auto">
          <a:xfrm>
            <a:off x="1962232" y="9337184"/>
            <a:ext cx="857168" cy="799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64460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0EFE5"/>
        </a:solidFill>
        <a:effectLst/>
      </p:bgPr>
    </p:bg>
    <p:spTree>
      <p:nvGrpSpPr>
        <p:cNvPr id="1" name="">
          <a:extLst>
            <a:ext uri="{FF2B5EF4-FFF2-40B4-BE49-F238E27FC236}">
              <a16:creationId xmlns:a16="http://schemas.microsoft.com/office/drawing/2014/main" id="{EB79BEDE-0DCA-41A5-43F0-343452A3622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38A51C7-688D-301D-6B6C-18A24B48C2E2}"/>
              </a:ext>
            </a:extLst>
          </p:cNvPr>
          <p:cNvSpPr/>
          <p:nvPr/>
        </p:nvSpPr>
        <p:spPr>
          <a:xfrm rot="-5400000">
            <a:off x="-2834272" y="550875"/>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5" name="Freeform 5">
            <a:extLst>
              <a:ext uri="{FF2B5EF4-FFF2-40B4-BE49-F238E27FC236}">
                <a16:creationId xmlns:a16="http://schemas.microsoft.com/office/drawing/2014/main" id="{5272E839-2A8A-0A4A-07EE-99C562FF289F}"/>
              </a:ext>
            </a:extLst>
          </p:cNvPr>
          <p:cNvSpPr/>
          <p:nvPr/>
        </p:nvSpPr>
        <p:spPr>
          <a:xfrm>
            <a:off x="18380878" y="536003"/>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grpSp>
        <p:nvGrpSpPr>
          <p:cNvPr id="9" name="Group 9">
            <a:extLst>
              <a:ext uri="{FF2B5EF4-FFF2-40B4-BE49-F238E27FC236}">
                <a16:creationId xmlns:a16="http://schemas.microsoft.com/office/drawing/2014/main" id="{355F81DE-B30D-68E5-9D26-DA9BA8D458B0}"/>
              </a:ext>
            </a:extLst>
          </p:cNvPr>
          <p:cNvGrpSpPr/>
          <p:nvPr/>
        </p:nvGrpSpPr>
        <p:grpSpPr>
          <a:xfrm>
            <a:off x="16197774" y="8764908"/>
            <a:ext cx="1061526" cy="3044184"/>
            <a:chOff x="0" y="0"/>
            <a:chExt cx="279579" cy="801760"/>
          </a:xfrm>
        </p:grpSpPr>
        <p:sp>
          <p:nvSpPr>
            <p:cNvPr id="10" name="Freeform 10">
              <a:extLst>
                <a:ext uri="{FF2B5EF4-FFF2-40B4-BE49-F238E27FC236}">
                  <a16:creationId xmlns:a16="http://schemas.microsoft.com/office/drawing/2014/main" id="{A5479DEC-4C18-0241-B223-43E9EDBD4F5C}"/>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11" name="TextBox 11">
              <a:extLst>
                <a:ext uri="{FF2B5EF4-FFF2-40B4-BE49-F238E27FC236}">
                  <a16:creationId xmlns:a16="http://schemas.microsoft.com/office/drawing/2014/main" id="{04385B8D-5412-0D34-E45C-2D995C8EC0F5}"/>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a:extLst>
              <a:ext uri="{FF2B5EF4-FFF2-40B4-BE49-F238E27FC236}">
                <a16:creationId xmlns:a16="http://schemas.microsoft.com/office/drawing/2014/main" id="{0783529E-FEDC-80C4-55DA-5E6173B6EF7E}"/>
              </a:ext>
            </a:extLst>
          </p:cNvPr>
          <p:cNvSpPr txBox="1"/>
          <p:nvPr/>
        </p:nvSpPr>
        <p:spPr>
          <a:xfrm>
            <a:off x="16084888" y="9153907"/>
            <a:ext cx="1174412" cy="514350"/>
          </a:xfrm>
          <a:prstGeom prst="rect">
            <a:avLst/>
          </a:prstGeom>
        </p:spPr>
        <p:txBody>
          <a:bodyPr lIns="0" tIns="0" rIns="0" bIns="0" rtlCol="0" anchor="t">
            <a:spAutoFit/>
          </a:bodyPr>
          <a:lstStyle/>
          <a:p>
            <a:pPr algn="ctr">
              <a:lnSpc>
                <a:spcPts val="4200"/>
              </a:lnSpc>
              <a:spcBef>
                <a:spcPct val="0"/>
              </a:spcBef>
            </a:pPr>
            <a:r>
              <a:rPr lang="en-US" sz="3000" dirty="0">
                <a:solidFill>
                  <a:srgbClr val="353534"/>
                </a:solidFill>
                <a:latin typeface="Merriweather"/>
                <a:ea typeface="Merriweather"/>
                <a:cs typeface="Merriweather"/>
                <a:sym typeface="Merriweather"/>
              </a:rPr>
              <a:t>10</a:t>
            </a:r>
          </a:p>
        </p:txBody>
      </p:sp>
      <p:sp>
        <p:nvSpPr>
          <p:cNvPr id="15" name="TextBox 10">
            <a:extLst>
              <a:ext uri="{FF2B5EF4-FFF2-40B4-BE49-F238E27FC236}">
                <a16:creationId xmlns:a16="http://schemas.microsoft.com/office/drawing/2014/main" id="{4E96DF5D-D662-7FB2-7654-C247DC4C897C}"/>
              </a:ext>
            </a:extLst>
          </p:cNvPr>
          <p:cNvSpPr txBox="1"/>
          <p:nvPr/>
        </p:nvSpPr>
        <p:spPr>
          <a:xfrm>
            <a:off x="685800" y="620911"/>
            <a:ext cx="12283294" cy="1846659"/>
          </a:xfrm>
          <a:prstGeom prst="rect">
            <a:avLst/>
          </a:prstGeom>
        </p:spPr>
        <p:txBody>
          <a:bodyPr wrap="square" lIns="0" tIns="0" rIns="0" bIns="0" rtlCol="0" anchor="t">
            <a:spAutoFit/>
          </a:bodyPr>
          <a:lstStyle/>
          <a:p>
            <a:pPr>
              <a:spcBef>
                <a:spcPct val="0"/>
              </a:spcBef>
            </a:pPr>
            <a:r>
              <a:rPr lang="es-CO" sz="6000" dirty="0">
                <a:solidFill>
                  <a:srgbClr val="353534"/>
                </a:solidFill>
                <a:latin typeface="Abril Fatface"/>
                <a:ea typeface="Abril Fatface"/>
                <a:cs typeface="Abril Fatface"/>
                <a:sym typeface="Abril Fatface"/>
              </a:rPr>
              <a:t>Lente Gravitacional</a:t>
            </a:r>
          </a:p>
          <a:p>
            <a:pPr>
              <a:spcBef>
                <a:spcPct val="0"/>
              </a:spcBef>
            </a:pPr>
            <a:endParaRPr lang="es-CO" sz="6000" dirty="0">
              <a:solidFill>
                <a:srgbClr val="353534"/>
              </a:solidFill>
              <a:latin typeface="Abril Fatface"/>
              <a:ea typeface="Abril Fatface"/>
              <a:cs typeface="Abril Fatface"/>
              <a:sym typeface="Abril Fatface"/>
            </a:endParaRPr>
          </a:p>
        </p:txBody>
      </p:sp>
      <p:sp>
        <p:nvSpPr>
          <p:cNvPr id="25" name="Freeform 7">
            <a:extLst>
              <a:ext uri="{FF2B5EF4-FFF2-40B4-BE49-F238E27FC236}">
                <a16:creationId xmlns:a16="http://schemas.microsoft.com/office/drawing/2014/main" id="{223284D5-C438-E4BF-0C87-C8B9EAB844EE}"/>
              </a:ext>
            </a:extLst>
          </p:cNvPr>
          <p:cNvSpPr/>
          <p:nvPr/>
        </p:nvSpPr>
        <p:spPr>
          <a:xfrm>
            <a:off x="495705" y="9089666"/>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7" name="Freeform 8">
            <a:extLst>
              <a:ext uri="{FF2B5EF4-FFF2-40B4-BE49-F238E27FC236}">
                <a16:creationId xmlns:a16="http://schemas.microsoft.com/office/drawing/2014/main" id="{1ADB56C5-3484-CE0F-5EB3-E848F77CF3F6}"/>
              </a:ext>
            </a:extLst>
          </p:cNvPr>
          <p:cNvSpPr/>
          <p:nvPr/>
        </p:nvSpPr>
        <p:spPr>
          <a:xfrm rot="-5400000">
            <a:off x="-1294784" y="7319324"/>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9" name="Freeform 12">
            <a:extLst>
              <a:ext uri="{FF2B5EF4-FFF2-40B4-BE49-F238E27FC236}">
                <a16:creationId xmlns:a16="http://schemas.microsoft.com/office/drawing/2014/main" id="{230A4B20-056E-37AE-58FC-57778A08680A}"/>
              </a:ext>
            </a:extLst>
          </p:cNvPr>
          <p:cNvSpPr/>
          <p:nvPr/>
        </p:nvSpPr>
        <p:spPr>
          <a:xfrm rot="-10800000">
            <a:off x="12626322" y="9089666"/>
            <a:ext cx="3580978" cy="296130"/>
          </a:xfrm>
          <a:custGeom>
            <a:avLst/>
            <a:gdLst/>
            <a:ahLst/>
            <a:cxnLst/>
            <a:rect l="l" t="t" r="r" b="b"/>
            <a:pathLst>
              <a:path w="3580978" h="296130">
                <a:moveTo>
                  <a:pt x="0" y="0"/>
                </a:moveTo>
                <a:lnTo>
                  <a:pt x="3580977" y="0"/>
                </a:lnTo>
                <a:lnTo>
                  <a:pt x="3580977"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pic>
        <p:nvPicPr>
          <p:cNvPr id="4" name="Imagen 3" descr="Interfaz de usuario gráfica, Texto&#10;&#10;El contenido generado por IA puede ser incorrecto.">
            <a:extLst>
              <a:ext uri="{FF2B5EF4-FFF2-40B4-BE49-F238E27FC236}">
                <a16:creationId xmlns:a16="http://schemas.microsoft.com/office/drawing/2014/main" id="{57DD6720-9C4D-DE6C-5448-CB60902143E3}"/>
              </a:ext>
            </a:extLst>
          </p:cNvPr>
          <p:cNvPicPr>
            <a:picLocks noChangeAspect="1"/>
          </p:cNvPicPr>
          <p:nvPr/>
        </p:nvPicPr>
        <p:blipFill>
          <a:blip r:embed="rId5"/>
          <a:stretch>
            <a:fillRect/>
          </a:stretch>
        </p:blipFill>
        <p:spPr>
          <a:xfrm>
            <a:off x="11993880" y="-114300"/>
            <a:ext cx="6294120" cy="2037698"/>
          </a:xfrm>
          <a:prstGeom prst="rect">
            <a:avLst/>
          </a:prstGeom>
        </p:spPr>
      </p:pic>
      <p:pic>
        <p:nvPicPr>
          <p:cNvPr id="13" name="Imagen 12">
            <a:extLst>
              <a:ext uri="{FF2B5EF4-FFF2-40B4-BE49-F238E27FC236}">
                <a16:creationId xmlns:a16="http://schemas.microsoft.com/office/drawing/2014/main" id="{A4EDEEAA-A070-8AEF-2DC1-97339AAFED55}"/>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6863359" y="1767709"/>
            <a:ext cx="3807342" cy="3023773"/>
          </a:xfrm>
          <a:custGeom>
            <a:avLst/>
            <a:gdLst>
              <a:gd name="csX0" fmla="*/ 0 w 3807342"/>
              <a:gd name="csY0" fmla="*/ 0 h 3023773"/>
              <a:gd name="csX1" fmla="*/ 672630 w 3807342"/>
              <a:gd name="csY1" fmla="*/ 0 h 3023773"/>
              <a:gd name="csX2" fmla="*/ 1345261 w 3807342"/>
              <a:gd name="csY2" fmla="*/ 0 h 3023773"/>
              <a:gd name="csX3" fmla="*/ 1865598 w 3807342"/>
              <a:gd name="csY3" fmla="*/ 0 h 3023773"/>
              <a:gd name="csX4" fmla="*/ 2500155 w 3807342"/>
              <a:gd name="csY4" fmla="*/ 0 h 3023773"/>
              <a:gd name="csX5" fmla="*/ 3020491 w 3807342"/>
              <a:gd name="csY5" fmla="*/ 0 h 3023773"/>
              <a:gd name="csX6" fmla="*/ 3807342 w 3807342"/>
              <a:gd name="csY6" fmla="*/ 0 h 3023773"/>
              <a:gd name="csX7" fmla="*/ 3807342 w 3807342"/>
              <a:gd name="csY7" fmla="*/ 574517 h 3023773"/>
              <a:gd name="csX8" fmla="*/ 3807342 w 3807342"/>
              <a:gd name="csY8" fmla="*/ 1149034 h 3023773"/>
              <a:gd name="csX9" fmla="*/ 3807342 w 3807342"/>
              <a:gd name="csY9" fmla="*/ 1663075 h 3023773"/>
              <a:gd name="csX10" fmla="*/ 3807342 w 3807342"/>
              <a:gd name="csY10" fmla="*/ 2177117 h 3023773"/>
              <a:gd name="csX11" fmla="*/ 3807342 w 3807342"/>
              <a:gd name="csY11" fmla="*/ 3023773 h 3023773"/>
              <a:gd name="csX12" fmla="*/ 3248932 w 3807342"/>
              <a:gd name="csY12" fmla="*/ 3023773 h 3023773"/>
              <a:gd name="csX13" fmla="*/ 2614375 w 3807342"/>
              <a:gd name="csY13" fmla="*/ 3023773 h 3023773"/>
              <a:gd name="csX14" fmla="*/ 1979818 w 3807342"/>
              <a:gd name="csY14" fmla="*/ 3023773 h 3023773"/>
              <a:gd name="csX15" fmla="*/ 1459481 w 3807342"/>
              <a:gd name="csY15" fmla="*/ 3023773 h 3023773"/>
              <a:gd name="csX16" fmla="*/ 824924 w 3807342"/>
              <a:gd name="csY16" fmla="*/ 3023773 h 3023773"/>
              <a:gd name="csX17" fmla="*/ 0 w 3807342"/>
              <a:gd name="csY17" fmla="*/ 3023773 h 3023773"/>
              <a:gd name="csX18" fmla="*/ 0 w 3807342"/>
              <a:gd name="csY18" fmla="*/ 2479494 h 3023773"/>
              <a:gd name="csX19" fmla="*/ 0 w 3807342"/>
              <a:gd name="csY19" fmla="*/ 1844502 h 3023773"/>
              <a:gd name="csX20" fmla="*/ 0 w 3807342"/>
              <a:gd name="csY20" fmla="*/ 1330460 h 3023773"/>
              <a:gd name="csX21" fmla="*/ 0 w 3807342"/>
              <a:gd name="csY21" fmla="*/ 786181 h 3023773"/>
              <a:gd name="csX22" fmla="*/ 0 w 3807342"/>
              <a:gd name="csY22" fmla="*/ 0 h 30237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3807342" h="3023773" fill="none" extrusionOk="0">
                <a:moveTo>
                  <a:pt x="0" y="0"/>
                </a:moveTo>
                <a:cubicBezTo>
                  <a:pt x="170386" y="-16942"/>
                  <a:pt x="404262" y="21991"/>
                  <a:pt x="672630" y="0"/>
                </a:cubicBezTo>
                <a:cubicBezTo>
                  <a:pt x="940998" y="-21991"/>
                  <a:pt x="1012914" y="20779"/>
                  <a:pt x="1345261" y="0"/>
                </a:cubicBezTo>
                <a:cubicBezTo>
                  <a:pt x="1677608" y="-20779"/>
                  <a:pt x="1679138" y="3091"/>
                  <a:pt x="1865598" y="0"/>
                </a:cubicBezTo>
                <a:cubicBezTo>
                  <a:pt x="2052058" y="-3091"/>
                  <a:pt x="2351493" y="-10790"/>
                  <a:pt x="2500155" y="0"/>
                </a:cubicBezTo>
                <a:cubicBezTo>
                  <a:pt x="2648817" y="10790"/>
                  <a:pt x="2839837" y="-6264"/>
                  <a:pt x="3020491" y="0"/>
                </a:cubicBezTo>
                <a:cubicBezTo>
                  <a:pt x="3201145" y="6264"/>
                  <a:pt x="3483696" y="21878"/>
                  <a:pt x="3807342" y="0"/>
                </a:cubicBezTo>
                <a:cubicBezTo>
                  <a:pt x="3780123" y="227075"/>
                  <a:pt x="3802961" y="384973"/>
                  <a:pt x="3807342" y="574517"/>
                </a:cubicBezTo>
                <a:cubicBezTo>
                  <a:pt x="3811723" y="764061"/>
                  <a:pt x="3809555" y="875818"/>
                  <a:pt x="3807342" y="1149034"/>
                </a:cubicBezTo>
                <a:cubicBezTo>
                  <a:pt x="3805129" y="1422250"/>
                  <a:pt x="3801233" y="1525560"/>
                  <a:pt x="3807342" y="1663075"/>
                </a:cubicBezTo>
                <a:cubicBezTo>
                  <a:pt x="3813451" y="1800590"/>
                  <a:pt x="3819954" y="2026689"/>
                  <a:pt x="3807342" y="2177117"/>
                </a:cubicBezTo>
                <a:cubicBezTo>
                  <a:pt x="3794730" y="2327545"/>
                  <a:pt x="3811145" y="2811118"/>
                  <a:pt x="3807342" y="3023773"/>
                </a:cubicBezTo>
                <a:cubicBezTo>
                  <a:pt x="3550239" y="3006620"/>
                  <a:pt x="3429572" y="3018370"/>
                  <a:pt x="3248932" y="3023773"/>
                </a:cubicBezTo>
                <a:cubicBezTo>
                  <a:pt x="3068292" y="3029177"/>
                  <a:pt x="2795361" y="3003732"/>
                  <a:pt x="2614375" y="3023773"/>
                </a:cubicBezTo>
                <a:cubicBezTo>
                  <a:pt x="2433389" y="3043814"/>
                  <a:pt x="2205910" y="3017213"/>
                  <a:pt x="1979818" y="3023773"/>
                </a:cubicBezTo>
                <a:cubicBezTo>
                  <a:pt x="1753726" y="3030333"/>
                  <a:pt x="1678882" y="3028266"/>
                  <a:pt x="1459481" y="3023773"/>
                </a:cubicBezTo>
                <a:cubicBezTo>
                  <a:pt x="1240080" y="3019280"/>
                  <a:pt x="1134836" y="3006731"/>
                  <a:pt x="824924" y="3023773"/>
                </a:cubicBezTo>
                <a:cubicBezTo>
                  <a:pt x="515012" y="3040815"/>
                  <a:pt x="207051" y="3005714"/>
                  <a:pt x="0" y="3023773"/>
                </a:cubicBezTo>
                <a:cubicBezTo>
                  <a:pt x="-2209" y="2852363"/>
                  <a:pt x="4799" y="2656547"/>
                  <a:pt x="0" y="2479494"/>
                </a:cubicBezTo>
                <a:cubicBezTo>
                  <a:pt x="-4799" y="2302441"/>
                  <a:pt x="15404" y="2089704"/>
                  <a:pt x="0" y="1844502"/>
                </a:cubicBezTo>
                <a:cubicBezTo>
                  <a:pt x="-15404" y="1599300"/>
                  <a:pt x="23120" y="1542583"/>
                  <a:pt x="0" y="1330460"/>
                </a:cubicBezTo>
                <a:cubicBezTo>
                  <a:pt x="-23120" y="1118337"/>
                  <a:pt x="15256" y="1035899"/>
                  <a:pt x="0" y="786181"/>
                </a:cubicBezTo>
                <a:cubicBezTo>
                  <a:pt x="-15256" y="536463"/>
                  <a:pt x="5336" y="284357"/>
                  <a:pt x="0" y="0"/>
                </a:cubicBezTo>
                <a:close/>
              </a:path>
              <a:path w="3807342" h="3023773" stroke="0" extrusionOk="0">
                <a:moveTo>
                  <a:pt x="0" y="0"/>
                </a:moveTo>
                <a:cubicBezTo>
                  <a:pt x="256424" y="-20951"/>
                  <a:pt x="383657" y="-2244"/>
                  <a:pt x="558410" y="0"/>
                </a:cubicBezTo>
                <a:cubicBezTo>
                  <a:pt x="733163" y="2244"/>
                  <a:pt x="938466" y="-19336"/>
                  <a:pt x="1154894" y="0"/>
                </a:cubicBezTo>
                <a:cubicBezTo>
                  <a:pt x="1371322" y="19336"/>
                  <a:pt x="1605464" y="-31581"/>
                  <a:pt x="1789451" y="0"/>
                </a:cubicBezTo>
                <a:cubicBezTo>
                  <a:pt x="1973438" y="31581"/>
                  <a:pt x="2167300" y="1480"/>
                  <a:pt x="2462081" y="0"/>
                </a:cubicBezTo>
                <a:cubicBezTo>
                  <a:pt x="2756862" y="-1480"/>
                  <a:pt x="2906503" y="6939"/>
                  <a:pt x="3134712" y="0"/>
                </a:cubicBezTo>
                <a:cubicBezTo>
                  <a:pt x="3362921" y="-6939"/>
                  <a:pt x="3632448" y="-9360"/>
                  <a:pt x="3807342" y="0"/>
                </a:cubicBezTo>
                <a:cubicBezTo>
                  <a:pt x="3804151" y="241332"/>
                  <a:pt x="3800434" y="304144"/>
                  <a:pt x="3807342" y="544279"/>
                </a:cubicBezTo>
                <a:cubicBezTo>
                  <a:pt x="3814250" y="784414"/>
                  <a:pt x="3801928" y="993618"/>
                  <a:pt x="3807342" y="1209509"/>
                </a:cubicBezTo>
                <a:cubicBezTo>
                  <a:pt x="3812757" y="1425400"/>
                  <a:pt x="3792261" y="1671984"/>
                  <a:pt x="3807342" y="1814264"/>
                </a:cubicBezTo>
                <a:cubicBezTo>
                  <a:pt x="3822423" y="1956545"/>
                  <a:pt x="3784909" y="2138304"/>
                  <a:pt x="3807342" y="2328305"/>
                </a:cubicBezTo>
                <a:cubicBezTo>
                  <a:pt x="3829775" y="2518306"/>
                  <a:pt x="3824979" y="2738108"/>
                  <a:pt x="3807342" y="3023773"/>
                </a:cubicBezTo>
                <a:cubicBezTo>
                  <a:pt x="3552380" y="3028307"/>
                  <a:pt x="3443678" y="3011283"/>
                  <a:pt x="3134712" y="3023773"/>
                </a:cubicBezTo>
                <a:cubicBezTo>
                  <a:pt x="2825746" y="3036264"/>
                  <a:pt x="2702362" y="3024237"/>
                  <a:pt x="2462081" y="3023773"/>
                </a:cubicBezTo>
                <a:cubicBezTo>
                  <a:pt x="2221800" y="3023309"/>
                  <a:pt x="2117990" y="3046096"/>
                  <a:pt x="1941744" y="3023773"/>
                </a:cubicBezTo>
                <a:cubicBezTo>
                  <a:pt x="1765498" y="3001450"/>
                  <a:pt x="1465433" y="3028849"/>
                  <a:pt x="1307187" y="3023773"/>
                </a:cubicBezTo>
                <a:cubicBezTo>
                  <a:pt x="1148941" y="3018697"/>
                  <a:pt x="926159" y="3053387"/>
                  <a:pt x="596484" y="3023773"/>
                </a:cubicBezTo>
                <a:cubicBezTo>
                  <a:pt x="266809" y="2994159"/>
                  <a:pt x="129114" y="3036978"/>
                  <a:pt x="0" y="3023773"/>
                </a:cubicBezTo>
                <a:cubicBezTo>
                  <a:pt x="14063" y="2890052"/>
                  <a:pt x="14653" y="2640221"/>
                  <a:pt x="0" y="2479494"/>
                </a:cubicBezTo>
                <a:cubicBezTo>
                  <a:pt x="-14653" y="2318767"/>
                  <a:pt x="-11810" y="1990144"/>
                  <a:pt x="0" y="1844502"/>
                </a:cubicBezTo>
                <a:cubicBezTo>
                  <a:pt x="11810" y="1698860"/>
                  <a:pt x="15206" y="1418634"/>
                  <a:pt x="0" y="1300222"/>
                </a:cubicBezTo>
                <a:cubicBezTo>
                  <a:pt x="-15206" y="1181810"/>
                  <a:pt x="-7129" y="975292"/>
                  <a:pt x="0" y="725706"/>
                </a:cubicBezTo>
                <a:cubicBezTo>
                  <a:pt x="7129" y="476120"/>
                  <a:pt x="-2564" y="293861"/>
                  <a:pt x="0" y="0"/>
                </a:cubicBezTo>
                <a:close/>
              </a:path>
            </a:pathLst>
          </a:custGeom>
          <a:ln>
            <a:noFill/>
            <a:round/>
            <a:extLst>
              <a:ext uri="{C807C97D-BFC1-408E-A445-0C87EB9F89A2}">
                <ask:lineSketchStyleProps xmlns:ask="http://schemas.microsoft.com/office/drawing/2018/sketchyshapes" sd="3689626811">
                  <a:prstGeom prst="rect">
                    <a:avLst/>
                  </a:prstGeom>
                  <ask:type>
                    <ask:lineSketchFreehand/>
                  </ask:type>
                </ask:lineSketchStyleProps>
              </a:ext>
            </a:extLst>
          </a:ln>
        </p:spPr>
      </p:pic>
      <p:pic>
        <p:nvPicPr>
          <p:cNvPr id="17" name="Imagen 16">
            <a:extLst>
              <a:ext uri="{FF2B5EF4-FFF2-40B4-BE49-F238E27FC236}">
                <a16:creationId xmlns:a16="http://schemas.microsoft.com/office/drawing/2014/main" id="{4BD02B44-0164-4ACD-7A6A-4670B6E202E0}"/>
              </a:ext>
            </a:extLst>
          </p:cNvPr>
          <p:cNvPicPr>
            <a:picLocks noChangeAspect="1"/>
          </p:cNvPicPr>
          <p:nvPr/>
        </p:nvPicPr>
        <p:blipFill>
          <a:blip r:embed="rId7"/>
          <a:stretch>
            <a:fillRect/>
          </a:stretch>
        </p:blipFill>
        <p:spPr>
          <a:xfrm>
            <a:off x="538836" y="1767709"/>
            <a:ext cx="5755285" cy="3023773"/>
          </a:xfrm>
          <a:custGeom>
            <a:avLst/>
            <a:gdLst>
              <a:gd name="csX0" fmla="*/ 0 w 5755285"/>
              <a:gd name="csY0" fmla="*/ 0 h 3023773"/>
              <a:gd name="csX1" fmla="*/ 581923 w 5755285"/>
              <a:gd name="csY1" fmla="*/ 0 h 3023773"/>
              <a:gd name="csX2" fmla="*/ 1048741 w 5755285"/>
              <a:gd name="csY2" fmla="*/ 0 h 3023773"/>
              <a:gd name="csX3" fmla="*/ 1630664 w 5755285"/>
              <a:gd name="csY3" fmla="*/ 0 h 3023773"/>
              <a:gd name="csX4" fmla="*/ 2155034 w 5755285"/>
              <a:gd name="csY4" fmla="*/ 0 h 3023773"/>
              <a:gd name="csX5" fmla="*/ 2621852 w 5755285"/>
              <a:gd name="csY5" fmla="*/ 0 h 3023773"/>
              <a:gd name="csX6" fmla="*/ 3146222 w 5755285"/>
              <a:gd name="csY6" fmla="*/ 0 h 3023773"/>
              <a:gd name="csX7" fmla="*/ 3670593 w 5755285"/>
              <a:gd name="csY7" fmla="*/ 0 h 3023773"/>
              <a:gd name="csX8" fmla="*/ 4367622 w 5755285"/>
              <a:gd name="csY8" fmla="*/ 0 h 3023773"/>
              <a:gd name="csX9" fmla="*/ 5064651 w 5755285"/>
              <a:gd name="csY9" fmla="*/ 0 h 3023773"/>
              <a:gd name="csX10" fmla="*/ 5755285 w 5755285"/>
              <a:gd name="csY10" fmla="*/ 0 h 3023773"/>
              <a:gd name="csX11" fmla="*/ 5755285 w 5755285"/>
              <a:gd name="csY11" fmla="*/ 514041 h 3023773"/>
              <a:gd name="csX12" fmla="*/ 5755285 w 5755285"/>
              <a:gd name="csY12" fmla="*/ 1028083 h 3023773"/>
              <a:gd name="csX13" fmla="*/ 5755285 w 5755285"/>
              <a:gd name="csY13" fmla="*/ 1602600 h 3023773"/>
              <a:gd name="csX14" fmla="*/ 5755285 w 5755285"/>
              <a:gd name="csY14" fmla="*/ 2116641 h 3023773"/>
              <a:gd name="csX15" fmla="*/ 5755285 w 5755285"/>
              <a:gd name="csY15" fmla="*/ 3023773 h 3023773"/>
              <a:gd name="csX16" fmla="*/ 5173362 w 5755285"/>
              <a:gd name="csY16" fmla="*/ 3023773 h 3023773"/>
              <a:gd name="csX17" fmla="*/ 4533886 w 5755285"/>
              <a:gd name="csY17" fmla="*/ 3023773 h 3023773"/>
              <a:gd name="csX18" fmla="*/ 4009515 w 5755285"/>
              <a:gd name="csY18" fmla="*/ 3023773 h 3023773"/>
              <a:gd name="csX19" fmla="*/ 3254933 w 5755285"/>
              <a:gd name="csY19" fmla="*/ 3023773 h 3023773"/>
              <a:gd name="csX20" fmla="*/ 2500352 w 5755285"/>
              <a:gd name="csY20" fmla="*/ 3023773 h 3023773"/>
              <a:gd name="csX21" fmla="*/ 1803323 w 5755285"/>
              <a:gd name="csY21" fmla="*/ 3023773 h 3023773"/>
              <a:gd name="csX22" fmla="*/ 1106294 w 5755285"/>
              <a:gd name="csY22" fmla="*/ 3023773 h 3023773"/>
              <a:gd name="csX23" fmla="*/ 639476 w 5755285"/>
              <a:gd name="csY23" fmla="*/ 3023773 h 3023773"/>
              <a:gd name="csX24" fmla="*/ 0 w 5755285"/>
              <a:gd name="csY24" fmla="*/ 3023773 h 3023773"/>
              <a:gd name="csX25" fmla="*/ 0 w 5755285"/>
              <a:gd name="csY25" fmla="*/ 2509732 h 3023773"/>
              <a:gd name="csX26" fmla="*/ 0 w 5755285"/>
              <a:gd name="csY26" fmla="*/ 1874739 h 3023773"/>
              <a:gd name="csX27" fmla="*/ 0 w 5755285"/>
              <a:gd name="csY27" fmla="*/ 1360698 h 3023773"/>
              <a:gd name="csX28" fmla="*/ 0 w 5755285"/>
              <a:gd name="csY28" fmla="*/ 786181 h 3023773"/>
              <a:gd name="csX29" fmla="*/ 0 w 5755285"/>
              <a:gd name="csY29" fmla="*/ 0 h 30237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Lst>
            <a:rect l="l" t="t" r="r" b="b"/>
            <a:pathLst>
              <a:path w="5755285" h="3023773" fill="none" extrusionOk="0">
                <a:moveTo>
                  <a:pt x="0" y="0"/>
                </a:moveTo>
                <a:cubicBezTo>
                  <a:pt x="167797" y="24777"/>
                  <a:pt x="395093" y="-14123"/>
                  <a:pt x="581923" y="0"/>
                </a:cubicBezTo>
                <a:cubicBezTo>
                  <a:pt x="768753" y="14123"/>
                  <a:pt x="915712" y="-19626"/>
                  <a:pt x="1048741" y="0"/>
                </a:cubicBezTo>
                <a:cubicBezTo>
                  <a:pt x="1181770" y="19626"/>
                  <a:pt x="1438146" y="24441"/>
                  <a:pt x="1630664" y="0"/>
                </a:cubicBezTo>
                <a:cubicBezTo>
                  <a:pt x="1823182" y="-24441"/>
                  <a:pt x="2016945" y="1826"/>
                  <a:pt x="2155034" y="0"/>
                </a:cubicBezTo>
                <a:cubicBezTo>
                  <a:pt x="2293123" y="-1826"/>
                  <a:pt x="2416204" y="-20820"/>
                  <a:pt x="2621852" y="0"/>
                </a:cubicBezTo>
                <a:cubicBezTo>
                  <a:pt x="2827500" y="20820"/>
                  <a:pt x="2927691" y="17091"/>
                  <a:pt x="3146222" y="0"/>
                </a:cubicBezTo>
                <a:cubicBezTo>
                  <a:pt x="3364753" y="-17091"/>
                  <a:pt x="3457718" y="378"/>
                  <a:pt x="3670593" y="0"/>
                </a:cubicBezTo>
                <a:cubicBezTo>
                  <a:pt x="3883468" y="-378"/>
                  <a:pt x="4142689" y="31953"/>
                  <a:pt x="4367622" y="0"/>
                </a:cubicBezTo>
                <a:cubicBezTo>
                  <a:pt x="4592555" y="-31953"/>
                  <a:pt x="4768338" y="8358"/>
                  <a:pt x="5064651" y="0"/>
                </a:cubicBezTo>
                <a:cubicBezTo>
                  <a:pt x="5360964" y="-8358"/>
                  <a:pt x="5471202" y="14524"/>
                  <a:pt x="5755285" y="0"/>
                </a:cubicBezTo>
                <a:cubicBezTo>
                  <a:pt x="5777992" y="161512"/>
                  <a:pt x="5740699" y="374036"/>
                  <a:pt x="5755285" y="514041"/>
                </a:cubicBezTo>
                <a:cubicBezTo>
                  <a:pt x="5769871" y="654046"/>
                  <a:pt x="5749053" y="908794"/>
                  <a:pt x="5755285" y="1028083"/>
                </a:cubicBezTo>
                <a:cubicBezTo>
                  <a:pt x="5761517" y="1147372"/>
                  <a:pt x="5765718" y="1334163"/>
                  <a:pt x="5755285" y="1602600"/>
                </a:cubicBezTo>
                <a:cubicBezTo>
                  <a:pt x="5744852" y="1871037"/>
                  <a:pt x="5767818" y="1913482"/>
                  <a:pt x="5755285" y="2116641"/>
                </a:cubicBezTo>
                <a:cubicBezTo>
                  <a:pt x="5742752" y="2319800"/>
                  <a:pt x="5766236" y="2751645"/>
                  <a:pt x="5755285" y="3023773"/>
                </a:cubicBezTo>
                <a:cubicBezTo>
                  <a:pt x="5498189" y="2997797"/>
                  <a:pt x="5324864" y="3013539"/>
                  <a:pt x="5173362" y="3023773"/>
                </a:cubicBezTo>
                <a:cubicBezTo>
                  <a:pt x="5021860" y="3034007"/>
                  <a:pt x="4677897" y="3012811"/>
                  <a:pt x="4533886" y="3023773"/>
                </a:cubicBezTo>
                <a:cubicBezTo>
                  <a:pt x="4389875" y="3034735"/>
                  <a:pt x="4172784" y="3009670"/>
                  <a:pt x="4009515" y="3023773"/>
                </a:cubicBezTo>
                <a:cubicBezTo>
                  <a:pt x="3846246" y="3037876"/>
                  <a:pt x="3601772" y="3012286"/>
                  <a:pt x="3254933" y="3023773"/>
                </a:cubicBezTo>
                <a:cubicBezTo>
                  <a:pt x="2908094" y="3035260"/>
                  <a:pt x="2692837" y="3060319"/>
                  <a:pt x="2500352" y="3023773"/>
                </a:cubicBezTo>
                <a:cubicBezTo>
                  <a:pt x="2307867" y="2987227"/>
                  <a:pt x="2032252" y="3047601"/>
                  <a:pt x="1803323" y="3023773"/>
                </a:cubicBezTo>
                <a:cubicBezTo>
                  <a:pt x="1574394" y="2999945"/>
                  <a:pt x="1249887" y="3021694"/>
                  <a:pt x="1106294" y="3023773"/>
                </a:cubicBezTo>
                <a:cubicBezTo>
                  <a:pt x="962701" y="3025852"/>
                  <a:pt x="825545" y="3001986"/>
                  <a:pt x="639476" y="3023773"/>
                </a:cubicBezTo>
                <a:cubicBezTo>
                  <a:pt x="453407" y="3045560"/>
                  <a:pt x="314647" y="3051384"/>
                  <a:pt x="0" y="3023773"/>
                </a:cubicBezTo>
                <a:cubicBezTo>
                  <a:pt x="-25138" y="2859924"/>
                  <a:pt x="-8694" y="2754882"/>
                  <a:pt x="0" y="2509732"/>
                </a:cubicBezTo>
                <a:cubicBezTo>
                  <a:pt x="8694" y="2264582"/>
                  <a:pt x="-1457" y="2096876"/>
                  <a:pt x="0" y="1874739"/>
                </a:cubicBezTo>
                <a:cubicBezTo>
                  <a:pt x="1457" y="1652602"/>
                  <a:pt x="-17136" y="1564485"/>
                  <a:pt x="0" y="1360698"/>
                </a:cubicBezTo>
                <a:cubicBezTo>
                  <a:pt x="17136" y="1156911"/>
                  <a:pt x="4461" y="943309"/>
                  <a:pt x="0" y="786181"/>
                </a:cubicBezTo>
                <a:cubicBezTo>
                  <a:pt x="-4461" y="629053"/>
                  <a:pt x="-28393" y="254854"/>
                  <a:pt x="0" y="0"/>
                </a:cubicBezTo>
                <a:close/>
              </a:path>
              <a:path w="5755285" h="3023773" stroke="0" extrusionOk="0">
                <a:moveTo>
                  <a:pt x="0" y="0"/>
                </a:moveTo>
                <a:cubicBezTo>
                  <a:pt x="202040" y="-19109"/>
                  <a:pt x="320251" y="19315"/>
                  <a:pt x="524370" y="0"/>
                </a:cubicBezTo>
                <a:cubicBezTo>
                  <a:pt x="728489" y="-19315"/>
                  <a:pt x="1028223" y="-5713"/>
                  <a:pt x="1221399" y="0"/>
                </a:cubicBezTo>
                <a:cubicBezTo>
                  <a:pt x="1414575" y="5713"/>
                  <a:pt x="1624391" y="921"/>
                  <a:pt x="1975981" y="0"/>
                </a:cubicBezTo>
                <a:cubicBezTo>
                  <a:pt x="2327571" y="-921"/>
                  <a:pt x="2371293" y="-16650"/>
                  <a:pt x="2557904" y="0"/>
                </a:cubicBezTo>
                <a:cubicBezTo>
                  <a:pt x="2744515" y="16650"/>
                  <a:pt x="2942970" y="24554"/>
                  <a:pt x="3197381" y="0"/>
                </a:cubicBezTo>
                <a:cubicBezTo>
                  <a:pt x="3451792" y="-24554"/>
                  <a:pt x="3737907" y="32531"/>
                  <a:pt x="3894410" y="0"/>
                </a:cubicBezTo>
                <a:cubicBezTo>
                  <a:pt x="4050913" y="-32531"/>
                  <a:pt x="4348247" y="-19985"/>
                  <a:pt x="4591438" y="0"/>
                </a:cubicBezTo>
                <a:cubicBezTo>
                  <a:pt x="4834629" y="19985"/>
                  <a:pt x="4881780" y="22118"/>
                  <a:pt x="5058256" y="0"/>
                </a:cubicBezTo>
                <a:cubicBezTo>
                  <a:pt x="5234732" y="-22118"/>
                  <a:pt x="5604017" y="26536"/>
                  <a:pt x="5755285" y="0"/>
                </a:cubicBezTo>
                <a:cubicBezTo>
                  <a:pt x="5772402" y="203941"/>
                  <a:pt x="5763797" y="331684"/>
                  <a:pt x="5755285" y="574517"/>
                </a:cubicBezTo>
                <a:cubicBezTo>
                  <a:pt x="5746773" y="817350"/>
                  <a:pt x="5735384" y="1047360"/>
                  <a:pt x="5755285" y="1179271"/>
                </a:cubicBezTo>
                <a:cubicBezTo>
                  <a:pt x="5775186" y="1311182"/>
                  <a:pt x="5740690" y="1670040"/>
                  <a:pt x="5755285" y="1844502"/>
                </a:cubicBezTo>
                <a:cubicBezTo>
                  <a:pt x="5769880" y="2018964"/>
                  <a:pt x="5776079" y="2209490"/>
                  <a:pt x="5755285" y="2419018"/>
                </a:cubicBezTo>
                <a:cubicBezTo>
                  <a:pt x="5734491" y="2628546"/>
                  <a:pt x="5759259" y="2805343"/>
                  <a:pt x="5755285" y="3023773"/>
                </a:cubicBezTo>
                <a:cubicBezTo>
                  <a:pt x="5458025" y="3027894"/>
                  <a:pt x="5265935" y="3052251"/>
                  <a:pt x="5115809" y="3023773"/>
                </a:cubicBezTo>
                <a:cubicBezTo>
                  <a:pt x="4965683" y="2995295"/>
                  <a:pt x="4676065" y="3000646"/>
                  <a:pt x="4533886" y="3023773"/>
                </a:cubicBezTo>
                <a:cubicBezTo>
                  <a:pt x="4391707" y="3046900"/>
                  <a:pt x="4243817" y="3026444"/>
                  <a:pt x="4067068" y="3023773"/>
                </a:cubicBezTo>
                <a:cubicBezTo>
                  <a:pt x="3890319" y="3021102"/>
                  <a:pt x="3622152" y="3033096"/>
                  <a:pt x="3312486" y="3023773"/>
                </a:cubicBezTo>
                <a:cubicBezTo>
                  <a:pt x="3002820" y="3014450"/>
                  <a:pt x="2894490" y="3016711"/>
                  <a:pt x="2557904" y="3023773"/>
                </a:cubicBezTo>
                <a:cubicBezTo>
                  <a:pt x="2221318" y="3030835"/>
                  <a:pt x="2154337" y="3000051"/>
                  <a:pt x="2033534" y="3023773"/>
                </a:cubicBezTo>
                <a:cubicBezTo>
                  <a:pt x="1912731" y="3047496"/>
                  <a:pt x="1637309" y="3023585"/>
                  <a:pt x="1278952" y="3023773"/>
                </a:cubicBezTo>
                <a:cubicBezTo>
                  <a:pt x="920595" y="3023961"/>
                  <a:pt x="905168" y="3050112"/>
                  <a:pt x="639476" y="3023773"/>
                </a:cubicBezTo>
                <a:cubicBezTo>
                  <a:pt x="373784" y="2997434"/>
                  <a:pt x="313221" y="3044042"/>
                  <a:pt x="0" y="3023773"/>
                </a:cubicBezTo>
                <a:cubicBezTo>
                  <a:pt x="-1334" y="2782495"/>
                  <a:pt x="6832" y="2704578"/>
                  <a:pt x="0" y="2509732"/>
                </a:cubicBezTo>
                <a:cubicBezTo>
                  <a:pt x="-6832" y="2314886"/>
                  <a:pt x="23139" y="2155534"/>
                  <a:pt x="0" y="1935215"/>
                </a:cubicBezTo>
                <a:cubicBezTo>
                  <a:pt x="-23139" y="1714896"/>
                  <a:pt x="3289" y="1426629"/>
                  <a:pt x="0" y="1269985"/>
                </a:cubicBezTo>
                <a:cubicBezTo>
                  <a:pt x="-3289" y="1113341"/>
                  <a:pt x="-20750" y="912997"/>
                  <a:pt x="0" y="695468"/>
                </a:cubicBezTo>
                <a:cubicBezTo>
                  <a:pt x="20750" y="477939"/>
                  <a:pt x="-2861" y="252024"/>
                  <a:pt x="0" y="0"/>
                </a:cubicBezTo>
                <a:close/>
              </a:path>
            </a:pathLst>
          </a:custGeom>
          <a:ln>
            <a:noFill/>
            <a:extLst>
              <a:ext uri="{C807C97D-BFC1-408E-A445-0C87EB9F89A2}">
                <ask:lineSketchStyleProps xmlns:ask="http://schemas.microsoft.com/office/drawing/2018/sketchyshapes" sd="4035513311">
                  <a:prstGeom prst="rect">
                    <a:avLst/>
                  </a:prstGeom>
                  <ask:type>
                    <ask:lineSketchFreehand/>
                  </ask:type>
                </ask:lineSketchStyleProps>
              </a:ext>
            </a:extLst>
          </a:ln>
        </p:spPr>
      </p:pic>
      <p:sp>
        <p:nvSpPr>
          <p:cNvPr id="20" name="Google Shape;193;p20">
            <a:extLst>
              <a:ext uri="{FF2B5EF4-FFF2-40B4-BE49-F238E27FC236}">
                <a16:creationId xmlns:a16="http://schemas.microsoft.com/office/drawing/2014/main" id="{819106BA-B1BE-6DE0-61CA-53531A4484F6}"/>
              </a:ext>
            </a:extLst>
          </p:cNvPr>
          <p:cNvSpPr txBox="1"/>
          <p:nvPr/>
        </p:nvSpPr>
        <p:spPr>
          <a:xfrm>
            <a:off x="4724400" y="9459403"/>
            <a:ext cx="9555479" cy="318549"/>
          </a:xfrm>
          <a:prstGeom prst="rect">
            <a:avLst/>
          </a:prstGeom>
          <a:noFill/>
          <a:ln>
            <a:noFill/>
          </a:ln>
        </p:spPr>
        <p:txBody>
          <a:bodyPr spcFirstLastPara="1" wrap="square" lIns="0" tIns="0" rIns="0" bIns="0" anchor="t" anchorCtr="0">
            <a:spAutoFit/>
          </a:bodyPr>
          <a:lstStyle/>
          <a:p>
            <a:pPr>
              <a:lnSpc>
                <a:spcPct val="115000"/>
              </a:lnSpc>
            </a:pPr>
            <a:r>
              <a:rPr lang="en-US" sz="1800" i="1" noProof="0" dirty="0">
                <a:solidFill>
                  <a:srgbClr val="353534"/>
                </a:solidFill>
                <a:latin typeface="KoHo"/>
                <a:ea typeface="KoHo"/>
                <a:cs typeface="KoHo"/>
                <a:sym typeface="KoHo"/>
              </a:rPr>
              <a:t> Velásquez-Cadavid et al., OSIRIS: a new code for ray tracing around compact objects, 2022.</a:t>
            </a:r>
          </a:p>
        </p:txBody>
      </p:sp>
      <p:pic>
        <p:nvPicPr>
          <p:cNvPr id="6" name="Imagen 5">
            <a:extLst>
              <a:ext uri="{FF2B5EF4-FFF2-40B4-BE49-F238E27FC236}">
                <a16:creationId xmlns:a16="http://schemas.microsoft.com/office/drawing/2014/main" id="{AA6B0094-C4C3-BF2A-7B35-9B4F8CCC2A56}"/>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15018398" y="9261991"/>
            <a:ext cx="1040837" cy="1040837"/>
          </a:xfrm>
          <a:prstGeom prst="rect">
            <a:avLst/>
          </a:prstGeom>
        </p:spPr>
      </p:pic>
      <p:pic>
        <p:nvPicPr>
          <p:cNvPr id="22" name="Picture 2" descr="Planetario Halley UIS – Grupo Halley">
            <a:extLst>
              <a:ext uri="{FF2B5EF4-FFF2-40B4-BE49-F238E27FC236}">
                <a16:creationId xmlns:a16="http://schemas.microsoft.com/office/drawing/2014/main" id="{8B3392F9-145E-CDE9-6393-B3E6C82DA58A}"/>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50000"/>
          <a:stretch>
            <a:fillRect/>
          </a:stretch>
        </p:blipFill>
        <p:spPr bwMode="auto">
          <a:xfrm>
            <a:off x="2830037" y="9380251"/>
            <a:ext cx="598963" cy="713607"/>
          </a:xfrm>
          <a:prstGeom prst="rect">
            <a:avLst/>
          </a:prstGeom>
          <a:noFill/>
          <a:extLst>
            <a:ext uri="{909E8E84-426E-40DD-AFC4-6F175D3DCCD1}">
              <a14:hiddenFill xmlns:a14="http://schemas.microsoft.com/office/drawing/2010/main">
                <a:solidFill>
                  <a:srgbClr val="FFFFFF"/>
                </a:solidFill>
              </a14:hiddenFill>
            </a:ext>
          </a:extLst>
        </p:spPr>
      </p:pic>
      <p:pic>
        <p:nvPicPr>
          <p:cNvPr id="24" name="Imagen 23">
            <a:extLst>
              <a:ext uri="{FF2B5EF4-FFF2-40B4-BE49-F238E27FC236}">
                <a16:creationId xmlns:a16="http://schemas.microsoft.com/office/drawing/2014/main" id="{E72350D7-8F4A-02A0-E6BA-F0590DD7D44F}"/>
              </a:ext>
            </a:extLst>
          </p:cNvPr>
          <p:cNvPicPr>
            <a:picLocks noChangeAspect="1"/>
          </p:cNvPicPr>
          <p:nvPr/>
        </p:nvPicPr>
        <p:blipFill>
          <a:blip r:embed="rId10"/>
          <a:srcRect t="1" r="32791" b="-13429"/>
          <a:stretch>
            <a:fillRect/>
          </a:stretch>
        </p:blipFill>
        <p:spPr>
          <a:xfrm>
            <a:off x="423753" y="9385796"/>
            <a:ext cx="1503844" cy="796860"/>
          </a:xfrm>
          <a:prstGeom prst="rect">
            <a:avLst/>
          </a:prstGeom>
        </p:spPr>
      </p:pic>
      <p:pic>
        <p:nvPicPr>
          <p:cNvPr id="28" name="Picture 2">
            <a:extLst>
              <a:ext uri="{FF2B5EF4-FFF2-40B4-BE49-F238E27FC236}">
                <a16:creationId xmlns:a16="http://schemas.microsoft.com/office/drawing/2014/main" id="{F709B8FE-789E-82BE-666D-829965750D0D}"/>
              </a:ext>
            </a:extLst>
          </p:cNvPr>
          <p:cNvPicPr>
            <a:picLocks noChangeAspect="1" noChangeArrowheads="1"/>
          </p:cNvPicPr>
          <p:nvPr/>
        </p:nvPicPr>
        <p:blipFill>
          <a:blip r:embed="rId11"/>
          <a:srcRect/>
          <a:stretch>
            <a:fillRect/>
          </a:stretch>
        </p:blipFill>
        <p:spPr bwMode="auto">
          <a:xfrm>
            <a:off x="1962232" y="9337184"/>
            <a:ext cx="857168" cy="799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10208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0EFE5"/>
        </a:solidFill>
        <a:effectLst/>
      </p:bgPr>
    </p:bg>
    <p:spTree>
      <p:nvGrpSpPr>
        <p:cNvPr id="1" name="">
          <a:extLst>
            <a:ext uri="{FF2B5EF4-FFF2-40B4-BE49-F238E27FC236}">
              <a16:creationId xmlns:a16="http://schemas.microsoft.com/office/drawing/2014/main" id="{43E77AD0-C27D-DB13-8716-E6385109C4B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8EBF08E-F89F-A719-15FE-98874EDA85A5}"/>
              </a:ext>
            </a:extLst>
          </p:cNvPr>
          <p:cNvSpPr/>
          <p:nvPr/>
        </p:nvSpPr>
        <p:spPr>
          <a:xfrm rot="-5400000">
            <a:off x="-2834272" y="550875"/>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5" name="Freeform 5">
            <a:extLst>
              <a:ext uri="{FF2B5EF4-FFF2-40B4-BE49-F238E27FC236}">
                <a16:creationId xmlns:a16="http://schemas.microsoft.com/office/drawing/2014/main" id="{257820BA-2DE4-3D9D-035A-7D145E74E7F7}"/>
              </a:ext>
            </a:extLst>
          </p:cNvPr>
          <p:cNvSpPr/>
          <p:nvPr/>
        </p:nvSpPr>
        <p:spPr>
          <a:xfrm>
            <a:off x="18380878" y="536003"/>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grpSp>
        <p:nvGrpSpPr>
          <p:cNvPr id="9" name="Group 9">
            <a:extLst>
              <a:ext uri="{FF2B5EF4-FFF2-40B4-BE49-F238E27FC236}">
                <a16:creationId xmlns:a16="http://schemas.microsoft.com/office/drawing/2014/main" id="{EC796953-600B-9530-B3DE-760A92CB235B}"/>
              </a:ext>
            </a:extLst>
          </p:cNvPr>
          <p:cNvGrpSpPr/>
          <p:nvPr/>
        </p:nvGrpSpPr>
        <p:grpSpPr>
          <a:xfrm>
            <a:off x="16197774" y="8764908"/>
            <a:ext cx="1061526" cy="3044184"/>
            <a:chOff x="0" y="0"/>
            <a:chExt cx="279579" cy="801760"/>
          </a:xfrm>
        </p:grpSpPr>
        <p:sp>
          <p:nvSpPr>
            <p:cNvPr id="10" name="Freeform 10">
              <a:extLst>
                <a:ext uri="{FF2B5EF4-FFF2-40B4-BE49-F238E27FC236}">
                  <a16:creationId xmlns:a16="http://schemas.microsoft.com/office/drawing/2014/main" id="{0DA36FAC-A963-9E9D-83AC-BD2CA9F0C963}"/>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11" name="TextBox 11">
              <a:extLst>
                <a:ext uri="{FF2B5EF4-FFF2-40B4-BE49-F238E27FC236}">
                  <a16:creationId xmlns:a16="http://schemas.microsoft.com/office/drawing/2014/main" id="{08EB1D6E-249E-CF65-C246-2761C068DE0E}"/>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a:extLst>
              <a:ext uri="{FF2B5EF4-FFF2-40B4-BE49-F238E27FC236}">
                <a16:creationId xmlns:a16="http://schemas.microsoft.com/office/drawing/2014/main" id="{9BE4168F-E3FC-C614-AB2C-94BEADD03786}"/>
              </a:ext>
            </a:extLst>
          </p:cNvPr>
          <p:cNvSpPr txBox="1"/>
          <p:nvPr/>
        </p:nvSpPr>
        <p:spPr>
          <a:xfrm>
            <a:off x="16084888" y="9153907"/>
            <a:ext cx="1174412" cy="514350"/>
          </a:xfrm>
          <a:prstGeom prst="rect">
            <a:avLst/>
          </a:prstGeom>
        </p:spPr>
        <p:txBody>
          <a:bodyPr lIns="0" tIns="0" rIns="0" bIns="0" rtlCol="0" anchor="t">
            <a:spAutoFit/>
          </a:bodyPr>
          <a:lstStyle/>
          <a:p>
            <a:pPr algn="ctr">
              <a:lnSpc>
                <a:spcPts val="4200"/>
              </a:lnSpc>
              <a:spcBef>
                <a:spcPct val="0"/>
              </a:spcBef>
            </a:pPr>
            <a:r>
              <a:rPr lang="en-US" sz="3000" dirty="0">
                <a:solidFill>
                  <a:srgbClr val="353534"/>
                </a:solidFill>
                <a:latin typeface="Merriweather"/>
                <a:ea typeface="Merriweather"/>
                <a:cs typeface="Merriweather"/>
                <a:sym typeface="Merriweather"/>
              </a:rPr>
              <a:t>11</a:t>
            </a:r>
          </a:p>
        </p:txBody>
      </p:sp>
      <p:sp>
        <p:nvSpPr>
          <p:cNvPr id="15" name="TextBox 10">
            <a:extLst>
              <a:ext uri="{FF2B5EF4-FFF2-40B4-BE49-F238E27FC236}">
                <a16:creationId xmlns:a16="http://schemas.microsoft.com/office/drawing/2014/main" id="{4B7B3F5B-E994-8C64-75DB-17892C17797D}"/>
              </a:ext>
            </a:extLst>
          </p:cNvPr>
          <p:cNvSpPr txBox="1"/>
          <p:nvPr/>
        </p:nvSpPr>
        <p:spPr>
          <a:xfrm>
            <a:off x="685800" y="620911"/>
            <a:ext cx="12283294" cy="1846659"/>
          </a:xfrm>
          <a:prstGeom prst="rect">
            <a:avLst/>
          </a:prstGeom>
        </p:spPr>
        <p:txBody>
          <a:bodyPr wrap="square" lIns="0" tIns="0" rIns="0" bIns="0" rtlCol="0" anchor="t">
            <a:spAutoFit/>
          </a:bodyPr>
          <a:lstStyle/>
          <a:p>
            <a:pPr>
              <a:spcBef>
                <a:spcPct val="0"/>
              </a:spcBef>
            </a:pPr>
            <a:r>
              <a:rPr lang="es-CO" sz="6000" dirty="0">
                <a:solidFill>
                  <a:srgbClr val="353534"/>
                </a:solidFill>
                <a:latin typeface="Abril Fatface"/>
                <a:ea typeface="Abril Fatface"/>
                <a:cs typeface="Abril Fatface"/>
                <a:sym typeface="Abril Fatface"/>
              </a:rPr>
              <a:t>Lente Gravitacional</a:t>
            </a:r>
          </a:p>
          <a:p>
            <a:pPr>
              <a:spcBef>
                <a:spcPct val="0"/>
              </a:spcBef>
            </a:pPr>
            <a:endParaRPr lang="es-CO" sz="6000" dirty="0">
              <a:solidFill>
                <a:srgbClr val="353534"/>
              </a:solidFill>
              <a:latin typeface="Abril Fatface"/>
              <a:ea typeface="Abril Fatface"/>
              <a:cs typeface="Abril Fatface"/>
              <a:sym typeface="Abril Fatface"/>
            </a:endParaRPr>
          </a:p>
        </p:txBody>
      </p:sp>
      <p:sp>
        <p:nvSpPr>
          <p:cNvPr id="25" name="Freeform 7">
            <a:extLst>
              <a:ext uri="{FF2B5EF4-FFF2-40B4-BE49-F238E27FC236}">
                <a16:creationId xmlns:a16="http://schemas.microsoft.com/office/drawing/2014/main" id="{D1AC8967-4EC9-948B-A72A-F0BC9E3C2C79}"/>
              </a:ext>
            </a:extLst>
          </p:cNvPr>
          <p:cNvSpPr/>
          <p:nvPr/>
        </p:nvSpPr>
        <p:spPr>
          <a:xfrm>
            <a:off x="495705" y="9089666"/>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7" name="Freeform 8">
            <a:extLst>
              <a:ext uri="{FF2B5EF4-FFF2-40B4-BE49-F238E27FC236}">
                <a16:creationId xmlns:a16="http://schemas.microsoft.com/office/drawing/2014/main" id="{08BC32EE-3F17-4BD7-C7B8-B6E3A93BBDC6}"/>
              </a:ext>
            </a:extLst>
          </p:cNvPr>
          <p:cNvSpPr/>
          <p:nvPr/>
        </p:nvSpPr>
        <p:spPr>
          <a:xfrm rot="-5400000">
            <a:off x="-1294784" y="7319324"/>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9" name="Freeform 12">
            <a:extLst>
              <a:ext uri="{FF2B5EF4-FFF2-40B4-BE49-F238E27FC236}">
                <a16:creationId xmlns:a16="http://schemas.microsoft.com/office/drawing/2014/main" id="{C6E986EF-E270-6F47-404C-FC7B404810C5}"/>
              </a:ext>
            </a:extLst>
          </p:cNvPr>
          <p:cNvSpPr/>
          <p:nvPr/>
        </p:nvSpPr>
        <p:spPr>
          <a:xfrm rot="-10800000">
            <a:off x="12626322" y="9089666"/>
            <a:ext cx="3580978" cy="296130"/>
          </a:xfrm>
          <a:custGeom>
            <a:avLst/>
            <a:gdLst/>
            <a:ahLst/>
            <a:cxnLst/>
            <a:rect l="l" t="t" r="r" b="b"/>
            <a:pathLst>
              <a:path w="3580978" h="296130">
                <a:moveTo>
                  <a:pt x="0" y="0"/>
                </a:moveTo>
                <a:lnTo>
                  <a:pt x="3580977" y="0"/>
                </a:lnTo>
                <a:lnTo>
                  <a:pt x="3580977"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pic>
        <p:nvPicPr>
          <p:cNvPr id="4" name="Imagen 3" descr="Interfaz de usuario gráfica, Texto&#10;&#10;El contenido generado por IA puede ser incorrecto.">
            <a:extLst>
              <a:ext uri="{FF2B5EF4-FFF2-40B4-BE49-F238E27FC236}">
                <a16:creationId xmlns:a16="http://schemas.microsoft.com/office/drawing/2014/main" id="{AFCC40CC-F685-C30D-52A1-FC9AB86CE4CA}"/>
              </a:ext>
            </a:extLst>
          </p:cNvPr>
          <p:cNvPicPr>
            <a:picLocks noChangeAspect="1"/>
          </p:cNvPicPr>
          <p:nvPr/>
        </p:nvPicPr>
        <p:blipFill>
          <a:blip r:embed="rId5"/>
          <a:stretch>
            <a:fillRect/>
          </a:stretch>
        </p:blipFill>
        <p:spPr>
          <a:xfrm>
            <a:off x="11993880" y="-114300"/>
            <a:ext cx="6294120" cy="2037698"/>
          </a:xfrm>
          <a:prstGeom prst="rect">
            <a:avLst/>
          </a:prstGeom>
        </p:spPr>
      </p:pic>
      <p:sp>
        <p:nvSpPr>
          <p:cNvPr id="16" name="Google Shape;196;p20">
            <a:extLst>
              <a:ext uri="{FF2B5EF4-FFF2-40B4-BE49-F238E27FC236}">
                <a16:creationId xmlns:a16="http://schemas.microsoft.com/office/drawing/2014/main" id="{972CDFF9-A903-03B5-5B63-54CEC77244E0}"/>
              </a:ext>
            </a:extLst>
          </p:cNvPr>
          <p:cNvSpPr txBox="1"/>
          <p:nvPr/>
        </p:nvSpPr>
        <p:spPr>
          <a:xfrm>
            <a:off x="961005" y="3739816"/>
            <a:ext cx="6847799" cy="517065"/>
          </a:xfrm>
          <a:prstGeom prst="rect">
            <a:avLst/>
          </a:prstGeom>
          <a:noFill/>
          <a:ln>
            <a:noFill/>
          </a:ln>
        </p:spPr>
        <p:txBody>
          <a:bodyPr spcFirstLastPara="1" wrap="square" lIns="0" tIns="0" rIns="0" bIns="0" anchor="t" anchorCtr="0">
            <a:spAutoFit/>
          </a:bodyPr>
          <a:lstStyle/>
          <a:p>
            <a:pPr>
              <a:lnSpc>
                <a:spcPct val="120006"/>
              </a:lnSpc>
            </a:pPr>
            <a:r>
              <a:rPr lang="es-CO" sz="2800" b="1" dirty="0">
                <a:solidFill>
                  <a:srgbClr val="353534"/>
                </a:solidFill>
                <a:latin typeface="KoHo"/>
                <a:cs typeface="KoHo"/>
                <a:sym typeface="KoHo"/>
              </a:rPr>
              <a:t>TRAZADO INVERSO DE RAYOS</a:t>
            </a:r>
            <a:endParaRPr lang="es-CO" sz="2800" dirty="0">
              <a:solidFill>
                <a:srgbClr val="353534"/>
              </a:solidFill>
            </a:endParaRPr>
          </a:p>
        </p:txBody>
      </p:sp>
      <p:pic>
        <p:nvPicPr>
          <p:cNvPr id="19" name="Imagen 18">
            <a:extLst>
              <a:ext uri="{FF2B5EF4-FFF2-40B4-BE49-F238E27FC236}">
                <a16:creationId xmlns:a16="http://schemas.microsoft.com/office/drawing/2014/main" id="{7AE82F41-DC91-C910-8F59-5F2B0F2AB9AC}"/>
              </a:ext>
            </a:extLst>
          </p:cNvPr>
          <p:cNvPicPr>
            <a:picLocks noChangeAspect="1"/>
          </p:cNvPicPr>
          <p:nvPr/>
        </p:nvPicPr>
        <p:blipFill>
          <a:blip r:embed="rId6">
            <a:clrChange>
              <a:clrFrom>
                <a:srgbClr val="FEFEFE"/>
              </a:clrFrom>
              <a:clrTo>
                <a:srgbClr val="FEFEFE">
                  <a:alpha val="0"/>
                </a:srgbClr>
              </a:clrTo>
            </a:clrChange>
          </a:blip>
          <a:stretch>
            <a:fillRect/>
          </a:stretch>
        </p:blipFill>
        <p:spPr>
          <a:xfrm>
            <a:off x="819540" y="4541555"/>
            <a:ext cx="3658103" cy="3042722"/>
          </a:xfrm>
          <a:prstGeom prst="rect">
            <a:avLst/>
          </a:prstGeom>
          <a:ln w="19050">
            <a:noFill/>
          </a:ln>
        </p:spPr>
      </p:pic>
      <p:sp>
        <p:nvSpPr>
          <p:cNvPr id="21" name="Google Shape;195;p20">
            <a:extLst>
              <a:ext uri="{FF2B5EF4-FFF2-40B4-BE49-F238E27FC236}">
                <a16:creationId xmlns:a16="http://schemas.microsoft.com/office/drawing/2014/main" id="{5AD3F86A-E408-A7F1-4252-2C455ECCB6E2}"/>
              </a:ext>
            </a:extLst>
          </p:cNvPr>
          <p:cNvSpPr txBox="1"/>
          <p:nvPr/>
        </p:nvSpPr>
        <p:spPr>
          <a:xfrm>
            <a:off x="4691773" y="4914900"/>
            <a:ext cx="3209552" cy="1946687"/>
          </a:xfrm>
          <a:prstGeom prst="rect">
            <a:avLst/>
          </a:prstGeom>
          <a:noFill/>
          <a:ln>
            <a:noFill/>
          </a:ln>
        </p:spPr>
        <p:txBody>
          <a:bodyPr spcFirstLastPara="1" wrap="square" lIns="0" tIns="0" rIns="0" bIns="0" anchor="t" anchorCtr="0">
            <a:spAutoFit/>
          </a:bodyPr>
          <a:lstStyle/>
          <a:p>
            <a:pPr>
              <a:lnSpc>
                <a:spcPct val="115000"/>
              </a:lnSpc>
            </a:pPr>
            <a:r>
              <a:rPr lang="es-CO" sz="2000" b="1" dirty="0">
                <a:solidFill>
                  <a:srgbClr val="353534"/>
                </a:solidFill>
                <a:latin typeface="KoHo"/>
                <a:ea typeface="KoHo"/>
                <a:cs typeface="KoHo"/>
                <a:sym typeface="KoHo"/>
              </a:rPr>
              <a:t>Escenario óptimo:</a:t>
            </a:r>
            <a:r>
              <a:rPr lang="es-CO" sz="2000" dirty="0">
                <a:solidFill>
                  <a:srgbClr val="353534"/>
                </a:solidFill>
                <a:latin typeface="KoHo"/>
                <a:ea typeface="KoHo"/>
                <a:cs typeface="KoHo"/>
                <a:sym typeface="KoHo"/>
              </a:rPr>
              <a:t> </a:t>
            </a:r>
          </a:p>
          <a:p>
            <a:pPr>
              <a:lnSpc>
                <a:spcPct val="115000"/>
              </a:lnSpc>
            </a:pPr>
            <a:r>
              <a:rPr lang="es-CO" sz="1800" dirty="0">
                <a:solidFill>
                  <a:srgbClr val="353534"/>
                </a:solidFill>
                <a:latin typeface="KoHo"/>
                <a:ea typeface="KoHo"/>
                <a:cs typeface="KoHo"/>
                <a:sym typeface="KoHo"/>
              </a:rPr>
              <a:t>El observador (la tierra) es el origen de las geodésicas que evolucionan hacia atrás en el tiempo, reconstruyendo la fuente de la que vienen.</a:t>
            </a:r>
            <a:endParaRPr lang="es-CO" sz="1000" dirty="0">
              <a:solidFill>
                <a:srgbClr val="353534"/>
              </a:solidFill>
            </a:endParaRPr>
          </a:p>
        </p:txBody>
      </p:sp>
      <p:pic>
        <p:nvPicPr>
          <p:cNvPr id="23" name="Imagen 22">
            <a:extLst>
              <a:ext uri="{FF2B5EF4-FFF2-40B4-BE49-F238E27FC236}">
                <a16:creationId xmlns:a16="http://schemas.microsoft.com/office/drawing/2014/main" id="{BAC9A0D5-2BD6-9024-2EC7-7FF6A4E0BF4E}"/>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8871640" y="3232781"/>
            <a:ext cx="5826361" cy="5826361"/>
          </a:xfrm>
          <a:custGeom>
            <a:avLst/>
            <a:gdLst>
              <a:gd name="csX0" fmla="*/ 0 w 5826361"/>
              <a:gd name="csY0" fmla="*/ 0 h 5826361"/>
              <a:gd name="csX1" fmla="*/ 472583 w 5826361"/>
              <a:gd name="csY1" fmla="*/ 0 h 5826361"/>
              <a:gd name="csX2" fmla="*/ 1003429 w 5826361"/>
              <a:gd name="csY2" fmla="*/ 0 h 5826361"/>
              <a:gd name="csX3" fmla="*/ 1592539 w 5826361"/>
              <a:gd name="csY3" fmla="*/ 0 h 5826361"/>
              <a:gd name="csX4" fmla="*/ 2239912 w 5826361"/>
              <a:gd name="csY4" fmla="*/ 0 h 5826361"/>
              <a:gd name="csX5" fmla="*/ 2712495 w 5826361"/>
              <a:gd name="csY5" fmla="*/ 0 h 5826361"/>
              <a:gd name="csX6" fmla="*/ 3301605 w 5826361"/>
              <a:gd name="csY6" fmla="*/ 0 h 5826361"/>
              <a:gd name="csX7" fmla="*/ 3890714 w 5826361"/>
              <a:gd name="csY7" fmla="*/ 0 h 5826361"/>
              <a:gd name="csX8" fmla="*/ 4363297 w 5826361"/>
              <a:gd name="csY8" fmla="*/ 0 h 5826361"/>
              <a:gd name="csX9" fmla="*/ 4835880 w 5826361"/>
              <a:gd name="csY9" fmla="*/ 0 h 5826361"/>
              <a:gd name="csX10" fmla="*/ 5826361 w 5826361"/>
              <a:gd name="csY10" fmla="*/ 0 h 5826361"/>
              <a:gd name="csX11" fmla="*/ 5826361 w 5826361"/>
              <a:gd name="csY11" fmla="*/ 530846 h 5826361"/>
              <a:gd name="csX12" fmla="*/ 5826361 w 5826361"/>
              <a:gd name="csY12" fmla="*/ 1294747 h 5826361"/>
              <a:gd name="csX13" fmla="*/ 5826361 w 5826361"/>
              <a:gd name="csY13" fmla="*/ 1942120 h 5826361"/>
              <a:gd name="csX14" fmla="*/ 5826361 w 5826361"/>
              <a:gd name="csY14" fmla="*/ 2531230 h 5826361"/>
              <a:gd name="csX15" fmla="*/ 5826361 w 5826361"/>
              <a:gd name="csY15" fmla="*/ 3178604 h 5826361"/>
              <a:gd name="csX16" fmla="*/ 5826361 w 5826361"/>
              <a:gd name="csY16" fmla="*/ 3884241 h 5826361"/>
              <a:gd name="csX17" fmla="*/ 5826361 w 5826361"/>
              <a:gd name="csY17" fmla="*/ 4531614 h 5826361"/>
              <a:gd name="csX18" fmla="*/ 5826361 w 5826361"/>
              <a:gd name="csY18" fmla="*/ 5237251 h 5826361"/>
              <a:gd name="csX19" fmla="*/ 5826361 w 5826361"/>
              <a:gd name="csY19" fmla="*/ 5826361 h 5826361"/>
              <a:gd name="csX20" fmla="*/ 5237251 w 5826361"/>
              <a:gd name="csY20" fmla="*/ 5826361 h 5826361"/>
              <a:gd name="csX21" fmla="*/ 4531614 w 5826361"/>
              <a:gd name="csY21" fmla="*/ 5826361 h 5826361"/>
              <a:gd name="csX22" fmla="*/ 3767713 w 5826361"/>
              <a:gd name="csY22" fmla="*/ 5826361 h 5826361"/>
              <a:gd name="csX23" fmla="*/ 3236867 w 5826361"/>
              <a:gd name="csY23" fmla="*/ 5826361 h 5826361"/>
              <a:gd name="csX24" fmla="*/ 2764285 w 5826361"/>
              <a:gd name="csY24" fmla="*/ 5826361 h 5826361"/>
              <a:gd name="csX25" fmla="*/ 2058648 w 5826361"/>
              <a:gd name="csY25" fmla="*/ 5826361 h 5826361"/>
              <a:gd name="csX26" fmla="*/ 1411274 w 5826361"/>
              <a:gd name="csY26" fmla="*/ 5826361 h 5826361"/>
              <a:gd name="csX27" fmla="*/ 822164 w 5826361"/>
              <a:gd name="csY27" fmla="*/ 5826361 h 5826361"/>
              <a:gd name="csX28" fmla="*/ 0 w 5826361"/>
              <a:gd name="csY28" fmla="*/ 5826361 h 5826361"/>
              <a:gd name="csX29" fmla="*/ 0 w 5826361"/>
              <a:gd name="csY29" fmla="*/ 5178988 h 5826361"/>
              <a:gd name="csX30" fmla="*/ 0 w 5826361"/>
              <a:gd name="csY30" fmla="*/ 4706405 h 5826361"/>
              <a:gd name="csX31" fmla="*/ 0 w 5826361"/>
              <a:gd name="csY31" fmla="*/ 4233822 h 5826361"/>
              <a:gd name="csX32" fmla="*/ 0 w 5826361"/>
              <a:gd name="csY32" fmla="*/ 3702976 h 5826361"/>
              <a:gd name="csX33" fmla="*/ 0 w 5826361"/>
              <a:gd name="csY33" fmla="*/ 2939075 h 5826361"/>
              <a:gd name="csX34" fmla="*/ 0 w 5826361"/>
              <a:gd name="csY34" fmla="*/ 2233438 h 5826361"/>
              <a:gd name="csX35" fmla="*/ 0 w 5826361"/>
              <a:gd name="csY35" fmla="*/ 1760856 h 5826361"/>
              <a:gd name="csX36" fmla="*/ 0 w 5826361"/>
              <a:gd name="csY36" fmla="*/ 1230010 h 5826361"/>
              <a:gd name="csX37" fmla="*/ 0 w 5826361"/>
              <a:gd name="csY37" fmla="*/ 640900 h 5826361"/>
              <a:gd name="csX38" fmla="*/ 0 w 5826361"/>
              <a:gd name="csY38" fmla="*/ 0 h 58263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5826361" h="5826361" fill="none" extrusionOk="0">
                <a:moveTo>
                  <a:pt x="0" y="0"/>
                </a:moveTo>
                <a:cubicBezTo>
                  <a:pt x="109638" y="-18400"/>
                  <a:pt x="358948" y="-17374"/>
                  <a:pt x="472583" y="0"/>
                </a:cubicBezTo>
                <a:cubicBezTo>
                  <a:pt x="586218" y="17374"/>
                  <a:pt x="792684" y="21982"/>
                  <a:pt x="1003429" y="0"/>
                </a:cubicBezTo>
                <a:cubicBezTo>
                  <a:pt x="1214174" y="-21982"/>
                  <a:pt x="1390549" y="15709"/>
                  <a:pt x="1592539" y="0"/>
                </a:cubicBezTo>
                <a:cubicBezTo>
                  <a:pt x="1794529" y="-15709"/>
                  <a:pt x="2044198" y="25965"/>
                  <a:pt x="2239912" y="0"/>
                </a:cubicBezTo>
                <a:cubicBezTo>
                  <a:pt x="2435626" y="-25965"/>
                  <a:pt x="2489457" y="13440"/>
                  <a:pt x="2712495" y="0"/>
                </a:cubicBezTo>
                <a:cubicBezTo>
                  <a:pt x="2935533" y="-13440"/>
                  <a:pt x="3133454" y="21391"/>
                  <a:pt x="3301605" y="0"/>
                </a:cubicBezTo>
                <a:cubicBezTo>
                  <a:pt x="3469756" y="-21391"/>
                  <a:pt x="3650603" y="-20732"/>
                  <a:pt x="3890714" y="0"/>
                </a:cubicBezTo>
                <a:cubicBezTo>
                  <a:pt x="4130825" y="20732"/>
                  <a:pt x="4161041" y="13308"/>
                  <a:pt x="4363297" y="0"/>
                </a:cubicBezTo>
                <a:cubicBezTo>
                  <a:pt x="4565553" y="-13308"/>
                  <a:pt x="4728910" y="1274"/>
                  <a:pt x="4835880" y="0"/>
                </a:cubicBezTo>
                <a:cubicBezTo>
                  <a:pt x="4942850" y="-1274"/>
                  <a:pt x="5368395" y="-45988"/>
                  <a:pt x="5826361" y="0"/>
                </a:cubicBezTo>
                <a:cubicBezTo>
                  <a:pt x="5806260" y="217223"/>
                  <a:pt x="5809095" y="348110"/>
                  <a:pt x="5826361" y="530846"/>
                </a:cubicBezTo>
                <a:cubicBezTo>
                  <a:pt x="5843627" y="713582"/>
                  <a:pt x="5800973" y="991224"/>
                  <a:pt x="5826361" y="1294747"/>
                </a:cubicBezTo>
                <a:cubicBezTo>
                  <a:pt x="5851749" y="1598270"/>
                  <a:pt x="5816006" y="1707057"/>
                  <a:pt x="5826361" y="1942120"/>
                </a:cubicBezTo>
                <a:cubicBezTo>
                  <a:pt x="5836716" y="2177183"/>
                  <a:pt x="5812979" y="2341441"/>
                  <a:pt x="5826361" y="2531230"/>
                </a:cubicBezTo>
                <a:cubicBezTo>
                  <a:pt x="5839744" y="2721019"/>
                  <a:pt x="5832771" y="2933077"/>
                  <a:pt x="5826361" y="3178604"/>
                </a:cubicBezTo>
                <a:cubicBezTo>
                  <a:pt x="5819951" y="3424131"/>
                  <a:pt x="5810695" y="3729001"/>
                  <a:pt x="5826361" y="3884241"/>
                </a:cubicBezTo>
                <a:cubicBezTo>
                  <a:pt x="5842027" y="4039481"/>
                  <a:pt x="5826109" y="4250360"/>
                  <a:pt x="5826361" y="4531614"/>
                </a:cubicBezTo>
                <a:cubicBezTo>
                  <a:pt x="5826613" y="4812868"/>
                  <a:pt x="5860209" y="4984596"/>
                  <a:pt x="5826361" y="5237251"/>
                </a:cubicBezTo>
                <a:cubicBezTo>
                  <a:pt x="5792513" y="5489906"/>
                  <a:pt x="5815954" y="5576866"/>
                  <a:pt x="5826361" y="5826361"/>
                </a:cubicBezTo>
                <a:cubicBezTo>
                  <a:pt x="5584189" y="5854842"/>
                  <a:pt x="5526194" y="5829383"/>
                  <a:pt x="5237251" y="5826361"/>
                </a:cubicBezTo>
                <a:cubicBezTo>
                  <a:pt x="4948308" y="5823340"/>
                  <a:pt x="4679050" y="5830352"/>
                  <a:pt x="4531614" y="5826361"/>
                </a:cubicBezTo>
                <a:cubicBezTo>
                  <a:pt x="4384178" y="5822370"/>
                  <a:pt x="4074434" y="5793418"/>
                  <a:pt x="3767713" y="5826361"/>
                </a:cubicBezTo>
                <a:cubicBezTo>
                  <a:pt x="3460992" y="5859304"/>
                  <a:pt x="3458515" y="5828959"/>
                  <a:pt x="3236867" y="5826361"/>
                </a:cubicBezTo>
                <a:cubicBezTo>
                  <a:pt x="3015219" y="5823763"/>
                  <a:pt x="2918307" y="5817282"/>
                  <a:pt x="2764285" y="5826361"/>
                </a:cubicBezTo>
                <a:cubicBezTo>
                  <a:pt x="2610263" y="5835440"/>
                  <a:pt x="2202136" y="5853417"/>
                  <a:pt x="2058648" y="5826361"/>
                </a:cubicBezTo>
                <a:cubicBezTo>
                  <a:pt x="1915160" y="5799305"/>
                  <a:pt x="1553594" y="5854256"/>
                  <a:pt x="1411274" y="5826361"/>
                </a:cubicBezTo>
                <a:cubicBezTo>
                  <a:pt x="1268954" y="5798466"/>
                  <a:pt x="1050970" y="5843994"/>
                  <a:pt x="822164" y="5826361"/>
                </a:cubicBezTo>
                <a:cubicBezTo>
                  <a:pt x="593358" y="5808729"/>
                  <a:pt x="273446" y="5847721"/>
                  <a:pt x="0" y="5826361"/>
                </a:cubicBezTo>
                <a:cubicBezTo>
                  <a:pt x="-31602" y="5506191"/>
                  <a:pt x="19488" y="5481059"/>
                  <a:pt x="0" y="5178988"/>
                </a:cubicBezTo>
                <a:cubicBezTo>
                  <a:pt x="-19488" y="4876917"/>
                  <a:pt x="4378" y="4919520"/>
                  <a:pt x="0" y="4706405"/>
                </a:cubicBezTo>
                <a:cubicBezTo>
                  <a:pt x="-4378" y="4493290"/>
                  <a:pt x="1015" y="4390690"/>
                  <a:pt x="0" y="4233822"/>
                </a:cubicBezTo>
                <a:cubicBezTo>
                  <a:pt x="-1015" y="4076954"/>
                  <a:pt x="4430" y="3930799"/>
                  <a:pt x="0" y="3702976"/>
                </a:cubicBezTo>
                <a:cubicBezTo>
                  <a:pt x="-4430" y="3475153"/>
                  <a:pt x="-30963" y="3223531"/>
                  <a:pt x="0" y="2939075"/>
                </a:cubicBezTo>
                <a:cubicBezTo>
                  <a:pt x="30963" y="2654619"/>
                  <a:pt x="-4082" y="2561515"/>
                  <a:pt x="0" y="2233438"/>
                </a:cubicBezTo>
                <a:cubicBezTo>
                  <a:pt x="4082" y="1905361"/>
                  <a:pt x="-4093" y="1951702"/>
                  <a:pt x="0" y="1760856"/>
                </a:cubicBezTo>
                <a:cubicBezTo>
                  <a:pt x="4093" y="1570010"/>
                  <a:pt x="-2137" y="1355671"/>
                  <a:pt x="0" y="1230010"/>
                </a:cubicBezTo>
                <a:cubicBezTo>
                  <a:pt x="2137" y="1104349"/>
                  <a:pt x="17711" y="873388"/>
                  <a:pt x="0" y="640900"/>
                </a:cubicBezTo>
                <a:cubicBezTo>
                  <a:pt x="-17711" y="408412"/>
                  <a:pt x="2648" y="260735"/>
                  <a:pt x="0" y="0"/>
                </a:cubicBezTo>
                <a:close/>
              </a:path>
              <a:path w="5826361" h="5826361" stroke="0" extrusionOk="0">
                <a:moveTo>
                  <a:pt x="0" y="0"/>
                </a:moveTo>
                <a:cubicBezTo>
                  <a:pt x="171148" y="19253"/>
                  <a:pt x="580900" y="21899"/>
                  <a:pt x="763901" y="0"/>
                </a:cubicBezTo>
                <a:cubicBezTo>
                  <a:pt x="946902" y="-21899"/>
                  <a:pt x="1082282" y="7916"/>
                  <a:pt x="1236483" y="0"/>
                </a:cubicBezTo>
                <a:cubicBezTo>
                  <a:pt x="1390684" y="-7916"/>
                  <a:pt x="1734274" y="-34328"/>
                  <a:pt x="2000384" y="0"/>
                </a:cubicBezTo>
                <a:cubicBezTo>
                  <a:pt x="2266494" y="34328"/>
                  <a:pt x="2333075" y="-29339"/>
                  <a:pt x="2647757" y="0"/>
                </a:cubicBezTo>
                <a:cubicBezTo>
                  <a:pt x="2962439" y="29339"/>
                  <a:pt x="3036902" y="19391"/>
                  <a:pt x="3411658" y="0"/>
                </a:cubicBezTo>
                <a:cubicBezTo>
                  <a:pt x="3786414" y="-19391"/>
                  <a:pt x="3838328" y="-14380"/>
                  <a:pt x="4000768" y="0"/>
                </a:cubicBezTo>
                <a:cubicBezTo>
                  <a:pt x="4163208" y="14380"/>
                  <a:pt x="4302220" y="19211"/>
                  <a:pt x="4589878" y="0"/>
                </a:cubicBezTo>
                <a:cubicBezTo>
                  <a:pt x="4877536" y="-19211"/>
                  <a:pt x="4889937" y="-11686"/>
                  <a:pt x="5178988" y="0"/>
                </a:cubicBezTo>
                <a:cubicBezTo>
                  <a:pt x="5468039" y="11686"/>
                  <a:pt x="5565107" y="-22084"/>
                  <a:pt x="5826361" y="0"/>
                </a:cubicBezTo>
                <a:cubicBezTo>
                  <a:pt x="5817666" y="247138"/>
                  <a:pt x="5831745" y="279890"/>
                  <a:pt x="5826361" y="530846"/>
                </a:cubicBezTo>
                <a:cubicBezTo>
                  <a:pt x="5820977" y="781802"/>
                  <a:pt x="5831433" y="883154"/>
                  <a:pt x="5826361" y="1003429"/>
                </a:cubicBezTo>
                <a:cubicBezTo>
                  <a:pt x="5821289" y="1123704"/>
                  <a:pt x="5804211" y="1467434"/>
                  <a:pt x="5826361" y="1709066"/>
                </a:cubicBezTo>
                <a:cubicBezTo>
                  <a:pt x="5848511" y="1950698"/>
                  <a:pt x="5831838" y="2010985"/>
                  <a:pt x="5826361" y="2181649"/>
                </a:cubicBezTo>
                <a:cubicBezTo>
                  <a:pt x="5820884" y="2352313"/>
                  <a:pt x="5811478" y="2635094"/>
                  <a:pt x="5826361" y="2887286"/>
                </a:cubicBezTo>
                <a:cubicBezTo>
                  <a:pt x="5841244" y="3139478"/>
                  <a:pt x="5819175" y="3411053"/>
                  <a:pt x="5826361" y="3592923"/>
                </a:cubicBezTo>
                <a:cubicBezTo>
                  <a:pt x="5833547" y="3774793"/>
                  <a:pt x="5841641" y="4035096"/>
                  <a:pt x="5826361" y="4298560"/>
                </a:cubicBezTo>
                <a:cubicBezTo>
                  <a:pt x="5811081" y="4562024"/>
                  <a:pt x="5812310" y="4672735"/>
                  <a:pt x="5826361" y="4945933"/>
                </a:cubicBezTo>
                <a:cubicBezTo>
                  <a:pt x="5840412" y="5219131"/>
                  <a:pt x="5827896" y="5432198"/>
                  <a:pt x="5826361" y="5826361"/>
                </a:cubicBezTo>
                <a:cubicBezTo>
                  <a:pt x="5541848" y="5801764"/>
                  <a:pt x="5299248" y="5834007"/>
                  <a:pt x="5120724" y="5826361"/>
                </a:cubicBezTo>
                <a:cubicBezTo>
                  <a:pt x="4942200" y="5818715"/>
                  <a:pt x="4726210" y="5801581"/>
                  <a:pt x="4531614" y="5826361"/>
                </a:cubicBezTo>
                <a:cubicBezTo>
                  <a:pt x="4337018" y="5851142"/>
                  <a:pt x="4187882" y="5841073"/>
                  <a:pt x="3942504" y="5826361"/>
                </a:cubicBezTo>
                <a:cubicBezTo>
                  <a:pt x="3697126" y="5811650"/>
                  <a:pt x="3613912" y="5845863"/>
                  <a:pt x="3295131" y="5826361"/>
                </a:cubicBezTo>
                <a:cubicBezTo>
                  <a:pt x="2976350" y="5806859"/>
                  <a:pt x="2998000" y="5798471"/>
                  <a:pt x="2706021" y="5826361"/>
                </a:cubicBezTo>
                <a:cubicBezTo>
                  <a:pt x="2414042" y="5854252"/>
                  <a:pt x="2397196" y="5812882"/>
                  <a:pt x="2233438" y="5826361"/>
                </a:cubicBezTo>
                <a:cubicBezTo>
                  <a:pt x="2069680" y="5839840"/>
                  <a:pt x="1936306" y="5833437"/>
                  <a:pt x="1644329" y="5826361"/>
                </a:cubicBezTo>
                <a:cubicBezTo>
                  <a:pt x="1352352" y="5819285"/>
                  <a:pt x="1342742" y="5848723"/>
                  <a:pt x="1113482" y="5826361"/>
                </a:cubicBezTo>
                <a:cubicBezTo>
                  <a:pt x="884222" y="5803999"/>
                  <a:pt x="475148" y="5799540"/>
                  <a:pt x="0" y="5826361"/>
                </a:cubicBezTo>
                <a:cubicBezTo>
                  <a:pt x="11523" y="5666349"/>
                  <a:pt x="-13931" y="5302828"/>
                  <a:pt x="0" y="5062460"/>
                </a:cubicBezTo>
                <a:cubicBezTo>
                  <a:pt x="13931" y="4822092"/>
                  <a:pt x="8639" y="4704357"/>
                  <a:pt x="0" y="4473351"/>
                </a:cubicBezTo>
                <a:cubicBezTo>
                  <a:pt x="-8639" y="4242345"/>
                  <a:pt x="-35062" y="3913879"/>
                  <a:pt x="0" y="3709450"/>
                </a:cubicBezTo>
                <a:cubicBezTo>
                  <a:pt x="35062" y="3505021"/>
                  <a:pt x="19796" y="3255880"/>
                  <a:pt x="0" y="3003813"/>
                </a:cubicBezTo>
                <a:cubicBezTo>
                  <a:pt x="-19796" y="2751746"/>
                  <a:pt x="841" y="2638970"/>
                  <a:pt x="0" y="2298176"/>
                </a:cubicBezTo>
                <a:cubicBezTo>
                  <a:pt x="-841" y="1957382"/>
                  <a:pt x="9270" y="1924753"/>
                  <a:pt x="0" y="1592539"/>
                </a:cubicBezTo>
                <a:cubicBezTo>
                  <a:pt x="-9270" y="1260325"/>
                  <a:pt x="-6188" y="1232719"/>
                  <a:pt x="0" y="1003429"/>
                </a:cubicBezTo>
                <a:cubicBezTo>
                  <a:pt x="6188" y="774139"/>
                  <a:pt x="29746" y="413535"/>
                  <a:pt x="0" y="0"/>
                </a:cubicBezTo>
                <a:close/>
              </a:path>
            </a:pathLst>
          </a:custGeom>
          <a:ln>
            <a:noFill/>
            <a:extLst>
              <a:ext uri="{C807C97D-BFC1-408E-A445-0C87EB9F89A2}">
                <ask:lineSketchStyleProps xmlns:ask="http://schemas.microsoft.com/office/drawing/2018/sketchyshapes" sd="1575097296">
                  <a:prstGeom prst="rect">
                    <a:avLst/>
                  </a:prstGeom>
                  <ask:type>
                    <ask:lineSketchFreehand/>
                  </ask:type>
                </ask:lineSketchStyleProps>
              </a:ext>
            </a:extLst>
          </a:ln>
        </p:spPr>
      </p:pic>
      <p:grpSp>
        <p:nvGrpSpPr>
          <p:cNvPr id="28" name="Group 9">
            <a:extLst>
              <a:ext uri="{FF2B5EF4-FFF2-40B4-BE49-F238E27FC236}">
                <a16:creationId xmlns:a16="http://schemas.microsoft.com/office/drawing/2014/main" id="{71B6AB56-90F9-DAB3-D4CA-58EC280F9263}"/>
              </a:ext>
            </a:extLst>
          </p:cNvPr>
          <p:cNvGrpSpPr/>
          <p:nvPr/>
        </p:nvGrpSpPr>
        <p:grpSpPr>
          <a:xfrm rot="5400000">
            <a:off x="11327145" y="1249046"/>
            <a:ext cx="785786" cy="2726522"/>
            <a:chOff x="0" y="0"/>
            <a:chExt cx="279579" cy="801760"/>
          </a:xfrm>
        </p:grpSpPr>
        <p:sp>
          <p:nvSpPr>
            <p:cNvPr id="30" name="Freeform 10">
              <a:extLst>
                <a:ext uri="{FF2B5EF4-FFF2-40B4-BE49-F238E27FC236}">
                  <a16:creationId xmlns:a16="http://schemas.microsoft.com/office/drawing/2014/main" id="{74C4C6E4-967E-2BD0-0A20-9F74015D8B03}"/>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32" name="TextBox 11">
              <a:extLst>
                <a:ext uri="{FF2B5EF4-FFF2-40B4-BE49-F238E27FC236}">
                  <a16:creationId xmlns:a16="http://schemas.microsoft.com/office/drawing/2014/main" id="{2FAF1EAD-8D44-2834-A6AF-0469B5DC34DE}"/>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sp>
        <p:nvSpPr>
          <p:cNvPr id="34" name="TextBox 12">
            <a:extLst>
              <a:ext uri="{FF2B5EF4-FFF2-40B4-BE49-F238E27FC236}">
                <a16:creationId xmlns:a16="http://schemas.microsoft.com/office/drawing/2014/main" id="{38DCCC8E-98CD-8ABA-08E0-F218E1724814}"/>
              </a:ext>
            </a:extLst>
          </p:cNvPr>
          <p:cNvSpPr txBox="1"/>
          <p:nvPr/>
        </p:nvSpPr>
        <p:spPr>
          <a:xfrm>
            <a:off x="10439400" y="2373002"/>
            <a:ext cx="2534572" cy="430887"/>
          </a:xfrm>
          <a:prstGeom prst="rect">
            <a:avLst/>
          </a:prstGeom>
        </p:spPr>
        <p:txBody>
          <a:bodyPr wrap="square" lIns="0" tIns="0" rIns="0" bIns="0" rtlCol="0" anchor="t">
            <a:spAutoFit/>
          </a:bodyPr>
          <a:lstStyle/>
          <a:p>
            <a:pPr algn="ctr">
              <a:spcBef>
                <a:spcPct val="0"/>
              </a:spcBef>
            </a:pPr>
            <a:r>
              <a:rPr lang="es-CO" sz="2800" b="1" i="1" dirty="0">
                <a:solidFill>
                  <a:srgbClr val="353534"/>
                </a:solidFill>
                <a:latin typeface="KoHo"/>
                <a:ea typeface="Cambria Math" panose="02040503050406030204" pitchFamily="18" charset="0"/>
                <a:cs typeface="KoHo"/>
                <a:sym typeface="KoHo"/>
              </a:rPr>
              <a:t>Ejemplo Kerr</a:t>
            </a:r>
          </a:p>
        </p:txBody>
      </p:sp>
      <p:pic>
        <p:nvPicPr>
          <p:cNvPr id="37" name="Imagen 36">
            <a:extLst>
              <a:ext uri="{FF2B5EF4-FFF2-40B4-BE49-F238E27FC236}">
                <a16:creationId xmlns:a16="http://schemas.microsoft.com/office/drawing/2014/main" id="{0824BBD5-CDB4-3B04-D09D-1B119FB6A784}"/>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4055475" y="1767709"/>
            <a:ext cx="2087203" cy="1657647"/>
          </a:xfrm>
          <a:custGeom>
            <a:avLst/>
            <a:gdLst>
              <a:gd name="csX0" fmla="*/ 0 w 2087203"/>
              <a:gd name="csY0" fmla="*/ 0 h 1657647"/>
              <a:gd name="csX1" fmla="*/ 716606 w 2087203"/>
              <a:gd name="csY1" fmla="*/ 0 h 1657647"/>
              <a:gd name="csX2" fmla="*/ 1370597 w 2087203"/>
              <a:gd name="csY2" fmla="*/ 0 h 1657647"/>
              <a:gd name="csX3" fmla="*/ 2087203 w 2087203"/>
              <a:gd name="csY3" fmla="*/ 0 h 1657647"/>
              <a:gd name="csX4" fmla="*/ 2087203 w 2087203"/>
              <a:gd name="csY4" fmla="*/ 585702 h 1657647"/>
              <a:gd name="csX5" fmla="*/ 2087203 w 2087203"/>
              <a:gd name="csY5" fmla="*/ 1121674 h 1657647"/>
              <a:gd name="csX6" fmla="*/ 2087203 w 2087203"/>
              <a:gd name="csY6" fmla="*/ 1657647 h 1657647"/>
              <a:gd name="csX7" fmla="*/ 1433213 w 2087203"/>
              <a:gd name="csY7" fmla="*/ 1657647 h 1657647"/>
              <a:gd name="csX8" fmla="*/ 758350 w 2087203"/>
              <a:gd name="csY8" fmla="*/ 1657647 h 1657647"/>
              <a:gd name="csX9" fmla="*/ 0 w 2087203"/>
              <a:gd name="csY9" fmla="*/ 1657647 h 1657647"/>
              <a:gd name="csX10" fmla="*/ 0 w 2087203"/>
              <a:gd name="csY10" fmla="*/ 1105098 h 1657647"/>
              <a:gd name="csX11" fmla="*/ 0 w 2087203"/>
              <a:gd name="csY11" fmla="*/ 602278 h 1657647"/>
              <a:gd name="csX12" fmla="*/ 0 w 2087203"/>
              <a:gd name="csY12" fmla="*/ 0 h 16576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087203" h="1657647" fill="none" extrusionOk="0">
                <a:moveTo>
                  <a:pt x="0" y="0"/>
                </a:moveTo>
                <a:cubicBezTo>
                  <a:pt x="351634" y="-29591"/>
                  <a:pt x="551271" y="12067"/>
                  <a:pt x="716606" y="0"/>
                </a:cubicBezTo>
                <a:cubicBezTo>
                  <a:pt x="881941" y="-12067"/>
                  <a:pt x="1057501" y="21215"/>
                  <a:pt x="1370597" y="0"/>
                </a:cubicBezTo>
                <a:cubicBezTo>
                  <a:pt x="1683693" y="-21215"/>
                  <a:pt x="1905803" y="5874"/>
                  <a:pt x="2087203" y="0"/>
                </a:cubicBezTo>
                <a:cubicBezTo>
                  <a:pt x="2101922" y="263761"/>
                  <a:pt x="2093492" y="328437"/>
                  <a:pt x="2087203" y="585702"/>
                </a:cubicBezTo>
                <a:cubicBezTo>
                  <a:pt x="2080914" y="842967"/>
                  <a:pt x="2074612" y="937468"/>
                  <a:pt x="2087203" y="1121674"/>
                </a:cubicBezTo>
                <a:cubicBezTo>
                  <a:pt x="2099794" y="1305880"/>
                  <a:pt x="2071820" y="1484716"/>
                  <a:pt x="2087203" y="1657647"/>
                </a:cubicBezTo>
                <a:cubicBezTo>
                  <a:pt x="1950097" y="1689082"/>
                  <a:pt x="1681328" y="1660382"/>
                  <a:pt x="1433213" y="1657647"/>
                </a:cubicBezTo>
                <a:cubicBezTo>
                  <a:pt x="1185098" y="1654913"/>
                  <a:pt x="1025412" y="1632993"/>
                  <a:pt x="758350" y="1657647"/>
                </a:cubicBezTo>
                <a:cubicBezTo>
                  <a:pt x="491288" y="1682301"/>
                  <a:pt x="216315" y="1623218"/>
                  <a:pt x="0" y="1657647"/>
                </a:cubicBezTo>
                <a:cubicBezTo>
                  <a:pt x="-1658" y="1475984"/>
                  <a:pt x="-23252" y="1349465"/>
                  <a:pt x="0" y="1105098"/>
                </a:cubicBezTo>
                <a:cubicBezTo>
                  <a:pt x="23252" y="860731"/>
                  <a:pt x="-14554" y="772173"/>
                  <a:pt x="0" y="602278"/>
                </a:cubicBezTo>
                <a:cubicBezTo>
                  <a:pt x="14554" y="432383"/>
                  <a:pt x="-22517" y="291888"/>
                  <a:pt x="0" y="0"/>
                </a:cubicBezTo>
                <a:close/>
              </a:path>
              <a:path w="2087203" h="1657647" stroke="0" extrusionOk="0">
                <a:moveTo>
                  <a:pt x="0" y="0"/>
                </a:moveTo>
                <a:cubicBezTo>
                  <a:pt x="307914" y="-8501"/>
                  <a:pt x="501693" y="27997"/>
                  <a:pt x="653990" y="0"/>
                </a:cubicBezTo>
                <a:cubicBezTo>
                  <a:pt x="806287" y="-27997"/>
                  <a:pt x="1022128" y="-14225"/>
                  <a:pt x="1328853" y="0"/>
                </a:cubicBezTo>
                <a:cubicBezTo>
                  <a:pt x="1635578" y="14225"/>
                  <a:pt x="1866240" y="34992"/>
                  <a:pt x="2087203" y="0"/>
                </a:cubicBezTo>
                <a:cubicBezTo>
                  <a:pt x="2095351" y="192599"/>
                  <a:pt x="2081369" y="381698"/>
                  <a:pt x="2087203" y="569125"/>
                </a:cubicBezTo>
                <a:cubicBezTo>
                  <a:pt x="2093037" y="756552"/>
                  <a:pt x="2113671" y="962468"/>
                  <a:pt x="2087203" y="1138251"/>
                </a:cubicBezTo>
                <a:cubicBezTo>
                  <a:pt x="2060735" y="1314034"/>
                  <a:pt x="2070554" y="1424528"/>
                  <a:pt x="2087203" y="1657647"/>
                </a:cubicBezTo>
                <a:cubicBezTo>
                  <a:pt x="1751893" y="1646663"/>
                  <a:pt x="1715314" y="1625973"/>
                  <a:pt x="1391469" y="1657647"/>
                </a:cubicBezTo>
                <a:cubicBezTo>
                  <a:pt x="1067624" y="1689321"/>
                  <a:pt x="868648" y="1677421"/>
                  <a:pt x="674862" y="1657647"/>
                </a:cubicBezTo>
                <a:cubicBezTo>
                  <a:pt x="481076" y="1637873"/>
                  <a:pt x="258297" y="1624635"/>
                  <a:pt x="0" y="1657647"/>
                </a:cubicBezTo>
                <a:cubicBezTo>
                  <a:pt x="18803" y="1440267"/>
                  <a:pt x="16696" y="1363785"/>
                  <a:pt x="0" y="1121674"/>
                </a:cubicBezTo>
                <a:cubicBezTo>
                  <a:pt x="-16696" y="879563"/>
                  <a:pt x="-25862" y="824923"/>
                  <a:pt x="0" y="552549"/>
                </a:cubicBezTo>
                <a:cubicBezTo>
                  <a:pt x="25862" y="280176"/>
                  <a:pt x="-19792" y="185024"/>
                  <a:pt x="0" y="0"/>
                </a:cubicBezTo>
                <a:close/>
              </a:path>
            </a:pathLst>
          </a:custGeom>
          <a:ln>
            <a:noFill/>
            <a:round/>
            <a:extLst>
              <a:ext uri="{C807C97D-BFC1-408E-A445-0C87EB9F89A2}">
                <ask:lineSketchStyleProps xmlns:ask="http://schemas.microsoft.com/office/drawing/2018/sketchyshapes" sd="3689626811">
                  <a:prstGeom prst="rect">
                    <a:avLst/>
                  </a:prstGeom>
                  <ask:type>
                    <ask:lineSketchFreehand/>
                  </ask:type>
                </ask:lineSketchStyleProps>
              </a:ext>
            </a:extLst>
          </a:ln>
        </p:spPr>
      </p:pic>
      <p:pic>
        <p:nvPicPr>
          <p:cNvPr id="39" name="Imagen 38">
            <a:extLst>
              <a:ext uri="{FF2B5EF4-FFF2-40B4-BE49-F238E27FC236}">
                <a16:creationId xmlns:a16="http://schemas.microsoft.com/office/drawing/2014/main" id="{5D2497A1-3767-F987-F187-47B059755DA9}"/>
              </a:ext>
            </a:extLst>
          </p:cNvPr>
          <p:cNvPicPr>
            <a:picLocks noChangeAspect="1"/>
          </p:cNvPicPr>
          <p:nvPr/>
        </p:nvPicPr>
        <p:blipFill>
          <a:blip r:embed="rId9"/>
          <a:stretch>
            <a:fillRect/>
          </a:stretch>
        </p:blipFill>
        <p:spPr>
          <a:xfrm>
            <a:off x="538837" y="1767709"/>
            <a:ext cx="3155074" cy="1657647"/>
          </a:xfrm>
          <a:custGeom>
            <a:avLst/>
            <a:gdLst>
              <a:gd name="csX0" fmla="*/ 0 w 3155074"/>
              <a:gd name="csY0" fmla="*/ 0 h 1657647"/>
              <a:gd name="csX1" fmla="*/ 631015 w 3155074"/>
              <a:gd name="csY1" fmla="*/ 0 h 1657647"/>
              <a:gd name="csX2" fmla="*/ 1262030 w 3155074"/>
              <a:gd name="csY2" fmla="*/ 0 h 1657647"/>
              <a:gd name="csX3" fmla="*/ 1861494 w 3155074"/>
              <a:gd name="csY3" fmla="*/ 0 h 1657647"/>
              <a:gd name="csX4" fmla="*/ 2397856 w 3155074"/>
              <a:gd name="csY4" fmla="*/ 0 h 1657647"/>
              <a:gd name="csX5" fmla="*/ 3155074 w 3155074"/>
              <a:gd name="csY5" fmla="*/ 0 h 1657647"/>
              <a:gd name="csX6" fmla="*/ 3155074 w 3155074"/>
              <a:gd name="csY6" fmla="*/ 535973 h 1657647"/>
              <a:gd name="csX7" fmla="*/ 3155074 w 3155074"/>
              <a:gd name="csY7" fmla="*/ 1038792 h 1657647"/>
              <a:gd name="csX8" fmla="*/ 3155074 w 3155074"/>
              <a:gd name="csY8" fmla="*/ 1657647 h 1657647"/>
              <a:gd name="csX9" fmla="*/ 2587161 w 3155074"/>
              <a:gd name="csY9" fmla="*/ 1657647 h 1657647"/>
              <a:gd name="csX10" fmla="*/ 1893044 w 3155074"/>
              <a:gd name="csY10" fmla="*/ 1657647 h 1657647"/>
              <a:gd name="csX11" fmla="*/ 1293580 w 3155074"/>
              <a:gd name="csY11" fmla="*/ 1657647 h 1657647"/>
              <a:gd name="csX12" fmla="*/ 725667 w 3155074"/>
              <a:gd name="csY12" fmla="*/ 1657647 h 1657647"/>
              <a:gd name="csX13" fmla="*/ 0 w 3155074"/>
              <a:gd name="csY13" fmla="*/ 1657647 h 1657647"/>
              <a:gd name="csX14" fmla="*/ 0 w 3155074"/>
              <a:gd name="csY14" fmla="*/ 1154827 h 1657647"/>
              <a:gd name="csX15" fmla="*/ 0 w 3155074"/>
              <a:gd name="csY15" fmla="*/ 652008 h 1657647"/>
              <a:gd name="csX16" fmla="*/ 0 w 3155074"/>
              <a:gd name="csY16" fmla="*/ 0 h 16576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155074" h="1657647" fill="none" extrusionOk="0">
                <a:moveTo>
                  <a:pt x="0" y="0"/>
                </a:moveTo>
                <a:cubicBezTo>
                  <a:pt x="207300" y="-29115"/>
                  <a:pt x="337273" y="-18382"/>
                  <a:pt x="631015" y="0"/>
                </a:cubicBezTo>
                <a:cubicBezTo>
                  <a:pt x="924758" y="18382"/>
                  <a:pt x="980056" y="-22588"/>
                  <a:pt x="1262030" y="0"/>
                </a:cubicBezTo>
                <a:cubicBezTo>
                  <a:pt x="1544005" y="22588"/>
                  <a:pt x="1593992" y="-21135"/>
                  <a:pt x="1861494" y="0"/>
                </a:cubicBezTo>
                <a:cubicBezTo>
                  <a:pt x="2128996" y="21135"/>
                  <a:pt x="2289894" y="-4168"/>
                  <a:pt x="2397856" y="0"/>
                </a:cubicBezTo>
                <a:cubicBezTo>
                  <a:pt x="2505818" y="4168"/>
                  <a:pt x="2937362" y="26505"/>
                  <a:pt x="3155074" y="0"/>
                </a:cubicBezTo>
                <a:cubicBezTo>
                  <a:pt x="3144458" y="178274"/>
                  <a:pt x="3137190" y="289787"/>
                  <a:pt x="3155074" y="535973"/>
                </a:cubicBezTo>
                <a:cubicBezTo>
                  <a:pt x="3172958" y="782159"/>
                  <a:pt x="3157209" y="874006"/>
                  <a:pt x="3155074" y="1038792"/>
                </a:cubicBezTo>
                <a:cubicBezTo>
                  <a:pt x="3152939" y="1203578"/>
                  <a:pt x="3159360" y="1361742"/>
                  <a:pt x="3155074" y="1657647"/>
                </a:cubicBezTo>
                <a:cubicBezTo>
                  <a:pt x="2911773" y="1684346"/>
                  <a:pt x="2791264" y="1680935"/>
                  <a:pt x="2587161" y="1657647"/>
                </a:cubicBezTo>
                <a:cubicBezTo>
                  <a:pt x="2383058" y="1634359"/>
                  <a:pt x="2162684" y="1682465"/>
                  <a:pt x="1893044" y="1657647"/>
                </a:cubicBezTo>
                <a:cubicBezTo>
                  <a:pt x="1623404" y="1632829"/>
                  <a:pt x="1510383" y="1640975"/>
                  <a:pt x="1293580" y="1657647"/>
                </a:cubicBezTo>
                <a:cubicBezTo>
                  <a:pt x="1076777" y="1674319"/>
                  <a:pt x="885187" y="1652195"/>
                  <a:pt x="725667" y="1657647"/>
                </a:cubicBezTo>
                <a:cubicBezTo>
                  <a:pt x="566147" y="1663099"/>
                  <a:pt x="186523" y="1647029"/>
                  <a:pt x="0" y="1657647"/>
                </a:cubicBezTo>
                <a:cubicBezTo>
                  <a:pt x="-1158" y="1544101"/>
                  <a:pt x="5236" y="1292956"/>
                  <a:pt x="0" y="1154827"/>
                </a:cubicBezTo>
                <a:cubicBezTo>
                  <a:pt x="-5236" y="1016698"/>
                  <a:pt x="24302" y="795896"/>
                  <a:pt x="0" y="652008"/>
                </a:cubicBezTo>
                <a:cubicBezTo>
                  <a:pt x="-24302" y="508120"/>
                  <a:pt x="10570" y="178135"/>
                  <a:pt x="0" y="0"/>
                </a:cubicBezTo>
                <a:close/>
              </a:path>
              <a:path w="3155074" h="1657647" stroke="0" extrusionOk="0">
                <a:moveTo>
                  <a:pt x="0" y="0"/>
                </a:moveTo>
                <a:cubicBezTo>
                  <a:pt x="161746" y="17905"/>
                  <a:pt x="317462" y="9333"/>
                  <a:pt x="567913" y="0"/>
                </a:cubicBezTo>
                <a:cubicBezTo>
                  <a:pt x="818364" y="-9333"/>
                  <a:pt x="1065758" y="-20468"/>
                  <a:pt x="1230479" y="0"/>
                </a:cubicBezTo>
                <a:cubicBezTo>
                  <a:pt x="1395200" y="20468"/>
                  <a:pt x="1589950" y="829"/>
                  <a:pt x="1924595" y="0"/>
                </a:cubicBezTo>
                <a:cubicBezTo>
                  <a:pt x="2259240" y="-829"/>
                  <a:pt x="2302071" y="7932"/>
                  <a:pt x="2524059" y="0"/>
                </a:cubicBezTo>
                <a:cubicBezTo>
                  <a:pt x="2746047" y="-7932"/>
                  <a:pt x="2899151" y="-14050"/>
                  <a:pt x="3155074" y="0"/>
                </a:cubicBezTo>
                <a:cubicBezTo>
                  <a:pt x="3128697" y="223154"/>
                  <a:pt x="3127337" y="443325"/>
                  <a:pt x="3155074" y="569125"/>
                </a:cubicBezTo>
                <a:cubicBezTo>
                  <a:pt x="3182811" y="694926"/>
                  <a:pt x="3144579" y="910331"/>
                  <a:pt x="3155074" y="1071945"/>
                </a:cubicBezTo>
                <a:cubicBezTo>
                  <a:pt x="3165569" y="1233559"/>
                  <a:pt x="3128624" y="1445112"/>
                  <a:pt x="3155074" y="1657647"/>
                </a:cubicBezTo>
                <a:cubicBezTo>
                  <a:pt x="2877358" y="1662005"/>
                  <a:pt x="2784157" y="1630391"/>
                  <a:pt x="2587161" y="1657647"/>
                </a:cubicBezTo>
                <a:cubicBezTo>
                  <a:pt x="2390165" y="1684903"/>
                  <a:pt x="2148453" y="1686213"/>
                  <a:pt x="1987697" y="1657647"/>
                </a:cubicBezTo>
                <a:cubicBezTo>
                  <a:pt x="1826941" y="1629081"/>
                  <a:pt x="1522620" y="1645858"/>
                  <a:pt x="1325131" y="1657647"/>
                </a:cubicBezTo>
                <a:cubicBezTo>
                  <a:pt x="1127642" y="1669436"/>
                  <a:pt x="880843" y="1655970"/>
                  <a:pt x="725667" y="1657647"/>
                </a:cubicBezTo>
                <a:cubicBezTo>
                  <a:pt x="570491" y="1659324"/>
                  <a:pt x="337541" y="1677680"/>
                  <a:pt x="0" y="1657647"/>
                </a:cubicBezTo>
                <a:cubicBezTo>
                  <a:pt x="23160" y="1440306"/>
                  <a:pt x="11406" y="1304223"/>
                  <a:pt x="0" y="1071945"/>
                </a:cubicBezTo>
                <a:cubicBezTo>
                  <a:pt x="-11406" y="839667"/>
                  <a:pt x="-2961" y="711165"/>
                  <a:pt x="0" y="502820"/>
                </a:cubicBezTo>
                <a:cubicBezTo>
                  <a:pt x="2961" y="294475"/>
                  <a:pt x="2564" y="144393"/>
                  <a:pt x="0" y="0"/>
                </a:cubicBezTo>
                <a:close/>
              </a:path>
            </a:pathLst>
          </a:custGeom>
          <a:ln>
            <a:noFill/>
            <a:extLst>
              <a:ext uri="{C807C97D-BFC1-408E-A445-0C87EB9F89A2}">
                <ask:lineSketchStyleProps xmlns:ask="http://schemas.microsoft.com/office/drawing/2018/sketchyshapes" sd="4035513311">
                  <a:prstGeom prst="rect">
                    <a:avLst/>
                  </a:prstGeom>
                  <ask:type>
                    <ask:lineSketchFreehand/>
                  </ask:type>
                </ask:lineSketchStyleProps>
              </a:ext>
            </a:extLst>
          </a:ln>
        </p:spPr>
      </p:pic>
      <p:sp>
        <p:nvSpPr>
          <p:cNvPr id="8" name="Google Shape;193;p20">
            <a:extLst>
              <a:ext uri="{FF2B5EF4-FFF2-40B4-BE49-F238E27FC236}">
                <a16:creationId xmlns:a16="http://schemas.microsoft.com/office/drawing/2014/main" id="{9BD1B881-5EB1-0360-BE8A-593B569D120A}"/>
              </a:ext>
            </a:extLst>
          </p:cNvPr>
          <p:cNvSpPr txBox="1"/>
          <p:nvPr/>
        </p:nvSpPr>
        <p:spPr>
          <a:xfrm>
            <a:off x="4724400" y="9459403"/>
            <a:ext cx="9555479" cy="318549"/>
          </a:xfrm>
          <a:prstGeom prst="rect">
            <a:avLst/>
          </a:prstGeom>
          <a:noFill/>
          <a:ln>
            <a:noFill/>
          </a:ln>
        </p:spPr>
        <p:txBody>
          <a:bodyPr spcFirstLastPara="1" wrap="square" lIns="0" tIns="0" rIns="0" bIns="0" anchor="t" anchorCtr="0">
            <a:spAutoFit/>
          </a:bodyPr>
          <a:lstStyle/>
          <a:p>
            <a:pPr>
              <a:lnSpc>
                <a:spcPct val="115000"/>
              </a:lnSpc>
            </a:pPr>
            <a:r>
              <a:rPr lang="en-US" sz="1800" i="1" noProof="0" dirty="0">
                <a:solidFill>
                  <a:srgbClr val="353534"/>
                </a:solidFill>
                <a:latin typeface="KoHo"/>
                <a:ea typeface="KoHo"/>
                <a:cs typeface="KoHo"/>
                <a:sym typeface="KoHo"/>
              </a:rPr>
              <a:t> Velásquez-Cadavid et al., OSIRIS: a new code for ray tracing around compact objects, 2022.</a:t>
            </a:r>
          </a:p>
        </p:txBody>
      </p:sp>
      <p:pic>
        <p:nvPicPr>
          <p:cNvPr id="14" name="Imagen 13">
            <a:extLst>
              <a:ext uri="{FF2B5EF4-FFF2-40B4-BE49-F238E27FC236}">
                <a16:creationId xmlns:a16="http://schemas.microsoft.com/office/drawing/2014/main" id="{45248686-B3F3-32A0-C302-395563A06F2B}"/>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15018398" y="9261991"/>
            <a:ext cx="1040837" cy="1040837"/>
          </a:xfrm>
          <a:prstGeom prst="rect">
            <a:avLst/>
          </a:prstGeom>
        </p:spPr>
      </p:pic>
      <p:pic>
        <p:nvPicPr>
          <p:cNvPr id="18" name="Picture 2" descr="Planetario Halley UIS – Grupo Halley">
            <a:extLst>
              <a:ext uri="{FF2B5EF4-FFF2-40B4-BE49-F238E27FC236}">
                <a16:creationId xmlns:a16="http://schemas.microsoft.com/office/drawing/2014/main" id="{2F0875B4-816B-1F07-B0F8-648A821916F3}"/>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50000"/>
          <a:stretch>
            <a:fillRect/>
          </a:stretch>
        </p:blipFill>
        <p:spPr bwMode="auto">
          <a:xfrm>
            <a:off x="2830037" y="9380251"/>
            <a:ext cx="598963" cy="713607"/>
          </a:xfrm>
          <a:prstGeom prst="rect">
            <a:avLst/>
          </a:prstGeom>
          <a:noFill/>
          <a:extLst>
            <a:ext uri="{909E8E84-426E-40DD-AFC4-6F175D3DCCD1}">
              <a14:hiddenFill xmlns:a14="http://schemas.microsoft.com/office/drawing/2010/main">
                <a:solidFill>
                  <a:srgbClr val="FFFFFF"/>
                </a:solidFill>
              </a14:hiddenFill>
            </a:ext>
          </a:extLst>
        </p:spPr>
      </p:pic>
      <p:pic>
        <p:nvPicPr>
          <p:cNvPr id="22" name="Imagen 21">
            <a:extLst>
              <a:ext uri="{FF2B5EF4-FFF2-40B4-BE49-F238E27FC236}">
                <a16:creationId xmlns:a16="http://schemas.microsoft.com/office/drawing/2014/main" id="{01126D17-8B04-8903-20F4-39E9614300B2}"/>
              </a:ext>
            </a:extLst>
          </p:cNvPr>
          <p:cNvPicPr>
            <a:picLocks noChangeAspect="1"/>
          </p:cNvPicPr>
          <p:nvPr/>
        </p:nvPicPr>
        <p:blipFill>
          <a:blip r:embed="rId12"/>
          <a:srcRect t="1" r="32791" b="-13429"/>
          <a:stretch>
            <a:fillRect/>
          </a:stretch>
        </p:blipFill>
        <p:spPr>
          <a:xfrm>
            <a:off x="423753" y="9385796"/>
            <a:ext cx="1503844" cy="796860"/>
          </a:xfrm>
          <a:prstGeom prst="rect">
            <a:avLst/>
          </a:prstGeom>
        </p:spPr>
      </p:pic>
      <p:pic>
        <p:nvPicPr>
          <p:cNvPr id="26" name="Picture 2">
            <a:extLst>
              <a:ext uri="{FF2B5EF4-FFF2-40B4-BE49-F238E27FC236}">
                <a16:creationId xmlns:a16="http://schemas.microsoft.com/office/drawing/2014/main" id="{67559855-FB7C-6619-6575-59476F593658}"/>
              </a:ext>
            </a:extLst>
          </p:cNvPr>
          <p:cNvPicPr>
            <a:picLocks noChangeAspect="1" noChangeArrowheads="1"/>
          </p:cNvPicPr>
          <p:nvPr/>
        </p:nvPicPr>
        <p:blipFill>
          <a:blip r:embed="rId13"/>
          <a:srcRect/>
          <a:stretch>
            <a:fillRect/>
          </a:stretch>
        </p:blipFill>
        <p:spPr bwMode="auto">
          <a:xfrm>
            <a:off x="1962232" y="9337184"/>
            <a:ext cx="857168" cy="799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5058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0EFE5"/>
        </a:solidFill>
        <a:effectLst/>
      </p:bgPr>
    </p:bg>
    <p:spTree>
      <p:nvGrpSpPr>
        <p:cNvPr id="1" name="">
          <a:extLst>
            <a:ext uri="{FF2B5EF4-FFF2-40B4-BE49-F238E27FC236}">
              <a16:creationId xmlns:a16="http://schemas.microsoft.com/office/drawing/2014/main" id="{CA6752B5-D9E8-1614-428E-B01ED233772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554A8BB-BACF-55C4-FF92-04AA05D9F5BF}"/>
              </a:ext>
            </a:extLst>
          </p:cNvPr>
          <p:cNvSpPr/>
          <p:nvPr/>
        </p:nvSpPr>
        <p:spPr>
          <a:xfrm rot="-5400000">
            <a:off x="-2834272" y="550875"/>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5" name="Freeform 5">
            <a:extLst>
              <a:ext uri="{FF2B5EF4-FFF2-40B4-BE49-F238E27FC236}">
                <a16:creationId xmlns:a16="http://schemas.microsoft.com/office/drawing/2014/main" id="{C8B6681E-C045-0B7E-1CF2-F81C22F2C6DB}"/>
              </a:ext>
            </a:extLst>
          </p:cNvPr>
          <p:cNvSpPr/>
          <p:nvPr/>
        </p:nvSpPr>
        <p:spPr>
          <a:xfrm>
            <a:off x="18380878" y="536003"/>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grpSp>
        <p:nvGrpSpPr>
          <p:cNvPr id="9" name="Group 9">
            <a:extLst>
              <a:ext uri="{FF2B5EF4-FFF2-40B4-BE49-F238E27FC236}">
                <a16:creationId xmlns:a16="http://schemas.microsoft.com/office/drawing/2014/main" id="{480DD48B-76DA-9080-4809-340999498EF2}"/>
              </a:ext>
            </a:extLst>
          </p:cNvPr>
          <p:cNvGrpSpPr/>
          <p:nvPr/>
        </p:nvGrpSpPr>
        <p:grpSpPr>
          <a:xfrm>
            <a:off x="16197774" y="8764908"/>
            <a:ext cx="1061526" cy="3044184"/>
            <a:chOff x="0" y="0"/>
            <a:chExt cx="279579" cy="801760"/>
          </a:xfrm>
        </p:grpSpPr>
        <p:sp>
          <p:nvSpPr>
            <p:cNvPr id="10" name="Freeform 10">
              <a:extLst>
                <a:ext uri="{FF2B5EF4-FFF2-40B4-BE49-F238E27FC236}">
                  <a16:creationId xmlns:a16="http://schemas.microsoft.com/office/drawing/2014/main" id="{BBB84786-7E6B-6225-9859-10A4567529E0}"/>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11" name="TextBox 11">
              <a:extLst>
                <a:ext uri="{FF2B5EF4-FFF2-40B4-BE49-F238E27FC236}">
                  <a16:creationId xmlns:a16="http://schemas.microsoft.com/office/drawing/2014/main" id="{31F7D7CF-537A-28EA-B74D-C8E5161EEFBF}"/>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a:extLst>
              <a:ext uri="{FF2B5EF4-FFF2-40B4-BE49-F238E27FC236}">
                <a16:creationId xmlns:a16="http://schemas.microsoft.com/office/drawing/2014/main" id="{9B9C4E17-36F8-E69E-E3C1-322F42D72675}"/>
              </a:ext>
            </a:extLst>
          </p:cNvPr>
          <p:cNvSpPr txBox="1"/>
          <p:nvPr/>
        </p:nvSpPr>
        <p:spPr>
          <a:xfrm>
            <a:off x="16084888" y="9153907"/>
            <a:ext cx="1174412" cy="514350"/>
          </a:xfrm>
          <a:prstGeom prst="rect">
            <a:avLst/>
          </a:prstGeom>
        </p:spPr>
        <p:txBody>
          <a:bodyPr lIns="0" tIns="0" rIns="0" bIns="0" rtlCol="0" anchor="t">
            <a:spAutoFit/>
          </a:bodyPr>
          <a:lstStyle/>
          <a:p>
            <a:pPr algn="ctr">
              <a:lnSpc>
                <a:spcPts val="4200"/>
              </a:lnSpc>
              <a:spcBef>
                <a:spcPct val="0"/>
              </a:spcBef>
            </a:pPr>
            <a:r>
              <a:rPr lang="en-US" sz="3000" dirty="0">
                <a:solidFill>
                  <a:srgbClr val="353534"/>
                </a:solidFill>
                <a:latin typeface="Merriweather"/>
                <a:ea typeface="Merriweather"/>
                <a:cs typeface="Merriweather"/>
                <a:sym typeface="Merriweather"/>
              </a:rPr>
              <a:t>12</a:t>
            </a:r>
          </a:p>
        </p:txBody>
      </p:sp>
      <p:sp>
        <p:nvSpPr>
          <p:cNvPr id="15" name="TextBox 10">
            <a:extLst>
              <a:ext uri="{FF2B5EF4-FFF2-40B4-BE49-F238E27FC236}">
                <a16:creationId xmlns:a16="http://schemas.microsoft.com/office/drawing/2014/main" id="{DCA03C62-2A7F-F025-6E90-61C903842C85}"/>
              </a:ext>
            </a:extLst>
          </p:cNvPr>
          <p:cNvSpPr txBox="1"/>
          <p:nvPr/>
        </p:nvSpPr>
        <p:spPr>
          <a:xfrm>
            <a:off x="685800" y="620911"/>
            <a:ext cx="12283294" cy="1846659"/>
          </a:xfrm>
          <a:prstGeom prst="rect">
            <a:avLst/>
          </a:prstGeom>
        </p:spPr>
        <p:txBody>
          <a:bodyPr wrap="square" lIns="0" tIns="0" rIns="0" bIns="0" rtlCol="0" anchor="t">
            <a:spAutoFit/>
          </a:bodyPr>
          <a:lstStyle/>
          <a:p>
            <a:pPr>
              <a:spcBef>
                <a:spcPct val="0"/>
              </a:spcBef>
            </a:pPr>
            <a:r>
              <a:rPr lang="es-CO" sz="6000" dirty="0">
                <a:solidFill>
                  <a:srgbClr val="353534"/>
                </a:solidFill>
                <a:latin typeface="Abril Fatface"/>
                <a:ea typeface="Abril Fatface"/>
                <a:cs typeface="Abril Fatface"/>
                <a:sym typeface="Abril Fatface"/>
              </a:rPr>
              <a:t>Lente Gravitacional</a:t>
            </a:r>
          </a:p>
          <a:p>
            <a:pPr>
              <a:spcBef>
                <a:spcPct val="0"/>
              </a:spcBef>
            </a:pPr>
            <a:endParaRPr lang="es-CO" sz="6000" dirty="0">
              <a:solidFill>
                <a:srgbClr val="353534"/>
              </a:solidFill>
              <a:latin typeface="Abril Fatface"/>
              <a:ea typeface="Abril Fatface"/>
              <a:cs typeface="Abril Fatface"/>
              <a:sym typeface="Abril Fatface"/>
            </a:endParaRPr>
          </a:p>
        </p:txBody>
      </p:sp>
      <p:sp>
        <p:nvSpPr>
          <p:cNvPr id="25" name="Freeform 7">
            <a:extLst>
              <a:ext uri="{FF2B5EF4-FFF2-40B4-BE49-F238E27FC236}">
                <a16:creationId xmlns:a16="http://schemas.microsoft.com/office/drawing/2014/main" id="{BBCE171A-D64E-85A7-1ABB-F2AF1C8C1317}"/>
              </a:ext>
            </a:extLst>
          </p:cNvPr>
          <p:cNvSpPr/>
          <p:nvPr/>
        </p:nvSpPr>
        <p:spPr>
          <a:xfrm>
            <a:off x="495705" y="9089666"/>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7" name="Freeform 8">
            <a:extLst>
              <a:ext uri="{FF2B5EF4-FFF2-40B4-BE49-F238E27FC236}">
                <a16:creationId xmlns:a16="http://schemas.microsoft.com/office/drawing/2014/main" id="{033C93A6-2E7C-8BD3-1861-AF45004DA07B}"/>
              </a:ext>
            </a:extLst>
          </p:cNvPr>
          <p:cNvSpPr/>
          <p:nvPr/>
        </p:nvSpPr>
        <p:spPr>
          <a:xfrm rot="-5400000">
            <a:off x="-1294784" y="7319324"/>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9" name="Freeform 12">
            <a:extLst>
              <a:ext uri="{FF2B5EF4-FFF2-40B4-BE49-F238E27FC236}">
                <a16:creationId xmlns:a16="http://schemas.microsoft.com/office/drawing/2014/main" id="{F0B4C2A9-C17D-B21A-A4DD-507D237C4F8C}"/>
              </a:ext>
            </a:extLst>
          </p:cNvPr>
          <p:cNvSpPr/>
          <p:nvPr/>
        </p:nvSpPr>
        <p:spPr>
          <a:xfrm rot="-10800000">
            <a:off x="12626322" y="9089666"/>
            <a:ext cx="3580978" cy="296130"/>
          </a:xfrm>
          <a:custGeom>
            <a:avLst/>
            <a:gdLst/>
            <a:ahLst/>
            <a:cxnLst/>
            <a:rect l="l" t="t" r="r" b="b"/>
            <a:pathLst>
              <a:path w="3580978" h="296130">
                <a:moveTo>
                  <a:pt x="0" y="0"/>
                </a:moveTo>
                <a:lnTo>
                  <a:pt x="3580977" y="0"/>
                </a:lnTo>
                <a:lnTo>
                  <a:pt x="3580977"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pic>
        <p:nvPicPr>
          <p:cNvPr id="4" name="Imagen 3" descr="Interfaz de usuario gráfica, Texto&#10;&#10;El contenido generado por IA puede ser incorrecto.">
            <a:extLst>
              <a:ext uri="{FF2B5EF4-FFF2-40B4-BE49-F238E27FC236}">
                <a16:creationId xmlns:a16="http://schemas.microsoft.com/office/drawing/2014/main" id="{501551BE-B615-5184-ADC3-081E605359F2}"/>
              </a:ext>
            </a:extLst>
          </p:cNvPr>
          <p:cNvPicPr>
            <a:picLocks noChangeAspect="1"/>
          </p:cNvPicPr>
          <p:nvPr/>
        </p:nvPicPr>
        <p:blipFill>
          <a:blip r:embed="rId5"/>
          <a:stretch>
            <a:fillRect/>
          </a:stretch>
        </p:blipFill>
        <p:spPr>
          <a:xfrm>
            <a:off x="11993880" y="-114300"/>
            <a:ext cx="6294120" cy="2037698"/>
          </a:xfrm>
          <a:prstGeom prst="rect">
            <a:avLst/>
          </a:prstGeom>
        </p:spPr>
      </p:pic>
      <p:pic>
        <p:nvPicPr>
          <p:cNvPr id="23" name="Imagen 22">
            <a:extLst>
              <a:ext uri="{FF2B5EF4-FFF2-40B4-BE49-F238E27FC236}">
                <a16:creationId xmlns:a16="http://schemas.microsoft.com/office/drawing/2014/main" id="{2B342ADF-9699-E01A-B32A-CA7B8038AB6D}"/>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56657" y="5535989"/>
            <a:ext cx="3580978" cy="3580978"/>
          </a:xfrm>
          <a:custGeom>
            <a:avLst/>
            <a:gdLst>
              <a:gd name="csX0" fmla="*/ 0 w 3580978"/>
              <a:gd name="csY0" fmla="*/ 0 h 3580978"/>
              <a:gd name="csX1" fmla="*/ 668449 w 3580978"/>
              <a:gd name="csY1" fmla="*/ 0 h 3580978"/>
              <a:gd name="csX2" fmla="*/ 1336898 w 3580978"/>
              <a:gd name="csY2" fmla="*/ 0 h 3580978"/>
              <a:gd name="csX3" fmla="*/ 1897918 w 3580978"/>
              <a:gd name="csY3" fmla="*/ 0 h 3580978"/>
              <a:gd name="csX4" fmla="*/ 2530558 w 3580978"/>
              <a:gd name="csY4" fmla="*/ 0 h 3580978"/>
              <a:gd name="csX5" fmla="*/ 3055768 w 3580978"/>
              <a:gd name="csY5" fmla="*/ 0 h 3580978"/>
              <a:gd name="csX6" fmla="*/ 3580978 w 3580978"/>
              <a:gd name="csY6" fmla="*/ 0 h 3580978"/>
              <a:gd name="csX7" fmla="*/ 3580978 w 3580978"/>
              <a:gd name="csY7" fmla="*/ 489400 h 3580978"/>
              <a:gd name="csX8" fmla="*/ 3580978 w 3580978"/>
              <a:gd name="csY8" fmla="*/ 1157850 h 3580978"/>
              <a:gd name="csX9" fmla="*/ 3580978 w 3580978"/>
              <a:gd name="csY9" fmla="*/ 1826299 h 3580978"/>
              <a:gd name="csX10" fmla="*/ 3580978 w 3580978"/>
              <a:gd name="csY10" fmla="*/ 2423128 h 3580978"/>
              <a:gd name="csX11" fmla="*/ 3580978 w 3580978"/>
              <a:gd name="csY11" fmla="*/ 2912529 h 3580978"/>
              <a:gd name="csX12" fmla="*/ 3580978 w 3580978"/>
              <a:gd name="csY12" fmla="*/ 3580978 h 3580978"/>
              <a:gd name="csX13" fmla="*/ 3055768 w 3580978"/>
              <a:gd name="csY13" fmla="*/ 3580978 h 3580978"/>
              <a:gd name="csX14" fmla="*/ 2387319 w 3580978"/>
              <a:gd name="csY14" fmla="*/ 3580978 h 3580978"/>
              <a:gd name="csX15" fmla="*/ 1897918 w 3580978"/>
              <a:gd name="csY15" fmla="*/ 3580978 h 3580978"/>
              <a:gd name="csX16" fmla="*/ 1301089 w 3580978"/>
              <a:gd name="csY16" fmla="*/ 3580978 h 3580978"/>
              <a:gd name="csX17" fmla="*/ 811688 w 3580978"/>
              <a:gd name="csY17" fmla="*/ 3580978 h 3580978"/>
              <a:gd name="csX18" fmla="*/ 0 w 3580978"/>
              <a:gd name="csY18" fmla="*/ 3580978 h 3580978"/>
              <a:gd name="csX19" fmla="*/ 0 w 3580978"/>
              <a:gd name="csY19" fmla="*/ 3019958 h 3580978"/>
              <a:gd name="csX20" fmla="*/ 0 w 3580978"/>
              <a:gd name="csY20" fmla="*/ 2494748 h 3580978"/>
              <a:gd name="csX21" fmla="*/ 0 w 3580978"/>
              <a:gd name="csY21" fmla="*/ 1969538 h 3580978"/>
              <a:gd name="csX22" fmla="*/ 0 w 3580978"/>
              <a:gd name="csY22" fmla="*/ 1301089 h 3580978"/>
              <a:gd name="csX23" fmla="*/ 0 w 3580978"/>
              <a:gd name="csY23" fmla="*/ 740069 h 3580978"/>
              <a:gd name="csX24" fmla="*/ 0 w 3580978"/>
              <a:gd name="csY24" fmla="*/ 0 h 35809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3580978" h="3580978" fill="none" extrusionOk="0">
                <a:moveTo>
                  <a:pt x="0" y="0"/>
                </a:moveTo>
                <a:cubicBezTo>
                  <a:pt x="169670" y="9286"/>
                  <a:pt x="354325" y="-28371"/>
                  <a:pt x="668449" y="0"/>
                </a:cubicBezTo>
                <a:cubicBezTo>
                  <a:pt x="982573" y="28371"/>
                  <a:pt x="1066396" y="22142"/>
                  <a:pt x="1336898" y="0"/>
                </a:cubicBezTo>
                <a:cubicBezTo>
                  <a:pt x="1607400" y="-22142"/>
                  <a:pt x="1751402" y="22912"/>
                  <a:pt x="1897918" y="0"/>
                </a:cubicBezTo>
                <a:cubicBezTo>
                  <a:pt x="2044434" y="-22912"/>
                  <a:pt x="2385925" y="-6118"/>
                  <a:pt x="2530558" y="0"/>
                </a:cubicBezTo>
                <a:cubicBezTo>
                  <a:pt x="2675191" y="6118"/>
                  <a:pt x="2823915" y="-9343"/>
                  <a:pt x="3055768" y="0"/>
                </a:cubicBezTo>
                <a:cubicBezTo>
                  <a:pt x="3287621" y="9343"/>
                  <a:pt x="3352502" y="6438"/>
                  <a:pt x="3580978" y="0"/>
                </a:cubicBezTo>
                <a:cubicBezTo>
                  <a:pt x="3556541" y="115942"/>
                  <a:pt x="3594940" y="325869"/>
                  <a:pt x="3580978" y="489400"/>
                </a:cubicBezTo>
                <a:cubicBezTo>
                  <a:pt x="3567016" y="652931"/>
                  <a:pt x="3585641" y="886944"/>
                  <a:pt x="3580978" y="1157850"/>
                </a:cubicBezTo>
                <a:cubicBezTo>
                  <a:pt x="3576316" y="1428756"/>
                  <a:pt x="3584028" y="1619545"/>
                  <a:pt x="3580978" y="1826299"/>
                </a:cubicBezTo>
                <a:cubicBezTo>
                  <a:pt x="3577928" y="2033053"/>
                  <a:pt x="3599077" y="2227646"/>
                  <a:pt x="3580978" y="2423128"/>
                </a:cubicBezTo>
                <a:cubicBezTo>
                  <a:pt x="3562879" y="2618610"/>
                  <a:pt x="3571460" y="2809150"/>
                  <a:pt x="3580978" y="2912529"/>
                </a:cubicBezTo>
                <a:cubicBezTo>
                  <a:pt x="3590496" y="3015908"/>
                  <a:pt x="3612331" y="3446441"/>
                  <a:pt x="3580978" y="3580978"/>
                </a:cubicBezTo>
                <a:cubicBezTo>
                  <a:pt x="3446527" y="3592715"/>
                  <a:pt x="3286752" y="3569623"/>
                  <a:pt x="3055768" y="3580978"/>
                </a:cubicBezTo>
                <a:cubicBezTo>
                  <a:pt x="2824784" y="3592334"/>
                  <a:pt x="2568764" y="3572542"/>
                  <a:pt x="2387319" y="3580978"/>
                </a:cubicBezTo>
                <a:cubicBezTo>
                  <a:pt x="2205874" y="3589414"/>
                  <a:pt x="2002284" y="3572461"/>
                  <a:pt x="1897918" y="3580978"/>
                </a:cubicBezTo>
                <a:cubicBezTo>
                  <a:pt x="1793552" y="3589495"/>
                  <a:pt x="1595722" y="3606321"/>
                  <a:pt x="1301089" y="3580978"/>
                </a:cubicBezTo>
                <a:cubicBezTo>
                  <a:pt x="1006456" y="3555635"/>
                  <a:pt x="1036389" y="3599436"/>
                  <a:pt x="811688" y="3580978"/>
                </a:cubicBezTo>
                <a:cubicBezTo>
                  <a:pt x="586987" y="3562520"/>
                  <a:pt x="324600" y="3613226"/>
                  <a:pt x="0" y="3580978"/>
                </a:cubicBezTo>
                <a:cubicBezTo>
                  <a:pt x="-17697" y="3392842"/>
                  <a:pt x="-8674" y="3251420"/>
                  <a:pt x="0" y="3019958"/>
                </a:cubicBezTo>
                <a:cubicBezTo>
                  <a:pt x="8674" y="2788496"/>
                  <a:pt x="3188" y="2684875"/>
                  <a:pt x="0" y="2494748"/>
                </a:cubicBezTo>
                <a:cubicBezTo>
                  <a:pt x="-3188" y="2304621"/>
                  <a:pt x="-21705" y="2213619"/>
                  <a:pt x="0" y="1969538"/>
                </a:cubicBezTo>
                <a:cubicBezTo>
                  <a:pt x="21705" y="1725457"/>
                  <a:pt x="-20634" y="1558071"/>
                  <a:pt x="0" y="1301089"/>
                </a:cubicBezTo>
                <a:cubicBezTo>
                  <a:pt x="20634" y="1044107"/>
                  <a:pt x="-10498" y="943840"/>
                  <a:pt x="0" y="740069"/>
                </a:cubicBezTo>
                <a:cubicBezTo>
                  <a:pt x="10498" y="536298"/>
                  <a:pt x="-31583" y="202794"/>
                  <a:pt x="0" y="0"/>
                </a:cubicBezTo>
                <a:close/>
              </a:path>
              <a:path w="3580978" h="3580978" stroke="0" extrusionOk="0">
                <a:moveTo>
                  <a:pt x="0" y="0"/>
                </a:moveTo>
                <a:cubicBezTo>
                  <a:pt x="234262" y="7000"/>
                  <a:pt x="405425" y="24973"/>
                  <a:pt x="668449" y="0"/>
                </a:cubicBezTo>
                <a:cubicBezTo>
                  <a:pt x="931473" y="-24973"/>
                  <a:pt x="920749" y="-3153"/>
                  <a:pt x="1157850" y="0"/>
                </a:cubicBezTo>
                <a:cubicBezTo>
                  <a:pt x="1394951" y="3153"/>
                  <a:pt x="1617368" y="-1196"/>
                  <a:pt x="1826299" y="0"/>
                </a:cubicBezTo>
                <a:cubicBezTo>
                  <a:pt x="2035230" y="1196"/>
                  <a:pt x="2194126" y="19967"/>
                  <a:pt x="2423128" y="0"/>
                </a:cubicBezTo>
                <a:cubicBezTo>
                  <a:pt x="2652130" y="-19967"/>
                  <a:pt x="3172373" y="9687"/>
                  <a:pt x="3580978" y="0"/>
                </a:cubicBezTo>
                <a:cubicBezTo>
                  <a:pt x="3574736" y="174728"/>
                  <a:pt x="3567418" y="425431"/>
                  <a:pt x="3580978" y="561020"/>
                </a:cubicBezTo>
                <a:cubicBezTo>
                  <a:pt x="3594538" y="696609"/>
                  <a:pt x="3563100" y="844013"/>
                  <a:pt x="3580978" y="1050420"/>
                </a:cubicBezTo>
                <a:cubicBezTo>
                  <a:pt x="3598856" y="1256827"/>
                  <a:pt x="3606655" y="1415939"/>
                  <a:pt x="3580978" y="1575630"/>
                </a:cubicBezTo>
                <a:cubicBezTo>
                  <a:pt x="3555302" y="1735321"/>
                  <a:pt x="3582532" y="1954500"/>
                  <a:pt x="3580978" y="2065031"/>
                </a:cubicBezTo>
                <a:cubicBezTo>
                  <a:pt x="3579424" y="2175562"/>
                  <a:pt x="3583035" y="2485178"/>
                  <a:pt x="3580978" y="2626051"/>
                </a:cubicBezTo>
                <a:cubicBezTo>
                  <a:pt x="3578921" y="2766924"/>
                  <a:pt x="3622756" y="3384889"/>
                  <a:pt x="3580978" y="3580978"/>
                </a:cubicBezTo>
                <a:cubicBezTo>
                  <a:pt x="3349520" y="3589337"/>
                  <a:pt x="3182005" y="3600321"/>
                  <a:pt x="2948339" y="3580978"/>
                </a:cubicBezTo>
                <a:cubicBezTo>
                  <a:pt x="2714673" y="3561635"/>
                  <a:pt x="2667406" y="3590178"/>
                  <a:pt x="2387319" y="3580978"/>
                </a:cubicBezTo>
                <a:cubicBezTo>
                  <a:pt x="2107232" y="3571778"/>
                  <a:pt x="2043578" y="3601790"/>
                  <a:pt x="1862109" y="3580978"/>
                </a:cubicBezTo>
                <a:cubicBezTo>
                  <a:pt x="1680640" y="3560167"/>
                  <a:pt x="1400768" y="3558109"/>
                  <a:pt x="1193659" y="3580978"/>
                </a:cubicBezTo>
                <a:cubicBezTo>
                  <a:pt x="986550" y="3603848"/>
                  <a:pt x="897289" y="3588148"/>
                  <a:pt x="668449" y="3580978"/>
                </a:cubicBezTo>
                <a:cubicBezTo>
                  <a:pt x="439609" y="3573809"/>
                  <a:pt x="295838" y="3573899"/>
                  <a:pt x="0" y="3580978"/>
                </a:cubicBezTo>
                <a:cubicBezTo>
                  <a:pt x="-3086" y="3357436"/>
                  <a:pt x="-7333" y="3245987"/>
                  <a:pt x="0" y="3091578"/>
                </a:cubicBezTo>
                <a:cubicBezTo>
                  <a:pt x="7333" y="2937169"/>
                  <a:pt x="18777" y="2731269"/>
                  <a:pt x="0" y="2423128"/>
                </a:cubicBezTo>
                <a:cubicBezTo>
                  <a:pt x="-18777" y="2114987"/>
                  <a:pt x="26934" y="2096447"/>
                  <a:pt x="0" y="1862109"/>
                </a:cubicBezTo>
                <a:cubicBezTo>
                  <a:pt x="-26934" y="1627771"/>
                  <a:pt x="20573" y="1428931"/>
                  <a:pt x="0" y="1193659"/>
                </a:cubicBezTo>
                <a:cubicBezTo>
                  <a:pt x="-20573" y="958387"/>
                  <a:pt x="-27613" y="872348"/>
                  <a:pt x="0" y="632639"/>
                </a:cubicBezTo>
                <a:cubicBezTo>
                  <a:pt x="27613" y="392930"/>
                  <a:pt x="-21227" y="247800"/>
                  <a:pt x="0" y="0"/>
                </a:cubicBezTo>
                <a:close/>
              </a:path>
            </a:pathLst>
          </a:custGeom>
          <a:ln>
            <a:noFill/>
            <a:extLst>
              <a:ext uri="{C807C97D-BFC1-408E-A445-0C87EB9F89A2}">
                <ask:lineSketchStyleProps xmlns:ask="http://schemas.microsoft.com/office/drawing/2018/sketchyshapes" sd="1575097296">
                  <a:prstGeom prst="rect">
                    <a:avLst/>
                  </a:prstGeom>
                  <ask:type>
                    <ask:lineSketchFreehand/>
                  </ask:type>
                </ask:lineSketchStyleProps>
              </a:ext>
            </a:extLst>
          </a:ln>
        </p:spPr>
      </p:pic>
      <p:grpSp>
        <p:nvGrpSpPr>
          <p:cNvPr id="28" name="Group 9">
            <a:extLst>
              <a:ext uri="{FF2B5EF4-FFF2-40B4-BE49-F238E27FC236}">
                <a16:creationId xmlns:a16="http://schemas.microsoft.com/office/drawing/2014/main" id="{932B03AD-FD93-3A0B-C38E-7BF5528F8CE1}"/>
              </a:ext>
            </a:extLst>
          </p:cNvPr>
          <p:cNvGrpSpPr/>
          <p:nvPr/>
        </p:nvGrpSpPr>
        <p:grpSpPr>
          <a:xfrm rot="5400000">
            <a:off x="2223714" y="4305302"/>
            <a:ext cx="630452" cy="1466689"/>
            <a:chOff x="0" y="0"/>
            <a:chExt cx="279579" cy="801760"/>
          </a:xfrm>
        </p:grpSpPr>
        <p:sp>
          <p:nvSpPr>
            <p:cNvPr id="30" name="Freeform 10">
              <a:extLst>
                <a:ext uri="{FF2B5EF4-FFF2-40B4-BE49-F238E27FC236}">
                  <a16:creationId xmlns:a16="http://schemas.microsoft.com/office/drawing/2014/main" id="{B27EEAD9-D024-174C-92BF-7DC8E830CAE8}"/>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32" name="TextBox 11">
              <a:extLst>
                <a:ext uri="{FF2B5EF4-FFF2-40B4-BE49-F238E27FC236}">
                  <a16:creationId xmlns:a16="http://schemas.microsoft.com/office/drawing/2014/main" id="{0D3A023F-EA27-670C-36D6-46761FE88A27}"/>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sp>
        <p:nvSpPr>
          <p:cNvPr id="34" name="TextBox 12">
            <a:extLst>
              <a:ext uri="{FF2B5EF4-FFF2-40B4-BE49-F238E27FC236}">
                <a16:creationId xmlns:a16="http://schemas.microsoft.com/office/drawing/2014/main" id="{4407B465-1D25-135E-2482-C9D4CCBF21DE}"/>
              </a:ext>
            </a:extLst>
          </p:cNvPr>
          <p:cNvSpPr txBox="1"/>
          <p:nvPr/>
        </p:nvSpPr>
        <p:spPr>
          <a:xfrm>
            <a:off x="1463747" y="4876133"/>
            <a:ext cx="2150389" cy="246221"/>
          </a:xfrm>
          <a:prstGeom prst="rect">
            <a:avLst/>
          </a:prstGeom>
        </p:spPr>
        <p:txBody>
          <a:bodyPr wrap="square" lIns="0" tIns="0" rIns="0" bIns="0" rtlCol="0" anchor="t">
            <a:spAutoFit/>
          </a:bodyPr>
          <a:lstStyle/>
          <a:p>
            <a:pPr algn="ctr">
              <a:spcBef>
                <a:spcPct val="0"/>
              </a:spcBef>
            </a:pPr>
            <a:r>
              <a:rPr lang="es-CO" sz="1600" b="1" i="1" dirty="0">
                <a:solidFill>
                  <a:srgbClr val="353534"/>
                </a:solidFill>
                <a:latin typeface="KoHo"/>
                <a:ea typeface="Cambria Math" panose="02040503050406030204" pitchFamily="18" charset="0"/>
                <a:cs typeface="KoHo"/>
                <a:sym typeface="KoHo"/>
              </a:rPr>
              <a:t>Ejemplo Kerr</a:t>
            </a:r>
          </a:p>
        </p:txBody>
      </p:sp>
      <p:pic>
        <p:nvPicPr>
          <p:cNvPr id="40" name="Imagen 39">
            <a:extLst>
              <a:ext uri="{FF2B5EF4-FFF2-40B4-BE49-F238E27FC236}">
                <a16:creationId xmlns:a16="http://schemas.microsoft.com/office/drawing/2014/main" id="{24CF033B-32CC-3F7E-BD0C-D2DFB50ECDA7}"/>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838200" y="1749662"/>
            <a:ext cx="2087203" cy="1657647"/>
          </a:xfrm>
          <a:custGeom>
            <a:avLst/>
            <a:gdLst>
              <a:gd name="csX0" fmla="*/ 0 w 2087203"/>
              <a:gd name="csY0" fmla="*/ 0 h 1657647"/>
              <a:gd name="csX1" fmla="*/ 716606 w 2087203"/>
              <a:gd name="csY1" fmla="*/ 0 h 1657647"/>
              <a:gd name="csX2" fmla="*/ 1370597 w 2087203"/>
              <a:gd name="csY2" fmla="*/ 0 h 1657647"/>
              <a:gd name="csX3" fmla="*/ 2087203 w 2087203"/>
              <a:gd name="csY3" fmla="*/ 0 h 1657647"/>
              <a:gd name="csX4" fmla="*/ 2087203 w 2087203"/>
              <a:gd name="csY4" fmla="*/ 585702 h 1657647"/>
              <a:gd name="csX5" fmla="*/ 2087203 w 2087203"/>
              <a:gd name="csY5" fmla="*/ 1121674 h 1657647"/>
              <a:gd name="csX6" fmla="*/ 2087203 w 2087203"/>
              <a:gd name="csY6" fmla="*/ 1657647 h 1657647"/>
              <a:gd name="csX7" fmla="*/ 1433213 w 2087203"/>
              <a:gd name="csY7" fmla="*/ 1657647 h 1657647"/>
              <a:gd name="csX8" fmla="*/ 758350 w 2087203"/>
              <a:gd name="csY8" fmla="*/ 1657647 h 1657647"/>
              <a:gd name="csX9" fmla="*/ 0 w 2087203"/>
              <a:gd name="csY9" fmla="*/ 1657647 h 1657647"/>
              <a:gd name="csX10" fmla="*/ 0 w 2087203"/>
              <a:gd name="csY10" fmla="*/ 1105098 h 1657647"/>
              <a:gd name="csX11" fmla="*/ 0 w 2087203"/>
              <a:gd name="csY11" fmla="*/ 602278 h 1657647"/>
              <a:gd name="csX12" fmla="*/ 0 w 2087203"/>
              <a:gd name="csY12" fmla="*/ 0 h 16576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087203" h="1657647" fill="none" extrusionOk="0">
                <a:moveTo>
                  <a:pt x="0" y="0"/>
                </a:moveTo>
                <a:cubicBezTo>
                  <a:pt x="351634" y="-29591"/>
                  <a:pt x="551271" y="12067"/>
                  <a:pt x="716606" y="0"/>
                </a:cubicBezTo>
                <a:cubicBezTo>
                  <a:pt x="881941" y="-12067"/>
                  <a:pt x="1057501" y="21215"/>
                  <a:pt x="1370597" y="0"/>
                </a:cubicBezTo>
                <a:cubicBezTo>
                  <a:pt x="1683693" y="-21215"/>
                  <a:pt x="1905803" y="5874"/>
                  <a:pt x="2087203" y="0"/>
                </a:cubicBezTo>
                <a:cubicBezTo>
                  <a:pt x="2101922" y="263761"/>
                  <a:pt x="2093492" y="328437"/>
                  <a:pt x="2087203" y="585702"/>
                </a:cubicBezTo>
                <a:cubicBezTo>
                  <a:pt x="2080914" y="842967"/>
                  <a:pt x="2074612" y="937468"/>
                  <a:pt x="2087203" y="1121674"/>
                </a:cubicBezTo>
                <a:cubicBezTo>
                  <a:pt x="2099794" y="1305880"/>
                  <a:pt x="2071820" y="1484716"/>
                  <a:pt x="2087203" y="1657647"/>
                </a:cubicBezTo>
                <a:cubicBezTo>
                  <a:pt x="1950097" y="1689082"/>
                  <a:pt x="1681328" y="1660382"/>
                  <a:pt x="1433213" y="1657647"/>
                </a:cubicBezTo>
                <a:cubicBezTo>
                  <a:pt x="1185098" y="1654913"/>
                  <a:pt x="1025412" y="1632993"/>
                  <a:pt x="758350" y="1657647"/>
                </a:cubicBezTo>
                <a:cubicBezTo>
                  <a:pt x="491288" y="1682301"/>
                  <a:pt x="216315" y="1623218"/>
                  <a:pt x="0" y="1657647"/>
                </a:cubicBezTo>
                <a:cubicBezTo>
                  <a:pt x="-1658" y="1475984"/>
                  <a:pt x="-23252" y="1349465"/>
                  <a:pt x="0" y="1105098"/>
                </a:cubicBezTo>
                <a:cubicBezTo>
                  <a:pt x="23252" y="860731"/>
                  <a:pt x="-14554" y="772173"/>
                  <a:pt x="0" y="602278"/>
                </a:cubicBezTo>
                <a:cubicBezTo>
                  <a:pt x="14554" y="432383"/>
                  <a:pt x="-22517" y="291888"/>
                  <a:pt x="0" y="0"/>
                </a:cubicBezTo>
                <a:close/>
              </a:path>
              <a:path w="2087203" h="1657647" stroke="0" extrusionOk="0">
                <a:moveTo>
                  <a:pt x="0" y="0"/>
                </a:moveTo>
                <a:cubicBezTo>
                  <a:pt x="307914" y="-8501"/>
                  <a:pt x="501693" y="27997"/>
                  <a:pt x="653990" y="0"/>
                </a:cubicBezTo>
                <a:cubicBezTo>
                  <a:pt x="806287" y="-27997"/>
                  <a:pt x="1022128" y="-14225"/>
                  <a:pt x="1328853" y="0"/>
                </a:cubicBezTo>
                <a:cubicBezTo>
                  <a:pt x="1635578" y="14225"/>
                  <a:pt x="1866240" y="34992"/>
                  <a:pt x="2087203" y="0"/>
                </a:cubicBezTo>
                <a:cubicBezTo>
                  <a:pt x="2095351" y="192599"/>
                  <a:pt x="2081369" y="381698"/>
                  <a:pt x="2087203" y="569125"/>
                </a:cubicBezTo>
                <a:cubicBezTo>
                  <a:pt x="2093037" y="756552"/>
                  <a:pt x="2113671" y="962468"/>
                  <a:pt x="2087203" y="1138251"/>
                </a:cubicBezTo>
                <a:cubicBezTo>
                  <a:pt x="2060735" y="1314034"/>
                  <a:pt x="2070554" y="1424528"/>
                  <a:pt x="2087203" y="1657647"/>
                </a:cubicBezTo>
                <a:cubicBezTo>
                  <a:pt x="1751893" y="1646663"/>
                  <a:pt x="1715314" y="1625973"/>
                  <a:pt x="1391469" y="1657647"/>
                </a:cubicBezTo>
                <a:cubicBezTo>
                  <a:pt x="1067624" y="1689321"/>
                  <a:pt x="868648" y="1677421"/>
                  <a:pt x="674862" y="1657647"/>
                </a:cubicBezTo>
                <a:cubicBezTo>
                  <a:pt x="481076" y="1637873"/>
                  <a:pt x="258297" y="1624635"/>
                  <a:pt x="0" y="1657647"/>
                </a:cubicBezTo>
                <a:cubicBezTo>
                  <a:pt x="18803" y="1440267"/>
                  <a:pt x="16696" y="1363785"/>
                  <a:pt x="0" y="1121674"/>
                </a:cubicBezTo>
                <a:cubicBezTo>
                  <a:pt x="-16696" y="879563"/>
                  <a:pt x="-25862" y="824923"/>
                  <a:pt x="0" y="552549"/>
                </a:cubicBezTo>
                <a:cubicBezTo>
                  <a:pt x="25862" y="280176"/>
                  <a:pt x="-19792" y="185024"/>
                  <a:pt x="0" y="0"/>
                </a:cubicBezTo>
                <a:close/>
              </a:path>
            </a:pathLst>
          </a:custGeom>
          <a:ln>
            <a:noFill/>
            <a:round/>
            <a:extLst>
              <a:ext uri="{C807C97D-BFC1-408E-A445-0C87EB9F89A2}">
                <ask:lineSketchStyleProps xmlns:ask="http://schemas.microsoft.com/office/drawing/2018/sketchyshapes" sd="3689626811">
                  <a:prstGeom prst="rect">
                    <a:avLst/>
                  </a:prstGeom>
                  <ask:type>
                    <ask:lineSketchFreehand/>
                  </ask:type>
                </ask:lineSketchStyleProps>
              </a:ext>
            </a:extLst>
          </a:ln>
        </p:spPr>
      </p:pic>
      <p:pic>
        <p:nvPicPr>
          <p:cNvPr id="51" name="Imagen 50">
            <a:extLst>
              <a:ext uri="{FF2B5EF4-FFF2-40B4-BE49-F238E27FC236}">
                <a16:creationId xmlns:a16="http://schemas.microsoft.com/office/drawing/2014/main" id="{1B0718BC-5905-25DB-C7F8-A7EDDA800F64}"/>
              </a:ext>
            </a:extLst>
          </p:cNvPr>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94418" y="2867182"/>
            <a:ext cx="13615028" cy="4803619"/>
          </a:xfrm>
          <a:prstGeom prst="rect">
            <a:avLst/>
          </a:prstGeom>
        </p:spPr>
      </p:pic>
      <p:sp>
        <p:nvSpPr>
          <p:cNvPr id="6" name="Google Shape;193;p20">
            <a:extLst>
              <a:ext uri="{FF2B5EF4-FFF2-40B4-BE49-F238E27FC236}">
                <a16:creationId xmlns:a16="http://schemas.microsoft.com/office/drawing/2014/main" id="{5E594062-E39A-91B0-7484-0462FAAD937D}"/>
              </a:ext>
            </a:extLst>
          </p:cNvPr>
          <p:cNvSpPr txBox="1"/>
          <p:nvPr/>
        </p:nvSpPr>
        <p:spPr>
          <a:xfrm>
            <a:off x="4724400" y="9459403"/>
            <a:ext cx="9555479" cy="318549"/>
          </a:xfrm>
          <a:prstGeom prst="rect">
            <a:avLst/>
          </a:prstGeom>
          <a:noFill/>
          <a:ln>
            <a:noFill/>
          </a:ln>
        </p:spPr>
        <p:txBody>
          <a:bodyPr spcFirstLastPara="1" wrap="square" lIns="0" tIns="0" rIns="0" bIns="0" anchor="t" anchorCtr="0">
            <a:spAutoFit/>
          </a:bodyPr>
          <a:lstStyle/>
          <a:p>
            <a:pPr>
              <a:lnSpc>
                <a:spcPct val="115000"/>
              </a:lnSpc>
            </a:pPr>
            <a:r>
              <a:rPr lang="en-US" sz="1800" i="1" noProof="0" dirty="0">
                <a:solidFill>
                  <a:srgbClr val="353534"/>
                </a:solidFill>
                <a:latin typeface="KoHo"/>
                <a:ea typeface="KoHo"/>
                <a:cs typeface="KoHo"/>
                <a:sym typeface="KoHo"/>
              </a:rPr>
              <a:t> Velásquez-Cadavid et al., OSIRIS: a new code for ray tracing around compact objects, 2022.</a:t>
            </a:r>
          </a:p>
        </p:txBody>
      </p:sp>
      <p:pic>
        <p:nvPicPr>
          <p:cNvPr id="8" name="Imagen 7">
            <a:extLst>
              <a:ext uri="{FF2B5EF4-FFF2-40B4-BE49-F238E27FC236}">
                <a16:creationId xmlns:a16="http://schemas.microsoft.com/office/drawing/2014/main" id="{A0F0A002-860F-D917-4BBA-4CBDE6B91315}"/>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15018398" y="9261991"/>
            <a:ext cx="1040837" cy="1040837"/>
          </a:xfrm>
          <a:prstGeom prst="rect">
            <a:avLst/>
          </a:prstGeom>
        </p:spPr>
      </p:pic>
      <p:pic>
        <p:nvPicPr>
          <p:cNvPr id="14" name="Picture 2" descr="Planetario Halley UIS – Grupo Halley">
            <a:extLst>
              <a:ext uri="{FF2B5EF4-FFF2-40B4-BE49-F238E27FC236}">
                <a16:creationId xmlns:a16="http://schemas.microsoft.com/office/drawing/2014/main" id="{60183FD7-95C4-A4AF-2B45-177D91AFAC43}"/>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50000"/>
          <a:stretch>
            <a:fillRect/>
          </a:stretch>
        </p:blipFill>
        <p:spPr bwMode="auto">
          <a:xfrm>
            <a:off x="2830037" y="9380251"/>
            <a:ext cx="598963" cy="713607"/>
          </a:xfrm>
          <a:prstGeom prst="rect">
            <a:avLst/>
          </a:prstGeom>
          <a:noFill/>
          <a:extLst>
            <a:ext uri="{909E8E84-426E-40DD-AFC4-6F175D3DCCD1}">
              <a14:hiddenFill xmlns:a14="http://schemas.microsoft.com/office/drawing/2010/main">
                <a:solidFill>
                  <a:srgbClr val="FFFFFF"/>
                </a:solidFill>
              </a14:hiddenFill>
            </a:ext>
          </a:extLst>
        </p:spPr>
      </p:pic>
      <p:pic>
        <p:nvPicPr>
          <p:cNvPr id="17" name="Imagen 16">
            <a:extLst>
              <a:ext uri="{FF2B5EF4-FFF2-40B4-BE49-F238E27FC236}">
                <a16:creationId xmlns:a16="http://schemas.microsoft.com/office/drawing/2014/main" id="{CE1E1598-5775-A899-DF46-B630BB1A3E3E}"/>
              </a:ext>
            </a:extLst>
          </p:cNvPr>
          <p:cNvPicPr>
            <a:picLocks noChangeAspect="1"/>
          </p:cNvPicPr>
          <p:nvPr/>
        </p:nvPicPr>
        <p:blipFill>
          <a:blip r:embed="rId11"/>
          <a:srcRect t="1" r="32791" b="-13429"/>
          <a:stretch>
            <a:fillRect/>
          </a:stretch>
        </p:blipFill>
        <p:spPr>
          <a:xfrm>
            <a:off x="423753" y="9385796"/>
            <a:ext cx="1503844" cy="796860"/>
          </a:xfrm>
          <a:prstGeom prst="rect">
            <a:avLst/>
          </a:prstGeom>
        </p:spPr>
      </p:pic>
      <p:pic>
        <p:nvPicPr>
          <p:cNvPr id="19" name="Picture 2">
            <a:extLst>
              <a:ext uri="{FF2B5EF4-FFF2-40B4-BE49-F238E27FC236}">
                <a16:creationId xmlns:a16="http://schemas.microsoft.com/office/drawing/2014/main" id="{E2D449DC-648F-0250-BA9B-CE8AB4162883}"/>
              </a:ext>
            </a:extLst>
          </p:cNvPr>
          <p:cNvPicPr>
            <a:picLocks noChangeAspect="1" noChangeArrowheads="1"/>
          </p:cNvPicPr>
          <p:nvPr/>
        </p:nvPicPr>
        <p:blipFill>
          <a:blip r:embed="rId12"/>
          <a:srcRect/>
          <a:stretch>
            <a:fillRect/>
          </a:stretch>
        </p:blipFill>
        <p:spPr bwMode="auto">
          <a:xfrm>
            <a:off x="1962232" y="9337184"/>
            <a:ext cx="857168" cy="799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4755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0EFE5"/>
        </a:solidFill>
        <a:effectLst/>
      </p:bgPr>
    </p:bg>
    <p:spTree>
      <p:nvGrpSpPr>
        <p:cNvPr id="1" name="">
          <a:extLst>
            <a:ext uri="{FF2B5EF4-FFF2-40B4-BE49-F238E27FC236}">
              <a16:creationId xmlns:a16="http://schemas.microsoft.com/office/drawing/2014/main" id="{6DD9948B-1225-C105-92CB-3BD3B9A9F5E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53F04AF-202A-DB0E-FB12-CDA4257E77AA}"/>
              </a:ext>
            </a:extLst>
          </p:cNvPr>
          <p:cNvSpPr/>
          <p:nvPr/>
        </p:nvSpPr>
        <p:spPr>
          <a:xfrm rot="-5400000">
            <a:off x="-2834272" y="550875"/>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5" name="Freeform 5">
            <a:extLst>
              <a:ext uri="{FF2B5EF4-FFF2-40B4-BE49-F238E27FC236}">
                <a16:creationId xmlns:a16="http://schemas.microsoft.com/office/drawing/2014/main" id="{89E62DAC-257E-8ABF-FC7E-C76C8E70FC0D}"/>
              </a:ext>
            </a:extLst>
          </p:cNvPr>
          <p:cNvSpPr/>
          <p:nvPr/>
        </p:nvSpPr>
        <p:spPr>
          <a:xfrm>
            <a:off x="18380878" y="536003"/>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grpSp>
        <p:nvGrpSpPr>
          <p:cNvPr id="9" name="Group 9">
            <a:extLst>
              <a:ext uri="{FF2B5EF4-FFF2-40B4-BE49-F238E27FC236}">
                <a16:creationId xmlns:a16="http://schemas.microsoft.com/office/drawing/2014/main" id="{3A63F12F-E8C7-3070-496F-49CD33318145}"/>
              </a:ext>
            </a:extLst>
          </p:cNvPr>
          <p:cNvGrpSpPr/>
          <p:nvPr/>
        </p:nvGrpSpPr>
        <p:grpSpPr>
          <a:xfrm>
            <a:off x="16197774" y="8764908"/>
            <a:ext cx="1061526" cy="3044184"/>
            <a:chOff x="0" y="0"/>
            <a:chExt cx="279579" cy="801760"/>
          </a:xfrm>
        </p:grpSpPr>
        <p:sp>
          <p:nvSpPr>
            <p:cNvPr id="10" name="Freeform 10">
              <a:extLst>
                <a:ext uri="{FF2B5EF4-FFF2-40B4-BE49-F238E27FC236}">
                  <a16:creationId xmlns:a16="http://schemas.microsoft.com/office/drawing/2014/main" id="{CDF1BB41-C4B4-DA07-2F08-96B986549DD5}"/>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11" name="TextBox 11">
              <a:extLst>
                <a:ext uri="{FF2B5EF4-FFF2-40B4-BE49-F238E27FC236}">
                  <a16:creationId xmlns:a16="http://schemas.microsoft.com/office/drawing/2014/main" id="{C85B4FB3-33AC-405F-D6BD-DCE7D8287497}"/>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a:extLst>
              <a:ext uri="{FF2B5EF4-FFF2-40B4-BE49-F238E27FC236}">
                <a16:creationId xmlns:a16="http://schemas.microsoft.com/office/drawing/2014/main" id="{792AFA12-1DBA-FC18-BC35-3170689B4EE1}"/>
              </a:ext>
            </a:extLst>
          </p:cNvPr>
          <p:cNvSpPr txBox="1"/>
          <p:nvPr/>
        </p:nvSpPr>
        <p:spPr>
          <a:xfrm>
            <a:off x="16084888" y="9153907"/>
            <a:ext cx="1174412" cy="514350"/>
          </a:xfrm>
          <a:prstGeom prst="rect">
            <a:avLst/>
          </a:prstGeom>
        </p:spPr>
        <p:txBody>
          <a:bodyPr lIns="0" tIns="0" rIns="0" bIns="0" rtlCol="0" anchor="t">
            <a:spAutoFit/>
          </a:bodyPr>
          <a:lstStyle/>
          <a:p>
            <a:pPr algn="ctr">
              <a:lnSpc>
                <a:spcPts val="4200"/>
              </a:lnSpc>
              <a:spcBef>
                <a:spcPct val="0"/>
              </a:spcBef>
            </a:pPr>
            <a:r>
              <a:rPr lang="en-US" sz="3000" dirty="0">
                <a:solidFill>
                  <a:srgbClr val="353534"/>
                </a:solidFill>
                <a:latin typeface="Merriweather"/>
                <a:ea typeface="Merriweather"/>
                <a:cs typeface="Merriweather"/>
                <a:sym typeface="Merriweather"/>
              </a:rPr>
              <a:t>12</a:t>
            </a:r>
          </a:p>
        </p:txBody>
      </p:sp>
      <p:sp>
        <p:nvSpPr>
          <p:cNvPr id="15" name="TextBox 10">
            <a:extLst>
              <a:ext uri="{FF2B5EF4-FFF2-40B4-BE49-F238E27FC236}">
                <a16:creationId xmlns:a16="http://schemas.microsoft.com/office/drawing/2014/main" id="{2E133B26-E82E-35E9-3EBB-1073DAD16FAA}"/>
              </a:ext>
            </a:extLst>
          </p:cNvPr>
          <p:cNvSpPr txBox="1"/>
          <p:nvPr/>
        </p:nvSpPr>
        <p:spPr>
          <a:xfrm>
            <a:off x="685800" y="620911"/>
            <a:ext cx="12283294" cy="1846659"/>
          </a:xfrm>
          <a:prstGeom prst="rect">
            <a:avLst/>
          </a:prstGeom>
        </p:spPr>
        <p:txBody>
          <a:bodyPr wrap="square" lIns="0" tIns="0" rIns="0" bIns="0" rtlCol="0" anchor="t">
            <a:spAutoFit/>
          </a:bodyPr>
          <a:lstStyle/>
          <a:p>
            <a:pPr>
              <a:spcBef>
                <a:spcPct val="0"/>
              </a:spcBef>
            </a:pPr>
            <a:r>
              <a:rPr lang="es-CO" sz="6000" dirty="0">
                <a:solidFill>
                  <a:srgbClr val="353534"/>
                </a:solidFill>
                <a:latin typeface="Abril Fatface"/>
                <a:ea typeface="Abril Fatface"/>
                <a:cs typeface="Abril Fatface"/>
                <a:sym typeface="Abril Fatface"/>
              </a:rPr>
              <a:t>Lente Gravitacional</a:t>
            </a:r>
          </a:p>
          <a:p>
            <a:pPr>
              <a:spcBef>
                <a:spcPct val="0"/>
              </a:spcBef>
            </a:pPr>
            <a:endParaRPr lang="es-CO" sz="6000" dirty="0">
              <a:solidFill>
                <a:srgbClr val="353534"/>
              </a:solidFill>
              <a:latin typeface="Abril Fatface"/>
              <a:ea typeface="Abril Fatface"/>
              <a:cs typeface="Abril Fatface"/>
              <a:sym typeface="Abril Fatface"/>
            </a:endParaRPr>
          </a:p>
        </p:txBody>
      </p:sp>
      <p:sp>
        <p:nvSpPr>
          <p:cNvPr id="25" name="Freeform 7">
            <a:extLst>
              <a:ext uri="{FF2B5EF4-FFF2-40B4-BE49-F238E27FC236}">
                <a16:creationId xmlns:a16="http://schemas.microsoft.com/office/drawing/2014/main" id="{CC2D7994-9145-F017-36A2-F13D78FE3509}"/>
              </a:ext>
            </a:extLst>
          </p:cNvPr>
          <p:cNvSpPr/>
          <p:nvPr/>
        </p:nvSpPr>
        <p:spPr>
          <a:xfrm>
            <a:off x="495705" y="9089666"/>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7" name="Freeform 8">
            <a:extLst>
              <a:ext uri="{FF2B5EF4-FFF2-40B4-BE49-F238E27FC236}">
                <a16:creationId xmlns:a16="http://schemas.microsoft.com/office/drawing/2014/main" id="{FC4BF1B2-AB8D-3354-180A-08C39B8568C4}"/>
              </a:ext>
            </a:extLst>
          </p:cNvPr>
          <p:cNvSpPr/>
          <p:nvPr/>
        </p:nvSpPr>
        <p:spPr>
          <a:xfrm rot="-5400000">
            <a:off x="-1294784" y="7319324"/>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9" name="Freeform 12">
            <a:extLst>
              <a:ext uri="{FF2B5EF4-FFF2-40B4-BE49-F238E27FC236}">
                <a16:creationId xmlns:a16="http://schemas.microsoft.com/office/drawing/2014/main" id="{FAB30471-79DA-DC53-A25F-4D7A9E5A5DEA}"/>
              </a:ext>
            </a:extLst>
          </p:cNvPr>
          <p:cNvSpPr/>
          <p:nvPr/>
        </p:nvSpPr>
        <p:spPr>
          <a:xfrm rot="-10800000">
            <a:off x="12626322" y="9089666"/>
            <a:ext cx="3580978" cy="296130"/>
          </a:xfrm>
          <a:custGeom>
            <a:avLst/>
            <a:gdLst/>
            <a:ahLst/>
            <a:cxnLst/>
            <a:rect l="l" t="t" r="r" b="b"/>
            <a:pathLst>
              <a:path w="3580978" h="296130">
                <a:moveTo>
                  <a:pt x="0" y="0"/>
                </a:moveTo>
                <a:lnTo>
                  <a:pt x="3580977" y="0"/>
                </a:lnTo>
                <a:lnTo>
                  <a:pt x="3580977"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pic>
        <p:nvPicPr>
          <p:cNvPr id="4" name="Imagen 3" descr="Interfaz de usuario gráfica, Texto&#10;&#10;El contenido generado por IA puede ser incorrecto.">
            <a:extLst>
              <a:ext uri="{FF2B5EF4-FFF2-40B4-BE49-F238E27FC236}">
                <a16:creationId xmlns:a16="http://schemas.microsoft.com/office/drawing/2014/main" id="{026B7B76-921A-5D6B-E59D-2B990DC9FAB1}"/>
              </a:ext>
            </a:extLst>
          </p:cNvPr>
          <p:cNvPicPr>
            <a:picLocks noChangeAspect="1"/>
          </p:cNvPicPr>
          <p:nvPr/>
        </p:nvPicPr>
        <p:blipFill>
          <a:blip r:embed="rId5"/>
          <a:stretch>
            <a:fillRect/>
          </a:stretch>
        </p:blipFill>
        <p:spPr>
          <a:xfrm>
            <a:off x="11993880" y="-114300"/>
            <a:ext cx="6294120" cy="2037698"/>
          </a:xfrm>
          <a:prstGeom prst="rect">
            <a:avLst/>
          </a:prstGeom>
        </p:spPr>
      </p:pic>
      <p:grpSp>
        <p:nvGrpSpPr>
          <p:cNvPr id="28" name="Group 9">
            <a:extLst>
              <a:ext uri="{FF2B5EF4-FFF2-40B4-BE49-F238E27FC236}">
                <a16:creationId xmlns:a16="http://schemas.microsoft.com/office/drawing/2014/main" id="{FACA6A8D-85B1-8F74-3B1D-21F8573B04CA}"/>
              </a:ext>
            </a:extLst>
          </p:cNvPr>
          <p:cNvGrpSpPr/>
          <p:nvPr/>
        </p:nvGrpSpPr>
        <p:grpSpPr>
          <a:xfrm rot="5400000">
            <a:off x="2223714" y="4725382"/>
            <a:ext cx="630452" cy="1466689"/>
            <a:chOff x="0" y="0"/>
            <a:chExt cx="279579" cy="801760"/>
          </a:xfrm>
        </p:grpSpPr>
        <p:sp>
          <p:nvSpPr>
            <p:cNvPr id="30" name="Freeform 10">
              <a:extLst>
                <a:ext uri="{FF2B5EF4-FFF2-40B4-BE49-F238E27FC236}">
                  <a16:creationId xmlns:a16="http://schemas.microsoft.com/office/drawing/2014/main" id="{40043FDC-0EF3-243D-487A-275B0C70A3BF}"/>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32" name="TextBox 11">
              <a:extLst>
                <a:ext uri="{FF2B5EF4-FFF2-40B4-BE49-F238E27FC236}">
                  <a16:creationId xmlns:a16="http://schemas.microsoft.com/office/drawing/2014/main" id="{6ED13C31-2382-560B-6384-08643E896C47}"/>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sp>
        <p:nvSpPr>
          <p:cNvPr id="34" name="TextBox 12">
            <a:extLst>
              <a:ext uri="{FF2B5EF4-FFF2-40B4-BE49-F238E27FC236}">
                <a16:creationId xmlns:a16="http://schemas.microsoft.com/office/drawing/2014/main" id="{24AE0E2A-3AAA-AE0F-CB36-750FC455CAFB}"/>
              </a:ext>
            </a:extLst>
          </p:cNvPr>
          <p:cNvSpPr txBox="1"/>
          <p:nvPr/>
        </p:nvSpPr>
        <p:spPr>
          <a:xfrm>
            <a:off x="1642899" y="5236385"/>
            <a:ext cx="1808538" cy="492443"/>
          </a:xfrm>
          <a:prstGeom prst="rect">
            <a:avLst/>
          </a:prstGeom>
        </p:spPr>
        <p:txBody>
          <a:bodyPr wrap="square" lIns="0" tIns="0" rIns="0" bIns="0" rtlCol="0" anchor="t">
            <a:spAutoFit/>
          </a:bodyPr>
          <a:lstStyle/>
          <a:p>
            <a:pPr algn="ctr">
              <a:spcBef>
                <a:spcPct val="0"/>
              </a:spcBef>
            </a:pPr>
            <a:r>
              <a:rPr lang="es-CO" sz="1600" b="1" i="1" dirty="0">
                <a:solidFill>
                  <a:srgbClr val="353534"/>
                </a:solidFill>
                <a:latin typeface="KoHo"/>
                <a:ea typeface="Cambria Math" panose="02040503050406030204" pitchFamily="18" charset="0"/>
                <a:cs typeface="KoHo"/>
                <a:sym typeface="KoHo"/>
              </a:rPr>
              <a:t>Contorno del Shadow</a:t>
            </a:r>
          </a:p>
        </p:txBody>
      </p:sp>
      <p:pic>
        <p:nvPicPr>
          <p:cNvPr id="40" name="Imagen 39">
            <a:extLst>
              <a:ext uri="{FF2B5EF4-FFF2-40B4-BE49-F238E27FC236}">
                <a16:creationId xmlns:a16="http://schemas.microsoft.com/office/drawing/2014/main" id="{6418A28E-F53C-8076-AA3A-4E05A6FE2FDA}"/>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838200" y="1749662"/>
            <a:ext cx="2087203" cy="1657647"/>
          </a:xfrm>
          <a:custGeom>
            <a:avLst/>
            <a:gdLst>
              <a:gd name="csX0" fmla="*/ 0 w 2087203"/>
              <a:gd name="csY0" fmla="*/ 0 h 1657647"/>
              <a:gd name="csX1" fmla="*/ 716606 w 2087203"/>
              <a:gd name="csY1" fmla="*/ 0 h 1657647"/>
              <a:gd name="csX2" fmla="*/ 1370597 w 2087203"/>
              <a:gd name="csY2" fmla="*/ 0 h 1657647"/>
              <a:gd name="csX3" fmla="*/ 2087203 w 2087203"/>
              <a:gd name="csY3" fmla="*/ 0 h 1657647"/>
              <a:gd name="csX4" fmla="*/ 2087203 w 2087203"/>
              <a:gd name="csY4" fmla="*/ 585702 h 1657647"/>
              <a:gd name="csX5" fmla="*/ 2087203 w 2087203"/>
              <a:gd name="csY5" fmla="*/ 1121674 h 1657647"/>
              <a:gd name="csX6" fmla="*/ 2087203 w 2087203"/>
              <a:gd name="csY6" fmla="*/ 1657647 h 1657647"/>
              <a:gd name="csX7" fmla="*/ 1433213 w 2087203"/>
              <a:gd name="csY7" fmla="*/ 1657647 h 1657647"/>
              <a:gd name="csX8" fmla="*/ 758350 w 2087203"/>
              <a:gd name="csY8" fmla="*/ 1657647 h 1657647"/>
              <a:gd name="csX9" fmla="*/ 0 w 2087203"/>
              <a:gd name="csY9" fmla="*/ 1657647 h 1657647"/>
              <a:gd name="csX10" fmla="*/ 0 w 2087203"/>
              <a:gd name="csY10" fmla="*/ 1105098 h 1657647"/>
              <a:gd name="csX11" fmla="*/ 0 w 2087203"/>
              <a:gd name="csY11" fmla="*/ 602278 h 1657647"/>
              <a:gd name="csX12" fmla="*/ 0 w 2087203"/>
              <a:gd name="csY12" fmla="*/ 0 h 16576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087203" h="1657647" fill="none" extrusionOk="0">
                <a:moveTo>
                  <a:pt x="0" y="0"/>
                </a:moveTo>
                <a:cubicBezTo>
                  <a:pt x="351634" y="-29591"/>
                  <a:pt x="551271" y="12067"/>
                  <a:pt x="716606" y="0"/>
                </a:cubicBezTo>
                <a:cubicBezTo>
                  <a:pt x="881941" y="-12067"/>
                  <a:pt x="1057501" y="21215"/>
                  <a:pt x="1370597" y="0"/>
                </a:cubicBezTo>
                <a:cubicBezTo>
                  <a:pt x="1683693" y="-21215"/>
                  <a:pt x="1905803" y="5874"/>
                  <a:pt x="2087203" y="0"/>
                </a:cubicBezTo>
                <a:cubicBezTo>
                  <a:pt x="2101922" y="263761"/>
                  <a:pt x="2093492" y="328437"/>
                  <a:pt x="2087203" y="585702"/>
                </a:cubicBezTo>
                <a:cubicBezTo>
                  <a:pt x="2080914" y="842967"/>
                  <a:pt x="2074612" y="937468"/>
                  <a:pt x="2087203" y="1121674"/>
                </a:cubicBezTo>
                <a:cubicBezTo>
                  <a:pt x="2099794" y="1305880"/>
                  <a:pt x="2071820" y="1484716"/>
                  <a:pt x="2087203" y="1657647"/>
                </a:cubicBezTo>
                <a:cubicBezTo>
                  <a:pt x="1950097" y="1689082"/>
                  <a:pt x="1681328" y="1660382"/>
                  <a:pt x="1433213" y="1657647"/>
                </a:cubicBezTo>
                <a:cubicBezTo>
                  <a:pt x="1185098" y="1654913"/>
                  <a:pt x="1025412" y="1632993"/>
                  <a:pt x="758350" y="1657647"/>
                </a:cubicBezTo>
                <a:cubicBezTo>
                  <a:pt x="491288" y="1682301"/>
                  <a:pt x="216315" y="1623218"/>
                  <a:pt x="0" y="1657647"/>
                </a:cubicBezTo>
                <a:cubicBezTo>
                  <a:pt x="-1658" y="1475984"/>
                  <a:pt x="-23252" y="1349465"/>
                  <a:pt x="0" y="1105098"/>
                </a:cubicBezTo>
                <a:cubicBezTo>
                  <a:pt x="23252" y="860731"/>
                  <a:pt x="-14554" y="772173"/>
                  <a:pt x="0" y="602278"/>
                </a:cubicBezTo>
                <a:cubicBezTo>
                  <a:pt x="14554" y="432383"/>
                  <a:pt x="-22517" y="291888"/>
                  <a:pt x="0" y="0"/>
                </a:cubicBezTo>
                <a:close/>
              </a:path>
              <a:path w="2087203" h="1657647" stroke="0" extrusionOk="0">
                <a:moveTo>
                  <a:pt x="0" y="0"/>
                </a:moveTo>
                <a:cubicBezTo>
                  <a:pt x="307914" y="-8501"/>
                  <a:pt x="501693" y="27997"/>
                  <a:pt x="653990" y="0"/>
                </a:cubicBezTo>
                <a:cubicBezTo>
                  <a:pt x="806287" y="-27997"/>
                  <a:pt x="1022128" y="-14225"/>
                  <a:pt x="1328853" y="0"/>
                </a:cubicBezTo>
                <a:cubicBezTo>
                  <a:pt x="1635578" y="14225"/>
                  <a:pt x="1866240" y="34992"/>
                  <a:pt x="2087203" y="0"/>
                </a:cubicBezTo>
                <a:cubicBezTo>
                  <a:pt x="2095351" y="192599"/>
                  <a:pt x="2081369" y="381698"/>
                  <a:pt x="2087203" y="569125"/>
                </a:cubicBezTo>
                <a:cubicBezTo>
                  <a:pt x="2093037" y="756552"/>
                  <a:pt x="2113671" y="962468"/>
                  <a:pt x="2087203" y="1138251"/>
                </a:cubicBezTo>
                <a:cubicBezTo>
                  <a:pt x="2060735" y="1314034"/>
                  <a:pt x="2070554" y="1424528"/>
                  <a:pt x="2087203" y="1657647"/>
                </a:cubicBezTo>
                <a:cubicBezTo>
                  <a:pt x="1751893" y="1646663"/>
                  <a:pt x="1715314" y="1625973"/>
                  <a:pt x="1391469" y="1657647"/>
                </a:cubicBezTo>
                <a:cubicBezTo>
                  <a:pt x="1067624" y="1689321"/>
                  <a:pt x="868648" y="1677421"/>
                  <a:pt x="674862" y="1657647"/>
                </a:cubicBezTo>
                <a:cubicBezTo>
                  <a:pt x="481076" y="1637873"/>
                  <a:pt x="258297" y="1624635"/>
                  <a:pt x="0" y="1657647"/>
                </a:cubicBezTo>
                <a:cubicBezTo>
                  <a:pt x="18803" y="1440267"/>
                  <a:pt x="16696" y="1363785"/>
                  <a:pt x="0" y="1121674"/>
                </a:cubicBezTo>
                <a:cubicBezTo>
                  <a:pt x="-16696" y="879563"/>
                  <a:pt x="-25862" y="824923"/>
                  <a:pt x="0" y="552549"/>
                </a:cubicBezTo>
                <a:cubicBezTo>
                  <a:pt x="25862" y="280176"/>
                  <a:pt x="-19792" y="185024"/>
                  <a:pt x="0" y="0"/>
                </a:cubicBezTo>
                <a:close/>
              </a:path>
            </a:pathLst>
          </a:custGeom>
          <a:ln>
            <a:noFill/>
            <a:round/>
            <a:extLst>
              <a:ext uri="{C807C97D-BFC1-408E-A445-0C87EB9F89A2}">
                <ask:lineSketchStyleProps xmlns:ask="http://schemas.microsoft.com/office/drawing/2018/sketchyshapes" sd="3689626811">
                  <a:prstGeom prst="rect">
                    <a:avLst/>
                  </a:prstGeom>
                  <ask:type>
                    <ask:lineSketchFreehand/>
                  </ask:type>
                </ask:lineSketchStyleProps>
              </a:ext>
            </a:extLst>
          </a:ln>
        </p:spPr>
      </p:pic>
      <p:pic>
        <p:nvPicPr>
          <p:cNvPr id="51" name="Imagen 50">
            <a:extLst>
              <a:ext uri="{FF2B5EF4-FFF2-40B4-BE49-F238E27FC236}">
                <a16:creationId xmlns:a16="http://schemas.microsoft.com/office/drawing/2014/main" id="{6938E705-BD87-1674-4F66-46BCD9410A42}"/>
              </a:ext>
            </a:extLst>
          </p:cNvPr>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94418" y="2867182"/>
            <a:ext cx="13615028" cy="4803619"/>
          </a:xfrm>
          <a:prstGeom prst="rect">
            <a:avLst/>
          </a:prstGeom>
        </p:spPr>
      </p:pic>
      <p:pic>
        <p:nvPicPr>
          <p:cNvPr id="8" name="Imagen 7">
            <a:extLst>
              <a:ext uri="{FF2B5EF4-FFF2-40B4-BE49-F238E27FC236}">
                <a16:creationId xmlns:a16="http://schemas.microsoft.com/office/drawing/2014/main" id="{AE06F6C5-D843-66AA-9B43-BB5AE2C705E5}"/>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1811238" y="5911777"/>
            <a:ext cx="1369465" cy="517354"/>
          </a:xfrm>
          <a:prstGeom prst="rect">
            <a:avLst/>
          </a:prstGeom>
        </p:spPr>
      </p:pic>
      <p:pic>
        <p:nvPicPr>
          <p:cNvPr id="14" name="Imagen 13">
            <a:extLst>
              <a:ext uri="{FF2B5EF4-FFF2-40B4-BE49-F238E27FC236}">
                <a16:creationId xmlns:a16="http://schemas.microsoft.com/office/drawing/2014/main" id="{769375DD-80CC-640D-925D-8574D2FD0978}"/>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825562" y="6580944"/>
            <a:ext cx="3568187" cy="498660"/>
          </a:xfrm>
          <a:prstGeom prst="rect">
            <a:avLst/>
          </a:prstGeom>
        </p:spPr>
      </p:pic>
      <p:sp>
        <p:nvSpPr>
          <p:cNvPr id="6" name="Google Shape;193;p20">
            <a:extLst>
              <a:ext uri="{FF2B5EF4-FFF2-40B4-BE49-F238E27FC236}">
                <a16:creationId xmlns:a16="http://schemas.microsoft.com/office/drawing/2014/main" id="{E8044DFC-7D9E-2C83-ED14-604E94262CA5}"/>
              </a:ext>
            </a:extLst>
          </p:cNvPr>
          <p:cNvSpPr txBox="1"/>
          <p:nvPr/>
        </p:nvSpPr>
        <p:spPr>
          <a:xfrm>
            <a:off x="4724400" y="9459403"/>
            <a:ext cx="9555479" cy="318549"/>
          </a:xfrm>
          <a:prstGeom prst="rect">
            <a:avLst/>
          </a:prstGeom>
          <a:noFill/>
          <a:ln>
            <a:noFill/>
          </a:ln>
        </p:spPr>
        <p:txBody>
          <a:bodyPr spcFirstLastPara="1" wrap="square" lIns="0" tIns="0" rIns="0" bIns="0" anchor="t" anchorCtr="0">
            <a:spAutoFit/>
          </a:bodyPr>
          <a:lstStyle/>
          <a:p>
            <a:pPr>
              <a:lnSpc>
                <a:spcPct val="115000"/>
              </a:lnSpc>
            </a:pPr>
            <a:r>
              <a:rPr lang="en-US" sz="1800" i="1" noProof="0" dirty="0">
                <a:solidFill>
                  <a:srgbClr val="353534"/>
                </a:solidFill>
                <a:latin typeface="KoHo"/>
                <a:ea typeface="KoHo"/>
                <a:cs typeface="KoHo"/>
                <a:sym typeface="KoHo"/>
              </a:rPr>
              <a:t> Velásquez-Cadavid et al., OSIRIS: a new code for ray tracing around compact objects, 2022.</a:t>
            </a:r>
          </a:p>
        </p:txBody>
      </p:sp>
      <p:pic>
        <p:nvPicPr>
          <p:cNvPr id="13" name="Imagen 12">
            <a:extLst>
              <a:ext uri="{FF2B5EF4-FFF2-40B4-BE49-F238E27FC236}">
                <a16:creationId xmlns:a16="http://schemas.microsoft.com/office/drawing/2014/main" id="{98894F27-108E-C90B-5AD8-A6D249D51EAE}"/>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15018398" y="9261991"/>
            <a:ext cx="1040837" cy="1040837"/>
          </a:xfrm>
          <a:prstGeom prst="rect">
            <a:avLst/>
          </a:prstGeom>
        </p:spPr>
      </p:pic>
      <p:pic>
        <p:nvPicPr>
          <p:cNvPr id="17" name="Picture 2" descr="Planetario Halley UIS – Grupo Halley">
            <a:extLst>
              <a:ext uri="{FF2B5EF4-FFF2-40B4-BE49-F238E27FC236}">
                <a16:creationId xmlns:a16="http://schemas.microsoft.com/office/drawing/2014/main" id="{3FD90912-C092-0B60-6917-6BAAC2309D02}"/>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50000"/>
          <a:stretch>
            <a:fillRect/>
          </a:stretch>
        </p:blipFill>
        <p:spPr bwMode="auto">
          <a:xfrm>
            <a:off x="2830037" y="9380251"/>
            <a:ext cx="598963" cy="713607"/>
          </a:xfrm>
          <a:prstGeom prst="rect">
            <a:avLst/>
          </a:prstGeom>
          <a:noFill/>
          <a:extLst>
            <a:ext uri="{909E8E84-426E-40DD-AFC4-6F175D3DCCD1}">
              <a14:hiddenFill xmlns:a14="http://schemas.microsoft.com/office/drawing/2010/main">
                <a:solidFill>
                  <a:srgbClr val="FFFFFF"/>
                </a:solidFill>
              </a14:hiddenFill>
            </a:ext>
          </a:extLst>
        </p:spPr>
      </p:pic>
      <p:pic>
        <p:nvPicPr>
          <p:cNvPr id="19" name="Imagen 18">
            <a:extLst>
              <a:ext uri="{FF2B5EF4-FFF2-40B4-BE49-F238E27FC236}">
                <a16:creationId xmlns:a16="http://schemas.microsoft.com/office/drawing/2014/main" id="{90C3319A-C25E-8DAE-44B1-C3D2F2C43467}"/>
              </a:ext>
            </a:extLst>
          </p:cNvPr>
          <p:cNvPicPr>
            <a:picLocks noChangeAspect="1"/>
          </p:cNvPicPr>
          <p:nvPr/>
        </p:nvPicPr>
        <p:blipFill>
          <a:blip r:embed="rId12"/>
          <a:srcRect t="1" r="32791" b="-13429"/>
          <a:stretch>
            <a:fillRect/>
          </a:stretch>
        </p:blipFill>
        <p:spPr>
          <a:xfrm>
            <a:off x="423753" y="9385796"/>
            <a:ext cx="1503844" cy="796860"/>
          </a:xfrm>
          <a:prstGeom prst="rect">
            <a:avLst/>
          </a:prstGeom>
        </p:spPr>
      </p:pic>
      <p:pic>
        <p:nvPicPr>
          <p:cNvPr id="21" name="Picture 2">
            <a:extLst>
              <a:ext uri="{FF2B5EF4-FFF2-40B4-BE49-F238E27FC236}">
                <a16:creationId xmlns:a16="http://schemas.microsoft.com/office/drawing/2014/main" id="{B1DBE58B-38BE-2EFD-B27B-BBC862D63F55}"/>
              </a:ext>
            </a:extLst>
          </p:cNvPr>
          <p:cNvPicPr>
            <a:picLocks noChangeAspect="1" noChangeArrowheads="1"/>
          </p:cNvPicPr>
          <p:nvPr/>
        </p:nvPicPr>
        <p:blipFill>
          <a:blip r:embed="rId13"/>
          <a:srcRect/>
          <a:stretch>
            <a:fillRect/>
          </a:stretch>
        </p:blipFill>
        <p:spPr bwMode="auto">
          <a:xfrm>
            <a:off x="1962232" y="9337184"/>
            <a:ext cx="857168" cy="799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12238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0EFE5"/>
        </a:solidFill>
        <a:effectLst/>
      </p:bgPr>
    </p:bg>
    <p:spTree>
      <p:nvGrpSpPr>
        <p:cNvPr id="1" name="">
          <a:extLst>
            <a:ext uri="{FF2B5EF4-FFF2-40B4-BE49-F238E27FC236}">
              <a16:creationId xmlns:a16="http://schemas.microsoft.com/office/drawing/2014/main" id="{525BEF13-C5DF-54A5-77A2-6664208DB6C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934A887-7D06-ABC8-C8A4-90FE8FDA2437}"/>
              </a:ext>
            </a:extLst>
          </p:cNvPr>
          <p:cNvSpPr/>
          <p:nvPr/>
        </p:nvSpPr>
        <p:spPr>
          <a:xfrm rot="-5400000">
            <a:off x="-2834272" y="550875"/>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5" name="Freeform 5">
            <a:extLst>
              <a:ext uri="{FF2B5EF4-FFF2-40B4-BE49-F238E27FC236}">
                <a16:creationId xmlns:a16="http://schemas.microsoft.com/office/drawing/2014/main" id="{5A7DC7BC-3C0C-4968-86A5-8C2402075C33}"/>
              </a:ext>
            </a:extLst>
          </p:cNvPr>
          <p:cNvSpPr/>
          <p:nvPr/>
        </p:nvSpPr>
        <p:spPr>
          <a:xfrm>
            <a:off x="18380878" y="536003"/>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grpSp>
        <p:nvGrpSpPr>
          <p:cNvPr id="9" name="Group 9">
            <a:extLst>
              <a:ext uri="{FF2B5EF4-FFF2-40B4-BE49-F238E27FC236}">
                <a16:creationId xmlns:a16="http://schemas.microsoft.com/office/drawing/2014/main" id="{6BCBD5F0-4444-8848-F729-1C49FC12CC11}"/>
              </a:ext>
            </a:extLst>
          </p:cNvPr>
          <p:cNvGrpSpPr/>
          <p:nvPr/>
        </p:nvGrpSpPr>
        <p:grpSpPr>
          <a:xfrm>
            <a:off x="16197774" y="8764908"/>
            <a:ext cx="1061526" cy="3044184"/>
            <a:chOff x="0" y="0"/>
            <a:chExt cx="279579" cy="801760"/>
          </a:xfrm>
        </p:grpSpPr>
        <p:sp>
          <p:nvSpPr>
            <p:cNvPr id="10" name="Freeform 10">
              <a:extLst>
                <a:ext uri="{FF2B5EF4-FFF2-40B4-BE49-F238E27FC236}">
                  <a16:creationId xmlns:a16="http://schemas.microsoft.com/office/drawing/2014/main" id="{566AE126-33B8-8499-113A-563484ECE9B5}"/>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11" name="TextBox 11">
              <a:extLst>
                <a:ext uri="{FF2B5EF4-FFF2-40B4-BE49-F238E27FC236}">
                  <a16:creationId xmlns:a16="http://schemas.microsoft.com/office/drawing/2014/main" id="{E1BD95B7-F9C6-443A-78E3-0FF1D06B302B}"/>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a:extLst>
              <a:ext uri="{FF2B5EF4-FFF2-40B4-BE49-F238E27FC236}">
                <a16:creationId xmlns:a16="http://schemas.microsoft.com/office/drawing/2014/main" id="{CAD42C56-3C5B-EE7E-9A5A-A5B553AFA1F6}"/>
              </a:ext>
            </a:extLst>
          </p:cNvPr>
          <p:cNvSpPr txBox="1"/>
          <p:nvPr/>
        </p:nvSpPr>
        <p:spPr>
          <a:xfrm>
            <a:off x="16084888" y="9153907"/>
            <a:ext cx="1174412" cy="514350"/>
          </a:xfrm>
          <a:prstGeom prst="rect">
            <a:avLst/>
          </a:prstGeom>
        </p:spPr>
        <p:txBody>
          <a:bodyPr lIns="0" tIns="0" rIns="0" bIns="0" rtlCol="0" anchor="t">
            <a:spAutoFit/>
          </a:bodyPr>
          <a:lstStyle/>
          <a:p>
            <a:pPr algn="ctr">
              <a:lnSpc>
                <a:spcPts val="4200"/>
              </a:lnSpc>
              <a:spcBef>
                <a:spcPct val="0"/>
              </a:spcBef>
            </a:pPr>
            <a:r>
              <a:rPr lang="en-US" sz="3000" dirty="0">
                <a:solidFill>
                  <a:srgbClr val="353534"/>
                </a:solidFill>
                <a:latin typeface="Merriweather"/>
                <a:ea typeface="Merriweather"/>
                <a:cs typeface="Merriweather"/>
                <a:sym typeface="Merriweather"/>
              </a:rPr>
              <a:t>13</a:t>
            </a:r>
          </a:p>
        </p:txBody>
      </p:sp>
      <p:sp>
        <p:nvSpPr>
          <p:cNvPr id="15" name="TextBox 10">
            <a:extLst>
              <a:ext uri="{FF2B5EF4-FFF2-40B4-BE49-F238E27FC236}">
                <a16:creationId xmlns:a16="http://schemas.microsoft.com/office/drawing/2014/main" id="{E9942AF4-EEB6-8E89-174A-23CE4281EBA2}"/>
              </a:ext>
            </a:extLst>
          </p:cNvPr>
          <p:cNvSpPr txBox="1"/>
          <p:nvPr/>
        </p:nvSpPr>
        <p:spPr>
          <a:xfrm>
            <a:off x="685800" y="620911"/>
            <a:ext cx="12283294" cy="1477328"/>
          </a:xfrm>
          <a:prstGeom prst="rect">
            <a:avLst/>
          </a:prstGeom>
        </p:spPr>
        <p:txBody>
          <a:bodyPr wrap="square" lIns="0" tIns="0" rIns="0" bIns="0" rtlCol="0" anchor="t">
            <a:spAutoFit/>
          </a:bodyPr>
          <a:lstStyle/>
          <a:p>
            <a:pPr>
              <a:spcBef>
                <a:spcPct val="0"/>
              </a:spcBef>
            </a:pPr>
            <a:r>
              <a:rPr lang="es-CO" sz="4800" dirty="0">
                <a:solidFill>
                  <a:srgbClr val="353534"/>
                </a:solidFill>
                <a:latin typeface="Abril Fatface"/>
                <a:ea typeface="Abril Fatface"/>
                <a:cs typeface="Abril Fatface"/>
                <a:sym typeface="Abril Fatface"/>
              </a:rPr>
              <a:t>Diferentes Ángulos del Observador</a:t>
            </a:r>
          </a:p>
          <a:p>
            <a:pPr>
              <a:spcBef>
                <a:spcPct val="0"/>
              </a:spcBef>
            </a:pPr>
            <a:endParaRPr lang="es-CO" sz="4800" dirty="0">
              <a:solidFill>
                <a:srgbClr val="353534"/>
              </a:solidFill>
              <a:latin typeface="Abril Fatface"/>
              <a:ea typeface="Abril Fatface"/>
              <a:cs typeface="Abril Fatface"/>
              <a:sym typeface="Abril Fatface"/>
            </a:endParaRPr>
          </a:p>
        </p:txBody>
      </p:sp>
      <p:sp>
        <p:nvSpPr>
          <p:cNvPr id="25" name="Freeform 7">
            <a:extLst>
              <a:ext uri="{FF2B5EF4-FFF2-40B4-BE49-F238E27FC236}">
                <a16:creationId xmlns:a16="http://schemas.microsoft.com/office/drawing/2014/main" id="{2DB46B7C-6D41-6A1A-EA8D-F1B8A3A9C2A9}"/>
              </a:ext>
            </a:extLst>
          </p:cNvPr>
          <p:cNvSpPr/>
          <p:nvPr/>
        </p:nvSpPr>
        <p:spPr>
          <a:xfrm>
            <a:off x="495705" y="9089666"/>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7" name="Freeform 8">
            <a:extLst>
              <a:ext uri="{FF2B5EF4-FFF2-40B4-BE49-F238E27FC236}">
                <a16:creationId xmlns:a16="http://schemas.microsoft.com/office/drawing/2014/main" id="{D4DB78FC-DCA8-E407-3782-4FEFC73B1F7A}"/>
              </a:ext>
            </a:extLst>
          </p:cNvPr>
          <p:cNvSpPr/>
          <p:nvPr/>
        </p:nvSpPr>
        <p:spPr>
          <a:xfrm rot="-5400000">
            <a:off x="-1294784" y="7319324"/>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9" name="Freeform 12">
            <a:extLst>
              <a:ext uri="{FF2B5EF4-FFF2-40B4-BE49-F238E27FC236}">
                <a16:creationId xmlns:a16="http://schemas.microsoft.com/office/drawing/2014/main" id="{C7BADC54-A6A3-A1AE-A0C3-381DC384111B}"/>
              </a:ext>
            </a:extLst>
          </p:cNvPr>
          <p:cNvSpPr/>
          <p:nvPr/>
        </p:nvSpPr>
        <p:spPr>
          <a:xfrm rot="-10800000">
            <a:off x="12626322" y="9089666"/>
            <a:ext cx="3580978" cy="296130"/>
          </a:xfrm>
          <a:custGeom>
            <a:avLst/>
            <a:gdLst/>
            <a:ahLst/>
            <a:cxnLst/>
            <a:rect l="l" t="t" r="r" b="b"/>
            <a:pathLst>
              <a:path w="3580978" h="296130">
                <a:moveTo>
                  <a:pt x="0" y="0"/>
                </a:moveTo>
                <a:lnTo>
                  <a:pt x="3580977" y="0"/>
                </a:lnTo>
                <a:lnTo>
                  <a:pt x="3580977"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pic>
        <p:nvPicPr>
          <p:cNvPr id="4" name="Imagen 3" descr="Interfaz de usuario gráfica, Texto&#10;&#10;El contenido generado por IA puede ser incorrecto.">
            <a:extLst>
              <a:ext uri="{FF2B5EF4-FFF2-40B4-BE49-F238E27FC236}">
                <a16:creationId xmlns:a16="http://schemas.microsoft.com/office/drawing/2014/main" id="{50C1A8D6-A446-7A66-C92A-A776B54E4486}"/>
              </a:ext>
            </a:extLst>
          </p:cNvPr>
          <p:cNvPicPr>
            <a:picLocks noChangeAspect="1"/>
          </p:cNvPicPr>
          <p:nvPr/>
        </p:nvPicPr>
        <p:blipFill>
          <a:blip r:embed="rId5"/>
          <a:stretch>
            <a:fillRect/>
          </a:stretch>
        </p:blipFill>
        <p:spPr>
          <a:xfrm>
            <a:off x="12801600" y="-114300"/>
            <a:ext cx="5486400" cy="1776202"/>
          </a:xfrm>
          <a:prstGeom prst="rect">
            <a:avLst/>
          </a:prstGeom>
        </p:spPr>
      </p:pic>
      <p:pic>
        <p:nvPicPr>
          <p:cNvPr id="17" name="Imagen 16">
            <a:extLst>
              <a:ext uri="{FF2B5EF4-FFF2-40B4-BE49-F238E27FC236}">
                <a16:creationId xmlns:a16="http://schemas.microsoft.com/office/drawing/2014/main" id="{B73B0691-1D9B-711C-741A-8EC0DC5D729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77593" y="1508053"/>
            <a:ext cx="7710422" cy="7925087"/>
          </a:xfrm>
          <a:prstGeom prst="rect">
            <a:avLst/>
          </a:prstGeom>
        </p:spPr>
      </p:pic>
      <p:sp>
        <p:nvSpPr>
          <p:cNvPr id="6" name="Google Shape;193;p20">
            <a:extLst>
              <a:ext uri="{FF2B5EF4-FFF2-40B4-BE49-F238E27FC236}">
                <a16:creationId xmlns:a16="http://schemas.microsoft.com/office/drawing/2014/main" id="{13278291-583E-D973-01FA-1DB7D2C76D34}"/>
              </a:ext>
            </a:extLst>
          </p:cNvPr>
          <p:cNvSpPr txBox="1"/>
          <p:nvPr/>
        </p:nvSpPr>
        <p:spPr>
          <a:xfrm>
            <a:off x="4724400" y="9459403"/>
            <a:ext cx="9555479" cy="318549"/>
          </a:xfrm>
          <a:prstGeom prst="rect">
            <a:avLst/>
          </a:prstGeom>
          <a:noFill/>
          <a:ln>
            <a:noFill/>
          </a:ln>
        </p:spPr>
        <p:txBody>
          <a:bodyPr spcFirstLastPara="1" wrap="square" lIns="0" tIns="0" rIns="0" bIns="0" anchor="t" anchorCtr="0">
            <a:spAutoFit/>
          </a:bodyPr>
          <a:lstStyle/>
          <a:p>
            <a:pPr>
              <a:lnSpc>
                <a:spcPct val="115000"/>
              </a:lnSpc>
            </a:pPr>
            <a:r>
              <a:rPr lang="en-US" sz="1800" i="1" noProof="0" dirty="0">
                <a:solidFill>
                  <a:srgbClr val="353534"/>
                </a:solidFill>
                <a:latin typeface="KoHo"/>
                <a:ea typeface="KoHo"/>
                <a:cs typeface="KoHo"/>
                <a:sym typeface="KoHo"/>
              </a:rPr>
              <a:t> Velásquez-Cadavid et al., OSIRIS: a new code for ray tracing around compact objects, 2022.</a:t>
            </a:r>
          </a:p>
        </p:txBody>
      </p:sp>
      <p:pic>
        <p:nvPicPr>
          <p:cNvPr id="8" name="Imagen 7">
            <a:extLst>
              <a:ext uri="{FF2B5EF4-FFF2-40B4-BE49-F238E27FC236}">
                <a16:creationId xmlns:a16="http://schemas.microsoft.com/office/drawing/2014/main" id="{9EB63F59-3D80-E1A6-530E-0AFD7B1166CD}"/>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15018398" y="9261991"/>
            <a:ext cx="1040837" cy="1040837"/>
          </a:xfrm>
          <a:prstGeom prst="rect">
            <a:avLst/>
          </a:prstGeom>
        </p:spPr>
      </p:pic>
      <p:pic>
        <p:nvPicPr>
          <p:cNvPr id="14" name="Picture 2" descr="Planetario Halley UIS – Grupo Halley">
            <a:extLst>
              <a:ext uri="{FF2B5EF4-FFF2-40B4-BE49-F238E27FC236}">
                <a16:creationId xmlns:a16="http://schemas.microsoft.com/office/drawing/2014/main" id="{0B832036-8082-189E-292A-3FF1828D0978}"/>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50000"/>
          <a:stretch>
            <a:fillRect/>
          </a:stretch>
        </p:blipFill>
        <p:spPr bwMode="auto">
          <a:xfrm>
            <a:off x="2830037" y="9380251"/>
            <a:ext cx="598963" cy="713607"/>
          </a:xfrm>
          <a:prstGeom prst="rect">
            <a:avLst/>
          </a:prstGeom>
          <a:noFill/>
          <a:extLst>
            <a:ext uri="{909E8E84-426E-40DD-AFC4-6F175D3DCCD1}">
              <a14:hiddenFill xmlns:a14="http://schemas.microsoft.com/office/drawing/2010/main">
                <a:solidFill>
                  <a:srgbClr val="FFFFFF"/>
                </a:solidFill>
              </a14:hiddenFill>
            </a:ext>
          </a:extLst>
        </p:spPr>
      </p:pic>
      <p:pic>
        <p:nvPicPr>
          <p:cNvPr id="18" name="Imagen 17">
            <a:extLst>
              <a:ext uri="{FF2B5EF4-FFF2-40B4-BE49-F238E27FC236}">
                <a16:creationId xmlns:a16="http://schemas.microsoft.com/office/drawing/2014/main" id="{B280B98C-4116-7955-9E8A-DABF6D65343F}"/>
              </a:ext>
            </a:extLst>
          </p:cNvPr>
          <p:cNvPicPr>
            <a:picLocks noChangeAspect="1"/>
          </p:cNvPicPr>
          <p:nvPr/>
        </p:nvPicPr>
        <p:blipFill>
          <a:blip r:embed="rId9"/>
          <a:srcRect t="1" r="32791" b="-13429"/>
          <a:stretch>
            <a:fillRect/>
          </a:stretch>
        </p:blipFill>
        <p:spPr>
          <a:xfrm>
            <a:off x="423753" y="9385796"/>
            <a:ext cx="1503844" cy="796860"/>
          </a:xfrm>
          <a:prstGeom prst="rect">
            <a:avLst/>
          </a:prstGeom>
        </p:spPr>
      </p:pic>
      <p:pic>
        <p:nvPicPr>
          <p:cNvPr id="20" name="Picture 2">
            <a:extLst>
              <a:ext uri="{FF2B5EF4-FFF2-40B4-BE49-F238E27FC236}">
                <a16:creationId xmlns:a16="http://schemas.microsoft.com/office/drawing/2014/main" id="{F9E606A0-F76A-9BFB-787C-98FB6F0B5957}"/>
              </a:ext>
            </a:extLst>
          </p:cNvPr>
          <p:cNvPicPr>
            <a:picLocks noChangeAspect="1" noChangeArrowheads="1"/>
          </p:cNvPicPr>
          <p:nvPr/>
        </p:nvPicPr>
        <p:blipFill>
          <a:blip r:embed="rId10"/>
          <a:srcRect/>
          <a:stretch>
            <a:fillRect/>
          </a:stretch>
        </p:blipFill>
        <p:spPr bwMode="auto">
          <a:xfrm>
            <a:off x="1962232" y="9337184"/>
            <a:ext cx="857168" cy="799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83330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0EFE5"/>
        </a:solidFill>
        <a:effectLst/>
      </p:bgPr>
    </p:bg>
    <p:spTree>
      <p:nvGrpSpPr>
        <p:cNvPr id="1" name=""/>
        <p:cNvGrpSpPr/>
        <p:nvPr/>
      </p:nvGrpSpPr>
      <p:grpSpPr>
        <a:xfrm>
          <a:off x="0" y="0"/>
          <a:ext cx="0" cy="0"/>
          <a:chOff x="0" y="0"/>
          <a:chExt cx="0" cy="0"/>
        </a:xfrm>
      </p:grpSpPr>
      <p:sp>
        <p:nvSpPr>
          <p:cNvPr id="2" name="Freeform 2"/>
          <p:cNvSpPr/>
          <p:nvPr/>
        </p:nvSpPr>
        <p:spPr>
          <a:xfrm rot="-5400000">
            <a:off x="476287" y="550875"/>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3" name="Freeform 3"/>
          <p:cNvSpPr/>
          <p:nvPr/>
        </p:nvSpPr>
        <p:spPr>
          <a:xfrm>
            <a:off x="495705" y="9364617"/>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4" name="Freeform 4"/>
          <p:cNvSpPr/>
          <p:nvPr/>
        </p:nvSpPr>
        <p:spPr>
          <a:xfrm rot="-5400000">
            <a:off x="-1294784" y="7594275"/>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5" name="Freeform 5"/>
          <p:cNvSpPr/>
          <p:nvPr/>
        </p:nvSpPr>
        <p:spPr>
          <a:xfrm>
            <a:off x="14754979" y="536003"/>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6" name="TextBox 6"/>
          <p:cNvSpPr txBox="1"/>
          <p:nvPr/>
        </p:nvSpPr>
        <p:spPr>
          <a:xfrm>
            <a:off x="3952197" y="647700"/>
            <a:ext cx="10383605" cy="1368424"/>
          </a:xfrm>
          <a:prstGeom prst="rect">
            <a:avLst/>
          </a:prstGeom>
        </p:spPr>
        <p:txBody>
          <a:bodyPr lIns="0" tIns="0" rIns="0" bIns="0" rtlCol="0" anchor="t">
            <a:spAutoFit/>
          </a:bodyPr>
          <a:lstStyle/>
          <a:p>
            <a:pPr algn="ctr">
              <a:lnSpc>
                <a:spcPts val="11200"/>
              </a:lnSpc>
              <a:spcBef>
                <a:spcPct val="0"/>
              </a:spcBef>
            </a:pPr>
            <a:r>
              <a:rPr lang="es-CO" sz="8000" noProof="0">
                <a:solidFill>
                  <a:srgbClr val="353534"/>
                </a:solidFill>
                <a:latin typeface="Abril Fatface"/>
                <a:ea typeface="Abril Fatface"/>
                <a:cs typeface="Abril Fatface"/>
                <a:sym typeface="Abril Fatface"/>
              </a:rPr>
              <a:t>Conclusiones</a:t>
            </a:r>
          </a:p>
        </p:txBody>
      </p:sp>
      <p:grpSp>
        <p:nvGrpSpPr>
          <p:cNvPr id="13" name="Group 13"/>
          <p:cNvGrpSpPr/>
          <p:nvPr/>
        </p:nvGrpSpPr>
        <p:grpSpPr>
          <a:xfrm>
            <a:off x="16226349" y="8764908"/>
            <a:ext cx="1061526" cy="3044184"/>
            <a:chOff x="0" y="0"/>
            <a:chExt cx="279579" cy="801760"/>
          </a:xfrm>
        </p:grpSpPr>
        <p:sp>
          <p:nvSpPr>
            <p:cNvPr id="14" name="Freeform 14"/>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15" name="TextBox 15"/>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sp>
        <p:nvSpPr>
          <p:cNvPr id="16" name="TextBox 16"/>
          <p:cNvSpPr txBox="1"/>
          <p:nvPr/>
        </p:nvSpPr>
        <p:spPr>
          <a:xfrm>
            <a:off x="16113463" y="9153907"/>
            <a:ext cx="1174412" cy="514350"/>
          </a:xfrm>
          <a:prstGeom prst="rect">
            <a:avLst/>
          </a:prstGeom>
        </p:spPr>
        <p:txBody>
          <a:bodyPr lIns="0" tIns="0" rIns="0" bIns="0" rtlCol="0" anchor="t">
            <a:spAutoFit/>
          </a:bodyPr>
          <a:lstStyle/>
          <a:p>
            <a:pPr algn="ctr">
              <a:lnSpc>
                <a:spcPts val="4200"/>
              </a:lnSpc>
              <a:spcBef>
                <a:spcPct val="0"/>
              </a:spcBef>
            </a:pPr>
            <a:r>
              <a:rPr lang="en-US" sz="3000" dirty="0">
                <a:solidFill>
                  <a:srgbClr val="353534"/>
                </a:solidFill>
                <a:latin typeface="Merriweather"/>
                <a:ea typeface="Merriweather"/>
                <a:cs typeface="Merriweather"/>
                <a:sym typeface="Merriweather"/>
              </a:rPr>
              <a:t>14</a:t>
            </a:r>
          </a:p>
        </p:txBody>
      </p:sp>
      <p:sp>
        <p:nvSpPr>
          <p:cNvPr id="17" name="Freeform 17"/>
          <p:cNvSpPr/>
          <p:nvPr/>
        </p:nvSpPr>
        <p:spPr>
          <a:xfrm rot="-10800000">
            <a:off x="12654897" y="9364617"/>
            <a:ext cx="3580978" cy="296130"/>
          </a:xfrm>
          <a:custGeom>
            <a:avLst/>
            <a:gdLst/>
            <a:ahLst/>
            <a:cxnLst/>
            <a:rect l="l" t="t" r="r" b="b"/>
            <a:pathLst>
              <a:path w="3580978" h="296130">
                <a:moveTo>
                  <a:pt x="0" y="0"/>
                </a:moveTo>
                <a:lnTo>
                  <a:pt x="3580977" y="0"/>
                </a:lnTo>
                <a:lnTo>
                  <a:pt x="3580977" y="296130"/>
                </a:lnTo>
                <a:lnTo>
                  <a:pt x="0" y="29613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9" name="Google Shape;195;p20">
            <a:extLst>
              <a:ext uri="{FF2B5EF4-FFF2-40B4-BE49-F238E27FC236}">
                <a16:creationId xmlns:a16="http://schemas.microsoft.com/office/drawing/2014/main" id="{F1CE58CD-467E-059E-BE43-CC81888842AD}"/>
              </a:ext>
            </a:extLst>
          </p:cNvPr>
          <p:cNvSpPr txBox="1"/>
          <p:nvPr/>
        </p:nvSpPr>
        <p:spPr>
          <a:xfrm>
            <a:off x="1899090" y="4113439"/>
            <a:ext cx="3824198" cy="3779044"/>
          </a:xfrm>
          <a:prstGeom prst="roundRect">
            <a:avLst>
              <a:gd name="adj" fmla="val 11484"/>
            </a:avLst>
          </a:prstGeom>
          <a:noFill/>
          <a:ln>
            <a:solidFill>
              <a:srgbClr val="353534"/>
            </a:solidFill>
          </a:ln>
        </p:spPr>
        <p:style>
          <a:lnRef idx="0">
            <a:scrgbClr r="0" g="0" b="0"/>
          </a:lnRef>
          <a:fillRef idx="0">
            <a:scrgbClr r="0" g="0" b="0"/>
          </a:fillRef>
          <a:effectRef idx="0">
            <a:scrgbClr r="0" g="0" b="0"/>
          </a:effectRef>
          <a:fontRef idx="minor">
            <a:schemeClr val="lt1"/>
          </a:fontRef>
        </p:style>
        <p:txBody>
          <a:bodyPr spcFirstLastPara="1" wrap="square" lIns="0" tIns="0" rIns="0" bIns="0" anchor="t" anchorCtr="0">
            <a:spAutoFit/>
          </a:bodyPr>
          <a:lstStyle/>
          <a:p>
            <a:pPr algn="ctr">
              <a:lnSpc>
                <a:spcPct val="115000"/>
              </a:lnSpc>
            </a:pPr>
            <a:endParaRPr lang="es-MX" sz="2000" dirty="0">
              <a:solidFill>
                <a:srgbClr val="353534"/>
              </a:solidFill>
              <a:latin typeface="KoHo"/>
              <a:ea typeface="KoHo"/>
              <a:cs typeface="KoHo"/>
              <a:sym typeface="KoHo"/>
            </a:endParaRPr>
          </a:p>
          <a:p>
            <a:pPr algn="ctr">
              <a:lnSpc>
                <a:spcPct val="115000"/>
              </a:lnSpc>
            </a:pPr>
            <a:r>
              <a:rPr lang="es-MX" sz="2000" dirty="0">
                <a:solidFill>
                  <a:srgbClr val="353534"/>
                </a:solidFill>
                <a:latin typeface="KoHo"/>
                <a:ea typeface="KoHo"/>
                <a:cs typeface="KoHo"/>
                <a:sym typeface="KoHo"/>
              </a:rPr>
              <a:t>A partir del formalismo de Hamilton-Jacobi y las condiciones de órbitas esféricas se encuentran las ecuaciones de movimiento que describen la trayectoria de fotones más cercanos a la singularidad.</a:t>
            </a:r>
          </a:p>
          <a:p>
            <a:pPr algn="ctr">
              <a:lnSpc>
                <a:spcPct val="115000"/>
              </a:lnSpc>
            </a:pPr>
            <a:endParaRPr lang="es-CO" sz="2000" dirty="0">
              <a:solidFill>
                <a:srgbClr val="353534"/>
              </a:solidFill>
              <a:latin typeface="KoHo"/>
              <a:ea typeface="KoHo"/>
              <a:cs typeface="KoHo"/>
              <a:sym typeface="KoHo"/>
            </a:endParaRPr>
          </a:p>
        </p:txBody>
      </p:sp>
      <p:sp>
        <p:nvSpPr>
          <p:cNvPr id="21" name="Google Shape;195;p20">
            <a:extLst>
              <a:ext uri="{FF2B5EF4-FFF2-40B4-BE49-F238E27FC236}">
                <a16:creationId xmlns:a16="http://schemas.microsoft.com/office/drawing/2014/main" id="{A26EAADF-0A00-E476-F4BD-8433292380AE}"/>
              </a:ext>
            </a:extLst>
          </p:cNvPr>
          <p:cNvSpPr txBox="1"/>
          <p:nvPr/>
        </p:nvSpPr>
        <p:spPr>
          <a:xfrm>
            <a:off x="7193801" y="3799761"/>
            <a:ext cx="3824198" cy="4119295"/>
          </a:xfrm>
          <a:prstGeom prst="roundRect">
            <a:avLst>
              <a:gd name="adj" fmla="val 11484"/>
            </a:avLst>
          </a:prstGeom>
          <a:noFill/>
          <a:ln>
            <a:solidFill>
              <a:srgbClr val="353534"/>
            </a:solidFill>
          </a:ln>
        </p:spPr>
        <p:style>
          <a:lnRef idx="0">
            <a:scrgbClr r="0" g="0" b="0"/>
          </a:lnRef>
          <a:fillRef idx="0">
            <a:scrgbClr r="0" g="0" b="0"/>
          </a:fillRef>
          <a:effectRef idx="0">
            <a:scrgbClr r="0" g="0" b="0"/>
          </a:effectRef>
          <a:fontRef idx="minor">
            <a:schemeClr val="lt1"/>
          </a:fontRef>
        </p:style>
        <p:txBody>
          <a:bodyPr spcFirstLastPara="1" wrap="square" lIns="0" tIns="0" rIns="0" bIns="0" anchor="t" anchorCtr="0">
            <a:spAutoFit/>
          </a:bodyPr>
          <a:lstStyle/>
          <a:p>
            <a:pPr algn="ctr">
              <a:lnSpc>
                <a:spcPct val="115000"/>
              </a:lnSpc>
            </a:pPr>
            <a:endParaRPr lang="es-MX" sz="2000" dirty="0">
              <a:solidFill>
                <a:srgbClr val="353534"/>
              </a:solidFill>
              <a:latin typeface="KoHo"/>
              <a:ea typeface="KoHo"/>
              <a:cs typeface="KoHo"/>
              <a:sym typeface="KoHo"/>
            </a:endParaRPr>
          </a:p>
          <a:p>
            <a:pPr algn="ctr">
              <a:lnSpc>
                <a:spcPct val="115000"/>
              </a:lnSpc>
            </a:pPr>
            <a:endParaRPr lang="es-MX" sz="2000" dirty="0">
              <a:solidFill>
                <a:srgbClr val="353534"/>
              </a:solidFill>
              <a:latin typeface="KoHo"/>
              <a:ea typeface="KoHo"/>
              <a:cs typeface="KoHo"/>
              <a:sym typeface="KoHo"/>
            </a:endParaRPr>
          </a:p>
          <a:p>
            <a:pPr algn="ctr">
              <a:lnSpc>
                <a:spcPct val="115000"/>
              </a:lnSpc>
            </a:pPr>
            <a:r>
              <a:rPr lang="es-MX" sz="2000" dirty="0">
                <a:solidFill>
                  <a:srgbClr val="353534"/>
                </a:solidFill>
                <a:latin typeface="KoHo"/>
                <a:ea typeface="KoHo"/>
                <a:cs typeface="KoHo"/>
                <a:sym typeface="KoHo"/>
              </a:rPr>
              <a:t>Utilizando los parámetros de impacto y la condición de órbitas esféricas, se encuentra que los fotones que siguen trayectorias con r constante, necesariamente van en sentido contrario a la rotación del objeto compacto.</a:t>
            </a:r>
          </a:p>
          <a:p>
            <a:pPr algn="ctr">
              <a:lnSpc>
                <a:spcPct val="115000"/>
              </a:lnSpc>
            </a:pPr>
            <a:endParaRPr lang="es-CO" sz="2000" dirty="0">
              <a:solidFill>
                <a:srgbClr val="353534"/>
              </a:solidFill>
              <a:latin typeface="KoHo"/>
              <a:ea typeface="KoHo"/>
              <a:cs typeface="KoHo"/>
              <a:sym typeface="KoHo"/>
            </a:endParaRPr>
          </a:p>
        </p:txBody>
      </p:sp>
      <p:sp>
        <p:nvSpPr>
          <p:cNvPr id="23" name="Google Shape;195;p20">
            <a:extLst>
              <a:ext uri="{FF2B5EF4-FFF2-40B4-BE49-F238E27FC236}">
                <a16:creationId xmlns:a16="http://schemas.microsoft.com/office/drawing/2014/main" id="{C1E04414-05FE-4405-AB2E-ACE13FB81FF2}"/>
              </a:ext>
            </a:extLst>
          </p:cNvPr>
          <p:cNvSpPr txBox="1"/>
          <p:nvPr/>
        </p:nvSpPr>
        <p:spPr>
          <a:xfrm>
            <a:off x="7536701" y="3262525"/>
            <a:ext cx="3214596" cy="1013770"/>
          </a:xfrm>
          <a:prstGeom prst="roundRect">
            <a:avLst>
              <a:gd name="adj" fmla="val 28128"/>
            </a:avLst>
          </a:prstGeom>
          <a:solidFill>
            <a:srgbClr val="F0EFE5"/>
          </a:solidFill>
          <a:ln>
            <a:solidFill>
              <a:srgbClr val="353534"/>
            </a:solidFill>
          </a:ln>
        </p:spPr>
        <p:style>
          <a:lnRef idx="0">
            <a:scrgbClr r="0" g="0" b="0"/>
          </a:lnRef>
          <a:fillRef idx="0">
            <a:scrgbClr r="0" g="0" b="0"/>
          </a:fillRef>
          <a:effectRef idx="0">
            <a:scrgbClr r="0" g="0" b="0"/>
          </a:effectRef>
          <a:fontRef idx="minor">
            <a:schemeClr val="lt1"/>
          </a:fontRef>
        </p:style>
        <p:txBody>
          <a:bodyPr spcFirstLastPara="1" wrap="square" lIns="0" tIns="0" rIns="0" bIns="0" anchor="t" anchorCtr="0">
            <a:spAutoFit/>
          </a:bodyPr>
          <a:lstStyle/>
          <a:p>
            <a:pPr algn="ctr">
              <a:lnSpc>
                <a:spcPct val="115000"/>
              </a:lnSpc>
            </a:pPr>
            <a:r>
              <a:rPr lang="es-CO" sz="2400" b="1" dirty="0">
                <a:solidFill>
                  <a:srgbClr val="353534"/>
                </a:solidFill>
                <a:latin typeface="KoHo"/>
                <a:ea typeface="KoHo"/>
                <a:cs typeface="KoHo"/>
                <a:sym typeface="KoHo"/>
              </a:rPr>
              <a:t>Existencia de Órbitas Retrógradas</a:t>
            </a:r>
            <a:endParaRPr lang="es-CO" sz="2400" dirty="0">
              <a:solidFill>
                <a:srgbClr val="353534"/>
              </a:solidFill>
              <a:latin typeface="KoHo"/>
              <a:ea typeface="KoHo"/>
              <a:cs typeface="KoHo"/>
              <a:sym typeface="KoHo"/>
            </a:endParaRPr>
          </a:p>
        </p:txBody>
      </p:sp>
      <p:sp>
        <p:nvSpPr>
          <p:cNvPr id="25" name="Google Shape;195;p20">
            <a:extLst>
              <a:ext uri="{FF2B5EF4-FFF2-40B4-BE49-F238E27FC236}">
                <a16:creationId xmlns:a16="http://schemas.microsoft.com/office/drawing/2014/main" id="{B38CEB72-D1FE-C8D2-D841-DEB316442E91}"/>
              </a:ext>
            </a:extLst>
          </p:cNvPr>
          <p:cNvSpPr txBox="1"/>
          <p:nvPr/>
        </p:nvSpPr>
        <p:spPr>
          <a:xfrm>
            <a:off x="12451601" y="4042875"/>
            <a:ext cx="3824198" cy="3401139"/>
          </a:xfrm>
          <a:prstGeom prst="roundRect">
            <a:avLst>
              <a:gd name="adj" fmla="val 11484"/>
            </a:avLst>
          </a:prstGeom>
          <a:noFill/>
          <a:ln>
            <a:solidFill>
              <a:srgbClr val="353534"/>
            </a:solidFill>
          </a:ln>
        </p:spPr>
        <p:style>
          <a:lnRef idx="0">
            <a:scrgbClr r="0" g="0" b="0"/>
          </a:lnRef>
          <a:fillRef idx="0">
            <a:scrgbClr r="0" g="0" b="0"/>
          </a:fillRef>
          <a:effectRef idx="0">
            <a:scrgbClr r="0" g="0" b="0"/>
          </a:effectRef>
          <a:fontRef idx="minor">
            <a:schemeClr val="lt1"/>
          </a:fontRef>
        </p:style>
        <p:txBody>
          <a:bodyPr spcFirstLastPara="1" wrap="square" lIns="0" tIns="0" rIns="0" bIns="0" anchor="t" anchorCtr="0">
            <a:spAutoFit/>
          </a:bodyPr>
          <a:lstStyle/>
          <a:p>
            <a:pPr algn="ctr">
              <a:lnSpc>
                <a:spcPct val="115000"/>
              </a:lnSpc>
            </a:pPr>
            <a:endParaRPr lang="es-MX" sz="2000" dirty="0">
              <a:solidFill>
                <a:srgbClr val="353534"/>
              </a:solidFill>
              <a:latin typeface="KoHo"/>
              <a:ea typeface="KoHo"/>
              <a:cs typeface="KoHo"/>
              <a:sym typeface="KoHo"/>
            </a:endParaRPr>
          </a:p>
          <a:p>
            <a:pPr algn="ctr">
              <a:lnSpc>
                <a:spcPct val="115000"/>
              </a:lnSpc>
            </a:pPr>
            <a:endParaRPr lang="es-MX" sz="2000" dirty="0">
              <a:solidFill>
                <a:srgbClr val="353534"/>
              </a:solidFill>
              <a:latin typeface="KoHo"/>
              <a:ea typeface="KoHo"/>
              <a:cs typeface="KoHo"/>
              <a:sym typeface="KoHo"/>
            </a:endParaRPr>
          </a:p>
          <a:p>
            <a:pPr algn="ctr">
              <a:lnSpc>
                <a:spcPct val="115000"/>
              </a:lnSpc>
            </a:pPr>
            <a:r>
              <a:rPr lang="es-MX" sz="2000" dirty="0">
                <a:solidFill>
                  <a:srgbClr val="353534"/>
                </a:solidFill>
                <a:latin typeface="KoHo"/>
                <a:ea typeface="KoHo"/>
                <a:cs typeface="KoHo"/>
                <a:sym typeface="KoHo"/>
              </a:rPr>
              <a:t>Mediante OSIRIS, se encuentra que la Singularidad Desnuda no presenta sombra, lo cual la diferencia del espaciotiempo de Kerr.</a:t>
            </a:r>
          </a:p>
          <a:p>
            <a:pPr algn="ctr">
              <a:lnSpc>
                <a:spcPct val="115000"/>
              </a:lnSpc>
            </a:pPr>
            <a:endParaRPr lang="es-MX" sz="2000" dirty="0">
              <a:solidFill>
                <a:srgbClr val="353534"/>
              </a:solidFill>
              <a:latin typeface="KoHo"/>
              <a:ea typeface="KoHo"/>
              <a:cs typeface="KoHo"/>
              <a:sym typeface="KoHo"/>
            </a:endParaRPr>
          </a:p>
          <a:p>
            <a:pPr algn="ctr">
              <a:lnSpc>
                <a:spcPct val="115000"/>
              </a:lnSpc>
            </a:pPr>
            <a:endParaRPr lang="es-CO" sz="2000" dirty="0">
              <a:solidFill>
                <a:srgbClr val="353534"/>
              </a:solidFill>
              <a:latin typeface="KoHo"/>
              <a:ea typeface="KoHo"/>
              <a:cs typeface="KoHo"/>
              <a:sym typeface="KoHo"/>
            </a:endParaRPr>
          </a:p>
        </p:txBody>
      </p:sp>
      <p:sp>
        <p:nvSpPr>
          <p:cNvPr id="27" name="Google Shape;195;p20">
            <a:extLst>
              <a:ext uri="{FF2B5EF4-FFF2-40B4-BE49-F238E27FC236}">
                <a16:creationId xmlns:a16="http://schemas.microsoft.com/office/drawing/2014/main" id="{CD4828D6-C48C-0DA9-446E-8882D8EE0889}"/>
              </a:ext>
            </a:extLst>
          </p:cNvPr>
          <p:cNvSpPr txBox="1"/>
          <p:nvPr/>
        </p:nvSpPr>
        <p:spPr>
          <a:xfrm>
            <a:off x="12610532" y="3291530"/>
            <a:ext cx="3489000" cy="1013770"/>
          </a:xfrm>
          <a:prstGeom prst="roundRect">
            <a:avLst>
              <a:gd name="adj" fmla="val 28128"/>
            </a:avLst>
          </a:prstGeom>
          <a:solidFill>
            <a:srgbClr val="F0EFE5"/>
          </a:solidFill>
          <a:ln>
            <a:solidFill>
              <a:srgbClr val="353534"/>
            </a:solidFill>
          </a:ln>
        </p:spPr>
        <p:style>
          <a:lnRef idx="0">
            <a:scrgbClr r="0" g="0" b="0"/>
          </a:lnRef>
          <a:fillRef idx="0">
            <a:scrgbClr r="0" g="0" b="0"/>
          </a:fillRef>
          <a:effectRef idx="0">
            <a:scrgbClr r="0" g="0" b="0"/>
          </a:effectRef>
          <a:fontRef idx="minor">
            <a:schemeClr val="lt1"/>
          </a:fontRef>
        </p:style>
        <p:txBody>
          <a:bodyPr spcFirstLastPara="1" wrap="square" lIns="0" tIns="0" rIns="0" bIns="0" anchor="t" anchorCtr="0">
            <a:spAutoFit/>
          </a:bodyPr>
          <a:lstStyle/>
          <a:p>
            <a:pPr algn="ctr">
              <a:lnSpc>
                <a:spcPct val="115000"/>
              </a:lnSpc>
            </a:pPr>
            <a:r>
              <a:rPr lang="es-CO" sz="2400" b="1" dirty="0">
                <a:solidFill>
                  <a:srgbClr val="353534"/>
                </a:solidFill>
                <a:latin typeface="KoHo"/>
                <a:ea typeface="KoHo"/>
                <a:cs typeface="KoHo"/>
                <a:sym typeface="KoHo"/>
              </a:rPr>
              <a:t>Trazado Inverso de Rayos</a:t>
            </a:r>
            <a:endParaRPr lang="es-CO" sz="2400" i="1" dirty="0">
              <a:solidFill>
                <a:srgbClr val="353534"/>
              </a:solidFill>
              <a:latin typeface="KoHo"/>
              <a:ea typeface="KoHo"/>
              <a:cs typeface="KoHo"/>
              <a:sym typeface="KoHo"/>
            </a:endParaRPr>
          </a:p>
        </p:txBody>
      </p:sp>
      <p:pic>
        <p:nvPicPr>
          <p:cNvPr id="45" name="Imagen 44" descr="Un dibujo de una persona&#10;&#10;El contenido generado por IA puede ser incorrecto.">
            <a:extLst>
              <a:ext uri="{FF2B5EF4-FFF2-40B4-BE49-F238E27FC236}">
                <a16:creationId xmlns:a16="http://schemas.microsoft.com/office/drawing/2014/main" id="{E4059BDA-7457-98ED-72BC-933F8F89992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422979" y="7612047"/>
            <a:ext cx="1251960" cy="1112853"/>
          </a:xfrm>
          <a:custGeom>
            <a:avLst/>
            <a:gdLst>
              <a:gd name="csX0" fmla="*/ 0 w 1251960"/>
              <a:gd name="csY0" fmla="*/ 0 h 1112853"/>
              <a:gd name="csX1" fmla="*/ 1251960 w 1251960"/>
              <a:gd name="csY1" fmla="*/ 0 h 1112853"/>
              <a:gd name="csX2" fmla="*/ 1251960 w 1251960"/>
              <a:gd name="csY2" fmla="*/ 1112853 h 1112853"/>
              <a:gd name="csX3" fmla="*/ 0 w 1251960"/>
              <a:gd name="csY3" fmla="*/ 1112853 h 1112853"/>
              <a:gd name="csX4" fmla="*/ 0 w 1251960"/>
              <a:gd name="csY4" fmla="*/ 0 h 1112853"/>
            </a:gdLst>
            <a:ahLst/>
            <a:cxnLst>
              <a:cxn ang="0">
                <a:pos x="csX0" y="csY0"/>
              </a:cxn>
              <a:cxn ang="0">
                <a:pos x="csX1" y="csY1"/>
              </a:cxn>
              <a:cxn ang="0">
                <a:pos x="csX2" y="csY2"/>
              </a:cxn>
              <a:cxn ang="0">
                <a:pos x="csX3" y="csY3"/>
              </a:cxn>
              <a:cxn ang="0">
                <a:pos x="csX4" y="csY4"/>
              </a:cxn>
            </a:cxnLst>
            <a:rect l="l" t="t" r="r" b="b"/>
            <a:pathLst>
              <a:path w="1251960" h="1112853" fill="none" extrusionOk="0">
                <a:moveTo>
                  <a:pt x="0" y="0"/>
                </a:moveTo>
                <a:cubicBezTo>
                  <a:pt x="332650" y="63256"/>
                  <a:pt x="1045421" y="-35135"/>
                  <a:pt x="1251960" y="0"/>
                </a:cubicBezTo>
                <a:cubicBezTo>
                  <a:pt x="1275003" y="223595"/>
                  <a:pt x="1221541" y="835352"/>
                  <a:pt x="1251960" y="1112853"/>
                </a:cubicBezTo>
                <a:cubicBezTo>
                  <a:pt x="877766" y="1219320"/>
                  <a:pt x="540914" y="1082012"/>
                  <a:pt x="0" y="1112853"/>
                </a:cubicBezTo>
                <a:cubicBezTo>
                  <a:pt x="60008" y="671079"/>
                  <a:pt x="1545" y="456444"/>
                  <a:pt x="0" y="0"/>
                </a:cubicBezTo>
                <a:close/>
              </a:path>
              <a:path w="1251960" h="1112853" stroke="0" extrusionOk="0">
                <a:moveTo>
                  <a:pt x="0" y="0"/>
                </a:moveTo>
                <a:cubicBezTo>
                  <a:pt x="511512" y="91193"/>
                  <a:pt x="855493" y="-75513"/>
                  <a:pt x="1251960" y="0"/>
                </a:cubicBezTo>
                <a:cubicBezTo>
                  <a:pt x="1177937" y="163397"/>
                  <a:pt x="1335944" y="859698"/>
                  <a:pt x="1251960" y="1112853"/>
                </a:cubicBezTo>
                <a:cubicBezTo>
                  <a:pt x="741197" y="1133372"/>
                  <a:pt x="508048" y="1121557"/>
                  <a:pt x="0" y="1112853"/>
                </a:cubicBezTo>
                <a:cubicBezTo>
                  <a:pt x="42179" y="765011"/>
                  <a:pt x="-85856" y="336458"/>
                  <a:pt x="0" y="0"/>
                </a:cubicBezTo>
                <a:close/>
              </a:path>
            </a:pathLst>
          </a:custGeom>
          <a:ln>
            <a:noFill/>
            <a:extLst>
              <a:ext uri="{C807C97D-BFC1-408E-A445-0C87EB9F89A2}">
                <ask:lineSketchStyleProps xmlns:ask="http://schemas.microsoft.com/office/drawing/2018/sketchyshapes" sd="3714449907">
                  <a:prstGeom prst="rect">
                    <a:avLst/>
                  </a:prstGeom>
                  <ask:type>
                    <ask:lineSketchCurved/>
                  </ask:type>
                </ask:lineSketchStyleProps>
              </a:ext>
            </a:extLst>
          </a:ln>
        </p:spPr>
      </p:pic>
      <p:pic>
        <p:nvPicPr>
          <p:cNvPr id="47" name="Imagen 46" descr="Una caricatura de una persona&#10;&#10;El contenido generado por IA puede ser incorrecto.">
            <a:extLst>
              <a:ext uri="{FF2B5EF4-FFF2-40B4-BE49-F238E27FC236}">
                <a16:creationId xmlns:a16="http://schemas.microsoft.com/office/drawing/2014/main" id="{608466D6-8246-4A44-E544-C0F589714A8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4018107" y="7559302"/>
            <a:ext cx="1285345" cy="1140674"/>
          </a:xfrm>
          <a:custGeom>
            <a:avLst/>
            <a:gdLst>
              <a:gd name="csX0" fmla="*/ 0 w 1285345"/>
              <a:gd name="csY0" fmla="*/ 0 h 1140674"/>
              <a:gd name="csX1" fmla="*/ 1285345 w 1285345"/>
              <a:gd name="csY1" fmla="*/ 0 h 1140674"/>
              <a:gd name="csX2" fmla="*/ 1285345 w 1285345"/>
              <a:gd name="csY2" fmla="*/ 1140674 h 1140674"/>
              <a:gd name="csX3" fmla="*/ 0 w 1285345"/>
              <a:gd name="csY3" fmla="*/ 1140674 h 1140674"/>
              <a:gd name="csX4" fmla="*/ 0 w 1285345"/>
              <a:gd name="csY4" fmla="*/ 0 h 1140674"/>
            </a:gdLst>
            <a:ahLst/>
            <a:cxnLst>
              <a:cxn ang="0">
                <a:pos x="csX0" y="csY0"/>
              </a:cxn>
              <a:cxn ang="0">
                <a:pos x="csX1" y="csY1"/>
              </a:cxn>
              <a:cxn ang="0">
                <a:pos x="csX2" y="csY2"/>
              </a:cxn>
              <a:cxn ang="0">
                <a:pos x="csX3" y="csY3"/>
              </a:cxn>
              <a:cxn ang="0">
                <a:pos x="csX4" y="csY4"/>
              </a:cxn>
            </a:cxnLst>
            <a:rect l="l" t="t" r="r" b="b"/>
            <a:pathLst>
              <a:path w="1285345" h="1140674" fill="none" extrusionOk="0">
                <a:moveTo>
                  <a:pt x="0" y="0"/>
                </a:moveTo>
                <a:cubicBezTo>
                  <a:pt x="377191" y="28959"/>
                  <a:pt x="929321" y="93748"/>
                  <a:pt x="1285345" y="0"/>
                </a:cubicBezTo>
                <a:cubicBezTo>
                  <a:pt x="1201207" y="272610"/>
                  <a:pt x="1203525" y="728789"/>
                  <a:pt x="1285345" y="1140674"/>
                </a:cubicBezTo>
                <a:cubicBezTo>
                  <a:pt x="998169" y="1085892"/>
                  <a:pt x="580665" y="1226793"/>
                  <a:pt x="0" y="1140674"/>
                </a:cubicBezTo>
                <a:cubicBezTo>
                  <a:pt x="-2908" y="818516"/>
                  <a:pt x="67324" y="558860"/>
                  <a:pt x="0" y="0"/>
                </a:cubicBezTo>
                <a:close/>
              </a:path>
              <a:path w="1285345" h="1140674" stroke="0" extrusionOk="0">
                <a:moveTo>
                  <a:pt x="0" y="0"/>
                </a:moveTo>
                <a:cubicBezTo>
                  <a:pt x="274273" y="54742"/>
                  <a:pt x="795016" y="-107540"/>
                  <a:pt x="1285345" y="0"/>
                </a:cubicBezTo>
                <a:cubicBezTo>
                  <a:pt x="1246035" y="316506"/>
                  <a:pt x="1327733" y="734901"/>
                  <a:pt x="1285345" y="1140674"/>
                </a:cubicBezTo>
                <a:cubicBezTo>
                  <a:pt x="966129" y="1101436"/>
                  <a:pt x="177507" y="1238888"/>
                  <a:pt x="0" y="1140674"/>
                </a:cubicBezTo>
                <a:cubicBezTo>
                  <a:pt x="85082" y="682419"/>
                  <a:pt x="99848" y="130964"/>
                  <a:pt x="0" y="0"/>
                </a:cubicBezTo>
                <a:close/>
              </a:path>
            </a:pathLst>
          </a:custGeom>
          <a:ln>
            <a:noFill/>
            <a:extLst>
              <a:ext uri="{C807C97D-BFC1-408E-A445-0C87EB9F89A2}">
                <ask:lineSketchStyleProps xmlns:ask="http://schemas.microsoft.com/office/drawing/2018/sketchyshapes" sd="1533797739">
                  <a:prstGeom prst="rect">
                    <a:avLst/>
                  </a:prstGeom>
                  <ask:type>
                    <ask:lineSketchCurved/>
                  </ask:type>
                </ask:lineSketchStyleProps>
              </a:ext>
            </a:extLst>
          </a:ln>
        </p:spPr>
      </p:pic>
      <p:pic>
        <p:nvPicPr>
          <p:cNvPr id="49" name="Imagen 48" descr="Diagrama&#10;&#10;El contenido generado por IA puede ser incorrecto.">
            <a:extLst>
              <a:ext uri="{FF2B5EF4-FFF2-40B4-BE49-F238E27FC236}">
                <a16:creationId xmlns:a16="http://schemas.microsoft.com/office/drawing/2014/main" id="{D613843C-B822-46FE-4E38-C4C4F90BA178}"/>
              </a:ext>
            </a:extLst>
          </p:cNvPr>
          <p:cNvPicPr>
            <a:picLocks noChangeAspect="1"/>
          </p:cNvPicPr>
          <p:nvPr/>
        </p:nvPicPr>
        <p:blipFill>
          <a:blip r:embed="rId6"/>
          <a:stretch>
            <a:fillRect/>
          </a:stretch>
        </p:blipFill>
        <p:spPr>
          <a:xfrm>
            <a:off x="14578967" y="7249117"/>
            <a:ext cx="1404986" cy="1399582"/>
          </a:xfrm>
          <a:custGeom>
            <a:avLst/>
            <a:gdLst>
              <a:gd name="csX0" fmla="*/ 0 w 1404986"/>
              <a:gd name="csY0" fmla="*/ 0 h 1399582"/>
              <a:gd name="csX1" fmla="*/ 440229 w 1404986"/>
              <a:gd name="csY1" fmla="*/ 0 h 1399582"/>
              <a:gd name="csX2" fmla="*/ 908558 w 1404986"/>
              <a:gd name="csY2" fmla="*/ 0 h 1399582"/>
              <a:gd name="csX3" fmla="*/ 1404986 w 1404986"/>
              <a:gd name="csY3" fmla="*/ 0 h 1399582"/>
              <a:gd name="csX4" fmla="*/ 1404986 w 1404986"/>
              <a:gd name="csY4" fmla="*/ 685795 h 1399582"/>
              <a:gd name="csX5" fmla="*/ 1404986 w 1404986"/>
              <a:gd name="csY5" fmla="*/ 1399582 h 1399582"/>
              <a:gd name="csX6" fmla="*/ 908558 w 1404986"/>
              <a:gd name="csY6" fmla="*/ 1399582 h 1399582"/>
              <a:gd name="csX7" fmla="*/ 482379 w 1404986"/>
              <a:gd name="csY7" fmla="*/ 1399582 h 1399582"/>
              <a:gd name="csX8" fmla="*/ 0 w 1404986"/>
              <a:gd name="csY8" fmla="*/ 1399582 h 1399582"/>
              <a:gd name="csX9" fmla="*/ 0 w 1404986"/>
              <a:gd name="csY9" fmla="*/ 713787 h 1399582"/>
              <a:gd name="csX10" fmla="*/ 0 w 1404986"/>
              <a:gd name="csY10" fmla="*/ 0 h 13995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404986" h="1399582" fill="none" extrusionOk="0">
                <a:moveTo>
                  <a:pt x="0" y="0"/>
                </a:moveTo>
                <a:cubicBezTo>
                  <a:pt x="102466" y="-16567"/>
                  <a:pt x="257825" y="-8275"/>
                  <a:pt x="440229" y="0"/>
                </a:cubicBezTo>
                <a:cubicBezTo>
                  <a:pt x="622633" y="8275"/>
                  <a:pt x="715063" y="6318"/>
                  <a:pt x="908558" y="0"/>
                </a:cubicBezTo>
                <a:cubicBezTo>
                  <a:pt x="1102053" y="-6318"/>
                  <a:pt x="1189283" y="21190"/>
                  <a:pt x="1404986" y="0"/>
                </a:cubicBezTo>
                <a:cubicBezTo>
                  <a:pt x="1424458" y="159957"/>
                  <a:pt x="1412191" y="373272"/>
                  <a:pt x="1404986" y="685795"/>
                </a:cubicBezTo>
                <a:cubicBezTo>
                  <a:pt x="1397781" y="998318"/>
                  <a:pt x="1439717" y="1187023"/>
                  <a:pt x="1404986" y="1399582"/>
                </a:cubicBezTo>
                <a:cubicBezTo>
                  <a:pt x="1218737" y="1380407"/>
                  <a:pt x="1035433" y="1382004"/>
                  <a:pt x="908558" y="1399582"/>
                </a:cubicBezTo>
                <a:cubicBezTo>
                  <a:pt x="781683" y="1417160"/>
                  <a:pt x="678000" y="1380422"/>
                  <a:pt x="482379" y="1399582"/>
                </a:cubicBezTo>
                <a:cubicBezTo>
                  <a:pt x="286758" y="1418742"/>
                  <a:pt x="190289" y="1393417"/>
                  <a:pt x="0" y="1399582"/>
                </a:cubicBezTo>
                <a:cubicBezTo>
                  <a:pt x="-24946" y="1076504"/>
                  <a:pt x="9484" y="980127"/>
                  <a:pt x="0" y="713787"/>
                </a:cubicBezTo>
                <a:cubicBezTo>
                  <a:pt x="-9484" y="447447"/>
                  <a:pt x="-8538" y="342348"/>
                  <a:pt x="0" y="0"/>
                </a:cubicBezTo>
                <a:close/>
              </a:path>
              <a:path w="1404986" h="1399582" stroke="0" extrusionOk="0">
                <a:moveTo>
                  <a:pt x="0" y="0"/>
                </a:moveTo>
                <a:cubicBezTo>
                  <a:pt x="118041" y="9433"/>
                  <a:pt x="239527" y="-17508"/>
                  <a:pt x="440229" y="0"/>
                </a:cubicBezTo>
                <a:cubicBezTo>
                  <a:pt x="640931" y="17508"/>
                  <a:pt x="700037" y="-16589"/>
                  <a:pt x="936657" y="0"/>
                </a:cubicBezTo>
                <a:cubicBezTo>
                  <a:pt x="1173277" y="16589"/>
                  <a:pt x="1292331" y="2092"/>
                  <a:pt x="1404986" y="0"/>
                </a:cubicBezTo>
                <a:cubicBezTo>
                  <a:pt x="1384951" y="302841"/>
                  <a:pt x="1414915" y="422739"/>
                  <a:pt x="1404986" y="657804"/>
                </a:cubicBezTo>
                <a:cubicBezTo>
                  <a:pt x="1395057" y="892869"/>
                  <a:pt x="1373793" y="1092288"/>
                  <a:pt x="1404986" y="1399582"/>
                </a:cubicBezTo>
                <a:cubicBezTo>
                  <a:pt x="1272007" y="1399356"/>
                  <a:pt x="1022342" y="1399127"/>
                  <a:pt x="908558" y="1399582"/>
                </a:cubicBezTo>
                <a:cubicBezTo>
                  <a:pt x="794774" y="1400037"/>
                  <a:pt x="658527" y="1410701"/>
                  <a:pt x="482379" y="1399582"/>
                </a:cubicBezTo>
                <a:cubicBezTo>
                  <a:pt x="306231" y="1388463"/>
                  <a:pt x="134121" y="1409414"/>
                  <a:pt x="0" y="1399582"/>
                </a:cubicBezTo>
                <a:cubicBezTo>
                  <a:pt x="12746" y="1152081"/>
                  <a:pt x="-1512" y="1033291"/>
                  <a:pt x="0" y="699791"/>
                </a:cubicBezTo>
                <a:cubicBezTo>
                  <a:pt x="1512" y="366291"/>
                  <a:pt x="31348" y="300552"/>
                  <a:pt x="0" y="0"/>
                </a:cubicBezTo>
                <a:close/>
              </a:path>
            </a:pathLst>
          </a:custGeom>
          <a:ln>
            <a:noFill/>
            <a:extLst>
              <a:ext uri="{C807C97D-BFC1-408E-A445-0C87EB9F89A2}">
                <ask:lineSketchStyleProps xmlns:ask="http://schemas.microsoft.com/office/drawing/2018/sketchyshapes" sd="2823406303">
                  <a:prstGeom prst="rect">
                    <a:avLst/>
                  </a:prstGeom>
                  <ask:type>
                    <ask:lineSketchFreehand/>
                  </ask:type>
                </ask:lineSketchStyleProps>
              </a:ext>
            </a:extLst>
          </a:ln>
        </p:spPr>
      </p:pic>
      <p:pic>
        <p:nvPicPr>
          <p:cNvPr id="51" name="Imagen 50">
            <a:extLst>
              <a:ext uri="{FF2B5EF4-FFF2-40B4-BE49-F238E27FC236}">
                <a16:creationId xmlns:a16="http://schemas.microsoft.com/office/drawing/2014/main" id="{306E6327-8E97-E98E-B79B-D24EA4CFC446}"/>
              </a:ext>
            </a:extLst>
          </p:cNvPr>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35408" t="5118" r="33214" b="10364"/>
          <a:stretch>
            <a:fillRect/>
          </a:stretch>
        </p:blipFill>
        <p:spPr>
          <a:xfrm>
            <a:off x="12843606" y="7249118"/>
            <a:ext cx="1472721" cy="1399582"/>
          </a:xfrm>
          <a:prstGeom prst="rect">
            <a:avLst/>
          </a:prstGeom>
        </p:spPr>
      </p:pic>
      <p:sp>
        <p:nvSpPr>
          <p:cNvPr id="63" name="Google Shape;195;p20">
            <a:extLst>
              <a:ext uri="{FF2B5EF4-FFF2-40B4-BE49-F238E27FC236}">
                <a16:creationId xmlns:a16="http://schemas.microsoft.com/office/drawing/2014/main" id="{7CAAB538-DF3C-0E40-096B-8B74159B24C2}"/>
              </a:ext>
            </a:extLst>
          </p:cNvPr>
          <p:cNvSpPr txBox="1"/>
          <p:nvPr/>
        </p:nvSpPr>
        <p:spPr>
          <a:xfrm>
            <a:off x="2348003" y="3380639"/>
            <a:ext cx="3000194" cy="1013770"/>
          </a:xfrm>
          <a:prstGeom prst="roundRect">
            <a:avLst>
              <a:gd name="adj" fmla="val 28128"/>
            </a:avLst>
          </a:prstGeom>
          <a:solidFill>
            <a:srgbClr val="F0EFE5"/>
          </a:solidFill>
          <a:ln>
            <a:solidFill>
              <a:srgbClr val="353534"/>
            </a:solidFill>
          </a:ln>
        </p:spPr>
        <p:style>
          <a:lnRef idx="0">
            <a:scrgbClr r="0" g="0" b="0"/>
          </a:lnRef>
          <a:fillRef idx="0">
            <a:scrgbClr r="0" g="0" b="0"/>
          </a:fillRef>
          <a:effectRef idx="0">
            <a:scrgbClr r="0" g="0" b="0"/>
          </a:effectRef>
          <a:fontRef idx="minor">
            <a:schemeClr val="lt1"/>
          </a:fontRef>
        </p:style>
        <p:txBody>
          <a:bodyPr spcFirstLastPara="1" wrap="square" lIns="0" tIns="0" rIns="0" bIns="0" anchor="t" anchorCtr="0">
            <a:spAutoFit/>
          </a:bodyPr>
          <a:lstStyle/>
          <a:p>
            <a:pPr algn="ctr">
              <a:lnSpc>
                <a:spcPct val="115000"/>
              </a:lnSpc>
            </a:pPr>
            <a:r>
              <a:rPr lang="es-CO" sz="2400" b="1" dirty="0">
                <a:solidFill>
                  <a:srgbClr val="353534"/>
                </a:solidFill>
                <a:latin typeface="KoHo"/>
                <a:ea typeface="KoHo"/>
                <a:cs typeface="KoHo"/>
                <a:sym typeface="KoHo"/>
              </a:rPr>
              <a:t>Órbitas esféricas de fotones</a:t>
            </a:r>
            <a:endParaRPr lang="es-CO" sz="2400" dirty="0">
              <a:solidFill>
                <a:srgbClr val="353534"/>
              </a:solidFill>
              <a:latin typeface="KoHo"/>
              <a:ea typeface="KoHo"/>
              <a:cs typeface="KoHo"/>
              <a:sym typeface="KoHo"/>
            </a:endParaRPr>
          </a:p>
        </p:txBody>
      </p:sp>
      <p:pic>
        <p:nvPicPr>
          <p:cNvPr id="65" name="Picture 2" descr="Retrograde and prograde motion - Wikipedia">
            <a:extLst>
              <a:ext uri="{FF2B5EF4-FFF2-40B4-BE49-F238E27FC236}">
                <a16:creationId xmlns:a16="http://schemas.microsoft.com/office/drawing/2014/main" id="{97500315-58BC-B543-1A73-86D723EDE69A}"/>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40144" y="8065116"/>
            <a:ext cx="1429256" cy="1399583"/>
          </a:xfrm>
          <a:custGeom>
            <a:avLst/>
            <a:gdLst>
              <a:gd name="csX0" fmla="*/ 0 w 1429256"/>
              <a:gd name="csY0" fmla="*/ 0 h 1399583"/>
              <a:gd name="csX1" fmla="*/ 462126 w 1429256"/>
              <a:gd name="csY1" fmla="*/ 0 h 1399583"/>
              <a:gd name="csX2" fmla="*/ 938545 w 1429256"/>
              <a:gd name="csY2" fmla="*/ 0 h 1399583"/>
              <a:gd name="csX3" fmla="*/ 1429256 w 1429256"/>
              <a:gd name="csY3" fmla="*/ 0 h 1399583"/>
              <a:gd name="csX4" fmla="*/ 1429256 w 1429256"/>
              <a:gd name="csY4" fmla="*/ 657804 h 1399583"/>
              <a:gd name="csX5" fmla="*/ 1429256 w 1429256"/>
              <a:gd name="csY5" fmla="*/ 1399583 h 1399583"/>
              <a:gd name="csX6" fmla="*/ 924252 w 1429256"/>
              <a:gd name="csY6" fmla="*/ 1399583 h 1399583"/>
              <a:gd name="csX7" fmla="*/ 433541 w 1429256"/>
              <a:gd name="csY7" fmla="*/ 1399583 h 1399583"/>
              <a:gd name="csX8" fmla="*/ 0 w 1429256"/>
              <a:gd name="csY8" fmla="*/ 1399583 h 1399583"/>
              <a:gd name="csX9" fmla="*/ 0 w 1429256"/>
              <a:gd name="csY9" fmla="*/ 727783 h 1399583"/>
              <a:gd name="csX10" fmla="*/ 0 w 1429256"/>
              <a:gd name="csY10" fmla="*/ 0 h 13995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429256" h="1399583" extrusionOk="0">
                <a:moveTo>
                  <a:pt x="0" y="0"/>
                </a:moveTo>
                <a:cubicBezTo>
                  <a:pt x="157750" y="-1331"/>
                  <a:pt x="310390" y="-4411"/>
                  <a:pt x="462126" y="0"/>
                </a:cubicBezTo>
                <a:cubicBezTo>
                  <a:pt x="613862" y="4411"/>
                  <a:pt x="802789" y="-14880"/>
                  <a:pt x="938545" y="0"/>
                </a:cubicBezTo>
                <a:cubicBezTo>
                  <a:pt x="1074301" y="14880"/>
                  <a:pt x="1291178" y="944"/>
                  <a:pt x="1429256" y="0"/>
                </a:cubicBezTo>
                <a:cubicBezTo>
                  <a:pt x="1434526" y="155014"/>
                  <a:pt x="1408518" y="329933"/>
                  <a:pt x="1429256" y="657804"/>
                </a:cubicBezTo>
                <a:cubicBezTo>
                  <a:pt x="1449994" y="985675"/>
                  <a:pt x="1446356" y="1194599"/>
                  <a:pt x="1429256" y="1399583"/>
                </a:cubicBezTo>
                <a:cubicBezTo>
                  <a:pt x="1295707" y="1418474"/>
                  <a:pt x="1169854" y="1376933"/>
                  <a:pt x="924252" y="1399583"/>
                </a:cubicBezTo>
                <a:cubicBezTo>
                  <a:pt x="678650" y="1422233"/>
                  <a:pt x="599689" y="1422389"/>
                  <a:pt x="433541" y="1399583"/>
                </a:cubicBezTo>
                <a:cubicBezTo>
                  <a:pt x="267393" y="1376777"/>
                  <a:pt x="175110" y="1393045"/>
                  <a:pt x="0" y="1399583"/>
                </a:cubicBezTo>
                <a:cubicBezTo>
                  <a:pt x="-3395" y="1130825"/>
                  <a:pt x="-15771" y="993441"/>
                  <a:pt x="0" y="727783"/>
                </a:cubicBezTo>
                <a:cubicBezTo>
                  <a:pt x="15771" y="462125"/>
                  <a:pt x="-4723" y="355858"/>
                  <a:pt x="0" y="0"/>
                </a:cubicBezTo>
                <a:close/>
              </a:path>
            </a:pathLst>
          </a:custGeom>
          <a:noFill/>
          <a:ln>
            <a:noFill/>
            <a:extLst>
              <a:ext uri="{C807C97D-BFC1-408E-A445-0C87EB9F89A2}">
                <ask:lineSketchStyleProps xmlns:ask="http://schemas.microsoft.com/office/drawing/2018/sketchyshapes" sd="1204497046">
                  <a:prstGeom prst="rect">
                    <a:avLst/>
                  </a:prstGeom>
                  <ask:type>
                    <ask:lineSketchFreehand/>
                  </ask:type>
                </ask:lineSketchStyleProps>
              </a:ext>
            </a:extLst>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0EFE5"/>
        </a:solidFill>
        <a:effectLst/>
      </p:bgPr>
    </p:bg>
    <p:spTree>
      <p:nvGrpSpPr>
        <p:cNvPr id="1" name=""/>
        <p:cNvGrpSpPr/>
        <p:nvPr/>
      </p:nvGrpSpPr>
      <p:grpSpPr>
        <a:xfrm>
          <a:off x="0" y="0"/>
          <a:ext cx="0" cy="0"/>
          <a:chOff x="0" y="0"/>
          <a:chExt cx="0" cy="0"/>
        </a:xfrm>
      </p:grpSpPr>
      <p:sp>
        <p:nvSpPr>
          <p:cNvPr id="2" name="Freeform 2"/>
          <p:cNvSpPr/>
          <p:nvPr/>
        </p:nvSpPr>
        <p:spPr>
          <a:xfrm rot="5400000">
            <a:off x="-1664294" y="2906886"/>
            <a:ext cx="4740498" cy="392017"/>
          </a:xfrm>
          <a:custGeom>
            <a:avLst/>
            <a:gdLst/>
            <a:ahLst/>
            <a:cxnLst/>
            <a:rect l="l" t="t" r="r" b="b"/>
            <a:pathLst>
              <a:path w="4740498" h="392017">
                <a:moveTo>
                  <a:pt x="0" y="0"/>
                </a:moveTo>
                <a:lnTo>
                  <a:pt x="4740497" y="0"/>
                </a:lnTo>
                <a:lnTo>
                  <a:pt x="4740497" y="392017"/>
                </a:lnTo>
                <a:lnTo>
                  <a:pt x="0" y="39201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3" name="Freeform 3"/>
          <p:cNvSpPr/>
          <p:nvPr/>
        </p:nvSpPr>
        <p:spPr>
          <a:xfrm>
            <a:off x="679284" y="536638"/>
            <a:ext cx="4740498" cy="392017"/>
          </a:xfrm>
          <a:custGeom>
            <a:avLst/>
            <a:gdLst/>
            <a:ahLst/>
            <a:cxnLst/>
            <a:rect l="l" t="t" r="r" b="b"/>
            <a:pathLst>
              <a:path w="4740498" h="392017">
                <a:moveTo>
                  <a:pt x="0" y="0"/>
                </a:moveTo>
                <a:lnTo>
                  <a:pt x="4740498" y="0"/>
                </a:lnTo>
                <a:lnTo>
                  <a:pt x="4740498" y="392016"/>
                </a:lnTo>
                <a:lnTo>
                  <a:pt x="0" y="39201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4" name="Freeform 4"/>
          <p:cNvSpPr/>
          <p:nvPr/>
        </p:nvSpPr>
        <p:spPr>
          <a:xfrm rot="-5400000">
            <a:off x="15269321" y="7123585"/>
            <a:ext cx="4740498" cy="392017"/>
          </a:xfrm>
          <a:custGeom>
            <a:avLst/>
            <a:gdLst/>
            <a:ahLst/>
            <a:cxnLst/>
            <a:rect l="l" t="t" r="r" b="b"/>
            <a:pathLst>
              <a:path w="4740498" h="392017">
                <a:moveTo>
                  <a:pt x="0" y="0"/>
                </a:moveTo>
                <a:lnTo>
                  <a:pt x="4740498" y="0"/>
                </a:lnTo>
                <a:lnTo>
                  <a:pt x="4740498" y="392017"/>
                </a:lnTo>
                <a:lnTo>
                  <a:pt x="0" y="39201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5" name="Freeform 5"/>
          <p:cNvSpPr/>
          <p:nvPr/>
        </p:nvSpPr>
        <p:spPr>
          <a:xfrm rot="-10800000">
            <a:off x="12925742" y="9493834"/>
            <a:ext cx="4740498" cy="392017"/>
          </a:xfrm>
          <a:custGeom>
            <a:avLst/>
            <a:gdLst/>
            <a:ahLst/>
            <a:cxnLst/>
            <a:rect l="l" t="t" r="r" b="b"/>
            <a:pathLst>
              <a:path w="4740498" h="392017">
                <a:moveTo>
                  <a:pt x="0" y="0"/>
                </a:moveTo>
                <a:lnTo>
                  <a:pt x="4740498" y="0"/>
                </a:lnTo>
                <a:lnTo>
                  <a:pt x="4740498" y="392016"/>
                </a:lnTo>
                <a:lnTo>
                  <a:pt x="0" y="39201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6" name="Freeform 6"/>
          <p:cNvSpPr/>
          <p:nvPr/>
        </p:nvSpPr>
        <p:spPr>
          <a:xfrm>
            <a:off x="14844934" y="732646"/>
            <a:ext cx="2767824" cy="2737630"/>
          </a:xfrm>
          <a:custGeom>
            <a:avLst/>
            <a:gdLst/>
            <a:ahLst/>
            <a:cxnLst/>
            <a:rect l="l" t="t" r="r" b="b"/>
            <a:pathLst>
              <a:path w="2767824" h="2737630">
                <a:moveTo>
                  <a:pt x="0" y="0"/>
                </a:moveTo>
                <a:lnTo>
                  <a:pt x="2767824" y="0"/>
                </a:lnTo>
                <a:lnTo>
                  <a:pt x="2767824" y="2737630"/>
                </a:lnTo>
                <a:lnTo>
                  <a:pt x="0" y="273763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7" name="Freeform 7"/>
          <p:cNvSpPr/>
          <p:nvPr/>
        </p:nvSpPr>
        <p:spPr>
          <a:xfrm rot="-10800000">
            <a:off x="644447" y="7027759"/>
            <a:ext cx="2753631" cy="2723591"/>
          </a:xfrm>
          <a:custGeom>
            <a:avLst/>
            <a:gdLst/>
            <a:ahLst/>
            <a:cxnLst/>
            <a:rect l="l" t="t" r="r" b="b"/>
            <a:pathLst>
              <a:path w="2753631" h="2723591">
                <a:moveTo>
                  <a:pt x="0" y="0"/>
                </a:moveTo>
                <a:lnTo>
                  <a:pt x="2753630" y="0"/>
                </a:lnTo>
                <a:lnTo>
                  <a:pt x="2753630" y="2723591"/>
                </a:lnTo>
                <a:lnTo>
                  <a:pt x="0" y="272359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8" name="TextBox 8"/>
          <p:cNvSpPr txBox="1"/>
          <p:nvPr/>
        </p:nvSpPr>
        <p:spPr>
          <a:xfrm>
            <a:off x="3132093" y="2999046"/>
            <a:ext cx="12023813" cy="1882774"/>
          </a:xfrm>
          <a:prstGeom prst="rect">
            <a:avLst/>
          </a:prstGeom>
        </p:spPr>
        <p:txBody>
          <a:bodyPr lIns="0" tIns="0" rIns="0" bIns="0" rtlCol="0" anchor="t">
            <a:spAutoFit/>
          </a:bodyPr>
          <a:lstStyle/>
          <a:p>
            <a:pPr algn="ctr">
              <a:lnSpc>
                <a:spcPts val="15400"/>
              </a:lnSpc>
              <a:spcBef>
                <a:spcPct val="0"/>
              </a:spcBef>
            </a:pPr>
            <a:r>
              <a:rPr lang="es-CO" sz="11000" noProof="0" dirty="0">
                <a:solidFill>
                  <a:srgbClr val="353534"/>
                </a:solidFill>
                <a:latin typeface="Abril Fatface"/>
                <a:ea typeface="Abril Fatface"/>
                <a:cs typeface="Abril Fatface"/>
                <a:sym typeface="Abril Fatface"/>
              </a:rPr>
              <a:t>¡Muchas Gracias!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0EFE5"/>
        </a:solidFill>
        <a:effectLst/>
      </p:bgPr>
    </p:bg>
    <p:spTree>
      <p:nvGrpSpPr>
        <p:cNvPr id="1" name=""/>
        <p:cNvGrpSpPr/>
        <p:nvPr/>
      </p:nvGrpSpPr>
      <p:grpSpPr>
        <a:xfrm>
          <a:off x="0" y="0"/>
          <a:ext cx="0" cy="0"/>
          <a:chOff x="0" y="0"/>
          <a:chExt cx="0" cy="0"/>
        </a:xfrm>
      </p:grpSpPr>
      <p:grpSp>
        <p:nvGrpSpPr>
          <p:cNvPr id="2" name="Group 2"/>
          <p:cNvGrpSpPr/>
          <p:nvPr/>
        </p:nvGrpSpPr>
        <p:grpSpPr>
          <a:xfrm>
            <a:off x="16197774" y="8764908"/>
            <a:ext cx="1061526" cy="3044184"/>
            <a:chOff x="0" y="0"/>
            <a:chExt cx="279579" cy="801760"/>
          </a:xfrm>
        </p:grpSpPr>
        <p:sp>
          <p:nvSpPr>
            <p:cNvPr id="3" name="Freeform 3"/>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4" name="TextBox 4"/>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rot="-5400000">
            <a:off x="476287" y="550875"/>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6" name="TextBox 6"/>
          <p:cNvSpPr txBox="1"/>
          <p:nvPr/>
        </p:nvSpPr>
        <p:spPr>
          <a:xfrm>
            <a:off x="16084888" y="9153907"/>
            <a:ext cx="1174412" cy="514350"/>
          </a:xfrm>
          <a:prstGeom prst="rect">
            <a:avLst/>
          </a:prstGeom>
        </p:spPr>
        <p:txBody>
          <a:bodyPr lIns="0" tIns="0" rIns="0" bIns="0" rtlCol="0" anchor="t">
            <a:spAutoFit/>
          </a:bodyPr>
          <a:lstStyle/>
          <a:p>
            <a:pPr algn="ctr">
              <a:lnSpc>
                <a:spcPts val="4200"/>
              </a:lnSpc>
              <a:spcBef>
                <a:spcPct val="0"/>
              </a:spcBef>
            </a:pPr>
            <a:r>
              <a:rPr lang="en-US" sz="3000">
                <a:solidFill>
                  <a:srgbClr val="353534"/>
                </a:solidFill>
                <a:latin typeface="Merriweather"/>
                <a:ea typeface="Merriweather"/>
                <a:cs typeface="Merriweather"/>
                <a:sym typeface="Merriweather"/>
              </a:rPr>
              <a:t>01</a:t>
            </a:r>
          </a:p>
        </p:txBody>
      </p:sp>
      <p:sp>
        <p:nvSpPr>
          <p:cNvPr id="7" name="Freeform 7"/>
          <p:cNvSpPr/>
          <p:nvPr/>
        </p:nvSpPr>
        <p:spPr>
          <a:xfrm>
            <a:off x="495705" y="9089666"/>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8" name="Freeform 8"/>
          <p:cNvSpPr/>
          <p:nvPr/>
        </p:nvSpPr>
        <p:spPr>
          <a:xfrm rot="-5400000">
            <a:off x="-1294784" y="7319324"/>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9" name="Freeform 9"/>
          <p:cNvSpPr/>
          <p:nvPr/>
        </p:nvSpPr>
        <p:spPr>
          <a:xfrm>
            <a:off x="14754979" y="536003"/>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10" name="TextBox 10"/>
          <p:cNvSpPr txBox="1"/>
          <p:nvPr/>
        </p:nvSpPr>
        <p:spPr>
          <a:xfrm>
            <a:off x="3952197" y="686702"/>
            <a:ext cx="10383605" cy="1368424"/>
          </a:xfrm>
          <a:prstGeom prst="rect">
            <a:avLst/>
          </a:prstGeom>
        </p:spPr>
        <p:txBody>
          <a:bodyPr lIns="0" tIns="0" rIns="0" bIns="0" rtlCol="0" anchor="t">
            <a:spAutoFit/>
          </a:bodyPr>
          <a:lstStyle/>
          <a:p>
            <a:pPr algn="ctr">
              <a:lnSpc>
                <a:spcPts val="11200"/>
              </a:lnSpc>
              <a:spcBef>
                <a:spcPct val="0"/>
              </a:spcBef>
            </a:pPr>
            <a:r>
              <a:rPr lang="es-CO" sz="8000" noProof="0" dirty="0">
                <a:solidFill>
                  <a:srgbClr val="353534"/>
                </a:solidFill>
                <a:latin typeface="Abril Fatface"/>
                <a:ea typeface="Abril Fatface"/>
                <a:cs typeface="Abril Fatface"/>
                <a:sym typeface="Abril Fatface"/>
              </a:rPr>
              <a:t>Tabla de Contenidos</a:t>
            </a:r>
          </a:p>
        </p:txBody>
      </p:sp>
      <p:sp>
        <p:nvSpPr>
          <p:cNvPr id="12" name="Freeform 12"/>
          <p:cNvSpPr/>
          <p:nvPr/>
        </p:nvSpPr>
        <p:spPr>
          <a:xfrm rot="-10800000">
            <a:off x="12626322" y="9089666"/>
            <a:ext cx="3580978" cy="296130"/>
          </a:xfrm>
          <a:custGeom>
            <a:avLst/>
            <a:gdLst/>
            <a:ahLst/>
            <a:cxnLst/>
            <a:rect l="l" t="t" r="r" b="b"/>
            <a:pathLst>
              <a:path w="3580978" h="296130">
                <a:moveTo>
                  <a:pt x="0" y="0"/>
                </a:moveTo>
                <a:lnTo>
                  <a:pt x="3580977" y="0"/>
                </a:lnTo>
                <a:lnTo>
                  <a:pt x="3580977" y="296130"/>
                </a:lnTo>
                <a:lnTo>
                  <a:pt x="0" y="29613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pic>
        <p:nvPicPr>
          <p:cNvPr id="14" name="Picture 2" descr="Planetario Halley UIS – Grupo Halley">
            <a:extLst>
              <a:ext uri="{FF2B5EF4-FFF2-40B4-BE49-F238E27FC236}">
                <a16:creationId xmlns:a16="http://schemas.microsoft.com/office/drawing/2014/main" id="{11EE5D8D-45A3-3C46-FA4C-A8856A02A4C0}"/>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0000"/>
          <a:stretch>
            <a:fillRect/>
          </a:stretch>
        </p:blipFill>
        <p:spPr bwMode="auto">
          <a:xfrm>
            <a:off x="2830037" y="9380251"/>
            <a:ext cx="598963" cy="713607"/>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n 15">
            <a:extLst>
              <a:ext uri="{FF2B5EF4-FFF2-40B4-BE49-F238E27FC236}">
                <a16:creationId xmlns:a16="http://schemas.microsoft.com/office/drawing/2014/main" id="{534995E1-DA10-3971-3306-1C11C5A4C688}"/>
              </a:ext>
            </a:extLst>
          </p:cNvPr>
          <p:cNvPicPr>
            <a:picLocks noChangeAspect="1"/>
          </p:cNvPicPr>
          <p:nvPr/>
        </p:nvPicPr>
        <p:blipFill>
          <a:blip r:embed="rId5"/>
          <a:srcRect t="1" r="32791" b="-13429"/>
          <a:stretch>
            <a:fillRect/>
          </a:stretch>
        </p:blipFill>
        <p:spPr>
          <a:xfrm>
            <a:off x="423753" y="9385796"/>
            <a:ext cx="1503844" cy="796860"/>
          </a:xfrm>
          <a:prstGeom prst="rect">
            <a:avLst/>
          </a:prstGeom>
        </p:spPr>
      </p:pic>
      <p:pic>
        <p:nvPicPr>
          <p:cNvPr id="18" name="Picture 2">
            <a:extLst>
              <a:ext uri="{FF2B5EF4-FFF2-40B4-BE49-F238E27FC236}">
                <a16:creationId xmlns:a16="http://schemas.microsoft.com/office/drawing/2014/main" id="{D3F29FB5-B54F-6C60-9243-6047B376CE80}"/>
              </a:ext>
            </a:extLst>
          </p:cNvPr>
          <p:cNvPicPr>
            <a:picLocks noChangeAspect="1" noChangeArrowheads="1"/>
          </p:cNvPicPr>
          <p:nvPr/>
        </p:nvPicPr>
        <p:blipFill>
          <a:blip r:embed="rId6"/>
          <a:srcRect/>
          <a:stretch>
            <a:fillRect/>
          </a:stretch>
        </p:blipFill>
        <p:spPr bwMode="auto">
          <a:xfrm>
            <a:off x="1962232" y="9337184"/>
            <a:ext cx="857168" cy="79974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0">
            <a:extLst>
              <a:ext uri="{FF2B5EF4-FFF2-40B4-BE49-F238E27FC236}">
                <a16:creationId xmlns:a16="http://schemas.microsoft.com/office/drawing/2014/main" id="{73FE5125-E30A-2725-13D1-FA1A30AFA4EA}"/>
              </a:ext>
            </a:extLst>
          </p:cNvPr>
          <p:cNvSpPr txBox="1"/>
          <p:nvPr/>
        </p:nvSpPr>
        <p:spPr>
          <a:xfrm>
            <a:off x="1927597" y="2718431"/>
            <a:ext cx="1528560" cy="1028700"/>
          </a:xfrm>
          <a:prstGeom prst="rect">
            <a:avLst/>
          </a:prstGeom>
        </p:spPr>
        <p:txBody>
          <a:bodyPr wrap="square" lIns="0" tIns="0" rIns="0" bIns="0" rtlCol="0" anchor="t">
            <a:spAutoFit/>
          </a:bodyPr>
          <a:lstStyle/>
          <a:p>
            <a:pPr algn="ctr">
              <a:lnSpc>
                <a:spcPts val="8400"/>
              </a:lnSpc>
              <a:spcBef>
                <a:spcPct val="0"/>
              </a:spcBef>
            </a:pPr>
            <a:r>
              <a:rPr lang="en-US" sz="6000" dirty="0">
                <a:solidFill>
                  <a:srgbClr val="353534"/>
                </a:solidFill>
                <a:latin typeface="Abril Fatface"/>
                <a:ea typeface="Abril Fatface"/>
                <a:cs typeface="Abril Fatface"/>
                <a:sym typeface="Abril Fatface"/>
              </a:rPr>
              <a:t>01</a:t>
            </a:r>
          </a:p>
        </p:txBody>
      </p:sp>
      <p:sp>
        <p:nvSpPr>
          <p:cNvPr id="22" name="TextBox 11">
            <a:extLst>
              <a:ext uri="{FF2B5EF4-FFF2-40B4-BE49-F238E27FC236}">
                <a16:creationId xmlns:a16="http://schemas.microsoft.com/office/drawing/2014/main" id="{E6B53D42-4E85-E739-330D-5F146600436D}"/>
              </a:ext>
            </a:extLst>
          </p:cNvPr>
          <p:cNvSpPr txBox="1"/>
          <p:nvPr/>
        </p:nvSpPr>
        <p:spPr>
          <a:xfrm>
            <a:off x="3631389" y="2981867"/>
            <a:ext cx="3487555" cy="1077218"/>
          </a:xfrm>
          <a:prstGeom prst="rect">
            <a:avLst/>
          </a:prstGeom>
        </p:spPr>
        <p:txBody>
          <a:bodyPr wrap="square" lIns="0" tIns="0" rIns="0" bIns="0" rtlCol="0" anchor="ctr">
            <a:spAutoFit/>
          </a:bodyPr>
          <a:lstStyle/>
          <a:p>
            <a:pPr>
              <a:lnSpc>
                <a:spcPts val="4200"/>
              </a:lnSpc>
            </a:pPr>
            <a:r>
              <a:rPr lang="es-CO" sz="3600" b="1" i="1" noProof="0" dirty="0">
                <a:solidFill>
                  <a:srgbClr val="353534"/>
                </a:solidFill>
                <a:latin typeface="Merriweather"/>
                <a:ea typeface="Merriweather"/>
                <a:cs typeface="Merriweather"/>
                <a:sym typeface="Merriweather"/>
              </a:rPr>
              <a:t>Introducción</a:t>
            </a:r>
          </a:p>
          <a:p>
            <a:pPr>
              <a:lnSpc>
                <a:spcPts val="4200"/>
              </a:lnSpc>
              <a:spcBef>
                <a:spcPct val="0"/>
              </a:spcBef>
            </a:pPr>
            <a:endParaRPr lang="es-CO" sz="3600" b="1" i="1" noProof="0" dirty="0">
              <a:solidFill>
                <a:srgbClr val="353534"/>
              </a:solidFill>
              <a:latin typeface="Merriweather"/>
              <a:ea typeface="Merriweather"/>
              <a:cs typeface="Merriweather"/>
              <a:sym typeface="Merriweather"/>
            </a:endParaRPr>
          </a:p>
        </p:txBody>
      </p:sp>
      <p:sp>
        <p:nvSpPr>
          <p:cNvPr id="26" name="TextBox 10">
            <a:extLst>
              <a:ext uri="{FF2B5EF4-FFF2-40B4-BE49-F238E27FC236}">
                <a16:creationId xmlns:a16="http://schemas.microsoft.com/office/drawing/2014/main" id="{5862A6EA-1A89-DC75-60C7-4CF60847F09A}"/>
              </a:ext>
            </a:extLst>
          </p:cNvPr>
          <p:cNvSpPr txBox="1"/>
          <p:nvPr/>
        </p:nvSpPr>
        <p:spPr>
          <a:xfrm>
            <a:off x="1927597" y="4505054"/>
            <a:ext cx="1528560" cy="1028700"/>
          </a:xfrm>
          <a:prstGeom prst="rect">
            <a:avLst/>
          </a:prstGeom>
        </p:spPr>
        <p:txBody>
          <a:bodyPr wrap="square" lIns="0" tIns="0" rIns="0" bIns="0" rtlCol="0" anchor="t">
            <a:spAutoFit/>
          </a:bodyPr>
          <a:lstStyle/>
          <a:p>
            <a:pPr algn="ctr">
              <a:lnSpc>
                <a:spcPts val="8400"/>
              </a:lnSpc>
              <a:spcBef>
                <a:spcPct val="0"/>
              </a:spcBef>
            </a:pPr>
            <a:r>
              <a:rPr lang="en-US" sz="6000" dirty="0">
                <a:solidFill>
                  <a:srgbClr val="353534"/>
                </a:solidFill>
                <a:latin typeface="Abril Fatface"/>
                <a:ea typeface="Abril Fatface"/>
                <a:cs typeface="Abril Fatface"/>
                <a:sym typeface="Abril Fatface"/>
              </a:rPr>
              <a:t>02</a:t>
            </a:r>
          </a:p>
        </p:txBody>
      </p:sp>
      <p:sp>
        <p:nvSpPr>
          <p:cNvPr id="28" name="TextBox 11">
            <a:extLst>
              <a:ext uri="{FF2B5EF4-FFF2-40B4-BE49-F238E27FC236}">
                <a16:creationId xmlns:a16="http://schemas.microsoft.com/office/drawing/2014/main" id="{39B31739-DDB4-D5BB-0DDF-5C48097DEDF7}"/>
              </a:ext>
            </a:extLst>
          </p:cNvPr>
          <p:cNvSpPr txBox="1"/>
          <p:nvPr/>
        </p:nvSpPr>
        <p:spPr>
          <a:xfrm>
            <a:off x="3631389" y="4560268"/>
            <a:ext cx="3487555" cy="1615827"/>
          </a:xfrm>
          <a:prstGeom prst="rect">
            <a:avLst/>
          </a:prstGeom>
        </p:spPr>
        <p:txBody>
          <a:bodyPr wrap="square" lIns="0" tIns="0" rIns="0" bIns="0" rtlCol="0" anchor="ctr">
            <a:spAutoFit/>
          </a:bodyPr>
          <a:lstStyle/>
          <a:p>
            <a:pPr>
              <a:lnSpc>
                <a:spcPts val="4200"/>
              </a:lnSpc>
            </a:pPr>
            <a:r>
              <a:rPr lang="es-CO" sz="3600" b="1" i="1" noProof="0" dirty="0">
                <a:solidFill>
                  <a:srgbClr val="353534"/>
                </a:solidFill>
                <a:latin typeface="Merriweather"/>
                <a:ea typeface="Merriweather"/>
                <a:cs typeface="Merriweather"/>
                <a:sym typeface="Merriweather"/>
              </a:rPr>
              <a:t>Métrica del Espaciotiempo</a:t>
            </a:r>
          </a:p>
          <a:p>
            <a:pPr>
              <a:lnSpc>
                <a:spcPts val="4200"/>
              </a:lnSpc>
              <a:spcBef>
                <a:spcPct val="0"/>
              </a:spcBef>
            </a:pPr>
            <a:endParaRPr lang="es-CO" sz="3600" b="1" i="1" noProof="0" dirty="0">
              <a:solidFill>
                <a:srgbClr val="353534"/>
              </a:solidFill>
              <a:latin typeface="Merriweather"/>
              <a:ea typeface="Merriweather"/>
              <a:cs typeface="Merriweather"/>
              <a:sym typeface="Merriweather"/>
            </a:endParaRPr>
          </a:p>
        </p:txBody>
      </p:sp>
      <p:sp>
        <p:nvSpPr>
          <p:cNvPr id="30" name="TextBox 10">
            <a:extLst>
              <a:ext uri="{FF2B5EF4-FFF2-40B4-BE49-F238E27FC236}">
                <a16:creationId xmlns:a16="http://schemas.microsoft.com/office/drawing/2014/main" id="{3E78D1E5-A081-82A0-C947-5ED74D90F51D}"/>
              </a:ext>
            </a:extLst>
          </p:cNvPr>
          <p:cNvSpPr txBox="1"/>
          <p:nvPr/>
        </p:nvSpPr>
        <p:spPr>
          <a:xfrm>
            <a:off x="1927597" y="6240385"/>
            <a:ext cx="1528560" cy="1028700"/>
          </a:xfrm>
          <a:prstGeom prst="rect">
            <a:avLst/>
          </a:prstGeom>
        </p:spPr>
        <p:txBody>
          <a:bodyPr wrap="square" lIns="0" tIns="0" rIns="0" bIns="0" rtlCol="0" anchor="t">
            <a:spAutoFit/>
          </a:bodyPr>
          <a:lstStyle/>
          <a:p>
            <a:pPr algn="ctr">
              <a:lnSpc>
                <a:spcPts val="8400"/>
              </a:lnSpc>
              <a:spcBef>
                <a:spcPct val="0"/>
              </a:spcBef>
            </a:pPr>
            <a:r>
              <a:rPr lang="en-US" sz="6000" dirty="0">
                <a:solidFill>
                  <a:srgbClr val="353534"/>
                </a:solidFill>
                <a:latin typeface="Abril Fatface"/>
                <a:ea typeface="Abril Fatface"/>
                <a:cs typeface="Abril Fatface"/>
                <a:sym typeface="Abril Fatface"/>
              </a:rPr>
              <a:t>03</a:t>
            </a:r>
          </a:p>
        </p:txBody>
      </p:sp>
      <p:sp>
        <p:nvSpPr>
          <p:cNvPr id="32" name="TextBox 11">
            <a:extLst>
              <a:ext uri="{FF2B5EF4-FFF2-40B4-BE49-F238E27FC236}">
                <a16:creationId xmlns:a16="http://schemas.microsoft.com/office/drawing/2014/main" id="{3F9A0BE9-51F1-63D4-270F-CD93FC3ADFA7}"/>
              </a:ext>
            </a:extLst>
          </p:cNvPr>
          <p:cNvSpPr txBox="1"/>
          <p:nvPr/>
        </p:nvSpPr>
        <p:spPr>
          <a:xfrm>
            <a:off x="3631389" y="6503821"/>
            <a:ext cx="3836211" cy="1077218"/>
          </a:xfrm>
          <a:prstGeom prst="rect">
            <a:avLst/>
          </a:prstGeom>
        </p:spPr>
        <p:txBody>
          <a:bodyPr wrap="square" lIns="0" tIns="0" rIns="0" bIns="0" rtlCol="0" anchor="ctr">
            <a:spAutoFit/>
          </a:bodyPr>
          <a:lstStyle/>
          <a:p>
            <a:pPr>
              <a:lnSpc>
                <a:spcPts val="4200"/>
              </a:lnSpc>
            </a:pPr>
            <a:r>
              <a:rPr lang="es-CO" sz="3600" b="1" i="1" noProof="0" dirty="0">
                <a:solidFill>
                  <a:srgbClr val="353534"/>
                </a:solidFill>
                <a:latin typeface="Merriweather"/>
                <a:ea typeface="Merriweather"/>
                <a:cs typeface="Merriweather"/>
                <a:sym typeface="Merriweather"/>
              </a:rPr>
              <a:t>Órbitas Esféricas</a:t>
            </a:r>
          </a:p>
          <a:p>
            <a:pPr>
              <a:lnSpc>
                <a:spcPts val="4200"/>
              </a:lnSpc>
              <a:spcBef>
                <a:spcPct val="0"/>
              </a:spcBef>
            </a:pPr>
            <a:endParaRPr lang="es-CO" sz="3600" b="1" i="1" noProof="0" dirty="0">
              <a:solidFill>
                <a:srgbClr val="353534"/>
              </a:solidFill>
              <a:latin typeface="Merriweather"/>
              <a:ea typeface="Merriweather"/>
              <a:cs typeface="Merriweather"/>
              <a:sym typeface="Merriweather"/>
            </a:endParaRPr>
          </a:p>
        </p:txBody>
      </p:sp>
      <p:sp>
        <p:nvSpPr>
          <p:cNvPr id="42" name="TextBox 10">
            <a:extLst>
              <a:ext uri="{FF2B5EF4-FFF2-40B4-BE49-F238E27FC236}">
                <a16:creationId xmlns:a16="http://schemas.microsoft.com/office/drawing/2014/main" id="{0B57BA23-C27C-075C-8229-961BBA0E622F}"/>
              </a:ext>
            </a:extLst>
          </p:cNvPr>
          <p:cNvSpPr txBox="1"/>
          <p:nvPr/>
        </p:nvSpPr>
        <p:spPr>
          <a:xfrm>
            <a:off x="9743853" y="2705100"/>
            <a:ext cx="1528560" cy="1028700"/>
          </a:xfrm>
          <a:prstGeom prst="rect">
            <a:avLst/>
          </a:prstGeom>
        </p:spPr>
        <p:txBody>
          <a:bodyPr wrap="square" lIns="0" tIns="0" rIns="0" bIns="0" rtlCol="0" anchor="t">
            <a:spAutoFit/>
          </a:bodyPr>
          <a:lstStyle/>
          <a:p>
            <a:pPr algn="ctr">
              <a:lnSpc>
                <a:spcPts val="8400"/>
              </a:lnSpc>
              <a:spcBef>
                <a:spcPct val="0"/>
              </a:spcBef>
            </a:pPr>
            <a:r>
              <a:rPr lang="en-US" sz="6000" dirty="0">
                <a:solidFill>
                  <a:srgbClr val="353534"/>
                </a:solidFill>
                <a:latin typeface="Abril Fatface"/>
                <a:ea typeface="Abril Fatface"/>
                <a:cs typeface="Abril Fatface"/>
                <a:sym typeface="Abril Fatface"/>
              </a:rPr>
              <a:t>04</a:t>
            </a:r>
          </a:p>
        </p:txBody>
      </p:sp>
      <p:sp>
        <p:nvSpPr>
          <p:cNvPr id="44" name="TextBox 11">
            <a:extLst>
              <a:ext uri="{FF2B5EF4-FFF2-40B4-BE49-F238E27FC236}">
                <a16:creationId xmlns:a16="http://schemas.microsoft.com/office/drawing/2014/main" id="{9E9ECFBD-547A-5F8E-8B68-649B1D6C6BFE}"/>
              </a:ext>
            </a:extLst>
          </p:cNvPr>
          <p:cNvSpPr txBox="1"/>
          <p:nvPr/>
        </p:nvSpPr>
        <p:spPr>
          <a:xfrm>
            <a:off x="11447645" y="2968536"/>
            <a:ext cx="4401955" cy="1077218"/>
          </a:xfrm>
          <a:prstGeom prst="rect">
            <a:avLst/>
          </a:prstGeom>
        </p:spPr>
        <p:txBody>
          <a:bodyPr wrap="square" lIns="0" tIns="0" rIns="0" bIns="0" rtlCol="0" anchor="ctr">
            <a:spAutoFit/>
          </a:bodyPr>
          <a:lstStyle/>
          <a:p>
            <a:pPr>
              <a:lnSpc>
                <a:spcPts val="4200"/>
              </a:lnSpc>
            </a:pPr>
            <a:r>
              <a:rPr lang="es-CO" sz="3600" b="1" i="1" noProof="0" dirty="0">
                <a:solidFill>
                  <a:srgbClr val="353534"/>
                </a:solidFill>
                <a:latin typeface="Merriweather"/>
                <a:ea typeface="Merriweather"/>
                <a:cs typeface="Merriweather"/>
                <a:sym typeface="Merriweather"/>
              </a:rPr>
              <a:t>Lente Gravitacional</a:t>
            </a:r>
          </a:p>
          <a:p>
            <a:pPr>
              <a:lnSpc>
                <a:spcPts val="4200"/>
              </a:lnSpc>
              <a:spcBef>
                <a:spcPct val="0"/>
              </a:spcBef>
            </a:pPr>
            <a:endParaRPr lang="es-CO" sz="3600" b="1" i="1" noProof="0" dirty="0">
              <a:solidFill>
                <a:srgbClr val="353534"/>
              </a:solidFill>
              <a:latin typeface="Merriweather"/>
              <a:ea typeface="Merriweather"/>
              <a:cs typeface="Merriweather"/>
              <a:sym typeface="Merriweather"/>
            </a:endParaRPr>
          </a:p>
        </p:txBody>
      </p:sp>
      <p:sp>
        <p:nvSpPr>
          <p:cNvPr id="46" name="TextBox 10">
            <a:extLst>
              <a:ext uri="{FF2B5EF4-FFF2-40B4-BE49-F238E27FC236}">
                <a16:creationId xmlns:a16="http://schemas.microsoft.com/office/drawing/2014/main" id="{870857F3-B4B0-3A33-CE23-48545198FFF3}"/>
              </a:ext>
            </a:extLst>
          </p:cNvPr>
          <p:cNvSpPr txBox="1"/>
          <p:nvPr/>
        </p:nvSpPr>
        <p:spPr>
          <a:xfrm>
            <a:off x="9743853" y="4491723"/>
            <a:ext cx="1528560" cy="1028700"/>
          </a:xfrm>
          <a:prstGeom prst="rect">
            <a:avLst/>
          </a:prstGeom>
        </p:spPr>
        <p:txBody>
          <a:bodyPr wrap="square" lIns="0" tIns="0" rIns="0" bIns="0" rtlCol="0" anchor="t">
            <a:spAutoFit/>
          </a:bodyPr>
          <a:lstStyle/>
          <a:p>
            <a:pPr algn="ctr">
              <a:lnSpc>
                <a:spcPts val="8400"/>
              </a:lnSpc>
              <a:spcBef>
                <a:spcPct val="0"/>
              </a:spcBef>
            </a:pPr>
            <a:r>
              <a:rPr lang="en-US" sz="6000" dirty="0">
                <a:solidFill>
                  <a:srgbClr val="353534"/>
                </a:solidFill>
                <a:latin typeface="Abril Fatface"/>
                <a:ea typeface="Abril Fatface"/>
                <a:cs typeface="Abril Fatface"/>
                <a:sym typeface="Abril Fatface"/>
              </a:rPr>
              <a:t>05</a:t>
            </a:r>
          </a:p>
        </p:txBody>
      </p:sp>
      <p:sp>
        <p:nvSpPr>
          <p:cNvPr id="48" name="TextBox 11">
            <a:extLst>
              <a:ext uri="{FF2B5EF4-FFF2-40B4-BE49-F238E27FC236}">
                <a16:creationId xmlns:a16="http://schemas.microsoft.com/office/drawing/2014/main" id="{214F67C9-64E5-562A-3AEF-C694CE0563D1}"/>
              </a:ext>
            </a:extLst>
          </p:cNvPr>
          <p:cNvSpPr txBox="1"/>
          <p:nvPr/>
        </p:nvSpPr>
        <p:spPr>
          <a:xfrm>
            <a:off x="11447645" y="4755159"/>
            <a:ext cx="4401955" cy="1077218"/>
          </a:xfrm>
          <a:prstGeom prst="rect">
            <a:avLst/>
          </a:prstGeom>
        </p:spPr>
        <p:txBody>
          <a:bodyPr wrap="square" lIns="0" tIns="0" rIns="0" bIns="0" rtlCol="0" anchor="ctr">
            <a:spAutoFit/>
          </a:bodyPr>
          <a:lstStyle/>
          <a:p>
            <a:pPr>
              <a:lnSpc>
                <a:spcPts val="4200"/>
              </a:lnSpc>
            </a:pPr>
            <a:r>
              <a:rPr lang="es-CO" sz="3600" b="1" i="1" noProof="0" dirty="0">
                <a:solidFill>
                  <a:srgbClr val="353534"/>
                </a:solidFill>
                <a:latin typeface="Merriweather"/>
                <a:ea typeface="Merriweather"/>
                <a:cs typeface="Merriweather"/>
                <a:sym typeface="Merriweather"/>
              </a:rPr>
              <a:t>Conclusiones</a:t>
            </a:r>
          </a:p>
          <a:p>
            <a:pPr>
              <a:lnSpc>
                <a:spcPts val="4200"/>
              </a:lnSpc>
              <a:spcBef>
                <a:spcPct val="0"/>
              </a:spcBef>
            </a:pPr>
            <a:endParaRPr lang="es-CO" sz="3600" b="1" i="1" noProof="0" dirty="0">
              <a:solidFill>
                <a:srgbClr val="353534"/>
              </a:solidFill>
              <a:latin typeface="Merriweather"/>
              <a:ea typeface="Merriweather"/>
              <a:cs typeface="Merriweather"/>
              <a:sym typeface="Merriweather"/>
            </a:endParaRPr>
          </a:p>
        </p:txBody>
      </p:sp>
      <p:sp>
        <p:nvSpPr>
          <p:cNvPr id="50" name="TextBox 10">
            <a:extLst>
              <a:ext uri="{FF2B5EF4-FFF2-40B4-BE49-F238E27FC236}">
                <a16:creationId xmlns:a16="http://schemas.microsoft.com/office/drawing/2014/main" id="{BEB19AAB-45F3-BF30-0999-00962ABC30C2}"/>
              </a:ext>
            </a:extLst>
          </p:cNvPr>
          <p:cNvSpPr txBox="1"/>
          <p:nvPr/>
        </p:nvSpPr>
        <p:spPr>
          <a:xfrm>
            <a:off x="9743853" y="6227054"/>
            <a:ext cx="1528560" cy="1028700"/>
          </a:xfrm>
          <a:prstGeom prst="rect">
            <a:avLst/>
          </a:prstGeom>
        </p:spPr>
        <p:txBody>
          <a:bodyPr wrap="square" lIns="0" tIns="0" rIns="0" bIns="0" rtlCol="0" anchor="t">
            <a:spAutoFit/>
          </a:bodyPr>
          <a:lstStyle/>
          <a:p>
            <a:pPr algn="ctr">
              <a:lnSpc>
                <a:spcPts val="8400"/>
              </a:lnSpc>
              <a:spcBef>
                <a:spcPct val="0"/>
              </a:spcBef>
            </a:pPr>
            <a:r>
              <a:rPr lang="en-US" sz="6000" dirty="0">
                <a:solidFill>
                  <a:srgbClr val="353534"/>
                </a:solidFill>
                <a:latin typeface="Abril Fatface"/>
                <a:ea typeface="Abril Fatface"/>
                <a:cs typeface="Abril Fatface"/>
                <a:sym typeface="Abril Fatface"/>
              </a:rPr>
              <a:t>06</a:t>
            </a:r>
          </a:p>
        </p:txBody>
      </p:sp>
      <p:sp>
        <p:nvSpPr>
          <p:cNvPr id="52" name="TextBox 11">
            <a:extLst>
              <a:ext uri="{FF2B5EF4-FFF2-40B4-BE49-F238E27FC236}">
                <a16:creationId xmlns:a16="http://schemas.microsoft.com/office/drawing/2014/main" id="{C6AD74C7-88B5-20A6-2BF8-EAD0528381AF}"/>
              </a:ext>
            </a:extLst>
          </p:cNvPr>
          <p:cNvSpPr txBox="1"/>
          <p:nvPr/>
        </p:nvSpPr>
        <p:spPr>
          <a:xfrm>
            <a:off x="11447645" y="6490490"/>
            <a:ext cx="3487555" cy="1077218"/>
          </a:xfrm>
          <a:prstGeom prst="rect">
            <a:avLst/>
          </a:prstGeom>
        </p:spPr>
        <p:txBody>
          <a:bodyPr wrap="square" lIns="0" tIns="0" rIns="0" bIns="0" rtlCol="0" anchor="ctr">
            <a:spAutoFit/>
          </a:bodyPr>
          <a:lstStyle/>
          <a:p>
            <a:pPr>
              <a:lnSpc>
                <a:spcPts val="4200"/>
              </a:lnSpc>
            </a:pPr>
            <a:r>
              <a:rPr lang="es-CO" sz="3600" b="1" i="1" noProof="0" dirty="0">
                <a:solidFill>
                  <a:srgbClr val="353534"/>
                </a:solidFill>
                <a:latin typeface="Merriweather"/>
                <a:ea typeface="Merriweather"/>
                <a:cs typeface="Merriweather"/>
                <a:sym typeface="Merriweather"/>
              </a:rPr>
              <a:t>Trabajo Futuro</a:t>
            </a:r>
          </a:p>
          <a:p>
            <a:pPr>
              <a:lnSpc>
                <a:spcPts val="4200"/>
              </a:lnSpc>
              <a:spcBef>
                <a:spcPct val="0"/>
              </a:spcBef>
            </a:pPr>
            <a:endParaRPr lang="es-CO" sz="3600" b="1" i="1" noProof="0" dirty="0">
              <a:solidFill>
                <a:srgbClr val="353534"/>
              </a:solidFill>
              <a:latin typeface="Merriweather"/>
              <a:ea typeface="Merriweather"/>
              <a:cs typeface="Merriweather"/>
              <a:sym typeface="Merriweather"/>
            </a:endParaRPr>
          </a:p>
        </p:txBody>
      </p:sp>
      <p:pic>
        <p:nvPicPr>
          <p:cNvPr id="54" name="Imagen 53">
            <a:extLst>
              <a:ext uri="{FF2B5EF4-FFF2-40B4-BE49-F238E27FC236}">
                <a16:creationId xmlns:a16="http://schemas.microsoft.com/office/drawing/2014/main" id="{D645FAFB-8F12-DF6D-70F1-E3AB7686CF11}"/>
              </a:ext>
            </a:extLst>
          </p:cNvPr>
          <p:cNvPicPr>
            <a:picLocks noChangeAspect="1"/>
          </p:cNvPicPr>
          <p:nvPr/>
        </p:nvPicPr>
        <p:blipFill>
          <a:blip r:embed="rId7"/>
          <a:stretch>
            <a:fillRect/>
          </a:stretch>
        </p:blipFill>
        <p:spPr>
          <a:xfrm>
            <a:off x="7118944" y="7642077"/>
            <a:ext cx="3276409" cy="3191306"/>
          </a:xfrm>
          <a:prstGeom prst="ellipse">
            <a:avLst/>
          </a:prstGeom>
        </p:spPr>
      </p:pic>
      <p:sp>
        <p:nvSpPr>
          <p:cNvPr id="17" name="Freeform 12">
            <a:extLst>
              <a:ext uri="{FF2B5EF4-FFF2-40B4-BE49-F238E27FC236}">
                <a16:creationId xmlns:a16="http://schemas.microsoft.com/office/drawing/2014/main" id="{D0EA3C76-8F36-D840-D400-DD25F691A851}"/>
              </a:ext>
            </a:extLst>
          </p:cNvPr>
          <p:cNvSpPr/>
          <p:nvPr/>
        </p:nvSpPr>
        <p:spPr>
          <a:xfrm rot="-10800000">
            <a:off x="12626322" y="9089666"/>
            <a:ext cx="3580978" cy="296130"/>
          </a:xfrm>
          <a:custGeom>
            <a:avLst/>
            <a:gdLst/>
            <a:ahLst/>
            <a:cxnLst/>
            <a:rect l="l" t="t" r="r" b="b"/>
            <a:pathLst>
              <a:path w="3580978" h="296130">
                <a:moveTo>
                  <a:pt x="0" y="0"/>
                </a:moveTo>
                <a:lnTo>
                  <a:pt x="3580977" y="0"/>
                </a:lnTo>
                <a:lnTo>
                  <a:pt x="3580977" y="296130"/>
                </a:lnTo>
                <a:lnTo>
                  <a:pt x="0" y="29613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pic>
        <p:nvPicPr>
          <p:cNvPr id="21" name="Imagen 20">
            <a:extLst>
              <a:ext uri="{FF2B5EF4-FFF2-40B4-BE49-F238E27FC236}">
                <a16:creationId xmlns:a16="http://schemas.microsoft.com/office/drawing/2014/main" id="{F25FF25E-A726-400A-6EC8-61653434C110}"/>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15018398" y="9261991"/>
            <a:ext cx="1040837" cy="1040837"/>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0EFE5"/>
        </a:solidFill>
        <a:effectLst/>
      </p:bgPr>
    </p:bg>
    <p:spTree>
      <p:nvGrpSpPr>
        <p:cNvPr id="1" name="">
          <a:extLst>
            <a:ext uri="{FF2B5EF4-FFF2-40B4-BE49-F238E27FC236}">
              <a16:creationId xmlns:a16="http://schemas.microsoft.com/office/drawing/2014/main" id="{8CD7C4FC-9ADA-E8C1-900B-82321E273D9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0C85117-8A9A-0685-DF80-FAA1147FA6D6}"/>
              </a:ext>
            </a:extLst>
          </p:cNvPr>
          <p:cNvSpPr/>
          <p:nvPr/>
        </p:nvSpPr>
        <p:spPr>
          <a:xfrm rot="-5400000">
            <a:off x="564950" y="550875"/>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5" name="Freeform 5">
            <a:extLst>
              <a:ext uri="{FF2B5EF4-FFF2-40B4-BE49-F238E27FC236}">
                <a16:creationId xmlns:a16="http://schemas.microsoft.com/office/drawing/2014/main" id="{C4D72E48-C879-CBC4-BCB7-636D4B312932}"/>
              </a:ext>
            </a:extLst>
          </p:cNvPr>
          <p:cNvSpPr/>
          <p:nvPr/>
        </p:nvSpPr>
        <p:spPr>
          <a:xfrm>
            <a:off x="18685678" y="536003"/>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grpSp>
        <p:nvGrpSpPr>
          <p:cNvPr id="9" name="Group 9">
            <a:extLst>
              <a:ext uri="{FF2B5EF4-FFF2-40B4-BE49-F238E27FC236}">
                <a16:creationId xmlns:a16="http://schemas.microsoft.com/office/drawing/2014/main" id="{1851C732-9EBA-5E02-255F-7540416D2D61}"/>
              </a:ext>
            </a:extLst>
          </p:cNvPr>
          <p:cNvGrpSpPr/>
          <p:nvPr/>
        </p:nvGrpSpPr>
        <p:grpSpPr>
          <a:xfrm>
            <a:off x="16197774" y="8764908"/>
            <a:ext cx="1061526" cy="3044184"/>
            <a:chOff x="0" y="0"/>
            <a:chExt cx="279579" cy="801760"/>
          </a:xfrm>
        </p:grpSpPr>
        <p:sp>
          <p:nvSpPr>
            <p:cNvPr id="10" name="Freeform 10">
              <a:extLst>
                <a:ext uri="{FF2B5EF4-FFF2-40B4-BE49-F238E27FC236}">
                  <a16:creationId xmlns:a16="http://schemas.microsoft.com/office/drawing/2014/main" id="{15697478-ACD3-6E6A-321C-4DD5973390E7}"/>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11" name="TextBox 11">
              <a:extLst>
                <a:ext uri="{FF2B5EF4-FFF2-40B4-BE49-F238E27FC236}">
                  <a16:creationId xmlns:a16="http://schemas.microsoft.com/office/drawing/2014/main" id="{8B44ECD6-1C3B-6BBF-236D-E41C0E57B506}"/>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a:extLst>
              <a:ext uri="{FF2B5EF4-FFF2-40B4-BE49-F238E27FC236}">
                <a16:creationId xmlns:a16="http://schemas.microsoft.com/office/drawing/2014/main" id="{F0065506-8FE4-25E6-4B69-91F73D858458}"/>
              </a:ext>
            </a:extLst>
          </p:cNvPr>
          <p:cNvSpPr txBox="1"/>
          <p:nvPr/>
        </p:nvSpPr>
        <p:spPr>
          <a:xfrm>
            <a:off x="16084888" y="9153907"/>
            <a:ext cx="1174412" cy="514350"/>
          </a:xfrm>
          <a:prstGeom prst="rect">
            <a:avLst/>
          </a:prstGeom>
        </p:spPr>
        <p:txBody>
          <a:bodyPr lIns="0" tIns="0" rIns="0" bIns="0" rtlCol="0" anchor="t">
            <a:spAutoFit/>
          </a:bodyPr>
          <a:lstStyle/>
          <a:p>
            <a:pPr algn="ctr">
              <a:lnSpc>
                <a:spcPts val="4200"/>
              </a:lnSpc>
              <a:spcBef>
                <a:spcPct val="0"/>
              </a:spcBef>
            </a:pPr>
            <a:r>
              <a:rPr lang="en-US" sz="3000" dirty="0">
                <a:solidFill>
                  <a:srgbClr val="353534"/>
                </a:solidFill>
                <a:latin typeface="Merriweather"/>
                <a:ea typeface="Merriweather"/>
                <a:cs typeface="Merriweather"/>
                <a:sym typeface="Merriweather"/>
              </a:rPr>
              <a:t>07</a:t>
            </a:r>
          </a:p>
        </p:txBody>
      </p:sp>
      <p:sp>
        <p:nvSpPr>
          <p:cNvPr id="25" name="Freeform 7">
            <a:extLst>
              <a:ext uri="{FF2B5EF4-FFF2-40B4-BE49-F238E27FC236}">
                <a16:creationId xmlns:a16="http://schemas.microsoft.com/office/drawing/2014/main" id="{0B65CFCF-4353-2D8B-7ECC-D901F5B3087D}"/>
              </a:ext>
            </a:extLst>
          </p:cNvPr>
          <p:cNvSpPr/>
          <p:nvPr/>
        </p:nvSpPr>
        <p:spPr>
          <a:xfrm>
            <a:off x="495705" y="9089666"/>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7" name="Freeform 8">
            <a:extLst>
              <a:ext uri="{FF2B5EF4-FFF2-40B4-BE49-F238E27FC236}">
                <a16:creationId xmlns:a16="http://schemas.microsoft.com/office/drawing/2014/main" id="{586E7577-053D-7A96-CE89-5AD88E0E3A6D}"/>
              </a:ext>
            </a:extLst>
          </p:cNvPr>
          <p:cNvSpPr/>
          <p:nvPr/>
        </p:nvSpPr>
        <p:spPr>
          <a:xfrm rot="-5400000">
            <a:off x="-1294784" y="7319324"/>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9" name="Freeform 12">
            <a:extLst>
              <a:ext uri="{FF2B5EF4-FFF2-40B4-BE49-F238E27FC236}">
                <a16:creationId xmlns:a16="http://schemas.microsoft.com/office/drawing/2014/main" id="{E2ECB304-52D8-3101-5717-EA04045FFB04}"/>
              </a:ext>
            </a:extLst>
          </p:cNvPr>
          <p:cNvSpPr/>
          <p:nvPr/>
        </p:nvSpPr>
        <p:spPr>
          <a:xfrm rot="-10800000">
            <a:off x="12626322" y="9089666"/>
            <a:ext cx="3580978" cy="296130"/>
          </a:xfrm>
          <a:custGeom>
            <a:avLst/>
            <a:gdLst/>
            <a:ahLst/>
            <a:cxnLst/>
            <a:rect l="l" t="t" r="r" b="b"/>
            <a:pathLst>
              <a:path w="3580978" h="296130">
                <a:moveTo>
                  <a:pt x="0" y="0"/>
                </a:moveTo>
                <a:lnTo>
                  <a:pt x="3580977" y="0"/>
                </a:lnTo>
                <a:lnTo>
                  <a:pt x="3580977"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3" name="Flecha: a la derecha con bandas 22">
            <a:extLst>
              <a:ext uri="{FF2B5EF4-FFF2-40B4-BE49-F238E27FC236}">
                <a16:creationId xmlns:a16="http://schemas.microsoft.com/office/drawing/2014/main" id="{5322EC91-5D06-6633-0B26-722DD1465EE8}"/>
              </a:ext>
            </a:extLst>
          </p:cNvPr>
          <p:cNvSpPr/>
          <p:nvPr/>
        </p:nvSpPr>
        <p:spPr>
          <a:xfrm>
            <a:off x="7958063" y="6271949"/>
            <a:ext cx="1123830" cy="664796"/>
          </a:xfrm>
          <a:prstGeom prst="stripedRightArrow">
            <a:avLst>
              <a:gd name="adj1" fmla="val 42138"/>
              <a:gd name="adj2" fmla="val 65723"/>
            </a:avLst>
          </a:prstGeom>
          <a:noFill/>
          <a:ln>
            <a:solidFill>
              <a:srgbClr val="353534"/>
            </a:solidFill>
          </a:ln>
        </p:spPr>
        <p:style>
          <a:lnRef idx="3">
            <a:schemeClr val="lt1"/>
          </a:lnRef>
          <a:fillRef idx="1">
            <a:schemeClr val="dk1"/>
          </a:fillRef>
          <a:effectRef idx="1">
            <a:schemeClr val="dk1"/>
          </a:effectRef>
          <a:fontRef idx="minor">
            <a:schemeClr val="lt1"/>
          </a:fontRef>
        </p:style>
        <p:txBody>
          <a:bodyPr rtlCol="0" anchor="ctr"/>
          <a:lstStyle/>
          <a:p>
            <a:pPr algn="ctr"/>
            <a:endParaRPr lang="es-CO" dirty="0"/>
          </a:p>
        </p:txBody>
      </p:sp>
      <p:sp>
        <p:nvSpPr>
          <p:cNvPr id="7" name="TextBox 6">
            <a:extLst>
              <a:ext uri="{FF2B5EF4-FFF2-40B4-BE49-F238E27FC236}">
                <a16:creationId xmlns:a16="http://schemas.microsoft.com/office/drawing/2014/main" id="{5EB2378A-7B8E-D246-91DE-7505699A3185}"/>
              </a:ext>
            </a:extLst>
          </p:cNvPr>
          <p:cNvSpPr txBox="1"/>
          <p:nvPr/>
        </p:nvSpPr>
        <p:spPr>
          <a:xfrm>
            <a:off x="1407521" y="2797252"/>
            <a:ext cx="4461629" cy="1231106"/>
          </a:xfrm>
          <a:prstGeom prst="rect">
            <a:avLst/>
          </a:prstGeom>
        </p:spPr>
        <p:txBody>
          <a:bodyPr wrap="square" lIns="0" tIns="0" rIns="0" bIns="0" rtlCol="0" anchor="t">
            <a:spAutoFit/>
          </a:bodyPr>
          <a:lstStyle/>
          <a:p>
            <a:pPr algn="ctr">
              <a:spcBef>
                <a:spcPct val="0"/>
              </a:spcBef>
            </a:pPr>
            <a:r>
              <a:rPr lang="es-CO" sz="4000" dirty="0">
                <a:solidFill>
                  <a:srgbClr val="353534"/>
                </a:solidFill>
                <a:latin typeface="Abril Fatface"/>
                <a:ea typeface="Abril Fatface"/>
                <a:cs typeface="Abril Fatface"/>
                <a:sym typeface="Abril Fatface"/>
              </a:rPr>
              <a:t>Condiciones de Energía</a:t>
            </a:r>
            <a:endParaRPr lang="es-CO" sz="4000" noProof="0" dirty="0">
              <a:solidFill>
                <a:srgbClr val="353534"/>
              </a:solidFill>
              <a:latin typeface="Abril Fatface"/>
              <a:ea typeface="Abril Fatface"/>
              <a:cs typeface="Abril Fatface"/>
              <a:sym typeface="Abril Fatface"/>
            </a:endParaRPr>
          </a:p>
        </p:txBody>
      </p:sp>
      <p:pic>
        <p:nvPicPr>
          <p:cNvPr id="14" name="Imagen 13">
            <a:extLst>
              <a:ext uri="{FF2B5EF4-FFF2-40B4-BE49-F238E27FC236}">
                <a16:creationId xmlns:a16="http://schemas.microsoft.com/office/drawing/2014/main" id="{F7883F20-6799-0F65-BCFB-057D5F2E2AAA}"/>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988543" y="2624674"/>
            <a:ext cx="3507662" cy="432611"/>
          </a:xfrm>
          <a:prstGeom prst="rect">
            <a:avLst/>
          </a:prstGeom>
        </p:spPr>
      </p:pic>
      <p:pic>
        <p:nvPicPr>
          <p:cNvPr id="20" name="Imagen 19">
            <a:extLst>
              <a:ext uri="{FF2B5EF4-FFF2-40B4-BE49-F238E27FC236}">
                <a16:creationId xmlns:a16="http://schemas.microsoft.com/office/drawing/2014/main" id="{58E1B7A7-7A8A-91F8-7698-C89E022524BA}"/>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973303" y="3594708"/>
            <a:ext cx="4605688" cy="481991"/>
          </a:xfrm>
          <a:prstGeom prst="rect">
            <a:avLst/>
          </a:prstGeom>
        </p:spPr>
      </p:pic>
      <p:grpSp>
        <p:nvGrpSpPr>
          <p:cNvPr id="28" name="Group 9">
            <a:extLst>
              <a:ext uri="{FF2B5EF4-FFF2-40B4-BE49-F238E27FC236}">
                <a16:creationId xmlns:a16="http://schemas.microsoft.com/office/drawing/2014/main" id="{BCCA0D89-04C0-3079-F3EB-31AFF507CB77}"/>
              </a:ext>
            </a:extLst>
          </p:cNvPr>
          <p:cNvGrpSpPr/>
          <p:nvPr/>
        </p:nvGrpSpPr>
        <p:grpSpPr>
          <a:xfrm rot="5400000">
            <a:off x="6548175" y="2110397"/>
            <a:ext cx="838201" cy="1265607"/>
            <a:chOff x="0" y="0"/>
            <a:chExt cx="279579" cy="801760"/>
          </a:xfrm>
        </p:grpSpPr>
        <p:sp>
          <p:nvSpPr>
            <p:cNvPr id="32" name="Freeform 10">
              <a:extLst>
                <a:ext uri="{FF2B5EF4-FFF2-40B4-BE49-F238E27FC236}">
                  <a16:creationId xmlns:a16="http://schemas.microsoft.com/office/drawing/2014/main" id="{E082EC00-D782-7C74-9325-D9168AB3938A}"/>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sz="1600"/>
            </a:p>
          </p:txBody>
        </p:sp>
        <p:sp>
          <p:nvSpPr>
            <p:cNvPr id="37" name="TextBox 11">
              <a:extLst>
                <a:ext uri="{FF2B5EF4-FFF2-40B4-BE49-F238E27FC236}">
                  <a16:creationId xmlns:a16="http://schemas.microsoft.com/office/drawing/2014/main" id="{8D7114C9-84BA-BD5B-B6BA-F5D2D6407EAA}"/>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sz="1600"/>
            </a:p>
          </p:txBody>
        </p:sp>
      </p:grpSp>
      <p:sp>
        <p:nvSpPr>
          <p:cNvPr id="38" name="TextBox 12">
            <a:extLst>
              <a:ext uri="{FF2B5EF4-FFF2-40B4-BE49-F238E27FC236}">
                <a16:creationId xmlns:a16="http://schemas.microsoft.com/office/drawing/2014/main" id="{0E216901-1502-0ABE-7FBB-65DD850B9D35}"/>
              </a:ext>
            </a:extLst>
          </p:cNvPr>
          <p:cNvSpPr txBox="1"/>
          <p:nvPr/>
        </p:nvSpPr>
        <p:spPr>
          <a:xfrm>
            <a:off x="5943675" y="2543950"/>
            <a:ext cx="2057325" cy="430887"/>
          </a:xfrm>
          <a:prstGeom prst="rect">
            <a:avLst/>
          </a:prstGeom>
        </p:spPr>
        <p:txBody>
          <a:bodyPr wrap="square" lIns="0" tIns="0" rIns="0" bIns="0" rtlCol="0" anchor="t">
            <a:spAutoFit/>
          </a:bodyPr>
          <a:lstStyle/>
          <a:p>
            <a:pPr algn="ctr">
              <a:spcBef>
                <a:spcPct val="0"/>
              </a:spcBef>
            </a:pPr>
            <a:r>
              <a:rPr lang="es-CO" sz="2800" b="1" i="1" dirty="0">
                <a:solidFill>
                  <a:srgbClr val="353534"/>
                </a:solidFill>
                <a:latin typeface="KoHo"/>
                <a:ea typeface="Cambria Math" panose="02040503050406030204" pitchFamily="18" charset="0"/>
                <a:cs typeface="KoHo"/>
                <a:sym typeface="KoHo"/>
              </a:rPr>
              <a:t>WEC</a:t>
            </a:r>
          </a:p>
        </p:txBody>
      </p:sp>
      <p:grpSp>
        <p:nvGrpSpPr>
          <p:cNvPr id="42" name="Group 9">
            <a:extLst>
              <a:ext uri="{FF2B5EF4-FFF2-40B4-BE49-F238E27FC236}">
                <a16:creationId xmlns:a16="http://schemas.microsoft.com/office/drawing/2014/main" id="{10A22E2A-BA7E-C138-E508-8583578D64FF}"/>
              </a:ext>
            </a:extLst>
          </p:cNvPr>
          <p:cNvGrpSpPr/>
          <p:nvPr/>
        </p:nvGrpSpPr>
        <p:grpSpPr>
          <a:xfrm rot="5400000">
            <a:off x="6548175" y="3253396"/>
            <a:ext cx="838201" cy="1265607"/>
            <a:chOff x="0" y="0"/>
            <a:chExt cx="279579" cy="801760"/>
          </a:xfrm>
        </p:grpSpPr>
        <p:sp>
          <p:nvSpPr>
            <p:cNvPr id="44" name="Freeform 10">
              <a:extLst>
                <a:ext uri="{FF2B5EF4-FFF2-40B4-BE49-F238E27FC236}">
                  <a16:creationId xmlns:a16="http://schemas.microsoft.com/office/drawing/2014/main" id="{A735C434-365C-ACD4-35EB-183993F48F00}"/>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sz="1600"/>
            </a:p>
          </p:txBody>
        </p:sp>
        <p:sp>
          <p:nvSpPr>
            <p:cNvPr id="45" name="TextBox 11">
              <a:extLst>
                <a:ext uri="{FF2B5EF4-FFF2-40B4-BE49-F238E27FC236}">
                  <a16:creationId xmlns:a16="http://schemas.microsoft.com/office/drawing/2014/main" id="{6958065F-BAAE-D192-1FB7-5979AC73C8D2}"/>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sz="1600"/>
            </a:p>
          </p:txBody>
        </p:sp>
      </p:grpSp>
      <p:sp>
        <p:nvSpPr>
          <p:cNvPr id="47" name="TextBox 12">
            <a:extLst>
              <a:ext uri="{FF2B5EF4-FFF2-40B4-BE49-F238E27FC236}">
                <a16:creationId xmlns:a16="http://schemas.microsoft.com/office/drawing/2014/main" id="{3A14268B-2D03-4B70-1E82-75628DAA6123}"/>
              </a:ext>
            </a:extLst>
          </p:cNvPr>
          <p:cNvSpPr txBox="1"/>
          <p:nvPr/>
        </p:nvSpPr>
        <p:spPr>
          <a:xfrm>
            <a:off x="5943675" y="3686949"/>
            <a:ext cx="2057325" cy="430887"/>
          </a:xfrm>
          <a:prstGeom prst="rect">
            <a:avLst/>
          </a:prstGeom>
        </p:spPr>
        <p:txBody>
          <a:bodyPr wrap="square" lIns="0" tIns="0" rIns="0" bIns="0" rtlCol="0" anchor="t">
            <a:spAutoFit/>
          </a:bodyPr>
          <a:lstStyle/>
          <a:p>
            <a:pPr algn="ctr">
              <a:spcBef>
                <a:spcPct val="0"/>
              </a:spcBef>
            </a:pPr>
            <a:r>
              <a:rPr lang="es-CO" sz="2800" b="1" i="1" dirty="0">
                <a:solidFill>
                  <a:srgbClr val="353534"/>
                </a:solidFill>
                <a:latin typeface="KoHo"/>
                <a:ea typeface="Cambria Math" panose="02040503050406030204" pitchFamily="18" charset="0"/>
                <a:cs typeface="KoHo"/>
                <a:sym typeface="KoHo"/>
              </a:rPr>
              <a:t>REC</a:t>
            </a:r>
          </a:p>
        </p:txBody>
      </p:sp>
      <p:grpSp>
        <p:nvGrpSpPr>
          <p:cNvPr id="56" name="Grupo 55">
            <a:extLst>
              <a:ext uri="{FF2B5EF4-FFF2-40B4-BE49-F238E27FC236}">
                <a16:creationId xmlns:a16="http://schemas.microsoft.com/office/drawing/2014/main" id="{16319778-CD91-2EEB-B886-BEFB90863077}"/>
              </a:ext>
            </a:extLst>
          </p:cNvPr>
          <p:cNvGrpSpPr/>
          <p:nvPr/>
        </p:nvGrpSpPr>
        <p:grpSpPr>
          <a:xfrm>
            <a:off x="9399587" y="4661460"/>
            <a:ext cx="7065766" cy="4290762"/>
            <a:chOff x="9430067" y="4491854"/>
            <a:chExt cx="7065766" cy="4290762"/>
          </a:xfrm>
        </p:grpSpPr>
        <p:pic>
          <p:nvPicPr>
            <p:cNvPr id="50" name="Imagen 49">
              <a:extLst>
                <a:ext uri="{FF2B5EF4-FFF2-40B4-BE49-F238E27FC236}">
                  <a16:creationId xmlns:a16="http://schemas.microsoft.com/office/drawing/2014/main" id="{A48037D5-5813-C017-9567-B96188E1ED96}"/>
                </a:ext>
              </a:extLst>
            </p:cNvPr>
            <p:cNvPicPr>
              <a:picLocks noChangeAspect="1"/>
            </p:cNvPicPr>
            <p:nvPr/>
          </p:nvPicPr>
          <p:blipFill>
            <a:blip r:embed="rId7">
              <a:clrChange>
                <a:clrFrom>
                  <a:srgbClr val="FFFFFF"/>
                </a:clrFrom>
                <a:clrTo>
                  <a:srgbClr val="FFFFFF">
                    <a:alpha val="0"/>
                  </a:srgbClr>
                </a:clrTo>
              </a:clrChange>
            </a:blip>
            <a:srcRect t="6450"/>
            <a:stretch>
              <a:fillRect/>
            </a:stretch>
          </p:blipFill>
          <p:spPr>
            <a:xfrm>
              <a:off x="9430067" y="4746265"/>
              <a:ext cx="7065766" cy="4036351"/>
            </a:xfrm>
            <a:prstGeom prst="rect">
              <a:avLst/>
            </a:prstGeom>
          </p:spPr>
        </p:pic>
        <p:pic>
          <p:nvPicPr>
            <p:cNvPr id="54" name="Imagen 53">
              <a:extLst>
                <a:ext uri="{FF2B5EF4-FFF2-40B4-BE49-F238E27FC236}">
                  <a16:creationId xmlns:a16="http://schemas.microsoft.com/office/drawing/2014/main" id="{E7D14B32-4F2F-514A-EC04-7BD60EC7F647}"/>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10054097" y="4491854"/>
              <a:ext cx="6441736" cy="3699646"/>
            </a:xfrm>
            <a:prstGeom prst="rect">
              <a:avLst/>
            </a:prstGeom>
          </p:spPr>
        </p:pic>
      </p:grpSp>
      <p:pic>
        <p:nvPicPr>
          <p:cNvPr id="4" name="Imagen 3">
            <a:extLst>
              <a:ext uri="{FF2B5EF4-FFF2-40B4-BE49-F238E27FC236}">
                <a16:creationId xmlns:a16="http://schemas.microsoft.com/office/drawing/2014/main" id="{C7483892-2FE2-834F-0196-7D6657905CA5}"/>
              </a:ext>
            </a:extLst>
          </p:cNvPr>
          <p:cNvPicPr>
            <a:picLocks noChangeAspect="1"/>
          </p:cNvPicPr>
          <p:nvPr/>
        </p:nvPicPr>
        <p:blipFill>
          <a:blip r:embed="rId9">
            <a:clrChange>
              <a:clrFrom>
                <a:srgbClr val="FFFFFF"/>
              </a:clrFrom>
              <a:clrTo>
                <a:srgbClr val="FFFFFF">
                  <a:alpha val="0"/>
                </a:srgbClr>
              </a:clrTo>
            </a:clrChange>
          </a:blip>
          <a:srcRect r="3423"/>
          <a:stretch>
            <a:fillRect/>
          </a:stretch>
        </p:blipFill>
        <p:spPr>
          <a:xfrm>
            <a:off x="1152894" y="5068884"/>
            <a:ext cx="6162306" cy="2657759"/>
          </a:xfrm>
          <a:prstGeom prst="rect">
            <a:avLst/>
          </a:prstGeom>
        </p:spPr>
      </p:pic>
      <p:pic>
        <p:nvPicPr>
          <p:cNvPr id="8" name="Imagen 7">
            <a:extLst>
              <a:ext uri="{FF2B5EF4-FFF2-40B4-BE49-F238E27FC236}">
                <a16:creationId xmlns:a16="http://schemas.microsoft.com/office/drawing/2014/main" id="{CA7ACC50-F0D0-4258-2014-B8FB6BC3F951}"/>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15018398" y="9261991"/>
            <a:ext cx="1040837" cy="1040837"/>
          </a:xfrm>
          <a:prstGeom prst="rect">
            <a:avLst/>
          </a:prstGeom>
        </p:spPr>
      </p:pic>
      <p:pic>
        <p:nvPicPr>
          <p:cNvPr id="16" name="Picture 2" descr="Planetario Halley UIS – Grupo Halley">
            <a:extLst>
              <a:ext uri="{FF2B5EF4-FFF2-40B4-BE49-F238E27FC236}">
                <a16:creationId xmlns:a16="http://schemas.microsoft.com/office/drawing/2014/main" id="{9995A740-8C01-0629-3951-63C018B95F57}"/>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50000"/>
          <a:stretch>
            <a:fillRect/>
          </a:stretch>
        </p:blipFill>
        <p:spPr bwMode="auto">
          <a:xfrm>
            <a:off x="2830037" y="9380251"/>
            <a:ext cx="598963" cy="713607"/>
          </a:xfrm>
          <a:prstGeom prst="rect">
            <a:avLst/>
          </a:prstGeom>
          <a:noFill/>
          <a:extLst>
            <a:ext uri="{909E8E84-426E-40DD-AFC4-6F175D3DCCD1}">
              <a14:hiddenFill xmlns:a14="http://schemas.microsoft.com/office/drawing/2010/main">
                <a:solidFill>
                  <a:srgbClr val="FFFFFF"/>
                </a:solidFill>
              </a14:hiddenFill>
            </a:ext>
          </a:extLst>
        </p:spPr>
      </p:pic>
      <p:pic>
        <p:nvPicPr>
          <p:cNvPr id="18" name="Imagen 17">
            <a:extLst>
              <a:ext uri="{FF2B5EF4-FFF2-40B4-BE49-F238E27FC236}">
                <a16:creationId xmlns:a16="http://schemas.microsoft.com/office/drawing/2014/main" id="{138F8D70-2C38-E996-9B8D-5BDF7880807D}"/>
              </a:ext>
            </a:extLst>
          </p:cNvPr>
          <p:cNvPicPr>
            <a:picLocks noChangeAspect="1"/>
          </p:cNvPicPr>
          <p:nvPr/>
        </p:nvPicPr>
        <p:blipFill>
          <a:blip r:embed="rId12"/>
          <a:srcRect t="1" r="32791" b="-13429"/>
          <a:stretch>
            <a:fillRect/>
          </a:stretch>
        </p:blipFill>
        <p:spPr>
          <a:xfrm>
            <a:off x="423753" y="9385796"/>
            <a:ext cx="1503844" cy="796860"/>
          </a:xfrm>
          <a:prstGeom prst="rect">
            <a:avLst/>
          </a:prstGeom>
        </p:spPr>
      </p:pic>
      <p:pic>
        <p:nvPicPr>
          <p:cNvPr id="21" name="Picture 2">
            <a:extLst>
              <a:ext uri="{FF2B5EF4-FFF2-40B4-BE49-F238E27FC236}">
                <a16:creationId xmlns:a16="http://schemas.microsoft.com/office/drawing/2014/main" id="{BC5946E3-FDE6-4536-FF1F-75AEDA86C314}"/>
              </a:ext>
            </a:extLst>
          </p:cNvPr>
          <p:cNvPicPr>
            <a:picLocks noChangeAspect="1" noChangeArrowheads="1"/>
          </p:cNvPicPr>
          <p:nvPr/>
        </p:nvPicPr>
        <p:blipFill>
          <a:blip r:embed="rId13"/>
          <a:srcRect/>
          <a:stretch>
            <a:fillRect/>
          </a:stretch>
        </p:blipFill>
        <p:spPr bwMode="auto">
          <a:xfrm>
            <a:off x="1962232" y="9337184"/>
            <a:ext cx="857168" cy="799740"/>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10">
            <a:extLst>
              <a:ext uri="{FF2B5EF4-FFF2-40B4-BE49-F238E27FC236}">
                <a16:creationId xmlns:a16="http://schemas.microsoft.com/office/drawing/2014/main" id="{2685F0ED-8472-0DCE-8D26-A5452C0C0791}"/>
              </a:ext>
            </a:extLst>
          </p:cNvPr>
          <p:cNvSpPr txBox="1"/>
          <p:nvPr/>
        </p:nvSpPr>
        <p:spPr>
          <a:xfrm>
            <a:off x="3566305" y="620911"/>
            <a:ext cx="7558895" cy="2769989"/>
          </a:xfrm>
          <a:prstGeom prst="rect">
            <a:avLst/>
          </a:prstGeom>
        </p:spPr>
        <p:txBody>
          <a:bodyPr wrap="square" lIns="0" tIns="0" rIns="0" bIns="0" rtlCol="0" anchor="t">
            <a:spAutoFit/>
          </a:bodyPr>
          <a:lstStyle/>
          <a:p>
            <a:pPr>
              <a:spcBef>
                <a:spcPct val="0"/>
              </a:spcBef>
            </a:pPr>
            <a:r>
              <a:rPr lang="es-CO" sz="6000" dirty="0">
                <a:solidFill>
                  <a:srgbClr val="353534"/>
                </a:solidFill>
                <a:latin typeface="Abril Fatface"/>
                <a:ea typeface="Abril Fatface"/>
                <a:cs typeface="Abril Fatface"/>
                <a:sym typeface="Abril Fatface"/>
              </a:rPr>
              <a:t>Singularidad Desnuda en Rotación</a:t>
            </a:r>
          </a:p>
          <a:p>
            <a:pPr>
              <a:spcBef>
                <a:spcPct val="0"/>
              </a:spcBef>
            </a:pPr>
            <a:endParaRPr lang="es-CO" sz="6000" dirty="0">
              <a:solidFill>
                <a:srgbClr val="353534"/>
              </a:solidFill>
              <a:latin typeface="Abril Fatface"/>
              <a:ea typeface="Abril Fatface"/>
              <a:cs typeface="Abril Fatface"/>
              <a:sym typeface="Abril Fatface"/>
            </a:endParaRPr>
          </a:p>
        </p:txBody>
      </p:sp>
    </p:spTree>
    <p:extLst>
      <p:ext uri="{BB962C8B-B14F-4D97-AF65-F5344CB8AC3E}">
        <p14:creationId xmlns:p14="http://schemas.microsoft.com/office/powerpoint/2010/main" val="28484917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0EFE5"/>
        </a:solidFill>
        <a:effectLst/>
      </p:bgPr>
    </p:bg>
    <p:spTree>
      <p:nvGrpSpPr>
        <p:cNvPr id="1" name="">
          <a:extLst>
            <a:ext uri="{FF2B5EF4-FFF2-40B4-BE49-F238E27FC236}">
              <a16:creationId xmlns:a16="http://schemas.microsoft.com/office/drawing/2014/main" id="{EEF2F3F7-72A5-677B-C13B-69025ADF733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2E5B908-A474-3666-756A-A4D5EA08488B}"/>
              </a:ext>
            </a:extLst>
          </p:cNvPr>
          <p:cNvSpPr/>
          <p:nvPr/>
        </p:nvSpPr>
        <p:spPr>
          <a:xfrm rot="-5400000">
            <a:off x="564950" y="550875"/>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5" name="Freeform 5">
            <a:extLst>
              <a:ext uri="{FF2B5EF4-FFF2-40B4-BE49-F238E27FC236}">
                <a16:creationId xmlns:a16="http://schemas.microsoft.com/office/drawing/2014/main" id="{4135F65B-3A36-F7BB-5E7A-C553A62B6836}"/>
              </a:ext>
            </a:extLst>
          </p:cNvPr>
          <p:cNvSpPr/>
          <p:nvPr/>
        </p:nvSpPr>
        <p:spPr>
          <a:xfrm>
            <a:off x="18685678" y="536003"/>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grpSp>
        <p:nvGrpSpPr>
          <p:cNvPr id="9" name="Group 9">
            <a:extLst>
              <a:ext uri="{FF2B5EF4-FFF2-40B4-BE49-F238E27FC236}">
                <a16:creationId xmlns:a16="http://schemas.microsoft.com/office/drawing/2014/main" id="{0E7AF52F-DCDC-3F6F-0D92-AF0A21D2EE85}"/>
              </a:ext>
            </a:extLst>
          </p:cNvPr>
          <p:cNvGrpSpPr/>
          <p:nvPr/>
        </p:nvGrpSpPr>
        <p:grpSpPr>
          <a:xfrm>
            <a:off x="16197774" y="8764908"/>
            <a:ext cx="1061526" cy="3044184"/>
            <a:chOff x="0" y="0"/>
            <a:chExt cx="279579" cy="801760"/>
          </a:xfrm>
        </p:grpSpPr>
        <p:sp>
          <p:nvSpPr>
            <p:cNvPr id="10" name="Freeform 10">
              <a:extLst>
                <a:ext uri="{FF2B5EF4-FFF2-40B4-BE49-F238E27FC236}">
                  <a16:creationId xmlns:a16="http://schemas.microsoft.com/office/drawing/2014/main" id="{31B24457-8877-16F1-BA4F-B9A1FA656DD4}"/>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11" name="TextBox 11">
              <a:extLst>
                <a:ext uri="{FF2B5EF4-FFF2-40B4-BE49-F238E27FC236}">
                  <a16:creationId xmlns:a16="http://schemas.microsoft.com/office/drawing/2014/main" id="{6489F9C8-7C84-58E2-9B90-15F2C1B8196F}"/>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a:extLst>
              <a:ext uri="{FF2B5EF4-FFF2-40B4-BE49-F238E27FC236}">
                <a16:creationId xmlns:a16="http://schemas.microsoft.com/office/drawing/2014/main" id="{C3A9F410-A1DF-D075-B0E0-31C5A2E4E911}"/>
              </a:ext>
            </a:extLst>
          </p:cNvPr>
          <p:cNvSpPr txBox="1"/>
          <p:nvPr/>
        </p:nvSpPr>
        <p:spPr>
          <a:xfrm>
            <a:off x="16084888" y="9153907"/>
            <a:ext cx="1174412" cy="514350"/>
          </a:xfrm>
          <a:prstGeom prst="rect">
            <a:avLst/>
          </a:prstGeom>
        </p:spPr>
        <p:txBody>
          <a:bodyPr lIns="0" tIns="0" rIns="0" bIns="0" rtlCol="0" anchor="t">
            <a:spAutoFit/>
          </a:bodyPr>
          <a:lstStyle/>
          <a:p>
            <a:pPr algn="ctr">
              <a:lnSpc>
                <a:spcPts val="4200"/>
              </a:lnSpc>
              <a:spcBef>
                <a:spcPct val="0"/>
              </a:spcBef>
            </a:pPr>
            <a:r>
              <a:rPr lang="en-US" sz="3000" dirty="0">
                <a:solidFill>
                  <a:srgbClr val="353534"/>
                </a:solidFill>
                <a:latin typeface="Merriweather"/>
                <a:ea typeface="Merriweather"/>
                <a:cs typeface="Merriweather"/>
                <a:sym typeface="Merriweather"/>
              </a:rPr>
              <a:t>08</a:t>
            </a:r>
          </a:p>
        </p:txBody>
      </p:sp>
      <p:sp>
        <p:nvSpPr>
          <p:cNvPr id="15" name="TextBox 10">
            <a:extLst>
              <a:ext uri="{FF2B5EF4-FFF2-40B4-BE49-F238E27FC236}">
                <a16:creationId xmlns:a16="http://schemas.microsoft.com/office/drawing/2014/main" id="{B1A3AE3A-7D2B-4133-B29E-619A6F491417}"/>
              </a:ext>
            </a:extLst>
          </p:cNvPr>
          <p:cNvSpPr txBox="1"/>
          <p:nvPr/>
        </p:nvSpPr>
        <p:spPr>
          <a:xfrm>
            <a:off x="3566305" y="620911"/>
            <a:ext cx="7863695" cy="2769989"/>
          </a:xfrm>
          <a:prstGeom prst="rect">
            <a:avLst/>
          </a:prstGeom>
        </p:spPr>
        <p:txBody>
          <a:bodyPr wrap="square" lIns="0" tIns="0" rIns="0" bIns="0" rtlCol="0" anchor="t">
            <a:spAutoFit/>
          </a:bodyPr>
          <a:lstStyle/>
          <a:p>
            <a:pPr>
              <a:spcBef>
                <a:spcPct val="0"/>
              </a:spcBef>
            </a:pPr>
            <a:r>
              <a:rPr lang="es-CO" sz="6000" dirty="0">
                <a:solidFill>
                  <a:srgbClr val="353534"/>
                </a:solidFill>
                <a:latin typeface="Abril Fatface"/>
                <a:ea typeface="Abril Fatface"/>
                <a:cs typeface="Abril Fatface"/>
                <a:sym typeface="Abril Fatface"/>
              </a:rPr>
              <a:t>Formalismo de Hamilton-Jacobi</a:t>
            </a:r>
          </a:p>
          <a:p>
            <a:pPr>
              <a:spcBef>
                <a:spcPct val="0"/>
              </a:spcBef>
            </a:pPr>
            <a:endParaRPr lang="es-CO" sz="6000" dirty="0">
              <a:solidFill>
                <a:srgbClr val="353534"/>
              </a:solidFill>
              <a:latin typeface="Abril Fatface"/>
              <a:ea typeface="Abril Fatface"/>
              <a:cs typeface="Abril Fatface"/>
              <a:sym typeface="Abril Fatface"/>
            </a:endParaRPr>
          </a:p>
        </p:txBody>
      </p:sp>
      <p:sp>
        <p:nvSpPr>
          <p:cNvPr id="25" name="Freeform 7">
            <a:extLst>
              <a:ext uri="{FF2B5EF4-FFF2-40B4-BE49-F238E27FC236}">
                <a16:creationId xmlns:a16="http://schemas.microsoft.com/office/drawing/2014/main" id="{1A6FC57C-5B6A-72AD-ECCF-AFC4A5245A2F}"/>
              </a:ext>
            </a:extLst>
          </p:cNvPr>
          <p:cNvSpPr/>
          <p:nvPr/>
        </p:nvSpPr>
        <p:spPr>
          <a:xfrm>
            <a:off x="495705" y="9089666"/>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7" name="Freeform 8">
            <a:extLst>
              <a:ext uri="{FF2B5EF4-FFF2-40B4-BE49-F238E27FC236}">
                <a16:creationId xmlns:a16="http://schemas.microsoft.com/office/drawing/2014/main" id="{09BF3FF0-C4AA-B5A4-98B6-872336D3A4F1}"/>
              </a:ext>
            </a:extLst>
          </p:cNvPr>
          <p:cNvSpPr/>
          <p:nvPr/>
        </p:nvSpPr>
        <p:spPr>
          <a:xfrm rot="-5400000">
            <a:off x="-1294784" y="7319324"/>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9" name="Freeform 12">
            <a:extLst>
              <a:ext uri="{FF2B5EF4-FFF2-40B4-BE49-F238E27FC236}">
                <a16:creationId xmlns:a16="http://schemas.microsoft.com/office/drawing/2014/main" id="{5877581C-B956-5608-4634-F81B16540F50}"/>
              </a:ext>
            </a:extLst>
          </p:cNvPr>
          <p:cNvSpPr/>
          <p:nvPr/>
        </p:nvSpPr>
        <p:spPr>
          <a:xfrm rot="-10800000">
            <a:off x="12626322" y="9089666"/>
            <a:ext cx="3580978" cy="296130"/>
          </a:xfrm>
          <a:custGeom>
            <a:avLst/>
            <a:gdLst/>
            <a:ahLst/>
            <a:cxnLst/>
            <a:rect l="l" t="t" r="r" b="b"/>
            <a:pathLst>
              <a:path w="3580978" h="296130">
                <a:moveTo>
                  <a:pt x="0" y="0"/>
                </a:moveTo>
                <a:lnTo>
                  <a:pt x="3580977" y="0"/>
                </a:lnTo>
                <a:lnTo>
                  <a:pt x="3580977"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3" name="Flecha: a la derecha con bandas 22">
            <a:extLst>
              <a:ext uri="{FF2B5EF4-FFF2-40B4-BE49-F238E27FC236}">
                <a16:creationId xmlns:a16="http://schemas.microsoft.com/office/drawing/2014/main" id="{3115DE23-997C-98C9-F9EF-2FFF1A1F80BC}"/>
              </a:ext>
            </a:extLst>
          </p:cNvPr>
          <p:cNvSpPr/>
          <p:nvPr/>
        </p:nvSpPr>
        <p:spPr>
          <a:xfrm>
            <a:off x="15624048" y="1790700"/>
            <a:ext cx="578168" cy="471810"/>
          </a:xfrm>
          <a:prstGeom prst="stripedRightArrow">
            <a:avLst>
              <a:gd name="adj1" fmla="val 42138"/>
              <a:gd name="adj2" fmla="val 73688"/>
            </a:avLst>
          </a:prstGeom>
          <a:noFill/>
          <a:ln>
            <a:solidFill>
              <a:srgbClr val="353534"/>
            </a:solidFill>
          </a:ln>
        </p:spPr>
        <p:style>
          <a:lnRef idx="3">
            <a:schemeClr val="lt1"/>
          </a:lnRef>
          <a:fillRef idx="1">
            <a:schemeClr val="dk1"/>
          </a:fillRef>
          <a:effectRef idx="1">
            <a:schemeClr val="dk1"/>
          </a:effectRef>
          <a:fontRef idx="minor">
            <a:schemeClr val="lt1"/>
          </a:fontRef>
        </p:style>
        <p:txBody>
          <a:bodyPr rtlCol="0" anchor="ctr"/>
          <a:lstStyle/>
          <a:p>
            <a:pPr algn="ctr"/>
            <a:endParaRPr lang="es-CO" dirty="0"/>
          </a:p>
        </p:txBody>
      </p:sp>
      <p:sp>
        <p:nvSpPr>
          <p:cNvPr id="7" name="TextBox 6">
            <a:extLst>
              <a:ext uri="{FF2B5EF4-FFF2-40B4-BE49-F238E27FC236}">
                <a16:creationId xmlns:a16="http://schemas.microsoft.com/office/drawing/2014/main" id="{CB2C8F4A-FCBC-FBB0-F281-8D4C146CE65E}"/>
              </a:ext>
            </a:extLst>
          </p:cNvPr>
          <p:cNvSpPr txBox="1"/>
          <p:nvPr/>
        </p:nvSpPr>
        <p:spPr>
          <a:xfrm>
            <a:off x="643770" y="2937557"/>
            <a:ext cx="4461629" cy="1231106"/>
          </a:xfrm>
          <a:prstGeom prst="rect">
            <a:avLst/>
          </a:prstGeom>
        </p:spPr>
        <p:txBody>
          <a:bodyPr wrap="square" lIns="0" tIns="0" rIns="0" bIns="0" rtlCol="0" anchor="t">
            <a:spAutoFit/>
          </a:bodyPr>
          <a:lstStyle/>
          <a:p>
            <a:pPr algn="ctr">
              <a:spcBef>
                <a:spcPct val="0"/>
              </a:spcBef>
            </a:pPr>
            <a:r>
              <a:rPr lang="es-CO" sz="4000" dirty="0">
                <a:solidFill>
                  <a:srgbClr val="353534"/>
                </a:solidFill>
                <a:latin typeface="Abril Fatface"/>
                <a:ea typeface="Abril Fatface"/>
                <a:cs typeface="Abril Fatface"/>
                <a:sym typeface="Abril Fatface"/>
              </a:rPr>
              <a:t>Cantidades conservadas</a:t>
            </a:r>
            <a:endParaRPr lang="es-CO" sz="4000" noProof="0" dirty="0">
              <a:solidFill>
                <a:srgbClr val="353534"/>
              </a:solidFill>
              <a:latin typeface="Abril Fatface"/>
              <a:ea typeface="Abril Fatface"/>
              <a:cs typeface="Abril Fatface"/>
              <a:sym typeface="Abril Fatface"/>
            </a:endParaRPr>
          </a:p>
        </p:txBody>
      </p:sp>
      <p:pic>
        <p:nvPicPr>
          <p:cNvPr id="4" name="Imagen 3">
            <a:extLst>
              <a:ext uri="{FF2B5EF4-FFF2-40B4-BE49-F238E27FC236}">
                <a16:creationId xmlns:a16="http://schemas.microsoft.com/office/drawing/2014/main" id="{D7A909C2-222E-4675-54D4-1C2836B27DF9}"/>
              </a:ext>
            </a:extLst>
          </p:cNvPr>
          <p:cNvPicPr>
            <a:picLocks noChangeAspect="1"/>
          </p:cNvPicPr>
          <p:nvPr/>
        </p:nvPicPr>
        <p:blipFill>
          <a:blip r:embed="rId5">
            <a:clrChange>
              <a:clrFrom>
                <a:srgbClr val="FCFCFC"/>
              </a:clrFrom>
              <a:clrTo>
                <a:srgbClr val="FCFCFC">
                  <a:alpha val="0"/>
                </a:srgbClr>
              </a:clrTo>
            </a:clrChange>
          </a:blip>
          <a:stretch>
            <a:fillRect/>
          </a:stretch>
        </p:blipFill>
        <p:spPr>
          <a:xfrm>
            <a:off x="10363200" y="854181"/>
            <a:ext cx="5231511" cy="1461170"/>
          </a:xfrm>
          <a:prstGeom prst="rect">
            <a:avLst/>
          </a:prstGeom>
        </p:spPr>
      </p:pic>
      <p:pic>
        <p:nvPicPr>
          <p:cNvPr id="8" name="Imagen 7">
            <a:extLst>
              <a:ext uri="{FF2B5EF4-FFF2-40B4-BE49-F238E27FC236}">
                <a16:creationId xmlns:a16="http://schemas.microsoft.com/office/drawing/2014/main" id="{9C4AA4EE-0295-B0ED-B902-22F50ECB7F19}"/>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11249215" y="2095500"/>
            <a:ext cx="3560642" cy="1207795"/>
          </a:xfrm>
          <a:prstGeom prst="rect">
            <a:avLst/>
          </a:prstGeom>
        </p:spPr>
      </p:pic>
      <p:sp>
        <p:nvSpPr>
          <p:cNvPr id="16" name="Google Shape;137;p17">
            <a:extLst>
              <a:ext uri="{FF2B5EF4-FFF2-40B4-BE49-F238E27FC236}">
                <a16:creationId xmlns:a16="http://schemas.microsoft.com/office/drawing/2014/main" id="{EB7A6717-0162-3ABD-1E9E-A7C1F48C3F27}"/>
              </a:ext>
            </a:extLst>
          </p:cNvPr>
          <p:cNvSpPr txBox="1"/>
          <p:nvPr/>
        </p:nvSpPr>
        <p:spPr>
          <a:xfrm>
            <a:off x="16323478" y="1638300"/>
            <a:ext cx="2116922" cy="814069"/>
          </a:xfrm>
          <a:prstGeom prst="rect">
            <a:avLst/>
          </a:prstGeom>
          <a:noFill/>
          <a:ln>
            <a:noFill/>
          </a:ln>
        </p:spPr>
        <p:txBody>
          <a:bodyPr spcFirstLastPara="1" wrap="square" lIns="0" tIns="0" rIns="0" bIns="0" anchor="t" anchorCtr="0">
            <a:spAutoFit/>
          </a:bodyPr>
          <a:lstStyle/>
          <a:p>
            <a:pPr algn="just">
              <a:lnSpc>
                <a:spcPct val="115000"/>
              </a:lnSpc>
              <a:buClr>
                <a:schemeClr val="bg1"/>
              </a:buClr>
            </a:pPr>
            <a:r>
              <a:rPr lang="es-MX" sz="2000" i="1" dirty="0">
                <a:solidFill>
                  <a:srgbClr val="353534"/>
                </a:solidFill>
                <a:latin typeface="KoHo"/>
                <a:ea typeface="KoHo"/>
                <a:cs typeface="KoHo"/>
                <a:sym typeface="KoHo"/>
              </a:rPr>
              <a:t>Variables separables</a:t>
            </a:r>
          </a:p>
          <a:p>
            <a:pPr algn="just">
              <a:lnSpc>
                <a:spcPct val="115000"/>
              </a:lnSpc>
              <a:buClr>
                <a:schemeClr val="bg1"/>
              </a:buClr>
            </a:pPr>
            <a:endParaRPr lang="es-CO" sz="600" i="1" dirty="0">
              <a:solidFill>
                <a:srgbClr val="353534"/>
              </a:solidFill>
            </a:endParaRPr>
          </a:p>
        </p:txBody>
      </p:sp>
      <p:sp>
        <p:nvSpPr>
          <p:cNvPr id="26" name="Google Shape;137;p17">
            <a:extLst>
              <a:ext uri="{FF2B5EF4-FFF2-40B4-BE49-F238E27FC236}">
                <a16:creationId xmlns:a16="http://schemas.microsoft.com/office/drawing/2014/main" id="{A9CC9DF0-3140-C9F7-A386-5FE7C07DE71E}"/>
              </a:ext>
            </a:extLst>
          </p:cNvPr>
          <p:cNvSpPr txBox="1"/>
          <p:nvPr/>
        </p:nvSpPr>
        <p:spPr>
          <a:xfrm>
            <a:off x="5773858" y="3195320"/>
            <a:ext cx="4191000" cy="973343"/>
          </a:xfrm>
          <a:prstGeom prst="rect">
            <a:avLst/>
          </a:prstGeom>
          <a:noFill/>
          <a:ln>
            <a:noFill/>
          </a:ln>
        </p:spPr>
        <p:txBody>
          <a:bodyPr spcFirstLastPara="1" wrap="square" lIns="0" tIns="0" rIns="0" bIns="0" anchor="t" anchorCtr="0">
            <a:spAutoFit/>
          </a:bodyPr>
          <a:lstStyle/>
          <a:p>
            <a:pPr algn="just">
              <a:lnSpc>
                <a:spcPct val="115000"/>
              </a:lnSpc>
              <a:buClr>
                <a:schemeClr val="bg1"/>
              </a:buClr>
            </a:pPr>
            <a:r>
              <a:rPr lang="es-MX" sz="2400" dirty="0">
                <a:solidFill>
                  <a:srgbClr val="353534"/>
                </a:solidFill>
                <a:latin typeface="KoHo"/>
                <a:ea typeface="KoHo"/>
                <a:cs typeface="KoHo"/>
                <a:sym typeface="KoHo"/>
              </a:rPr>
              <a:t>Es posible separar las ecuaciones de movimiento:</a:t>
            </a:r>
          </a:p>
          <a:p>
            <a:pPr algn="just">
              <a:lnSpc>
                <a:spcPct val="115000"/>
              </a:lnSpc>
              <a:buClr>
                <a:schemeClr val="bg1"/>
              </a:buClr>
            </a:pPr>
            <a:endParaRPr lang="es-CO" sz="700" dirty="0">
              <a:solidFill>
                <a:srgbClr val="353534"/>
              </a:solidFill>
            </a:endParaRPr>
          </a:p>
        </p:txBody>
      </p:sp>
      <p:cxnSp>
        <p:nvCxnSpPr>
          <p:cNvPr id="36" name="Conector recto 35">
            <a:extLst>
              <a:ext uri="{FF2B5EF4-FFF2-40B4-BE49-F238E27FC236}">
                <a16:creationId xmlns:a16="http://schemas.microsoft.com/office/drawing/2014/main" id="{DCB983D3-87C4-6AAD-AE09-03E44EA1890C}"/>
              </a:ext>
            </a:extLst>
          </p:cNvPr>
          <p:cNvCxnSpPr>
            <a:cxnSpLocks/>
          </p:cNvCxnSpPr>
          <p:nvPr/>
        </p:nvCxnSpPr>
        <p:spPr>
          <a:xfrm flipV="1">
            <a:off x="5257800" y="3086100"/>
            <a:ext cx="0" cy="5678808"/>
          </a:xfrm>
          <a:prstGeom prst="line">
            <a:avLst/>
          </a:prstGeom>
          <a:ln w="38100">
            <a:solidFill>
              <a:srgbClr val="353534"/>
            </a:solidFill>
            <a:prstDash val="lgDashDotDot"/>
          </a:ln>
        </p:spPr>
        <p:style>
          <a:lnRef idx="1">
            <a:schemeClr val="accent1"/>
          </a:lnRef>
          <a:fillRef idx="0">
            <a:schemeClr val="accent1"/>
          </a:fillRef>
          <a:effectRef idx="0">
            <a:schemeClr val="accent1"/>
          </a:effectRef>
          <a:fontRef idx="minor">
            <a:schemeClr val="tx1"/>
          </a:fontRef>
        </p:style>
      </p:cxnSp>
      <p:pic>
        <p:nvPicPr>
          <p:cNvPr id="41" name="Imagen 40">
            <a:extLst>
              <a:ext uri="{FF2B5EF4-FFF2-40B4-BE49-F238E27FC236}">
                <a16:creationId xmlns:a16="http://schemas.microsoft.com/office/drawing/2014/main" id="{9604801A-034C-A29E-63E6-84DE543D10FD}"/>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681263" y="4632219"/>
            <a:ext cx="8854137" cy="941929"/>
          </a:xfrm>
          <a:prstGeom prst="rect">
            <a:avLst/>
          </a:prstGeom>
        </p:spPr>
      </p:pic>
      <p:pic>
        <p:nvPicPr>
          <p:cNvPr id="46" name="Imagen 45">
            <a:extLst>
              <a:ext uri="{FF2B5EF4-FFF2-40B4-BE49-F238E27FC236}">
                <a16:creationId xmlns:a16="http://schemas.microsoft.com/office/drawing/2014/main" id="{2F7967AD-1A5E-87E8-E7C3-996B167470EE}"/>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7468327" y="6043566"/>
            <a:ext cx="8855151" cy="950383"/>
          </a:xfrm>
          <a:prstGeom prst="rect">
            <a:avLst/>
          </a:prstGeom>
        </p:spPr>
      </p:pic>
      <p:grpSp>
        <p:nvGrpSpPr>
          <p:cNvPr id="52" name="Group 9">
            <a:extLst>
              <a:ext uri="{FF2B5EF4-FFF2-40B4-BE49-F238E27FC236}">
                <a16:creationId xmlns:a16="http://schemas.microsoft.com/office/drawing/2014/main" id="{775AE06F-D1DE-097F-55AE-D003C98FDFB5}"/>
              </a:ext>
            </a:extLst>
          </p:cNvPr>
          <p:cNvGrpSpPr/>
          <p:nvPr/>
        </p:nvGrpSpPr>
        <p:grpSpPr>
          <a:xfrm rot="5400000">
            <a:off x="6061265" y="4250532"/>
            <a:ext cx="909125" cy="1904999"/>
            <a:chOff x="0" y="0"/>
            <a:chExt cx="279579" cy="801760"/>
          </a:xfrm>
        </p:grpSpPr>
        <p:sp>
          <p:nvSpPr>
            <p:cNvPr id="53" name="Freeform 10">
              <a:extLst>
                <a:ext uri="{FF2B5EF4-FFF2-40B4-BE49-F238E27FC236}">
                  <a16:creationId xmlns:a16="http://schemas.microsoft.com/office/drawing/2014/main" id="{1EA7DEED-DBF8-522C-3F27-2FAAF697A0CE}"/>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55" name="TextBox 11">
              <a:extLst>
                <a:ext uri="{FF2B5EF4-FFF2-40B4-BE49-F238E27FC236}">
                  <a16:creationId xmlns:a16="http://schemas.microsoft.com/office/drawing/2014/main" id="{8F476F0D-8719-E5EA-B3F2-8FA76AF052DA}"/>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sp>
        <p:nvSpPr>
          <p:cNvPr id="57" name="TextBox 12">
            <a:extLst>
              <a:ext uri="{FF2B5EF4-FFF2-40B4-BE49-F238E27FC236}">
                <a16:creationId xmlns:a16="http://schemas.microsoft.com/office/drawing/2014/main" id="{5C64A448-68DB-7FF3-EAD2-0224F7157BDF}"/>
              </a:ext>
            </a:extLst>
          </p:cNvPr>
          <p:cNvSpPr txBox="1"/>
          <p:nvPr/>
        </p:nvSpPr>
        <p:spPr>
          <a:xfrm>
            <a:off x="5518066" y="4927251"/>
            <a:ext cx="1995524" cy="615553"/>
          </a:xfrm>
          <a:prstGeom prst="rect">
            <a:avLst/>
          </a:prstGeom>
        </p:spPr>
        <p:txBody>
          <a:bodyPr wrap="square" lIns="0" tIns="0" rIns="0" bIns="0" rtlCol="0" anchor="t">
            <a:spAutoFit/>
          </a:bodyPr>
          <a:lstStyle/>
          <a:p>
            <a:pPr algn="ctr">
              <a:spcBef>
                <a:spcPct val="0"/>
              </a:spcBef>
            </a:pPr>
            <a:r>
              <a:rPr lang="es-CO" sz="2000" b="1" i="1" dirty="0">
                <a:solidFill>
                  <a:srgbClr val="353534"/>
                </a:solidFill>
                <a:latin typeface="KoHo"/>
                <a:ea typeface="Cambria Math" panose="02040503050406030204" pitchFamily="18" charset="0"/>
                <a:cs typeface="KoHo"/>
                <a:sym typeface="KoHo"/>
              </a:rPr>
              <a:t>Movimiento Radial</a:t>
            </a:r>
          </a:p>
        </p:txBody>
      </p:sp>
      <p:grpSp>
        <p:nvGrpSpPr>
          <p:cNvPr id="58" name="Group 9">
            <a:extLst>
              <a:ext uri="{FF2B5EF4-FFF2-40B4-BE49-F238E27FC236}">
                <a16:creationId xmlns:a16="http://schemas.microsoft.com/office/drawing/2014/main" id="{893C4BF2-88B1-0E49-51B1-6A3E689E0A60}"/>
              </a:ext>
            </a:extLst>
          </p:cNvPr>
          <p:cNvGrpSpPr/>
          <p:nvPr/>
        </p:nvGrpSpPr>
        <p:grpSpPr>
          <a:xfrm rot="5400000">
            <a:off x="6061265" y="5638162"/>
            <a:ext cx="909125" cy="1904999"/>
            <a:chOff x="0" y="0"/>
            <a:chExt cx="279579" cy="801760"/>
          </a:xfrm>
        </p:grpSpPr>
        <p:sp>
          <p:nvSpPr>
            <p:cNvPr id="59" name="Freeform 10">
              <a:extLst>
                <a:ext uri="{FF2B5EF4-FFF2-40B4-BE49-F238E27FC236}">
                  <a16:creationId xmlns:a16="http://schemas.microsoft.com/office/drawing/2014/main" id="{2C314C0C-54B4-6FF3-873B-FEB86FE7ABE1}"/>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60" name="TextBox 11">
              <a:extLst>
                <a:ext uri="{FF2B5EF4-FFF2-40B4-BE49-F238E27FC236}">
                  <a16:creationId xmlns:a16="http://schemas.microsoft.com/office/drawing/2014/main" id="{7AB4CD82-86E5-7C3A-43C8-5EB9FDF5F861}"/>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sp>
        <p:nvSpPr>
          <p:cNvPr id="61" name="TextBox 12">
            <a:extLst>
              <a:ext uri="{FF2B5EF4-FFF2-40B4-BE49-F238E27FC236}">
                <a16:creationId xmlns:a16="http://schemas.microsoft.com/office/drawing/2014/main" id="{CDEA06FE-C9AF-D707-6FBE-889DE50468DD}"/>
              </a:ext>
            </a:extLst>
          </p:cNvPr>
          <p:cNvSpPr txBox="1"/>
          <p:nvPr/>
        </p:nvSpPr>
        <p:spPr>
          <a:xfrm>
            <a:off x="5518066" y="6314881"/>
            <a:ext cx="1995524" cy="615553"/>
          </a:xfrm>
          <a:prstGeom prst="rect">
            <a:avLst/>
          </a:prstGeom>
        </p:spPr>
        <p:txBody>
          <a:bodyPr wrap="square" lIns="0" tIns="0" rIns="0" bIns="0" rtlCol="0" anchor="t">
            <a:spAutoFit/>
          </a:bodyPr>
          <a:lstStyle/>
          <a:p>
            <a:pPr algn="ctr">
              <a:spcBef>
                <a:spcPct val="0"/>
              </a:spcBef>
            </a:pPr>
            <a:r>
              <a:rPr lang="es-CO" sz="2000" b="1" i="1" dirty="0">
                <a:solidFill>
                  <a:srgbClr val="353534"/>
                </a:solidFill>
                <a:latin typeface="KoHo"/>
                <a:ea typeface="Cambria Math" panose="02040503050406030204" pitchFamily="18" charset="0"/>
                <a:cs typeface="KoHo"/>
                <a:sym typeface="KoHo"/>
              </a:rPr>
              <a:t>Movimiento Latitudinal</a:t>
            </a:r>
          </a:p>
        </p:txBody>
      </p:sp>
      <p:sp>
        <p:nvSpPr>
          <p:cNvPr id="63" name="Google Shape;137;p17">
            <a:extLst>
              <a:ext uri="{FF2B5EF4-FFF2-40B4-BE49-F238E27FC236}">
                <a16:creationId xmlns:a16="http://schemas.microsoft.com/office/drawing/2014/main" id="{43274126-0A1F-A0A0-C4BB-4AD1962ACCA4}"/>
              </a:ext>
            </a:extLst>
          </p:cNvPr>
          <p:cNvSpPr txBox="1"/>
          <p:nvPr/>
        </p:nvSpPr>
        <p:spPr>
          <a:xfrm>
            <a:off x="7790516" y="2495879"/>
            <a:ext cx="2116922" cy="407035"/>
          </a:xfrm>
          <a:prstGeom prst="rect">
            <a:avLst/>
          </a:prstGeom>
          <a:noFill/>
          <a:ln>
            <a:noFill/>
          </a:ln>
        </p:spPr>
        <p:txBody>
          <a:bodyPr spcFirstLastPara="1" wrap="square" lIns="0" tIns="0" rIns="0" bIns="0" anchor="t" anchorCtr="0">
            <a:spAutoFit/>
          </a:bodyPr>
          <a:lstStyle/>
          <a:p>
            <a:pPr algn="just">
              <a:lnSpc>
                <a:spcPct val="115000"/>
              </a:lnSpc>
              <a:buClr>
                <a:schemeClr val="bg1"/>
              </a:buClr>
            </a:pPr>
            <a:r>
              <a:rPr lang="es-MX" i="1" dirty="0">
                <a:solidFill>
                  <a:srgbClr val="353534"/>
                </a:solidFill>
                <a:latin typeface="KoHo"/>
                <a:ea typeface="KoHo"/>
                <a:cs typeface="KoHo"/>
                <a:sym typeface="KoHo"/>
              </a:rPr>
              <a:t>(Partículas Nulas)</a:t>
            </a:r>
          </a:p>
          <a:p>
            <a:pPr algn="just">
              <a:lnSpc>
                <a:spcPct val="115000"/>
              </a:lnSpc>
              <a:buClr>
                <a:schemeClr val="bg1"/>
              </a:buClr>
            </a:pPr>
            <a:endParaRPr lang="es-CO" sz="500" i="1" dirty="0">
              <a:solidFill>
                <a:srgbClr val="353534"/>
              </a:solidFill>
            </a:endParaRPr>
          </a:p>
        </p:txBody>
      </p:sp>
      <p:sp>
        <p:nvSpPr>
          <p:cNvPr id="65" name="Google Shape;137;p17">
            <a:extLst>
              <a:ext uri="{FF2B5EF4-FFF2-40B4-BE49-F238E27FC236}">
                <a16:creationId xmlns:a16="http://schemas.microsoft.com/office/drawing/2014/main" id="{72ED91C0-9C3F-9EAB-69C3-49CB7D05867B}"/>
              </a:ext>
            </a:extLst>
          </p:cNvPr>
          <p:cNvSpPr txBox="1"/>
          <p:nvPr/>
        </p:nvSpPr>
        <p:spPr>
          <a:xfrm>
            <a:off x="6096000" y="7772189"/>
            <a:ext cx="4572000" cy="477823"/>
          </a:xfrm>
          <a:prstGeom prst="rect">
            <a:avLst/>
          </a:prstGeom>
          <a:noFill/>
          <a:ln>
            <a:noFill/>
          </a:ln>
        </p:spPr>
        <p:txBody>
          <a:bodyPr spcFirstLastPara="1" wrap="square" lIns="0" tIns="0" rIns="0" bIns="0" anchor="t" anchorCtr="0">
            <a:spAutoFit/>
          </a:bodyPr>
          <a:lstStyle/>
          <a:p>
            <a:pPr algn="just">
              <a:lnSpc>
                <a:spcPct val="115000"/>
              </a:lnSpc>
              <a:buClr>
                <a:schemeClr val="bg1"/>
              </a:buClr>
            </a:pPr>
            <a:r>
              <a:rPr lang="es-MX" sz="2000" dirty="0">
                <a:solidFill>
                  <a:srgbClr val="353534"/>
                </a:solidFill>
                <a:latin typeface="KoHo"/>
                <a:ea typeface="KoHo"/>
                <a:cs typeface="KoHo"/>
                <a:sym typeface="KoHo"/>
              </a:rPr>
              <a:t>Las trayectorias de fotones satisfacen:</a:t>
            </a:r>
          </a:p>
          <a:p>
            <a:pPr algn="just">
              <a:lnSpc>
                <a:spcPct val="115000"/>
              </a:lnSpc>
              <a:buClr>
                <a:schemeClr val="bg1"/>
              </a:buClr>
            </a:pPr>
            <a:endParaRPr lang="es-CO" sz="600" dirty="0">
              <a:solidFill>
                <a:srgbClr val="353534"/>
              </a:solidFill>
            </a:endParaRPr>
          </a:p>
        </p:txBody>
      </p:sp>
      <p:pic>
        <p:nvPicPr>
          <p:cNvPr id="67" name="Imagen 66">
            <a:extLst>
              <a:ext uri="{FF2B5EF4-FFF2-40B4-BE49-F238E27FC236}">
                <a16:creationId xmlns:a16="http://schemas.microsoft.com/office/drawing/2014/main" id="{6D5FB1CC-D71C-6BB2-9D52-2DB7A969149B}"/>
              </a:ext>
            </a:extLst>
          </p:cNvPr>
          <p:cNvPicPr>
            <a:picLocks noChangeAspect="1"/>
          </p:cNvPicPr>
          <p:nvPr/>
        </p:nvPicPr>
        <p:blipFill>
          <a:blip r:embed="rId9">
            <a:clrChange>
              <a:clrFrom>
                <a:srgbClr val="FCFCFC"/>
              </a:clrFrom>
              <a:clrTo>
                <a:srgbClr val="FCFCFC">
                  <a:alpha val="0"/>
                </a:srgbClr>
              </a:clrTo>
            </a:clrChange>
          </a:blip>
          <a:stretch>
            <a:fillRect/>
          </a:stretch>
        </p:blipFill>
        <p:spPr>
          <a:xfrm>
            <a:off x="10591800" y="7445809"/>
            <a:ext cx="1345450" cy="477823"/>
          </a:xfrm>
          <a:prstGeom prst="rect">
            <a:avLst/>
          </a:prstGeom>
        </p:spPr>
      </p:pic>
      <p:pic>
        <p:nvPicPr>
          <p:cNvPr id="69" name="Imagen 68">
            <a:extLst>
              <a:ext uri="{FF2B5EF4-FFF2-40B4-BE49-F238E27FC236}">
                <a16:creationId xmlns:a16="http://schemas.microsoft.com/office/drawing/2014/main" id="{52DEA19E-93EA-62A8-078B-7FE0FEB37892}"/>
              </a:ext>
            </a:extLst>
          </p:cNvPr>
          <p:cNvPicPr>
            <a:picLocks noChangeAspect="1"/>
          </p:cNvPicPr>
          <p:nvPr/>
        </p:nvPicPr>
        <p:blipFill>
          <a:blip r:embed="rId10">
            <a:clrChange>
              <a:clrFrom>
                <a:srgbClr val="FCFCFC"/>
              </a:clrFrom>
              <a:clrTo>
                <a:srgbClr val="FCFCFC">
                  <a:alpha val="0"/>
                </a:srgbClr>
              </a:clrTo>
            </a:clrChange>
          </a:blip>
          <a:stretch>
            <a:fillRect/>
          </a:stretch>
        </p:blipFill>
        <p:spPr>
          <a:xfrm>
            <a:off x="10591800" y="8047816"/>
            <a:ext cx="1345450" cy="448484"/>
          </a:xfrm>
          <a:prstGeom prst="rect">
            <a:avLst/>
          </a:prstGeom>
        </p:spPr>
      </p:pic>
      <p:pic>
        <p:nvPicPr>
          <p:cNvPr id="6" name="Imagen 5">
            <a:extLst>
              <a:ext uri="{FF2B5EF4-FFF2-40B4-BE49-F238E27FC236}">
                <a16:creationId xmlns:a16="http://schemas.microsoft.com/office/drawing/2014/main" id="{6ACBEA99-638D-2C27-2D0F-FB52C039C33B}"/>
              </a:ext>
            </a:extLst>
          </p:cNvPr>
          <p:cNvPicPr>
            <a:picLocks noChangeAspect="1"/>
          </p:cNvPicPr>
          <p:nvPr/>
        </p:nvPicPr>
        <p:blipFill>
          <a:blip r:embed="rId11">
            <a:clrChange>
              <a:clrFrom>
                <a:srgbClr val="FFFFFF"/>
              </a:clrFrom>
              <a:clrTo>
                <a:srgbClr val="FFFFFF">
                  <a:alpha val="0"/>
                </a:srgbClr>
              </a:clrTo>
            </a:clrChange>
          </a:blip>
          <a:stretch>
            <a:fillRect/>
          </a:stretch>
        </p:blipFill>
        <p:spPr>
          <a:xfrm>
            <a:off x="1629726" y="4606898"/>
            <a:ext cx="2114549" cy="1157967"/>
          </a:xfrm>
          <a:prstGeom prst="rect">
            <a:avLst/>
          </a:prstGeom>
        </p:spPr>
      </p:pic>
      <p:pic>
        <p:nvPicPr>
          <p:cNvPr id="19" name="Imagen 18">
            <a:extLst>
              <a:ext uri="{FF2B5EF4-FFF2-40B4-BE49-F238E27FC236}">
                <a16:creationId xmlns:a16="http://schemas.microsoft.com/office/drawing/2014/main" id="{16BE8EE7-D49F-3879-E178-93B8ED8E519C}"/>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1927038" y="5802089"/>
            <a:ext cx="1796563" cy="1136205"/>
          </a:xfrm>
          <a:prstGeom prst="rect">
            <a:avLst/>
          </a:prstGeom>
        </p:spPr>
      </p:pic>
      <p:pic>
        <p:nvPicPr>
          <p:cNvPr id="22" name="Imagen 21">
            <a:extLst>
              <a:ext uri="{FF2B5EF4-FFF2-40B4-BE49-F238E27FC236}">
                <a16:creationId xmlns:a16="http://schemas.microsoft.com/office/drawing/2014/main" id="{6A8FD26B-F79F-EDC7-CB71-A68BE0466588}"/>
              </a:ext>
            </a:extLst>
          </p:cNvPr>
          <p:cNvPicPr>
            <a:picLocks noChangeAspect="1"/>
          </p:cNvPicPr>
          <p:nvPr/>
        </p:nvPicPr>
        <p:blipFill>
          <a:blip r:embed="rId13">
            <a:clrChange>
              <a:clrFrom>
                <a:srgbClr val="FFFFFF"/>
              </a:clrFrom>
              <a:clrTo>
                <a:srgbClr val="FFFFFF">
                  <a:alpha val="0"/>
                </a:srgbClr>
              </a:clrTo>
            </a:clrChange>
          </a:blip>
          <a:stretch>
            <a:fillRect/>
          </a:stretch>
        </p:blipFill>
        <p:spPr>
          <a:xfrm>
            <a:off x="15018398" y="9261991"/>
            <a:ext cx="1040837" cy="1040837"/>
          </a:xfrm>
          <a:prstGeom prst="rect">
            <a:avLst/>
          </a:prstGeom>
        </p:spPr>
      </p:pic>
      <p:pic>
        <p:nvPicPr>
          <p:cNvPr id="28" name="Picture 2" descr="Planetario Halley UIS – Grupo Halley">
            <a:extLst>
              <a:ext uri="{FF2B5EF4-FFF2-40B4-BE49-F238E27FC236}">
                <a16:creationId xmlns:a16="http://schemas.microsoft.com/office/drawing/2014/main" id="{86B58137-D920-B6EB-7E10-7A554D86406F}"/>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50000"/>
          <a:stretch>
            <a:fillRect/>
          </a:stretch>
        </p:blipFill>
        <p:spPr bwMode="auto">
          <a:xfrm>
            <a:off x="2830037" y="9380251"/>
            <a:ext cx="598963" cy="713607"/>
          </a:xfrm>
          <a:prstGeom prst="rect">
            <a:avLst/>
          </a:prstGeom>
          <a:noFill/>
          <a:extLst>
            <a:ext uri="{909E8E84-426E-40DD-AFC4-6F175D3DCCD1}">
              <a14:hiddenFill xmlns:a14="http://schemas.microsoft.com/office/drawing/2010/main">
                <a:solidFill>
                  <a:srgbClr val="FFFFFF"/>
                </a:solidFill>
              </a14:hiddenFill>
            </a:ext>
          </a:extLst>
        </p:spPr>
      </p:pic>
      <p:pic>
        <p:nvPicPr>
          <p:cNvPr id="32" name="Imagen 31">
            <a:extLst>
              <a:ext uri="{FF2B5EF4-FFF2-40B4-BE49-F238E27FC236}">
                <a16:creationId xmlns:a16="http://schemas.microsoft.com/office/drawing/2014/main" id="{5B309C6A-F3F1-378F-6CD4-B7900CC32219}"/>
              </a:ext>
            </a:extLst>
          </p:cNvPr>
          <p:cNvPicPr>
            <a:picLocks noChangeAspect="1"/>
          </p:cNvPicPr>
          <p:nvPr/>
        </p:nvPicPr>
        <p:blipFill>
          <a:blip r:embed="rId15"/>
          <a:srcRect t="1" r="32791" b="-13429"/>
          <a:stretch>
            <a:fillRect/>
          </a:stretch>
        </p:blipFill>
        <p:spPr>
          <a:xfrm>
            <a:off x="423753" y="9385796"/>
            <a:ext cx="1503844" cy="796860"/>
          </a:xfrm>
          <a:prstGeom prst="rect">
            <a:avLst/>
          </a:prstGeom>
        </p:spPr>
      </p:pic>
      <p:pic>
        <p:nvPicPr>
          <p:cNvPr id="37" name="Picture 2">
            <a:extLst>
              <a:ext uri="{FF2B5EF4-FFF2-40B4-BE49-F238E27FC236}">
                <a16:creationId xmlns:a16="http://schemas.microsoft.com/office/drawing/2014/main" id="{6908125C-9995-EED8-B8C3-CD41724AFFBA}"/>
              </a:ext>
            </a:extLst>
          </p:cNvPr>
          <p:cNvPicPr>
            <a:picLocks noChangeAspect="1" noChangeArrowheads="1"/>
          </p:cNvPicPr>
          <p:nvPr/>
        </p:nvPicPr>
        <p:blipFill>
          <a:blip r:embed="rId16"/>
          <a:srcRect/>
          <a:stretch>
            <a:fillRect/>
          </a:stretch>
        </p:blipFill>
        <p:spPr bwMode="auto">
          <a:xfrm>
            <a:off x="1962232" y="9337184"/>
            <a:ext cx="857168" cy="799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55147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0EFE5"/>
        </a:solidFill>
        <a:effectLst/>
      </p:bgPr>
    </p:bg>
    <p:spTree>
      <p:nvGrpSpPr>
        <p:cNvPr id="1" name="">
          <a:extLst>
            <a:ext uri="{FF2B5EF4-FFF2-40B4-BE49-F238E27FC236}">
              <a16:creationId xmlns:a16="http://schemas.microsoft.com/office/drawing/2014/main" id="{D1925A69-D47F-FB92-4156-AF4B2386845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ED09288-D29E-FC84-28C4-1A60D1D36978}"/>
              </a:ext>
            </a:extLst>
          </p:cNvPr>
          <p:cNvSpPr/>
          <p:nvPr/>
        </p:nvSpPr>
        <p:spPr>
          <a:xfrm rot="-5400000">
            <a:off x="476287" y="550875"/>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3" name="Freeform 3">
            <a:extLst>
              <a:ext uri="{FF2B5EF4-FFF2-40B4-BE49-F238E27FC236}">
                <a16:creationId xmlns:a16="http://schemas.microsoft.com/office/drawing/2014/main" id="{F7BF8F4E-5695-0518-1C98-7B2FE94B8645}"/>
              </a:ext>
            </a:extLst>
          </p:cNvPr>
          <p:cNvSpPr/>
          <p:nvPr/>
        </p:nvSpPr>
        <p:spPr>
          <a:xfrm>
            <a:off x="495705" y="9364617"/>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4" name="Freeform 4">
            <a:extLst>
              <a:ext uri="{FF2B5EF4-FFF2-40B4-BE49-F238E27FC236}">
                <a16:creationId xmlns:a16="http://schemas.microsoft.com/office/drawing/2014/main" id="{13C1E99B-7D36-6973-1C08-C206ABD3BB4A}"/>
              </a:ext>
            </a:extLst>
          </p:cNvPr>
          <p:cNvSpPr/>
          <p:nvPr/>
        </p:nvSpPr>
        <p:spPr>
          <a:xfrm rot="-5400000">
            <a:off x="-1294784" y="7594275"/>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5" name="Freeform 5">
            <a:extLst>
              <a:ext uri="{FF2B5EF4-FFF2-40B4-BE49-F238E27FC236}">
                <a16:creationId xmlns:a16="http://schemas.microsoft.com/office/drawing/2014/main" id="{668E701C-3E39-3129-2AED-AE0730BCA0A8}"/>
              </a:ext>
            </a:extLst>
          </p:cNvPr>
          <p:cNvSpPr/>
          <p:nvPr/>
        </p:nvSpPr>
        <p:spPr>
          <a:xfrm>
            <a:off x="14754979" y="536003"/>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6" name="TextBox 6">
            <a:extLst>
              <a:ext uri="{FF2B5EF4-FFF2-40B4-BE49-F238E27FC236}">
                <a16:creationId xmlns:a16="http://schemas.microsoft.com/office/drawing/2014/main" id="{BB48A66D-B0B8-3E3E-F520-3AF6E750645D}"/>
              </a:ext>
            </a:extLst>
          </p:cNvPr>
          <p:cNvSpPr txBox="1"/>
          <p:nvPr/>
        </p:nvSpPr>
        <p:spPr>
          <a:xfrm>
            <a:off x="3952197" y="952500"/>
            <a:ext cx="10383605" cy="1368424"/>
          </a:xfrm>
          <a:prstGeom prst="rect">
            <a:avLst/>
          </a:prstGeom>
        </p:spPr>
        <p:txBody>
          <a:bodyPr lIns="0" tIns="0" rIns="0" bIns="0" rtlCol="0" anchor="t">
            <a:spAutoFit/>
          </a:bodyPr>
          <a:lstStyle/>
          <a:p>
            <a:pPr algn="ctr">
              <a:lnSpc>
                <a:spcPts val="11200"/>
              </a:lnSpc>
              <a:spcBef>
                <a:spcPct val="0"/>
              </a:spcBef>
            </a:pPr>
            <a:r>
              <a:rPr lang="en-US" sz="8000" dirty="0">
                <a:solidFill>
                  <a:srgbClr val="353534"/>
                </a:solidFill>
                <a:latin typeface="Abril Fatface"/>
                <a:ea typeface="Abril Fatface"/>
                <a:cs typeface="Abril Fatface"/>
                <a:sym typeface="Abril Fatface"/>
              </a:rPr>
              <a:t>¿</a:t>
            </a:r>
            <a:r>
              <a:rPr lang="en-US" sz="8000" dirty="0" err="1">
                <a:solidFill>
                  <a:srgbClr val="353534"/>
                </a:solidFill>
                <a:latin typeface="Abril Fatface"/>
                <a:ea typeface="Abril Fatface"/>
                <a:cs typeface="Abril Fatface"/>
                <a:sym typeface="Abril Fatface"/>
              </a:rPr>
              <a:t>Qué</a:t>
            </a:r>
            <a:r>
              <a:rPr lang="en-US" sz="8000" dirty="0">
                <a:solidFill>
                  <a:srgbClr val="353534"/>
                </a:solidFill>
                <a:latin typeface="Abril Fatface"/>
                <a:ea typeface="Abril Fatface"/>
                <a:cs typeface="Abril Fatface"/>
                <a:sym typeface="Abril Fatface"/>
              </a:rPr>
              <a:t> </a:t>
            </a:r>
            <a:r>
              <a:rPr lang="en-US" sz="8000" dirty="0" err="1">
                <a:solidFill>
                  <a:srgbClr val="353534"/>
                </a:solidFill>
                <a:latin typeface="Abril Fatface"/>
                <a:ea typeface="Abril Fatface"/>
                <a:cs typeface="Abril Fatface"/>
                <a:sym typeface="Abril Fatface"/>
              </a:rPr>
              <a:t>hemos</a:t>
            </a:r>
            <a:r>
              <a:rPr lang="en-US" sz="8000" dirty="0">
                <a:solidFill>
                  <a:srgbClr val="353534"/>
                </a:solidFill>
                <a:latin typeface="Abril Fatface"/>
                <a:ea typeface="Abril Fatface"/>
                <a:cs typeface="Abril Fatface"/>
                <a:sym typeface="Abril Fatface"/>
              </a:rPr>
              <a:t> </a:t>
            </a:r>
            <a:r>
              <a:rPr lang="en-US" sz="8000" dirty="0" err="1">
                <a:solidFill>
                  <a:srgbClr val="353534"/>
                </a:solidFill>
                <a:latin typeface="Abril Fatface"/>
                <a:ea typeface="Abril Fatface"/>
                <a:cs typeface="Abril Fatface"/>
                <a:sym typeface="Abril Fatface"/>
              </a:rPr>
              <a:t>hecho</a:t>
            </a:r>
            <a:r>
              <a:rPr lang="en-US" sz="8000" dirty="0">
                <a:solidFill>
                  <a:srgbClr val="353534"/>
                </a:solidFill>
                <a:latin typeface="Abril Fatface"/>
                <a:ea typeface="Abril Fatface"/>
                <a:cs typeface="Abril Fatface"/>
                <a:sym typeface="Abril Fatface"/>
              </a:rPr>
              <a:t>?</a:t>
            </a:r>
          </a:p>
        </p:txBody>
      </p:sp>
      <p:grpSp>
        <p:nvGrpSpPr>
          <p:cNvPr id="13" name="Group 13">
            <a:extLst>
              <a:ext uri="{FF2B5EF4-FFF2-40B4-BE49-F238E27FC236}">
                <a16:creationId xmlns:a16="http://schemas.microsoft.com/office/drawing/2014/main" id="{A60F938C-7094-1849-3A06-7307F059F491}"/>
              </a:ext>
            </a:extLst>
          </p:cNvPr>
          <p:cNvGrpSpPr/>
          <p:nvPr/>
        </p:nvGrpSpPr>
        <p:grpSpPr>
          <a:xfrm>
            <a:off x="16226349" y="8764908"/>
            <a:ext cx="1061526" cy="3044184"/>
            <a:chOff x="0" y="0"/>
            <a:chExt cx="279579" cy="801760"/>
          </a:xfrm>
        </p:grpSpPr>
        <p:sp>
          <p:nvSpPr>
            <p:cNvPr id="14" name="Freeform 14">
              <a:extLst>
                <a:ext uri="{FF2B5EF4-FFF2-40B4-BE49-F238E27FC236}">
                  <a16:creationId xmlns:a16="http://schemas.microsoft.com/office/drawing/2014/main" id="{92C49F9D-A149-5904-EA23-44EE2B4539B5}"/>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15" name="TextBox 15">
              <a:extLst>
                <a:ext uri="{FF2B5EF4-FFF2-40B4-BE49-F238E27FC236}">
                  <a16:creationId xmlns:a16="http://schemas.microsoft.com/office/drawing/2014/main" id="{58B56F70-9454-25C8-1D53-DD97655CCA93}"/>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sp>
        <p:nvSpPr>
          <p:cNvPr id="16" name="TextBox 16">
            <a:extLst>
              <a:ext uri="{FF2B5EF4-FFF2-40B4-BE49-F238E27FC236}">
                <a16:creationId xmlns:a16="http://schemas.microsoft.com/office/drawing/2014/main" id="{D4B6E9A5-E2F0-9F07-AF8C-19B155BCD03A}"/>
              </a:ext>
            </a:extLst>
          </p:cNvPr>
          <p:cNvSpPr txBox="1"/>
          <p:nvPr/>
        </p:nvSpPr>
        <p:spPr>
          <a:xfrm>
            <a:off x="16113463" y="9153907"/>
            <a:ext cx="1174412" cy="514350"/>
          </a:xfrm>
          <a:prstGeom prst="rect">
            <a:avLst/>
          </a:prstGeom>
        </p:spPr>
        <p:txBody>
          <a:bodyPr lIns="0" tIns="0" rIns="0" bIns="0" rtlCol="0" anchor="t">
            <a:spAutoFit/>
          </a:bodyPr>
          <a:lstStyle/>
          <a:p>
            <a:pPr algn="ctr">
              <a:lnSpc>
                <a:spcPts val="4200"/>
              </a:lnSpc>
              <a:spcBef>
                <a:spcPct val="0"/>
              </a:spcBef>
            </a:pPr>
            <a:r>
              <a:rPr lang="en-US" sz="3000" dirty="0">
                <a:solidFill>
                  <a:srgbClr val="353534"/>
                </a:solidFill>
                <a:latin typeface="Merriweather"/>
                <a:ea typeface="Merriweather"/>
                <a:cs typeface="Merriweather"/>
                <a:sym typeface="Merriweather"/>
              </a:rPr>
              <a:t>20</a:t>
            </a:r>
          </a:p>
        </p:txBody>
      </p:sp>
      <p:sp>
        <p:nvSpPr>
          <p:cNvPr id="17" name="Freeform 17">
            <a:extLst>
              <a:ext uri="{FF2B5EF4-FFF2-40B4-BE49-F238E27FC236}">
                <a16:creationId xmlns:a16="http://schemas.microsoft.com/office/drawing/2014/main" id="{E45E3F97-3322-C7BB-0087-47DEA52948E0}"/>
              </a:ext>
            </a:extLst>
          </p:cNvPr>
          <p:cNvSpPr/>
          <p:nvPr/>
        </p:nvSpPr>
        <p:spPr>
          <a:xfrm rot="-10800000">
            <a:off x="12654897" y="9364617"/>
            <a:ext cx="3580978" cy="296130"/>
          </a:xfrm>
          <a:custGeom>
            <a:avLst/>
            <a:gdLst/>
            <a:ahLst/>
            <a:cxnLst/>
            <a:rect l="l" t="t" r="r" b="b"/>
            <a:pathLst>
              <a:path w="3580978" h="296130">
                <a:moveTo>
                  <a:pt x="0" y="0"/>
                </a:moveTo>
                <a:lnTo>
                  <a:pt x="3580977" y="0"/>
                </a:lnTo>
                <a:lnTo>
                  <a:pt x="3580977" y="296130"/>
                </a:lnTo>
                <a:lnTo>
                  <a:pt x="0" y="29613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mc:AlternateContent xmlns:mc="http://schemas.openxmlformats.org/markup-compatibility/2006">
        <mc:Choice xmlns:a14="http://schemas.microsoft.com/office/drawing/2010/main" Requires="a14">
          <p:sp>
            <p:nvSpPr>
              <p:cNvPr id="8" name="Google Shape;195;p20">
                <a:extLst>
                  <a:ext uri="{FF2B5EF4-FFF2-40B4-BE49-F238E27FC236}">
                    <a16:creationId xmlns:a16="http://schemas.microsoft.com/office/drawing/2014/main" id="{549EA2EF-1B4E-A06C-7F8D-B8298EB91DD0}"/>
                  </a:ext>
                </a:extLst>
              </p:cNvPr>
              <p:cNvSpPr txBox="1"/>
              <p:nvPr/>
            </p:nvSpPr>
            <p:spPr>
              <a:xfrm>
                <a:off x="1899090" y="3313257"/>
                <a:ext cx="3824198" cy="2872073"/>
              </a:xfrm>
              <a:prstGeom prst="roundRect">
                <a:avLst>
                  <a:gd name="adj" fmla="val 11484"/>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solidFill>
                  <a:schemeClr val="bg1"/>
                </a:solidFill>
              </a:ln>
            </p:spPr>
            <p:style>
              <a:lnRef idx="0">
                <a:scrgbClr r="0" g="0" b="0"/>
              </a:lnRef>
              <a:fillRef idx="0">
                <a:scrgbClr r="0" g="0" b="0"/>
              </a:fillRef>
              <a:effectRef idx="0">
                <a:scrgbClr r="0" g="0" b="0"/>
              </a:effectRef>
              <a:fontRef idx="minor">
                <a:schemeClr val="lt1"/>
              </a:fontRef>
            </p:style>
            <p:txBody>
              <a:bodyPr spcFirstLastPara="1" wrap="square" lIns="0" tIns="0" rIns="0" bIns="0" anchor="t" anchorCtr="0">
                <a:spAutoFit/>
              </a:bodyPr>
              <a:lstStyle/>
              <a:p>
                <a:pPr algn="ctr">
                  <a:lnSpc>
                    <a:spcPct val="115000"/>
                  </a:lnSpc>
                </a:pPr>
                <a:endParaRPr lang="es-MX" sz="2400" dirty="0">
                  <a:solidFill>
                    <a:schemeClr val="bg1"/>
                  </a:solidFill>
                  <a:latin typeface="KoHo"/>
                  <a:ea typeface="KoHo"/>
                  <a:cs typeface="KoHo"/>
                  <a:sym typeface="KoHo"/>
                </a:endParaRPr>
              </a:p>
              <a:p>
                <a:pPr algn="ctr">
                  <a:lnSpc>
                    <a:spcPct val="115000"/>
                  </a:lnSpc>
                </a:pPr>
                <a:endParaRPr lang="es-MX" sz="2400" dirty="0">
                  <a:solidFill>
                    <a:schemeClr val="bg1"/>
                  </a:solidFill>
                  <a:latin typeface="KoHo"/>
                  <a:ea typeface="KoHo"/>
                  <a:cs typeface="KoHo"/>
                  <a:sym typeface="KoHo"/>
                </a:endParaRPr>
              </a:p>
              <a:p>
                <a:pPr algn="ctr">
                  <a:lnSpc>
                    <a:spcPct val="115000"/>
                  </a:lnSpc>
                </a:pPr>
                <a:r>
                  <a:rPr lang="es-MX" sz="2000" dirty="0">
                    <a:solidFill>
                      <a:schemeClr val="bg1"/>
                    </a:solidFill>
                    <a:latin typeface="KoHo"/>
                    <a:ea typeface="KoHo"/>
                    <a:cs typeface="KoHo"/>
                    <a:sym typeface="KoHo"/>
                  </a:rPr>
                  <a:t>Se separan variables </a:t>
                </a:r>
                <a14:m>
                  <m:oMath xmlns:m="http://schemas.openxmlformats.org/officeDocument/2006/math">
                    <m:r>
                      <a:rPr lang="es-CO" sz="2000" b="0" i="1" smtClean="0">
                        <a:solidFill>
                          <a:schemeClr val="bg1"/>
                        </a:solidFill>
                        <a:latin typeface="Cambria Math" panose="02040503050406030204" pitchFamily="18" charset="0"/>
                        <a:ea typeface="KoHo"/>
                        <a:cs typeface="KoHo"/>
                        <a:sym typeface="KoHo"/>
                      </a:rPr>
                      <m:t>𝑟</m:t>
                    </m:r>
                  </m:oMath>
                </a14:m>
                <a:r>
                  <a:rPr lang="es-MX" sz="2000" dirty="0">
                    <a:solidFill>
                      <a:schemeClr val="bg1"/>
                    </a:solidFill>
                    <a:latin typeface="KoHo"/>
                    <a:ea typeface="KoHo"/>
                    <a:cs typeface="KoHo"/>
                    <a:sym typeface="KoHo"/>
                  </a:rPr>
                  <a:t> y </a:t>
                </a:r>
                <a14:m>
                  <m:oMath xmlns:m="http://schemas.openxmlformats.org/officeDocument/2006/math">
                    <m:r>
                      <a:rPr lang="es-MX" sz="2000" i="1" smtClean="0">
                        <a:solidFill>
                          <a:schemeClr val="bg1"/>
                        </a:solidFill>
                        <a:latin typeface="Cambria Math" panose="02040503050406030204" pitchFamily="18" charset="0"/>
                        <a:ea typeface="Cambria Math" panose="02040503050406030204" pitchFamily="18" charset="0"/>
                        <a:cs typeface="KoHo"/>
                        <a:sym typeface="KoHo"/>
                      </a:rPr>
                      <m:t>𝜃</m:t>
                    </m:r>
                  </m:oMath>
                </a14:m>
                <a:r>
                  <a:rPr lang="es-MX" sz="2000" dirty="0">
                    <a:solidFill>
                      <a:schemeClr val="bg1"/>
                    </a:solidFill>
                    <a:latin typeface="KoHo"/>
                    <a:ea typeface="KoHo"/>
                    <a:cs typeface="KoHo"/>
                    <a:sym typeface="KoHo"/>
                  </a:rPr>
                  <a:t> para analizar el movimiento radial y el latitudinal de forma independiente.</a:t>
                </a:r>
              </a:p>
              <a:p>
                <a:pPr algn="ctr">
                  <a:lnSpc>
                    <a:spcPct val="115000"/>
                  </a:lnSpc>
                </a:pPr>
                <a:endParaRPr lang="es-CO" sz="2400" dirty="0">
                  <a:solidFill>
                    <a:schemeClr val="bg1"/>
                  </a:solidFill>
                  <a:latin typeface="KoHo"/>
                  <a:ea typeface="KoHo"/>
                  <a:cs typeface="KoHo"/>
                  <a:sym typeface="KoHo"/>
                </a:endParaRPr>
              </a:p>
            </p:txBody>
          </p:sp>
        </mc:Choice>
        <mc:Fallback>
          <p:sp>
            <p:nvSpPr>
              <p:cNvPr id="8" name="Google Shape;195;p20">
                <a:extLst>
                  <a:ext uri="{FF2B5EF4-FFF2-40B4-BE49-F238E27FC236}">
                    <a16:creationId xmlns:a16="http://schemas.microsoft.com/office/drawing/2014/main" id="{549EA2EF-1B4E-A06C-7F8D-B8298EB91DD0}"/>
                  </a:ext>
                </a:extLst>
              </p:cNvPr>
              <p:cNvSpPr txBox="1">
                <a:spLocks noRot="1" noChangeAspect="1" noMove="1" noResize="1" noEditPoints="1" noAdjustHandles="1" noChangeArrowheads="1" noChangeShapeType="1" noTextEdit="1"/>
              </p:cNvSpPr>
              <p:nvPr/>
            </p:nvSpPr>
            <p:spPr>
              <a:xfrm>
                <a:off x="1899090" y="3313257"/>
                <a:ext cx="3824198" cy="2872073"/>
              </a:xfrm>
              <a:prstGeom prst="roundRect">
                <a:avLst>
                  <a:gd name="adj" fmla="val 11484"/>
                </a:avLst>
              </a:prstGeom>
              <a:blipFill>
                <a:blip r:embed="rId4"/>
                <a:stretch>
                  <a:fillRect l="-795" r="-2544"/>
                </a:stretch>
              </a:blipFill>
              <a:ln>
                <a:solidFill>
                  <a:schemeClr val="bg1"/>
                </a:solidFill>
              </a:ln>
            </p:spPr>
            <p:txBody>
              <a:bodyPr/>
              <a:lstStyle/>
              <a:p>
                <a:r>
                  <a:rPr lang="es-CO">
                    <a:noFill/>
                  </a:rPr>
                  <a:t> </a:t>
                </a:r>
              </a:p>
            </p:txBody>
          </p:sp>
        </mc:Fallback>
      </mc:AlternateContent>
      <p:sp>
        <p:nvSpPr>
          <p:cNvPr id="18" name="Google Shape;195;p20">
            <a:extLst>
              <a:ext uri="{FF2B5EF4-FFF2-40B4-BE49-F238E27FC236}">
                <a16:creationId xmlns:a16="http://schemas.microsoft.com/office/drawing/2014/main" id="{E405DB39-1105-04DE-2547-94EB40BB36F3}"/>
              </a:ext>
            </a:extLst>
          </p:cNvPr>
          <p:cNvSpPr txBox="1"/>
          <p:nvPr/>
        </p:nvSpPr>
        <p:spPr>
          <a:xfrm>
            <a:off x="2311092" y="2775340"/>
            <a:ext cx="3000194" cy="1182731"/>
          </a:xfrm>
          <a:prstGeom prst="roundRect">
            <a:avLst>
              <a:gd name="adj" fmla="val 28128"/>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solidFill>
              <a:schemeClr val="bg1"/>
            </a:solidFill>
          </a:ln>
        </p:spPr>
        <p:style>
          <a:lnRef idx="0">
            <a:scrgbClr r="0" g="0" b="0"/>
          </a:lnRef>
          <a:fillRef idx="0">
            <a:scrgbClr r="0" g="0" b="0"/>
          </a:fillRef>
          <a:effectRef idx="0">
            <a:scrgbClr r="0" g="0" b="0"/>
          </a:effectRef>
          <a:fontRef idx="minor">
            <a:schemeClr val="lt1"/>
          </a:fontRef>
        </p:style>
        <p:txBody>
          <a:bodyPr spcFirstLastPara="1" wrap="square" lIns="0" tIns="0" rIns="0" bIns="0" anchor="t" anchorCtr="0">
            <a:spAutoFit/>
          </a:bodyPr>
          <a:lstStyle/>
          <a:p>
            <a:pPr algn="ctr">
              <a:lnSpc>
                <a:spcPct val="115000"/>
              </a:lnSpc>
            </a:pPr>
            <a:r>
              <a:rPr lang="es-CO" sz="2800" b="1" dirty="0">
                <a:solidFill>
                  <a:schemeClr val="bg1"/>
                </a:solidFill>
                <a:latin typeface="KoHo"/>
                <a:ea typeface="KoHo"/>
                <a:cs typeface="KoHo"/>
                <a:sym typeface="KoHo"/>
              </a:rPr>
              <a:t>Formalismo de Hamilton-Jacobi</a:t>
            </a:r>
            <a:endParaRPr lang="es-CO" sz="2800" dirty="0">
              <a:solidFill>
                <a:schemeClr val="bg1"/>
              </a:solidFill>
              <a:latin typeface="KoHo"/>
              <a:ea typeface="KoHo"/>
              <a:cs typeface="KoHo"/>
              <a:sym typeface="KoHo"/>
            </a:endParaRPr>
          </a:p>
        </p:txBody>
      </p:sp>
      <p:sp>
        <p:nvSpPr>
          <p:cNvPr id="20" name="Google Shape;195;p20">
            <a:extLst>
              <a:ext uri="{FF2B5EF4-FFF2-40B4-BE49-F238E27FC236}">
                <a16:creationId xmlns:a16="http://schemas.microsoft.com/office/drawing/2014/main" id="{ED88E43B-D804-3387-759F-B9D7A014B006}"/>
              </a:ext>
            </a:extLst>
          </p:cNvPr>
          <p:cNvSpPr txBox="1"/>
          <p:nvPr/>
        </p:nvSpPr>
        <p:spPr>
          <a:xfrm>
            <a:off x="7193801" y="3270515"/>
            <a:ext cx="3824198" cy="3401139"/>
          </a:xfrm>
          <a:prstGeom prst="roundRect">
            <a:avLst>
              <a:gd name="adj" fmla="val 11484"/>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solidFill>
              <a:schemeClr val="bg1"/>
            </a:solidFill>
          </a:ln>
        </p:spPr>
        <p:style>
          <a:lnRef idx="0">
            <a:scrgbClr r="0" g="0" b="0"/>
          </a:lnRef>
          <a:fillRef idx="0">
            <a:scrgbClr r="0" g="0" b="0"/>
          </a:fillRef>
          <a:effectRef idx="0">
            <a:scrgbClr r="0" g="0" b="0"/>
          </a:effectRef>
          <a:fontRef idx="minor">
            <a:schemeClr val="lt1"/>
          </a:fontRef>
        </p:style>
        <p:txBody>
          <a:bodyPr spcFirstLastPara="1" wrap="square" lIns="0" tIns="0" rIns="0" bIns="0" anchor="t" anchorCtr="0">
            <a:spAutoFit/>
          </a:bodyPr>
          <a:lstStyle/>
          <a:p>
            <a:pPr algn="ctr">
              <a:lnSpc>
                <a:spcPct val="115000"/>
              </a:lnSpc>
            </a:pPr>
            <a:endParaRPr lang="es-MX" sz="2000" dirty="0">
              <a:solidFill>
                <a:schemeClr val="bg1"/>
              </a:solidFill>
              <a:latin typeface="KoHo"/>
              <a:ea typeface="KoHo"/>
              <a:cs typeface="KoHo"/>
              <a:sym typeface="KoHo"/>
            </a:endParaRPr>
          </a:p>
          <a:p>
            <a:pPr algn="ctr">
              <a:lnSpc>
                <a:spcPct val="115000"/>
              </a:lnSpc>
            </a:pPr>
            <a:endParaRPr lang="es-MX" sz="2000" dirty="0">
              <a:solidFill>
                <a:schemeClr val="bg1"/>
              </a:solidFill>
              <a:latin typeface="KoHo"/>
              <a:ea typeface="KoHo"/>
              <a:cs typeface="KoHo"/>
              <a:sym typeface="KoHo"/>
            </a:endParaRPr>
          </a:p>
          <a:p>
            <a:pPr algn="ctr">
              <a:lnSpc>
                <a:spcPct val="115000"/>
              </a:lnSpc>
            </a:pPr>
            <a:r>
              <a:rPr lang="es-MX" sz="2000" dirty="0">
                <a:solidFill>
                  <a:schemeClr val="bg1"/>
                </a:solidFill>
                <a:latin typeface="KoHo"/>
                <a:ea typeface="KoHo"/>
                <a:cs typeface="KoHo"/>
                <a:sym typeface="KoHo"/>
              </a:rPr>
              <a:t>A partir de las condiciones de órbitas esféricas se obtiene un potencial efectivo que describe el movimiento de fotones más cercanos al horizonte de eventos.</a:t>
            </a:r>
          </a:p>
          <a:p>
            <a:pPr algn="ctr">
              <a:lnSpc>
                <a:spcPct val="115000"/>
              </a:lnSpc>
            </a:pPr>
            <a:endParaRPr lang="es-CO" sz="2000" dirty="0">
              <a:solidFill>
                <a:schemeClr val="bg1"/>
              </a:solidFill>
              <a:latin typeface="KoHo"/>
              <a:ea typeface="KoHo"/>
              <a:cs typeface="KoHo"/>
              <a:sym typeface="KoHo"/>
            </a:endParaRPr>
          </a:p>
        </p:txBody>
      </p:sp>
      <p:sp>
        <p:nvSpPr>
          <p:cNvPr id="22" name="Google Shape;195;p20">
            <a:extLst>
              <a:ext uri="{FF2B5EF4-FFF2-40B4-BE49-F238E27FC236}">
                <a16:creationId xmlns:a16="http://schemas.microsoft.com/office/drawing/2014/main" id="{08E66B0F-2E80-CC45-A43F-D0A65D885743}"/>
              </a:ext>
            </a:extLst>
          </p:cNvPr>
          <p:cNvSpPr txBox="1"/>
          <p:nvPr/>
        </p:nvSpPr>
        <p:spPr>
          <a:xfrm>
            <a:off x="7605803" y="2732598"/>
            <a:ext cx="3000194" cy="1013770"/>
          </a:xfrm>
          <a:prstGeom prst="roundRect">
            <a:avLst>
              <a:gd name="adj" fmla="val 28128"/>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solidFill>
              <a:schemeClr val="bg1"/>
            </a:solidFill>
          </a:ln>
        </p:spPr>
        <p:style>
          <a:lnRef idx="0">
            <a:scrgbClr r="0" g="0" b="0"/>
          </a:lnRef>
          <a:fillRef idx="0">
            <a:scrgbClr r="0" g="0" b="0"/>
          </a:fillRef>
          <a:effectRef idx="0">
            <a:scrgbClr r="0" g="0" b="0"/>
          </a:effectRef>
          <a:fontRef idx="minor">
            <a:schemeClr val="lt1"/>
          </a:fontRef>
        </p:style>
        <p:txBody>
          <a:bodyPr spcFirstLastPara="1" wrap="square" lIns="0" tIns="0" rIns="0" bIns="0" anchor="t" anchorCtr="0">
            <a:spAutoFit/>
          </a:bodyPr>
          <a:lstStyle/>
          <a:p>
            <a:pPr algn="ctr">
              <a:lnSpc>
                <a:spcPct val="115000"/>
              </a:lnSpc>
            </a:pPr>
            <a:r>
              <a:rPr lang="es-CO" sz="2400" b="1" dirty="0">
                <a:solidFill>
                  <a:schemeClr val="bg1"/>
                </a:solidFill>
                <a:latin typeface="KoHo"/>
                <a:ea typeface="KoHo"/>
                <a:cs typeface="KoHo"/>
                <a:sym typeface="KoHo"/>
              </a:rPr>
              <a:t>Órbitas esféricas de fotones</a:t>
            </a:r>
            <a:endParaRPr lang="es-CO" sz="2400" dirty="0">
              <a:solidFill>
                <a:schemeClr val="bg1"/>
              </a:solidFill>
              <a:latin typeface="KoHo"/>
              <a:ea typeface="KoHo"/>
              <a:cs typeface="KoHo"/>
              <a:sym typeface="KoHo"/>
            </a:endParaRPr>
          </a:p>
        </p:txBody>
      </p:sp>
      <p:sp>
        <p:nvSpPr>
          <p:cNvPr id="24" name="Google Shape;195;p20">
            <a:extLst>
              <a:ext uri="{FF2B5EF4-FFF2-40B4-BE49-F238E27FC236}">
                <a16:creationId xmlns:a16="http://schemas.microsoft.com/office/drawing/2014/main" id="{47728095-3FE7-32B0-92B6-570E03B31845}"/>
              </a:ext>
            </a:extLst>
          </p:cNvPr>
          <p:cNvSpPr txBox="1"/>
          <p:nvPr/>
        </p:nvSpPr>
        <p:spPr>
          <a:xfrm>
            <a:off x="12451601" y="3270514"/>
            <a:ext cx="3824198" cy="3023235"/>
          </a:xfrm>
          <a:prstGeom prst="roundRect">
            <a:avLst>
              <a:gd name="adj" fmla="val 11484"/>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solidFill>
              <a:schemeClr val="bg1"/>
            </a:solidFill>
          </a:ln>
        </p:spPr>
        <p:style>
          <a:lnRef idx="0">
            <a:scrgbClr r="0" g="0" b="0"/>
          </a:lnRef>
          <a:fillRef idx="0">
            <a:scrgbClr r="0" g="0" b="0"/>
          </a:fillRef>
          <a:effectRef idx="0">
            <a:scrgbClr r="0" g="0" b="0"/>
          </a:effectRef>
          <a:fontRef idx="minor">
            <a:schemeClr val="lt1"/>
          </a:fontRef>
        </p:style>
        <p:txBody>
          <a:bodyPr spcFirstLastPara="1" wrap="square" lIns="0" tIns="0" rIns="0" bIns="0" anchor="t" anchorCtr="0">
            <a:spAutoFit/>
          </a:bodyPr>
          <a:lstStyle/>
          <a:p>
            <a:pPr algn="ctr">
              <a:lnSpc>
                <a:spcPct val="115000"/>
              </a:lnSpc>
            </a:pPr>
            <a:endParaRPr lang="es-MX" sz="2000" dirty="0">
              <a:solidFill>
                <a:schemeClr val="bg1"/>
              </a:solidFill>
              <a:latin typeface="KoHo"/>
              <a:ea typeface="KoHo"/>
              <a:cs typeface="KoHo"/>
              <a:sym typeface="KoHo"/>
            </a:endParaRPr>
          </a:p>
          <a:p>
            <a:pPr algn="ctr">
              <a:lnSpc>
                <a:spcPct val="115000"/>
              </a:lnSpc>
            </a:pPr>
            <a:endParaRPr lang="es-MX" sz="2000" dirty="0">
              <a:solidFill>
                <a:schemeClr val="bg1"/>
              </a:solidFill>
              <a:latin typeface="KoHo"/>
              <a:ea typeface="KoHo"/>
              <a:cs typeface="KoHo"/>
              <a:sym typeface="KoHo"/>
            </a:endParaRPr>
          </a:p>
          <a:p>
            <a:pPr algn="ctr">
              <a:lnSpc>
                <a:spcPct val="115000"/>
              </a:lnSpc>
            </a:pPr>
            <a:r>
              <a:rPr lang="es-MX" sz="2000" dirty="0">
                <a:solidFill>
                  <a:schemeClr val="bg1"/>
                </a:solidFill>
                <a:latin typeface="KoHo"/>
                <a:ea typeface="KoHo"/>
                <a:cs typeface="KoHo"/>
                <a:sym typeface="KoHo"/>
              </a:rPr>
              <a:t>Mediante el trazado inverso de rayos se utiliza OSIRIS para emular el efecto de lente gravitatoria.</a:t>
            </a:r>
          </a:p>
          <a:p>
            <a:pPr algn="ctr">
              <a:lnSpc>
                <a:spcPct val="115000"/>
              </a:lnSpc>
            </a:pPr>
            <a:endParaRPr lang="es-MX" sz="2000" dirty="0">
              <a:solidFill>
                <a:schemeClr val="bg1"/>
              </a:solidFill>
              <a:latin typeface="KoHo"/>
              <a:ea typeface="KoHo"/>
              <a:cs typeface="KoHo"/>
              <a:sym typeface="KoHo"/>
            </a:endParaRPr>
          </a:p>
          <a:p>
            <a:pPr algn="ctr">
              <a:lnSpc>
                <a:spcPct val="115000"/>
              </a:lnSpc>
            </a:pPr>
            <a:endParaRPr lang="es-CO" sz="2000" dirty="0">
              <a:solidFill>
                <a:schemeClr val="bg1"/>
              </a:solidFill>
              <a:latin typeface="KoHo"/>
              <a:ea typeface="KoHo"/>
              <a:cs typeface="KoHo"/>
              <a:sym typeface="KoHo"/>
            </a:endParaRPr>
          </a:p>
        </p:txBody>
      </p:sp>
      <p:sp>
        <p:nvSpPr>
          <p:cNvPr id="26" name="Google Shape;195;p20">
            <a:extLst>
              <a:ext uri="{FF2B5EF4-FFF2-40B4-BE49-F238E27FC236}">
                <a16:creationId xmlns:a16="http://schemas.microsoft.com/office/drawing/2014/main" id="{A04DA696-B697-82AF-E39E-15499228C71A}"/>
              </a:ext>
            </a:extLst>
          </p:cNvPr>
          <p:cNvSpPr txBox="1"/>
          <p:nvPr/>
        </p:nvSpPr>
        <p:spPr>
          <a:xfrm>
            <a:off x="12610532" y="2732597"/>
            <a:ext cx="3489000" cy="1013770"/>
          </a:xfrm>
          <a:prstGeom prst="roundRect">
            <a:avLst>
              <a:gd name="adj" fmla="val 28128"/>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solidFill>
              <a:schemeClr val="bg1"/>
            </a:solidFill>
          </a:ln>
        </p:spPr>
        <p:style>
          <a:lnRef idx="0">
            <a:scrgbClr r="0" g="0" b="0"/>
          </a:lnRef>
          <a:fillRef idx="0">
            <a:scrgbClr r="0" g="0" b="0"/>
          </a:fillRef>
          <a:effectRef idx="0">
            <a:scrgbClr r="0" g="0" b="0"/>
          </a:effectRef>
          <a:fontRef idx="minor">
            <a:schemeClr val="lt1"/>
          </a:fontRef>
        </p:style>
        <p:txBody>
          <a:bodyPr spcFirstLastPara="1" wrap="square" lIns="0" tIns="0" rIns="0" bIns="0" anchor="t" anchorCtr="0">
            <a:spAutoFit/>
          </a:bodyPr>
          <a:lstStyle/>
          <a:p>
            <a:pPr algn="ctr">
              <a:lnSpc>
                <a:spcPct val="115000"/>
              </a:lnSpc>
            </a:pPr>
            <a:r>
              <a:rPr lang="es-CO" sz="2400" b="1" dirty="0">
                <a:solidFill>
                  <a:schemeClr val="bg1"/>
                </a:solidFill>
                <a:latin typeface="KoHo"/>
                <a:ea typeface="KoHo"/>
                <a:cs typeface="KoHo"/>
                <a:sym typeface="KoHo"/>
              </a:rPr>
              <a:t>Construcción del Lente Gravitacional</a:t>
            </a:r>
            <a:endParaRPr lang="es-CO" sz="2400" dirty="0">
              <a:solidFill>
                <a:schemeClr val="bg1"/>
              </a:solidFill>
              <a:latin typeface="KoHo"/>
              <a:ea typeface="KoHo"/>
              <a:cs typeface="KoHo"/>
              <a:sym typeface="KoHo"/>
            </a:endParaRPr>
          </a:p>
        </p:txBody>
      </p:sp>
      <p:sp>
        <p:nvSpPr>
          <p:cNvPr id="28" name="Flecha: a la derecha con bandas 27">
            <a:extLst>
              <a:ext uri="{FF2B5EF4-FFF2-40B4-BE49-F238E27FC236}">
                <a16:creationId xmlns:a16="http://schemas.microsoft.com/office/drawing/2014/main" id="{AC99306C-D9AC-1F39-923A-ED78E4921F42}"/>
              </a:ext>
            </a:extLst>
          </p:cNvPr>
          <p:cNvSpPr/>
          <p:nvPr/>
        </p:nvSpPr>
        <p:spPr>
          <a:xfrm>
            <a:off x="5898788" y="4563415"/>
            <a:ext cx="1123830" cy="664796"/>
          </a:xfrm>
          <a:prstGeom prst="stripedRightArrow">
            <a:avLst>
              <a:gd name="adj1" fmla="val 42138"/>
              <a:gd name="adj2" fmla="val 65723"/>
            </a:avLst>
          </a:prstGeom>
        </p:spPr>
        <p:style>
          <a:lnRef idx="3">
            <a:schemeClr val="lt1"/>
          </a:lnRef>
          <a:fillRef idx="1">
            <a:schemeClr val="dk1"/>
          </a:fillRef>
          <a:effectRef idx="1">
            <a:schemeClr val="dk1"/>
          </a:effectRef>
          <a:fontRef idx="minor">
            <a:schemeClr val="lt1"/>
          </a:fontRef>
        </p:style>
        <p:txBody>
          <a:bodyPr rtlCol="0" anchor="ctr"/>
          <a:lstStyle/>
          <a:p>
            <a:pPr algn="ctr"/>
            <a:endParaRPr lang="es-CO" dirty="0"/>
          </a:p>
        </p:txBody>
      </p:sp>
      <p:sp>
        <p:nvSpPr>
          <p:cNvPr id="30" name="Flecha: a la derecha con bandas 29">
            <a:extLst>
              <a:ext uri="{FF2B5EF4-FFF2-40B4-BE49-F238E27FC236}">
                <a16:creationId xmlns:a16="http://schemas.microsoft.com/office/drawing/2014/main" id="{492511CB-694C-753A-30E2-666A41874A5A}"/>
              </a:ext>
            </a:extLst>
          </p:cNvPr>
          <p:cNvSpPr/>
          <p:nvPr/>
        </p:nvSpPr>
        <p:spPr>
          <a:xfrm>
            <a:off x="11189182" y="4563415"/>
            <a:ext cx="1123830" cy="664796"/>
          </a:xfrm>
          <a:prstGeom prst="stripedRightArrow">
            <a:avLst>
              <a:gd name="adj1" fmla="val 42138"/>
              <a:gd name="adj2" fmla="val 65723"/>
            </a:avLst>
          </a:prstGeom>
        </p:spPr>
        <p:style>
          <a:lnRef idx="3">
            <a:schemeClr val="lt1"/>
          </a:lnRef>
          <a:fillRef idx="1">
            <a:schemeClr val="dk1"/>
          </a:fillRef>
          <a:effectRef idx="1">
            <a:schemeClr val="dk1"/>
          </a:effectRef>
          <a:fontRef idx="minor">
            <a:schemeClr val="lt1"/>
          </a:fontRef>
        </p:style>
        <p:txBody>
          <a:bodyPr rtlCol="0" anchor="ctr"/>
          <a:lstStyle/>
          <a:p>
            <a:pPr algn="ctr"/>
            <a:endParaRPr lang="es-CO" dirty="0"/>
          </a:p>
        </p:txBody>
      </p:sp>
      <p:pic>
        <p:nvPicPr>
          <p:cNvPr id="32" name="Imagen 31" descr="Diagrama&#10;&#10;El contenido generado por IA puede ser incorrecto.">
            <a:extLst>
              <a:ext uri="{FF2B5EF4-FFF2-40B4-BE49-F238E27FC236}">
                <a16:creationId xmlns:a16="http://schemas.microsoft.com/office/drawing/2014/main" id="{06D04DB4-32EA-2F2B-6387-9106C99E0719}"/>
              </a:ext>
            </a:extLst>
          </p:cNvPr>
          <p:cNvPicPr>
            <a:picLocks noChangeAspect="1"/>
          </p:cNvPicPr>
          <p:nvPr/>
        </p:nvPicPr>
        <p:blipFill>
          <a:blip r:embed="rId5"/>
          <a:srcRect l="2265" r="15711"/>
          <a:stretch>
            <a:fillRect/>
          </a:stretch>
        </p:blipFill>
        <p:spPr>
          <a:xfrm>
            <a:off x="1339019" y="6477438"/>
            <a:ext cx="4944339" cy="1181202"/>
          </a:xfrm>
          <a:custGeom>
            <a:avLst/>
            <a:gdLst>
              <a:gd name="csX0" fmla="*/ 0 w 4944339"/>
              <a:gd name="csY0" fmla="*/ 0 h 1181202"/>
              <a:gd name="csX1" fmla="*/ 667486 w 4944339"/>
              <a:gd name="csY1" fmla="*/ 0 h 1181202"/>
              <a:gd name="csX2" fmla="*/ 1285528 w 4944339"/>
              <a:gd name="csY2" fmla="*/ 0 h 1181202"/>
              <a:gd name="csX3" fmla="*/ 1755240 w 4944339"/>
              <a:gd name="csY3" fmla="*/ 0 h 1181202"/>
              <a:gd name="csX4" fmla="*/ 2422726 w 4944339"/>
              <a:gd name="csY4" fmla="*/ 0 h 1181202"/>
              <a:gd name="csX5" fmla="*/ 3090212 w 4944339"/>
              <a:gd name="csY5" fmla="*/ 0 h 1181202"/>
              <a:gd name="csX6" fmla="*/ 3559924 w 4944339"/>
              <a:gd name="csY6" fmla="*/ 0 h 1181202"/>
              <a:gd name="csX7" fmla="*/ 4128523 w 4944339"/>
              <a:gd name="csY7" fmla="*/ 0 h 1181202"/>
              <a:gd name="csX8" fmla="*/ 4944339 w 4944339"/>
              <a:gd name="csY8" fmla="*/ 0 h 1181202"/>
              <a:gd name="csX9" fmla="*/ 4944339 w 4944339"/>
              <a:gd name="csY9" fmla="*/ 602413 h 1181202"/>
              <a:gd name="csX10" fmla="*/ 4944339 w 4944339"/>
              <a:gd name="csY10" fmla="*/ 1181202 h 1181202"/>
              <a:gd name="csX11" fmla="*/ 4474627 w 4944339"/>
              <a:gd name="csY11" fmla="*/ 1181202 h 1181202"/>
              <a:gd name="csX12" fmla="*/ 3955471 w 4944339"/>
              <a:gd name="csY12" fmla="*/ 1181202 h 1181202"/>
              <a:gd name="csX13" fmla="*/ 3436316 w 4944339"/>
              <a:gd name="csY13" fmla="*/ 1181202 h 1181202"/>
              <a:gd name="csX14" fmla="*/ 2818273 w 4944339"/>
              <a:gd name="csY14" fmla="*/ 1181202 h 1181202"/>
              <a:gd name="csX15" fmla="*/ 2150787 w 4944339"/>
              <a:gd name="csY15" fmla="*/ 1181202 h 1181202"/>
              <a:gd name="csX16" fmla="*/ 1631632 w 4944339"/>
              <a:gd name="csY16" fmla="*/ 1181202 h 1181202"/>
              <a:gd name="csX17" fmla="*/ 1013589 w 4944339"/>
              <a:gd name="csY17" fmla="*/ 1181202 h 1181202"/>
              <a:gd name="csX18" fmla="*/ 0 w 4944339"/>
              <a:gd name="csY18" fmla="*/ 1181202 h 1181202"/>
              <a:gd name="csX19" fmla="*/ 0 w 4944339"/>
              <a:gd name="csY19" fmla="*/ 614225 h 1181202"/>
              <a:gd name="csX20" fmla="*/ 0 w 4944339"/>
              <a:gd name="csY20" fmla="*/ 0 h 1181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4944339" h="1181202" fill="none" extrusionOk="0">
                <a:moveTo>
                  <a:pt x="0" y="0"/>
                </a:moveTo>
                <a:cubicBezTo>
                  <a:pt x="232397" y="1569"/>
                  <a:pt x="386785" y="6637"/>
                  <a:pt x="667486" y="0"/>
                </a:cubicBezTo>
                <a:cubicBezTo>
                  <a:pt x="948187" y="-6637"/>
                  <a:pt x="1113035" y="-16307"/>
                  <a:pt x="1285528" y="0"/>
                </a:cubicBezTo>
                <a:cubicBezTo>
                  <a:pt x="1458021" y="16307"/>
                  <a:pt x="1559260" y="-10309"/>
                  <a:pt x="1755240" y="0"/>
                </a:cubicBezTo>
                <a:cubicBezTo>
                  <a:pt x="1951220" y="10309"/>
                  <a:pt x="2156948" y="33162"/>
                  <a:pt x="2422726" y="0"/>
                </a:cubicBezTo>
                <a:cubicBezTo>
                  <a:pt x="2688504" y="-33162"/>
                  <a:pt x="2885930" y="32448"/>
                  <a:pt x="3090212" y="0"/>
                </a:cubicBezTo>
                <a:cubicBezTo>
                  <a:pt x="3294494" y="-32448"/>
                  <a:pt x="3382327" y="8684"/>
                  <a:pt x="3559924" y="0"/>
                </a:cubicBezTo>
                <a:cubicBezTo>
                  <a:pt x="3737521" y="-8684"/>
                  <a:pt x="3887515" y="-18202"/>
                  <a:pt x="4128523" y="0"/>
                </a:cubicBezTo>
                <a:cubicBezTo>
                  <a:pt x="4369531" y="18202"/>
                  <a:pt x="4630130" y="5340"/>
                  <a:pt x="4944339" y="0"/>
                </a:cubicBezTo>
                <a:cubicBezTo>
                  <a:pt x="4954388" y="286730"/>
                  <a:pt x="4947545" y="313763"/>
                  <a:pt x="4944339" y="602413"/>
                </a:cubicBezTo>
                <a:cubicBezTo>
                  <a:pt x="4941133" y="891063"/>
                  <a:pt x="4923732" y="990706"/>
                  <a:pt x="4944339" y="1181202"/>
                </a:cubicBezTo>
                <a:cubicBezTo>
                  <a:pt x="4840448" y="1164951"/>
                  <a:pt x="4592373" y="1165969"/>
                  <a:pt x="4474627" y="1181202"/>
                </a:cubicBezTo>
                <a:cubicBezTo>
                  <a:pt x="4356881" y="1196435"/>
                  <a:pt x="4120374" y="1205346"/>
                  <a:pt x="3955471" y="1181202"/>
                </a:cubicBezTo>
                <a:cubicBezTo>
                  <a:pt x="3790568" y="1157058"/>
                  <a:pt x="3593267" y="1187734"/>
                  <a:pt x="3436316" y="1181202"/>
                </a:cubicBezTo>
                <a:cubicBezTo>
                  <a:pt x="3279365" y="1174670"/>
                  <a:pt x="3022962" y="1179727"/>
                  <a:pt x="2818273" y="1181202"/>
                </a:cubicBezTo>
                <a:cubicBezTo>
                  <a:pt x="2613584" y="1182677"/>
                  <a:pt x="2475034" y="1180300"/>
                  <a:pt x="2150787" y="1181202"/>
                </a:cubicBezTo>
                <a:cubicBezTo>
                  <a:pt x="1826540" y="1182104"/>
                  <a:pt x="1847936" y="1195725"/>
                  <a:pt x="1631632" y="1181202"/>
                </a:cubicBezTo>
                <a:cubicBezTo>
                  <a:pt x="1415328" y="1166679"/>
                  <a:pt x="1205955" y="1202625"/>
                  <a:pt x="1013589" y="1181202"/>
                </a:cubicBezTo>
                <a:cubicBezTo>
                  <a:pt x="821223" y="1159779"/>
                  <a:pt x="219166" y="1186163"/>
                  <a:pt x="0" y="1181202"/>
                </a:cubicBezTo>
                <a:cubicBezTo>
                  <a:pt x="-22585" y="1058725"/>
                  <a:pt x="1372" y="821644"/>
                  <a:pt x="0" y="614225"/>
                </a:cubicBezTo>
                <a:cubicBezTo>
                  <a:pt x="-1372" y="406806"/>
                  <a:pt x="22752" y="305848"/>
                  <a:pt x="0" y="0"/>
                </a:cubicBezTo>
                <a:close/>
              </a:path>
              <a:path w="4944339" h="1181202" stroke="0" extrusionOk="0">
                <a:moveTo>
                  <a:pt x="0" y="0"/>
                </a:moveTo>
                <a:cubicBezTo>
                  <a:pt x="158531" y="17401"/>
                  <a:pt x="276907" y="24736"/>
                  <a:pt x="519156" y="0"/>
                </a:cubicBezTo>
                <a:cubicBezTo>
                  <a:pt x="761405" y="-24736"/>
                  <a:pt x="803487" y="-13171"/>
                  <a:pt x="988868" y="0"/>
                </a:cubicBezTo>
                <a:cubicBezTo>
                  <a:pt x="1174249" y="13171"/>
                  <a:pt x="1399498" y="29615"/>
                  <a:pt x="1606910" y="0"/>
                </a:cubicBezTo>
                <a:cubicBezTo>
                  <a:pt x="1814322" y="-29615"/>
                  <a:pt x="2009341" y="-31587"/>
                  <a:pt x="2274396" y="0"/>
                </a:cubicBezTo>
                <a:cubicBezTo>
                  <a:pt x="2539451" y="31587"/>
                  <a:pt x="2535132" y="14689"/>
                  <a:pt x="2744108" y="0"/>
                </a:cubicBezTo>
                <a:cubicBezTo>
                  <a:pt x="2953084" y="-14689"/>
                  <a:pt x="3103854" y="-2940"/>
                  <a:pt x="3263264" y="0"/>
                </a:cubicBezTo>
                <a:cubicBezTo>
                  <a:pt x="3422674" y="2940"/>
                  <a:pt x="3601820" y="-8663"/>
                  <a:pt x="3831863" y="0"/>
                </a:cubicBezTo>
                <a:cubicBezTo>
                  <a:pt x="4061906" y="8663"/>
                  <a:pt x="4129774" y="19377"/>
                  <a:pt x="4301575" y="0"/>
                </a:cubicBezTo>
                <a:cubicBezTo>
                  <a:pt x="4473376" y="-19377"/>
                  <a:pt x="4691752" y="19822"/>
                  <a:pt x="4944339" y="0"/>
                </a:cubicBezTo>
                <a:cubicBezTo>
                  <a:pt x="4956996" y="275495"/>
                  <a:pt x="4950587" y="362000"/>
                  <a:pt x="4944339" y="555165"/>
                </a:cubicBezTo>
                <a:cubicBezTo>
                  <a:pt x="4938091" y="748330"/>
                  <a:pt x="4945831" y="1013460"/>
                  <a:pt x="4944339" y="1181202"/>
                </a:cubicBezTo>
                <a:cubicBezTo>
                  <a:pt x="4776080" y="1160091"/>
                  <a:pt x="4459528" y="1205217"/>
                  <a:pt x="4326297" y="1181202"/>
                </a:cubicBezTo>
                <a:cubicBezTo>
                  <a:pt x="4193066" y="1157187"/>
                  <a:pt x="3936985" y="1182527"/>
                  <a:pt x="3757698" y="1181202"/>
                </a:cubicBezTo>
                <a:cubicBezTo>
                  <a:pt x="3578411" y="1179877"/>
                  <a:pt x="3359470" y="1168558"/>
                  <a:pt x="3090212" y="1181202"/>
                </a:cubicBezTo>
                <a:cubicBezTo>
                  <a:pt x="2820954" y="1193846"/>
                  <a:pt x="2746077" y="1162840"/>
                  <a:pt x="2521613" y="1181202"/>
                </a:cubicBezTo>
                <a:cubicBezTo>
                  <a:pt x="2297149" y="1199564"/>
                  <a:pt x="2221396" y="1196478"/>
                  <a:pt x="2002457" y="1181202"/>
                </a:cubicBezTo>
                <a:cubicBezTo>
                  <a:pt x="1783518" y="1165926"/>
                  <a:pt x="1569556" y="1164467"/>
                  <a:pt x="1334972" y="1181202"/>
                </a:cubicBezTo>
                <a:cubicBezTo>
                  <a:pt x="1100389" y="1197937"/>
                  <a:pt x="921383" y="1167489"/>
                  <a:pt x="815816" y="1181202"/>
                </a:cubicBezTo>
                <a:cubicBezTo>
                  <a:pt x="710249" y="1194915"/>
                  <a:pt x="362234" y="1186356"/>
                  <a:pt x="0" y="1181202"/>
                </a:cubicBezTo>
                <a:cubicBezTo>
                  <a:pt x="27010" y="904242"/>
                  <a:pt x="-24242" y="880865"/>
                  <a:pt x="0" y="602413"/>
                </a:cubicBezTo>
                <a:cubicBezTo>
                  <a:pt x="24242" y="323961"/>
                  <a:pt x="19172" y="132225"/>
                  <a:pt x="0" y="0"/>
                </a:cubicBezTo>
                <a:close/>
              </a:path>
            </a:pathLst>
          </a:custGeom>
          <a:ln>
            <a:noFill/>
            <a:extLst>
              <a:ext uri="{C807C97D-BFC1-408E-A445-0C87EB9F89A2}">
                <ask:lineSketchStyleProps xmlns:ask="http://schemas.microsoft.com/office/drawing/2018/sketchyshapes" sd="3637844400">
                  <a:prstGeom prst="rect">
                    <a:avLst/>
                  </a:prstGeom>
                  <ask:type>
                    <ask:lineSketchFreehand/>
                  </ask:type>
                </ask:lineSketchStyleProps>
              </a:ext>
            </a:extLst>
          </a:ln>
        </p:spPr>
      </p:pic>
      <p:pic>
        <p:nvPicPr>
          <p:cNvPr id="34" name="Imagen 33" descr="Un dibujo de una persona&#10;&#10;El contenido generado por IA puede ser incorrecto.">
            <a:extLst>
              <a:ext uri="{FF2B5EF4-FFF2-40B4-BE49-F238E27FC236}">
                <a16:creationId xmlns:a16="http://schemas.microsoft.com/office/drawing/2014/main" id="{DBD12956-84FE-FB66-F133-2C2B7DD94096}"/>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193801" y="6972289"/>
            <a:ext cx="1714649" cy="1524132"/>
          </a:xfrm>
          <a:custGeom>
            <a:avLst/>
            <a:gdLst>
              <a:gd name="csX0" fmla="*/ 0 w 1714649"/>
              <a:gd name="csY0" fmla="*/ 0 h 1524132"/>
              <a:gd name="csX1" fmla="*/ 1714649 w 1714649"/>
              <a:gd name="csY1" fmla="*/ 0 h 1524132"/>
              <a:gd name="csX2" fmla="*/ 1714649 w 1714649"/>
              <a:gd name="csY2" fmla="*/ 1524132 h 1524132"/>
              <a:gd name="csX3" fmla="*/ 0 w 1714649"/>
              <a:gd name="csY3" fmla="*/ 1524132 h 1524132"/>
              <a:gd name="csX4" fmla="*/ 0 w 1714649"/>
              <a:gd name="csY4" fmla="*/ 0 h 1524132"/>
            </a:gdLst>
            <a:ahLst/>
            <a:cxnLst>
              <a:cxn ang="0">
                <a:pos x="csX0" y="csY0"/>
              </a:cxn>
              <a:cxn ang="0">
                <a:pos x="csX1" y="csY1"/>
              </a:cxn>
              <a:cxn ang="0">
                <a:pos x="csX2" y="csY2"/>
              </a:cxn>
              <a:cxn ang="0">
                <a:pos x="csX3" y="csY3"/>
              </a:cxn>
              <a:cxn ang="0">
                <a:pos x="csX4" y="csY4"/>
              </a:cxn>
            </a:cxnLst>
            <a:rect l="l" t="t" r="r" b="b"/>
            <a:pathLst>
              <a:path w="1714649" h="1524132" fill="none" extrusionOk="0">
                <a:moveTo>
                  <a:pt x="0" y="0"/>
                </a:moveTo>
                <a:cubicBezTo>
                  <a:pt x="846747" y="148388"/>
                  <a:pt x="1069345" y="6747"/>
                  <a:pt x="1714649" y="0"/>
                </a:cubicBezTo>
                <a:cubicBezTo>
                  <a:pt x="1782375" y="299753"/>
                  <a:pt x="1705641" y="998722"/>
                  <a:pt x="1714649" y="1524132"/>
                </a:cubicBezTo>
                <a:cubicBezTo>
                  <a:pt x="1013885" y="1445462"/>
                  <a:pt x="810917" y="1517435"/>
                  <a:pt x="0" y="1524132"/>
                </a:cubicBezTo>
                <a:cubicBezTo>
                  <a:pt x="26113" y="1173850"/>
                  <a:pt x="53092" y="156303"/>
                  <a:pt x="0" y="0"/>
                </a:cubicBezTo>
                <a:close/>
              </a:path>
              <a:path w="1714649" h="1524132" stroke="0" extrusionOk="0">
                <a:moveTo>
                  <a:pt x="0" y="0"/>
                </a:moveTo>
                <a:cubicBezTo>
                  <a:pt x="184118" y="76554"/>
                  <a:pt x="1047118" y="78271"/>
                  <a:pt x="1714649" y="0"/>
                </a:cubicBezTo>
                <a:cubicBezTo>
                  <a:pt x="1679192" y="591630"/>
                  <a:pt x="1637009" y="985643"/>
                  <a:pt x="1714649" y="1524132"/>
                </a:cubicBezTo>
                <a:cubicBezTo>
                  <a:pt x="1192495" y="1524601"/>
                  <a:pt x="417580" y="1525699"/>
                  <a:pt x="0" y="1524132"/>
                </a:cubicBezTo>
                <a:cubicBezTo>
                  <a:pt x="130319" y="992424"/>
                  <a:pt x="-32391" y="351467"/>
                  <a:pt x="0" y="0"/>
                </a:cubicBezTo>
                <a:close/>
              </a:path>
            </a:pathLst>
          </a:custGeom>
          <a:ln>
            <a:noFill/>
            <a:extLst>
              <a:ext uri="{C807C97D-BFC1-408E-A445-0C87EB9F89A2}">
                <ask:lineSketchStyleProps xmlns:ask="http://schemas.microsoft.com/office/drawing/2018/sketchyshapes" sd="3714449907">
                  <a:prstGeom prst="rect">
                    <a:avLst/>
                  </a:prstGeom>
                  <ask:type>
                    <ask:lineSketchCurved/>
                  </ask:type>
                </ask:lineSketchStyleProps>
              </a:ext>
            </a:extLst>
          </a:ln>
        </p:spPr>
      </p:pic>
      <p:pic>
        <p:nvPicPr>
          <p:cNvPr id="36" name="Imagen 35" descr="Una caricatura de una persona&#10;&#10;El contenido generado por IA puede ser incorrecto.">
            <a:extLst>
              <a:ext uri="{FF2B5EF4-FFF2-40B4-BE49-F238E27FC236}">
                <a16:creationId xmlns:a16="http://schemas.microsoft.com/office/drawing/2014/main" id="{FE6FA129-072B-E1B1-4A74-99CE1B49B196}"/>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9105900" y="6931739"/>
            <a:ext cx="1760373" cy="1562235"/>
          </a:xfrm>
          <a:custGeom>
            <a:avLst/>
            <a:gdLst>
              <a:gd name="csX0" fmla="*/ 0 w 1760373"/>
              <a:gd name="csY0" fmla="*/ 0 h 1562235"/>
              <a:gd name="csX1" fmla="*/ 1760373 w 1760373"/>
              <a:gd name="csY1" fmla="*/ 0 h 1562235"/>
              <a:gd name="csX2" fmla="*/ 1760373 w 1760373"/>
              <a:gd name="csY2" fmla="*/ 1562235 h 1562235"/>
              <a:gd name="csX3" fmla="*/ 0 w 1760373"/>
              <a:gd name="csY3" fmla="*/ 1562235 h 1562235"/>
              <a:gd name="csX4" fmla="*/ 0 w 1760373"/>
              <a:gd name="csY4" fmla="*/ 0 h 1562235"/>
            </a:gdLst>
            <a:ahLst/>
            <a:cxnLst>
              <a:cxn ang="0">
                <a:pos x="csX0" y="csY0"/>
              </a:cxn>
              <a:cxn ang="0">
                <a:pos x="csX1" y="csY1"/>
              </a:cxn>
              <a:cxn ang="0">
                <a:pos x="csX2" y="csY2"/>
              </a:cxn>
              <a:cxn ang="0">
                <a:pos x="csX3" y="csY3"/>
              </a:cxn>
              <a:cxn ang="0">
                <a:pos x="csX4" y="csY4"/>
              </a:cxn>
            </a:cxnLst>
            <a:rect l="l" t="t" r="r" b="b"/>
            <a:pathLst>
              <a:path w="1760373" h="1562235" fill="none" extrusionOk="0">
                <a:moveTo>
                  <a:pt x="0" y="0"/>
                </a:moveTo>
                <a:cubicBezTo>
                  <a:pt x="385624" y="11655"/>
                  <a:pt x="1203271" y="114008"/>
                  <a:pt x="1760373" y="0"/>
                </a:cubicBezTo>
                <a:cubicBezTo>
                  <a:pt x="1666671" y="716496"/>
                  <a:pt x="1848564" y="1365637"/>
                  <a:pt x="1760373" y="1562235"/>
                </a:cubicBezTo>
                <a:cubicBezTo>
                  <a:pt x="1172072" y="1631335"/>
                  <a:pt x="643996" y="1516339"/>
                  <a:pt x="0" y="1562235"/>
                </a:cubicBezTo>
                <a:cubicBezTo>
                  <a:pt x="-77264" y="1268003"/>
                  <a:pt x="1424" y="614041"/>
                  <a:pt x="0" y="0"/>
                </a:cubicBezTo>
                <a:close/>
              </a:path>
              <a:path w="1760373" h="1562235" stroke="0" extrusionOk="0">
                <a:moveTo>
                  <a:pt x="0" y="0"/>
                </a:moveTo>
                <a:cubicBezTo>
                  <a:pt x="207399" y="-2593"/>
                  <a:pt x="1112098" y="-134281"/>
                  <a:pt x="1760373" y="0"/>
                </a:cubicBezTo>
                <a:cubicBezTo>
                  <a:pt x="1797193" y="755361"/>
                  <a:pt x="1659476" y="1305507"/>
                  <a:pt x="1760373" y="1562235"/>
                </a:cubicBezTo>
                <a:cubicBezTo>
                  <a:pt x="1004674" y="1433177"/>
                  <a:pt x="445285" y="1694724"/>
                  <a:pt x="0" y="1562235"/>
                </a:cubicBezTo>
                <a:cubicBezTo>
                  <a:pt x="116926" y="1083718"/>
                  <a:pt x="82475" y="553231"/>
                  <a:pt x="0" y="0"/>
                </a:cubicBezTo>
                <a:close/>
              </a:path>
            </a:pathLst>
          </a:custGeom>
          <a:ln>
            <a:noFill/>
            <a:extLst>
              <a:ext uri="{C807C97D-BFC1-408E-A445-0C87EB9F89A2}">
                <ask:lineSketchStyleProps xmlns:ask="http://schemas.microsoft.com/office/drawing/2018/sketchyshapes" sd="1533797739">
                  <a:prstGeom prst="rect">
                    <a:avLst/>
                  </a:prstGeom>
                  <ask:type>
                    <ask:lineSketchCurved/>
                  </ask:type>
                </ask:lineSketchStyleProps>
              </a:ext>
            </a:extLst>
          </a:ln>
        </p:spPr>
      </p:pic>
      <p:pic>
        <p:nvPicPr>
          <p:cNvPr id="40" name="Imagen 39" descr="Diagrama&#10;&#10;El contenido generado por IA puede ser incorrecto.">
            <a:extLst>
              <a:ext uri="{FF2B5EF4-FFF2-40B4-BE49-F238E27FC236}">
                <a16:creationId xmlns:a16="http://schemas.microsoft.com/office/drawing/2014/main" id="{A8FC6453-AFFE-20CD-2CF5-478D4AF97544}"/>
              </a:ext>
            </a:extLst>
          </p:cNvPr>
          <p:cNvPicPr>
            <a:picLocks noChangeAspect="1"/>
          </p:cNvPicPr>
          <p:nvPr/>
        </p:nvPicPr>
        <p:blipFill>
          <a:blip r:embed="rId8"/>
          <a:stretch>
            <a:fillRect/>
          </a:stretch>
        </p:blipFill>
        <p:spPr>
          <a:xfrm>
            <a:off x="14401800" y="6515100"/>
            <a:ext cx="1991511" cy="1983851"/>
          </a:xfrm>
          <a:custGeom>
            <a:avLst/>
            <a:gdLst>
              <a:gd name="csX0" fmla="*/ 0 w 1991511"/>
              <a:gd name="csY0" fmla="*/ 0 h 1983851"/>
              <a:gd name="csX1" fmla="*/ 624007 w 1991511"/>
              <a:gd name="csY1" fmla="*/ 0 h 1983851"/>
              <a:gd name="csX2" fmla="*/ 1267929 w 1991511"/>
              <a:gd name="csY2" fmla="*/ 0 h 1983851"/>
              <a:gd name="csX3" fmla="*/ 1991511 w 1991511"/>
              <a:gd name="csY3" fmla="*/ 0 h 1983851"/>
              <a:gd name="csX4" fmla="*/ 1991511 w 1991511"/>
              <a:gd name="csY4" fmla="*/ 621607 h 1983851"/>
              <a:gd name="csX5" fmla="*/ 1991511 w 1991511"/>
              <a:gd name="csY5" fmla="*/ 1302729 h 1983851"/>
              <a:gd name="csX6" fmla="*/ 1991511 w 1991511"/>
              <a:gd name="csY6" fmla="*/ 1983851 h 1983851"/>
              <a:gd name="csX7" fmla="*/ 1307759 w 1991511"/>
              <a:gd name="csY7" fmla="*/ 1983851 h 1983851"/>
              <a:gd name="csX8" fmla="*/ 643922 w 1991511"/>
              <a:gd name="csY8" fmla="*/ 1983851 h 1983851"/>
              <a:gd name="csX9" fmla="*/ 0 w 1991511"/>
              <a:gd name="csY9" fmla="*/ 1983851 h 1983851"/>
              <a:gd name="csX10" fmla="*/ 0 w 1991511"/>
              <a:gd name="csY10" fmla="*/ 1362244 h 1983851"/>
              <a:gd name="csX11" fmla="*/ 0 w 1991511"/>
              <a:gd name="csY11" fmla="*/ 720799 h 1983851"/>
              <a:gd name="csX12" fmla="*/ 0 w 1991511"/>
              <a:gd name="csY12" fmla="*/ 0 h 19838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991511" h="1983851" fill="none" extrusionOk="0">
                <a:moveTo>
                  <a:pt x="0" y="0"/>
                </a:moveTo>
                <a:cubicBezTo>
                  <a:pt x="201808" y="8375"/>
                  <a:pt x="383203" y="-20002"/>
                  <a:pt x="624007" y="0"/>
                </a:cubicBezTo>
                <a:cubicBezTo>
                  <a:pt x="864811" y="20002"/>
                  <a:pt x="1001059" y="-31062"/>
                  <a:pt x="1267929" y="0"/>
                </a:cubicBezTo>
                <a:cubicBezTo>
                  <a:pt x="1534799" y="31062"/>
                  <a:pt x="1631338" y="25380"/>
                  <a:pt x="1991511" y="0"/>
                </a:cubicBezTo>
                <a:cubicBezTo>
                  <a:pt x="1979332" y="130242"/>
                  <a:pt x="1985403" y="370821"/>
                  <a:pt x="1991511" y="621607"/>
                </a:cubicBezTo>
                <a:cubicBezTo>
                  <a:pt x="1997619" y="872393"/>
                  <a:pt x="1961771" y="1162628"/>
                  <a:pt x="1991511" y="1302729"/>
                </a:cubicBezTo>
                <a:cubicBezTo>
                  <a:pt x="2021251" y="1442830"/>
                  <a:pt x="1987009" y="1780201"/>
                  <a:pt x="1991511" y="1983851"/>
                </a:cubicBezTo>
                <a:cubicBezTo>
                  <a:pt x="1842663" y="1983635"/>
                  <a:pt x="1477956" y="1992237"/>
                  <a:pt x="1307759" y="1983851"/>
                </a:cubicBezTo>
                <a:cubicBezTo>
                  <a:pt x="1137562" y="1975465"/>
                  <a:pt x="874906" y="1960710"/>
                  <a:pt x="643922" y="1983851"/>
                </a:cubicBezTo>
                <a:cubicBezTo>
                  <a:pt x="412938" y="2006992"/>
                  <a:pt x="217147" y="2005686"/>
                  <a:pt x="0" y="1983851"/>
                </a:cubicBezTo>
                <a:cubicBezTo>
                  <a:pt x="-4750" y="1695418"/>
                  <a:pt x="17493" y="1487521"/>
                  <a:pt x="0" y="1362244"/>
                </a:cubicBezTo>
                <a:cubicBezTo>
                  <a:pt x="-17493" y="1236967"/>
                  <a:pt x="-813" y="919980"/>
                  <a:pt x="0" y="720799"/>
                </a:cubicBezTo>
                <a:cubicBezTo>
                  <a:pt x="813" y="521619"/>
                  <a:pt x="-7559" y="318316"/>
                  <a:pt x="0" y="0"/>
                </a:cubicBezTo>
                <a:close/>
              </a:path>
              <a:path w="1991511" h="1983851" stroke="0" extrusionOk="0">
                <a:moveTo>
                  <a:pt x="0" y="0"/>
                </a:moveTo>
                <a:cubicBezTo>
                  <a:pt x="239282" y="-5998"/>
                  <a:pt x="462685" y="13230"/>
                  <a:pt x="624007" y="0"/>
                </a:cubicBezTo>
                <a:cubicBezTo>
                  <a:pt x="785329" y="-13230"/>
                  <a:pt x="1095100" y="-1350"/>
                  <a:pt x="1327674" y="0"/>
                </a:cubicBezTo>
                <a:cubicBezTo>
                  <a:pt x="1560248" y="1350"/>
                  <a:pt x="1677316" y="10252"/>
                  <a:pt x="1991511" y="0"/>
                </a:cubicBezTo>
                <a:cubicBezTo>
                  <a:pt x="2009666" y="130067"/>
                  <a:pt x="2004956" y="351251"/>
                  <a:pt x="1991511" y="601768"/>
                </a:cubicBezTo>
                <a:cubicBezTo>
                  <a:pt x="1978066" y="852285"/>
                  <a:pt x="2006170" y="1053969"/>
                  <a:pt x="1991511" y="1282890"/>
                </a:cubicBezTo>
                <a:cubicBezTo>
                  <a:pt x="1976852" y="1511811"/>
                  <a:pt x="1993176" y="1801433"/>
                  <a:pt x="1991511" y="1983851"/>
                </a:cubicBezTo>
                <a:cubicBezTo>
                  <a:pt x="1724846" y="2016190"/>
                  <a:pt x="1643330" y="2003871"/>
                  <a:pt x="1307759" y="1983851"/>
                </a:cubicBezTo>
                <a:cubicBezTo>
                  <a:pt x="972188" y="1963831"/>
                  <a:pt x="928889" y="1982071"/>
                  <a:pt x="683752" y="1983851"/>
                </a:cubicBezTo>
                <a:cubicBezTo>
                  <a:pt x="438615" y="1985631"/>
                  <a:pt x="255739" y="2013989"/>
                  <a:pt x="0" y="1983851"/>
                </a:cubicBezTo>
                <a:cubicBezTo>
                  <a:pt x="6441" y="1722495"/>
                  <a:pt x="-11200" y="1630798"/>
                  <a:pt x="0" y="1342406"/>
                </a:cubicBezTo>
                <a:cubicBezTo>
                  <a:pt x="11200" y="1054015"/>
                  <a:pt x="-15810" y="848547"/>
                  <a:pt x="0" y="720799"/>
                </a:cubicBezTo>
                <a:cubicBezTo>
                  <a:pt x="15810" y="593051"/>
                  <a:pt x="-24543" y="333046"/>
                  <a:pt x="0" y="0"/>
                </a:cubicBezTo>
                <a:close/>
              </a:path>
            </a:pathLst>
          </a:custGeom>
          <a:ln>
            <a:noFill/>
            <a:extLst>
              <a:ext uri="{C807C97D-BFC1-408E-A445-0C87EB9F89A2}">
                <ask:lineSketchStyleProps xmlns:ask="http://schemas.microsoft.com/office/drawing/2018/sketchyshapes" sd="2823406303">
                  <a:prstGeom prst="rect">
                    <a:avLst/>
                  </a:prstGeom>
                  <ask:type>
                    <ask:lineSketchFreehand/>
                  </ask:type>
                </ask:lineSketchStyleProps>
              </a:ext>
            </a:extLst>
          </a:ln>
        </p:spPr>
      </p:pic>
      <p:pic>
        <p:nvPicPr>
          <p:cNvPr id="42" name="Imagen 41">
            <a:extLst>
              <a:ext uri="{FF2B5EF4-FFF2-40B4-BE49-F238E27FC236}">
                <a16:creationId xmlns:a16="http://schemas.microsoft.com/office/drawing/2014/main" id="{E2E2C5B6-FB44-B171-336E-3A84E0B12183}"/>
              </a:ext>
            </a:extLst>
          </p:cNvPr>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5408" t="5118" r="33214" b="10364"/>
          <a:stretch>
            <a:fillRect/>
          </a:stretch>
        </p:blipFill>
        <p:spPr>
          <a:xfrm>
            <a:off x="12097521" y="6515100"/>
            <a:ext cx="2151879" cy="2045012"/>
          </a:xfrm>
          <a:prstGeom prst="rect">
            <a:avLst/>
          </a:prstGeom>
        </p:spPr>
      </p:pic>
    </p:spTree>
    <p:extLst>
      <p:ext uri="{BB962C8B-B14F-4D97-AF65-F5344CB8AC3E}">
        <p14:creationId xmlns:p14="http://schemas.microsoft.com/office/powerpoint/2010/main" val="5926971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0EFE5"/>
        </a:solidFill>
        <a:effectLst/>
      </p:bgPr>
    </p:bg>
    <p:spTree>
      <p:nvGrpSpPr>
        <p:cNvPr id="1" name="">
          <a:extLst>
            <a:ext uri="{FF2B5EF4-FFF2-40B4-BE49-F238E27FC236}">
              <a16:creationId xmlns:a16="http://schemas.microsoft.com/office/drawing/2014/main" id="{D7704142-39AA-39A8-4CD1-F9FE6AB4BAB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6D56117-0B88-08D5-0E4D-E9E532CDAA73}"/>
              </a:ext>
            </a:extLst>
          </p:cNvPr>
          <p:cNvSpPr/>
          <p:nvPr/>
        </p:nvSpPr>
        <p:spPr>
          <a:xfrm rot="-5400000">
            <a:off x="564950" y="550875"/>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5" name="Freeform 5">
            <a:extLst>
              <a:ext uri="{FF2B5EF4-FFF2-40B4-BE49-F238E27FC236}">
                <a16:creationId xmlns:a16="http://schemas.microsoft.com/office/drawing/2014/main" id="{52EF15DD-68A9-C710-A924-D98CA00FE7C7}"/>
              </a:ext>
            </a:extLst>
          </p:cNvPr>
          <p:cNvSpPr/>
          <p:nvPr/>
        </p:nvSpPr>
        <p:spPr>
          <a:xfrm>
            <a:off x="14401800" y="536003"/>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grpSp>
        <p:nvGrpSpPr>
          <p:cNvPr id="9" name="Group 9">
            <a:extLst>
              <a:ext uri="{FF2B5EF4-FFF2-40B4-BE49-F238E27FC236}">
                <a16:creationId xmlns:a16="http://schemas.microsoft.com/office/drawing/2014/main" id="{EA9C5E02-37AC-A063-AC5C-61CD193AD2F0}"/>
              </a:ext>
            </a:extLst>
          </p:cNvPr>
          <p:cNvGrpSpPr/>
          <p:nvPr/>
        </p:nvGrpSpPr>
        <p:grpSpPr>
          <a:xfrm>
            <a:off x="16197774" y="8764908"/>
            <a:ext cx="1061526" cy="3044184"/>
            <a:chOff x="0" y="0"/>
            <a:chExt cx="279579" cy="801760"/>
          </a:xfrm>
        </p:grpSpPr>
        <p:sp>
          <p:nvSpPr>
            <p:cNvPr id="10" name="Freeform 10">
              <a:extLst>
                <a:ext uri="{FF2B5EF4-FFF2-40B4-BE49-F238E27FC236}">
                  <a16:creationId xmlns:a16="http://schemas.microsoft.com/office/drawing/2014/main" id="{7EB91221-074A-4D60-366C-21CE1FBBE242}"/>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11" name="TextBox 11">
              <a:extLst>
                <a:ext uri="{FF2B5EF4-FFF2-40B4-BE49-F238E27FC236}">
                  <a16:creationId xmlns:a16="http://schemas.microsoft.com/office/drawing/2014/main" id="{6B98C352-EBAE-96C0-18FB-5229DB1C91C6}"/>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a:extLst>
              <a:ext uri="{FF2B5EF4-FFF2-40B4-BE49-F238E27FC236}">
                <a16:creationId xmlns:a16="http://schemas.microsoft.com/office/drawing/2014/main" id="{A353028F-28F1-9936-97F8-6E2FB23AF199}"/>
              </a:ext>
            </a:extLst>
          </p:cNvPr>
          <p:cNvSpPr txBox="1"/>
          <p:nvPr/>
        </p:nvSpPr>
        <p:spPr>
          <a:xfrm>
            <a:off x="16084888" y="9153907"/>
            <a:ext cx="1174412" cy="514350"/>
          </a:xfrm>
          <a:prstGeom prst="rect">
            <a:avLst/>
          </a:prstGeom>
        </p:spPr>
        <p:txBody>
          <a:bodyPr lIns="0" tIns="0" rIns="0" bIns="0" rtlCol="0" anchor="t">
            <a:spAutoFit/>
          </a:bodyPr>
          <a:lstStyle/>
          <a:p>
            <a:pPr algn="ctr">
              <a:lnSpc>
                <a:spcPts val="4200"/>
              </a:lnSpc>
              <a:spcBef>
                <a:spcPct val="0"/>
              </a:spcBef>
            </a:pPr>
            <a:r>
              <a:rPr lang="en-US" sz="3000" dirty="0">
                <a:solidFill>
                  <a:srgbClr val="353534"/>
                </a:solidFill>
                <a:latin typeface="Merriweather"/>
                <a:ea typeface="Merriweather"/>
                <a:cs typeface="Merriweather"/>
                <a:sym typeface="Merriweather"/>
              </a:rPr>
              <a:t>…</a:t>
            </a:r>
          </a:p>
        </p:txBody>
      </p:sp>
      <p:sp>
        <p:nvSpPr>
          <p:cNvPr id="15" name="TextBox 10">
            <a:extLst>
              <a:ext uri="{FF2B5EF4-FFF2-40B4-BE49-F238E27FC236}">
                <a16:creationId xmlns:a16="http://schemas.microsoft.com/office/drawing/2014/main" id="{4AE727BD-C97A-27AE-EFC5-4B0EA70BF9CF}"/>
              </a:ext>
            </a:extLst>
          </p:cNvPr>
          <p:cNvSpPr txBox="1"/>
          <p:nvPr/>
        </p:nvSpPr>
        <p:spPr>
          <a:xfrm>
            <a:off x="3566305" y="620911"/>
            <a:ext cx="12283294" cy="1846659"/>
          </a:xfrm>
          <a:prstGeom prst="rect">
            <a:avLst/>
          </a:prstGeom>
        </p:spPr>
        <p:txBody>
          <a:bodyPr wrap="square" lIns="0" tIns="0" rIns="0" bIns="0" rtlCol="0" anchor="t">
            <a:spAutoFit/>
          </a:bodyPr>
          <a:lstStyle/>
          <a:p>
            <a:pPr>
              <a:spcBef>
                <a:spcPct val="0"/>
              </a:spcBef>
            </a:pPr>
            <a:r>
              <a:rPr lang="es-CO" sz="6000" dirty="0">
                <a:solidFill>
                  <a:srgbClr val="353534"/>
                </a:solidFill>
                <a:latin typeface="Abril Fatface"/>
                <a:ea typeface="Abril Fatface"/>
                <a:cs typeface="Abril Fatface"/>
                <a:sym typeface="Abril Fatface"/>
              </a:rPr>
              <a:t>Disco de Komissarov</a:t>
            </a:r>
          </a:p>
          <a:p>
            <a:pPr>
              <a:spcBef>
                <a:spcPct val="0"/>
              </a:spcBef>
            </a:pPr>
            <a:endParaRPr lang="es-CO" sz="6000" dirty="0">
              <a:solidFill>
                <a:srgbClr val="353534"/>
              </a:solidFill>
              <a:latin typeface="Abril Fatface"/>
              <a:ea typeface="Abril Fatface"/>
              <a:cs typeface="Abril Fatface"/>
              <a:sym typeface="Abril Fatface"/>
            </a:endParaRPr>
          </a:p>
        </p:txBody>
      </p:sp>
      <p:sp>
        <p:nvSpPr>
          <p:cNvPr id="25" name="Freeform 7">
            <a:extLst>
              <a:ext uri="{FF2B5EF4-FFF2-40B4-BE49-F238E27FC236}">
                <a16:creationId xmlns:a16="http://schemas.microsoft.com/office/drawing/2014/main" id="{C60D0961-BFCB-DBCE-039F-6B0C13A18F3F}"/>
              </a:ext>
            </a:extLst>
          </p:cNvPr>
          <p:cNvSpPr/>
          <p:nvPr/>
        </p:nvSpPr>
        <p:spPr>
          <a:xfrm>
            <a:off x="495705" y="9089666"/>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7" name="Freeform 8">
            <a:extLst>
              <a:ext uri="{FF2B5EF4-FFF2-40B4-BE49-F238E27FC236}">
                <a16:creationId xmlns:a16="http://schemas.microsoft.com/office/drawing/2014/main" id="{5023B675-16D3-A46F-196A-945E6A463EA6}"/>
              </a:ext>
            </a:extLst>
          </p:cNvPr>
          <p:cNvSpPr/>
          <p:nvPr/>
        </p:nvSpPr>
        <p:spPr>
          <a:xfrm rot="-5400000">
            <a:off x="-1294784" y="7319324"/>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9" name="Freeform 12">
            <a:extLst>
              <a:ext uri="{FF2B5EF4-FFF2-40B4-BE49-F238E27FC236}">
                <a16:creationId xmlns:a16="http://schemas.microsoft.com/office/drawing/2014/main" id="{08D9C6F2-85D5-04D6-9BF6-F20DAFC58F94}"/>
              </a:ext>
            </a:extLst>
          </p:cNvPr>
          <p:cNvSpPr/>
          <p:nvPr/>
        </p:nvSpPr>
        <p:spPr>
          <a:xfrm rot="-10800000">
            <a:off x="12626322" y="9089666"/>
            <a:ext cx="3580978" cy="296130"/>
          </a:xfrm>
          <a:custGeom>
            <a:avLst/>
            <a:gdLst/>
            <a:ahLst/>
            <a:cxnLst/>
            <a:rect l="l" t="t" r="r" b="b"/>
            <a:pathLst>
              <a:path w="3580978" h="296130">
                <a:moveTo>
                  <a:pt x="0" y="0"/>
                </a:moveTo>
                <a:lnTo>
                  <a:pt x="3580977" y="0"/>
                </a:lnTo>
                <a:lnTo>
                  <a:pt x="3580977"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pic>
        <p:nvPicPr>
          <p:cNvPr id="31" name="Picture 2" descr="Planetario Halley UIS – Grupo Halley">
            <a:extLst>
              <a:ext uri="{FF2B5EF4-FFF2-40B4-BE49-F238E27FC236}">
                <a16:creationId xmlns:a16="http://schemas.microsoft.com/office/drawing/2014/main" id="{6B3EE2B7-EE00-6078-D666-A917E21A0077}"/>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0000"/>
          <a:stretch>
            <a:fillRect/>
          </a:stretch>
        </p:blipFill>
        <p:spPr bwMode="auto">
          <a:xfrm>
            <a:off x="3744275" y="9380251"/>
            <a:ext cx="598963" cy="713607"/>
          </a:xfrm>
          <a:prstGeom prst="rect">
            <a:avLst/>
          </a:prstGeom>
          <a:noFill/>
          <a:extLst>
            <a:ext uri="{909E8E84-426E-40DD-AFC4-6F175D3DCCD1}">
              <a14:hiddenFill xmlns:a14="http://schemas.microsoft.com/office/drawing/2010/main">
                <a:solidFill>
                  <a:srgbClr val="FFFFFF"/>
                </a:solidFill>
              </a14:hiddenFill>
            </a:ext>
          </a:extLst>
        </p:spPr>
      </p:pic>
      <p:pic>
        <p:nvPicPr>
          <p:cNvPr id="33" name="Imagen 32">
            <a:extLst>
              <a:ext uri="{FF2B5EF4-FFF2-40B4-BE49-F238E27FC236}">
                <a16:creationId xmlns:a16="http://schemas.microsoft.com/office/drawing/2014/main" id="{FC46679C-6F5A-22A0-3F11-DFD03B5D3C8C}"/>
              </a:ext>
            </a:extLst>
          </p:cNvPr>
          <p:cNvPicPr>
            <a:picLocks noChangeAspect="1"/>
          </p:cNvPicPr>
          <p:nvPr/>
        </p:nvPicPr>
        <p:blipFill>
          <a:blip r:embed="rId6"/>
          <a:stretch>
            <a:fillRect/>
          </a:stretch>
        </p:blipFill>
        <p:spPr>
          <a:xfrm>
            <a:off x="423753" y="9385796"/>
            <a:ext cx="2237582" cy="702516"/>
          </a:xfrm>
          <a:prstGeom prst="rect">
            <a:avLst/>
          </a:prstGeom>
        </p:spPr>
      </p:pic>
      <p:pic>
        <p:nvPicPr>
          <p:cNvPr id="35" name="Picture 2">
            <a:extLst>
              <a:ext uri="{FF2B5EF4-FFF2-40B4-BE49-F238E27FC236}">
                <a16:creationId xmlns:a16="http://schemas.microsoft.com/office/drawing/2014/main" id="{24754AB1-558B-D348-C524-3984182884D2}"/>
              </a:ext>
            </a:extLst>
          </p:cNvPr>
          <p:cNvPicPr>
            <a:picLocks noChangeAspect="1" noChangeArrowheads="1"/>
          </p:cNvPicPr>
          <p:nvPr/>
        </p:nvPicPr>
        <p:blipFill>
          <a:blip r:embed="rId7"/>
          <a:srcRect/>
          <a:stretch>
            <a:fillRect/>
          </a:stretch>
        </p:blipFill>
        <p:spPr bwMode="auto">
          <a:xfrm>
            <a:off x="2774221" y="9337184"/>
            <a:ext cx="857168" cy="799740"/>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descr="Meme Personalizado - AQUÍ PONDRÍA MIS RESULTADOS SI TAN SOLO TUVIERA UNOS -  31691427">
            <a:extLst>
              <a:ext uri="{FF2B5EF4-FFF2-40B4-BE49-F238E27FC236}">
                <a16:creationId xmlns:a16="http://schemas.microsoft.com/office/drawing/2014/main" id="{1D9BD8C6-0745-2642-BC29-0288C48895CD}"/>
              </a:ext>
            </a:extLst>
          </p:cNvPr>
          <p:cNvPicPr>
            <a:picLocks noChangeAspect="1"/>
          </p:cNvPicPr>
          <p:nvPr/>
        </p:nvPicPr>
        <p:blipFill>
          <a:blip r:embed="rId8"/>
          <a:stretch>
            <a:fillRect/>
          </a:stretch>
        </p:blipFill>
        <p:spPr>
          <a:xfrm>
            <a:off x="6399722" y="1916430"/>
            <a:ext cx="6454140" cy="6454140"/>
          </a:xfrm>
          <a:prstGeom prst="rect">
            <a:avLst/>
          </a:prstGeom>
        </p:spPr>
      </p:pic>
    </p:spTree>
    <p:extLst>
      <p:ext uri="{BB962C8B-B14F-4D97-AF65-F5344CB8AC3E}">
        <p14:creationId xmlns:p14="http://schemas.microsoft.com/office/powerpoint/2010/main" val="7619491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0EFE5"/>
        </a:solidFill>
        <a:effectLst/>
      </p:bgPr>
    </p:bg>
    <p:spTree>
      <p:nvGrpSpPr>
        <p:cNvPr id="1" name="">
          <a:extLst>
            <a:ext uri="{FF2B5EF4-FFF2-40B4-BE49-F238E27FC236}">
              <a16:creationId xmlns:a16="http://schemas.microsoft.com/office/drawing/2014/main" id="{C9DEFBA8-ABDC-C566-103D-71D681DD6A3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E017AD7-3325-0263-8910-F8576E057959}"/>
              </a:ext>
            </a:extLst>
          </p:cNvPr>
          <p:cNvSpPr/>
          <p:nvPr/>
        </p:nvSpPr>
        <p:spPr>
          <a:xfrm rot="-5400000">
            <a:off x="476287" y="550875"/>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grpSp>
        <p:nvGrpSpPr>
          <p:cNvPr id="8" name="Group 8">
            <a:extLst>
              <a:ext uri="{FF2B5EF4-FFF2-40B4-BE49-F238E27FC236}">
                <a16:creationId xmlns:a16="http://schemas.microsoft.com/office/drawing/2014/main" id="{3659E211-2160-BB25-3409-90447AD9113A}"/>
              </a:ext>
            </a:extLst>
          </p:cNvPr>
          <p:cNvGrpSpPr/>
          <p:nvPr/>
        </p:nvGrpSpPr>
        <p:grpSpPr>
          <a:xfrm>
            <a:off x="16197774" y="8764908"/>
            <a:ext cx="1061526" cy="3044184"/>
            <a:chOff x="0" y="0"/>
            <a:chExt cx="279579" cy="801760"/>
          </a:xfrm>
        </p:grpSpPr>
        <p:sp>
          <p:nvSpPr>
            <p:cNvPr id="9" name="Freeform 9">
              <a:extLst>
                <a:ext uri="{FF2B5EF4-FFF2-40B4-BE49-F238E27FC236}">
                  <a16:creationId xmlns:a16="http://schemas.microsoft.com/office/drawing/2014/main" id="{07F27FB1-8DB1-F780-F0D2-B1344B4BFD9F}"/>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10" name="TextBox 10">
              <a:extLst>
                <a:ext uri="{FF2B5EF4-FFF2-40B4-BE49-F238E27FC236}">
                  <a16:creationId xmlns:a16="http://schemas.microsoft.com/office/drawing/2014/main" id="{F463603D-0467-C22A-4368-0D7B9EBD6171}"/>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sp>
        <p:nvSpPr>
          <p:cNvPr id="11" name="TextBox 11">
            <a:extLst>
              <a:ext uri="{FF2B5EF4-FFF2-40B4-BE49-F238E27FC236}">
                <a16:creationId xmlns:a16="http://schemas.microsoft.com/office/drawing/2014/main" id="{ED65B71F-8ABC-6737-D79F-AD07BB65CF41}"/>
              </a:ext>
            </a:extLst>
          </p:cNvPr>
          <p:cNvSpPr txBox="1"/>
          <p:nvPr/>
        </p:nvSpPr>
        <p:spPr>
          <a:xfrm>
            <a:off x="16084888" y="9153907"/>
            <a:ext cx="1174412" cy="514350"/>
          </a:xfrm>
          <a:prstGeom prst="rect">
            <a:avLst/>
          </a:prstGeom>
        </p:spPr>
        <p:txBody>
          <a:bodyPr lIns="0" tIns="0" rIns="0" bIns="0" rtlCol="0" anchor="t">
            <a:spAutoFit/>
          </a:bodyPr>
          <a:lstStyle/>
          <a:p>
            <a:pPr algn="ctr">
              <a:lnSpc>
                <a:spcPts val="4200"/>
              </a:lnSpc>
              <a:spcBef>
                <a:spcPct val="0"/>
              </a:spcBef>
            </a:pPr>
            <a:r>
              <a:rPr lang="en-US" sz="3000" dirty="0">
                <a:solidFill>
                  <a:srgbClr val="353534"/>
                </a:solidFill>
                <a:latin typeface="Merriweather"/>
                <a:ea typeface="Merriweather"/>
                <a:cs typeface="Merriweather"/>
                <a:sym typeface="Merriweather"/>
              </a:rPr>
              <a:t>03</a:t>
            </a:r>
          </a:p>
        </p:txBody>
      </p:sp>
      <p:sp>
        <p:nvSpPr>
          <p:cNvPr id="20" name="TextBox 10">
            <a:extLst>
              <a:ext uri="{FF2B5EF4-FFF2-40B4-BE49-F238E27FC236}">
                <a16:creationId xmlns:a16="http://schemas.microsoft.com/office/drawing/2014/main" id="{41306521-0D22-26C5-6959-E6AF98A88008}"/>
              </a:ext>
            </a:extLst>
          </p:cNvPr>
          <p:cNvSpPr txBox="1"/>
          <p:nvPr/>
        </p:nvSpPr>
        <p:spPr>
          <a:xfrm>
            <a:off x="3952197" y="686702"/>
            <a:ext cx="10383605" cy="1368424"/>
          </a:xfrm>
          <a:prstGeom prst="rect">
            <a:avLst/>
          </a:prstGeom>
        </p:spPr>
        <p:txBody>
          <a:bodyPr lIns="0" tIns="0" rIns="0" bIns="0" rtlCol="0" anchor="t">
            <a:spAutoFit/>
          </a:bodyPr>
          <a:lstStyle/>
          <a:p>
            <a:pPr algn="ctr">
              <a:lnSpc>
                <a:spcPts val="11200"/>
              </a:lnSpc>
              <a:spcBef>
                <a:spcPct val="0"/>
              </a:spcBef>
            </a:pPr>
            <a:r>
              <a:rPr lang="es-CO" sz="8000" noProof="0" dirty="0">
                <a:solidFill>
                  <a:srgbClr val="353534"/>
                </a:solidFill>
                <a:latin typeface="Abril Fatface"/>
                <a:ea typeface="Abril Fatface"/>
                <a:cs typeface="Abril Fatface"/>
                <a:sym typeface="Abril Fatface"/>
              </a:rPr>
              <a:t>Introducción</a:t>
            </a:r>
          </a:p>
        </p:txBody>
      </p:sp>
      <p:sp>
        <p:nvSpPr>
          <p:cNvPr id="22" name="Freeform 9">
            <a:extLst>
              <a:ext uri="{FF2B5EF4-FFF2-40B4-BE49-F238E27FC236}">
                <a16:creationId xmlns:a16="http://schemas.microsoft.com/office/drawing/2014/main" id="{2AC5A97D-301E-06E9-C0CC-4F5EF048E97D}"/>
              </a:ext>
            </a:extLst>
          </p:cNvPr>
          <p:cNvSpPr/>
          <p:nvPr/>
        </p:nvSpPr>
        <p:spPr>
          <a:xfrm>
            <a:off x="14754979" y="536003"/>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pic>
        <p:nvPicPr>
          <p:cNvPr id="17" name="Imagen 16">
            <a:extLst>
              <a:ext uri="{FF2B5EF4-FFF2-40B4-BE49-F238E27FC236}">
                <a16:creationId xmlns:a16="http://schemas.microsoft.com/office/drawing/2014/main" id="{09DF69B5-BB8F-4C8A-C205-04441B28FE45}"/>
              </a:ext>
            </a:extLst>
          </p:cNvPr>
          <p:cNvPicPr>
            <a:picLocks noChangeAspect="1"/>
          </p:cNvPicPr>
          <p:nvPr/>
        </p:nvPicPr>
        <p:blipFill>
          <a:blip r:embed="rId3">
            <a:clrChange>
              <a:clrFrom>
                <a:srgbClr val="FFFDF5"/>
              </a:clrFrom>
              <a:clrTo>
                <a:srgbClr val="FFFDF5">
                  <a:alpha val="0"/>
                </a:srgbClr>
              </a:clrTo>
            </a:clrChange>
            <a:extLst>
              <a:ext uri="{BEBA8EAE-BF5A-486C-A8C5-ECC9F3942E4B}">
                <a14:imgProps xmlns:a14="http://schemas.microsoft.com/office/drawing/2010/main">
                  <a14:imgLayer r:embed="rId4">
                    <a14:imgEffect>
                      <a14:colorTemperature colorTemp="7200"/>
                    </a14:imgEffect>
                  </a14:imgLayer>
                </a14:imgProps>
              </a:ext>
            </a:extLst>
          </a:blip>
          <a:stretch>
            <a:fillRect/>
          </a:stretch>
        </p:blipFill>
        <p:spPr>
          <a:xfrm>
            <a:off x="1740039" y="1788046"/>
            <a:ext cx="14807922" cy="7403961"/>
          </a:xfrm>
          <a:prstGeom prst="rect">
            <a:avLst/>
          </a:prstGeom>
        </p:spPr>
      </p:pic>
      <p:sp>
        <p:nvSpPr>
          <p:cNvPr id="19" name="Freeform 7">
            <a:extLst>
              <a:ext uri="{FF2B5EF4-FFF2-40B4-BE49-F238E27FC236}">
                <a16:creationId xmlns:a16="http://schemas.microsoft.com/office/drawing/2014/main" id="{2342571A-FBBC-70E1-434C-5B42EC117637}"/>
              </a:ext>
            </a:extLst>
          </p:cNvPr>
          <p:cNvSpPr/>
          <p:nvPr/>
        </p:nvSpPr>
        <p:spPr>
          <a:xfrm>
            <a:off x="495705" y="9089666"/>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CO"/>
          </a:p>
        </p:txBody>
      </p:sp>
      <p:sp>
        <p:nvSpPr>
          <p:cNvPr id="24" name="Freeform 8">
            <a:extLst>
              <a:ext uri="{FF2B5EF4-FFF2-40B4-BE49-F238E27FC236}">
                <a16:creationId xmlns:a16="http://schemas.microsoft.com/office/drawing/2014/main" id="{E3709AFF-ED4F-7A0F-B44E-38531597B9F0}"/>
              </a:ext>
            </a:extLst>
          </p:cNvPr>
          <p:cNvSpPr/>
          <p:nvPr/>
        </p:nvSpPr>
        <p:spPr>
          <a:xfrm rot="-5400000">
            <a:off x="-1294784" y="7319324"/>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CO"/>
          </a:p>
        </p:txBody>
      </p:sp>
      <p:sp>
        <p:nvSpPr>
          <p:cNvPr id="28" name="Freeform 12">
            <a:extLst>
              <a:ext uri="{FF2B5EF4-FFF2-40B4-BE49-F238E27FC236}">
                <a16:creationId xmlns:a16="http://schemas.microsoft.com/office/drawing/2014/main" id="{0062E848-F420-04D5-85CE-B8F9A528350C}"/>
              </a:ext>
            </a:extLst>
          </p:cNvPr>
          <p:cNvSpPr/>
          <p:nvPr/>
        </p:nvSpPr>
        <p:spPr>
          <a:xfrm rot="-10800000">
            <a:off x="12626322" y="9089666"/>
            <a:ext cx="3580978" cy="296130"/>
          </a:xfrm>
          <a:custGeom>
            <a:avLst/>
            <a:gdLst/>
            <a:ahLst/>
            <a:cxnLst/>
            <a:rect l="l" t="t" r="r" b="b"/>
            <a:pathLst>
              <a:path w="3580978" h="296130">
                <a:moveTo>
                  <a:pt x="0" y="0"/>
                </a:moveTo>
                <a:lnTo>
                  <a:pt x="3580977" y="0"/>
                </a:lnTo>
                <a:lnTo>
                  <a:pt x="3580977" y="296130"/>
                </a:lnTo>
                <a:lnTo>
                  <a:pt x="0" y="29613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s-CO"/>
          </a:p>
        </p:txBody>
      </p:sp>
      <p:pic>
        <p:nvPicPr>
          <p:cNvPr id="30" name="Picture 2" descr="Planetario Halley UIS – Grupo Halley">
            <a:extLst>
              <a:ext uri="{FF2B5EF4-FFF2-40B4-BE49-F238E27FC236}">
                <a16:creationId xmlns:a16="http://schemas.microsoft.com/office/drawing/2014/main" id="{51E7F635-6561-647C-8BF4-52B6082960CD}"/>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50000"/>
          <a:stretch>
            <a:fillRect/>
          </a:stretch>
        </p:blipFill>
        <p:spPr bwMode="auto">
          <a:xfrm>
            <a:off x="3744275" y="9380251"/>
            <a:ext cx="598963" cy="713607"/>
          </a:xfrm>
          <a:prstGeom prst="rect">
            <a:avLst/>
          </a:prstGeom>
          <a:noFill/>
          <a:extLst>
            <a:ext uri="{909E8E84-426E-40DD-AFC4-6F175D3DCCD1}">
              <a14:hiddenFill xmlns:a14="http://schemas.microsoft.com/office/drawing/2010/main">
                <a:solidFill>
                  <a:srgbClr val="FFFFFF"/>
                </a:solidFill>
              </a14:hiddenFill>
            </a:ext>
          </a:extLst>
        </p:spPr>
      </p:pic>
      <p:pic>
        <p:nvPicPr>
          <p:cNvPr id="34" name="Imagen 33">
            <a:extLst>
              <a:ext uri="{FF2B5EF4-FFF2-40B4-BE49-F238E27FC236}">
                <a16:creationId xmlns:a16="http://schemas.microsoft.com/office/drawing/2014/main" id="{313C54C4-2447-1BC6-7720-27816ADDE8C9}"/>
              </a:ext>
            </a:extLst>
          </p:cNvPr>
          <p:cNvPicPr>
            <a:picLocks noChangeAspect="1"/>
          </p:cNvPicPr>
          <p:nvPr/>
        </p:nvPicPr>
        <p:blipFill>
          <a:blip r:embed="rId7"/>
          <a:stretch>
            <a:fillRect/>
          </a:stretch>
        </p:blipFill>
        <p:spPr>
          <a:xfrm>
            <a:off x="423753" y="9385796"/>
            <a:ext cx="2237582" cy="702516"/>
          </a:xfrm>
          <a:prstGeom prst="rect">
            <a:avLst/>
          </a:prstGeom>
        </p:spPr>
      </p:pic>
      <p:pic>
        <p:nvPicPr>
          <p:cNvPr id="36" name="Picture 2">
            <a:extLst>
              <a:ext uri="{FF2B5EF4-FFF2-40B4-BE49-F238E27FC236}">
                <a16:creationId xmlns:a16="http://schemas.microsoft.com/office/drawing/2014/main" id="{A4AAC2F2-F7E9-93FB-F355-4B3C65E5D497}"/>
              </a:ext>
            </a:extLst>
          </p:cNvPr>
          <p:cNvPicPr>
            <a:picLocks noChangeAspect="1" noChangeArrowheads="1"/>
          </p:cNvPicPr>
          <p:nvPr/>
        </p:nvPicPr>
        <p:blipFill>
          <a:blip r:embed="rId8"/>
          <a:srcRect/>
          <a:stretch>
            <a:fillRect/>
          </a:stretch>
        </p:blipFill>
        <p:spPr bwMode="auto">
          <a:xfrm>
            <a:off x="2774221" y="9337184"/>
            <a:ext cx="857168" cy="799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54377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0EFE5"/>
        </a:solidFill>
        <a:effectLst/>
      </p:bgPr>
    </p:bg>
    <p:spTree>
      <p:nvGrpSpPr>
        <p:cNvPr id="1" name=""/>
        <p:cNvGrpSpPr/>
        <p:nvPr/>
      </p:nvGrpSpPr>
      <p:grpSpPr>
        <a:xfrm>
          <a:off x="0" y="0"/>
          <a:ext cx="0" cy="0"/>
          <a:chOff x="0" y="0"/>
          <a:chExt cx="0" cy="0"/>
        </a:xfrm>
      </p:grpSpPr>
      <p:sp>
        <p:nvSpPr>
          <p:cNvPr id="2" name="Freeform 2"/>
          <p:cNvSpPr/>
          <p:nvPr/>
        </p:nvSpPr>
        <p:spPr>
          <a:xfrm rot="-5400000">
            <a:off x="476287" y="550875"/>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7" name="TextBox 7"/>
          <p:cNvSpPr txBox="1"/>
          <p:nvPr/>
        </p:nvSpPr>
        <p:spPr>
          <a:xfrm>
            <a:off x="1054337" y="7219641"/>
            <a:ext cx="4267200" cy="1581459"/>
          </a:xfrm>
          <a:prstGeom prst="rect">
            <a:avLst/>
          </a:prstGeom>
        </p:spPr>
        <p:txBody>
          <a:bodyPr wrap="square" lIns="0" tIns="0" rIns="0" bIns="0" rtlCol="0" anchor="t">
            <a:spAutoFit/>
          </a:bodyPr>
          <a:lstStyle/>
          <a:p>
            <a:pPr algn="ctr">
              <a:lnSpc>
                <a:spcPts val="4200"/>
              </a:lnSpc>
            </a:pPr>
            <a:r>
              <a:rPr lang="es-CO" sz="3000" noProof="0" dirty="0">
                <a:solidFill>
                  <a:srgbClr val="353534"/>
                </a:solidFill>
                <a:latin typeface="Merriweather"/>
                <a:ea typeface="Merriweather"/>
                <a:cs typeface="Merriweather"/>
                <a:sym typeface="Merriweather"/>
              </a:rPr>
              <a:t>Precesión del Perihelio de Mercurio</a:t>
            </a:r>
          </a:p>
          <a:p>
            <a:pPr algn="ctr">
              <a:lnSpc>
                <a:spcPts val="4200"/>
              </a:lnSpc>
              <a:spcBef>
                <a:spcPct val="0"/>
              </a:spcBef>
            </a:pPr>
            <a:endParaRPr lang="es-CO" sz="3000" noProof="0" dirty="0">
              <a:solidFill>
                <a:srgbClr val="353534"/>
              </a:solidFill>
              <a:latin typeface="Merriweather"/>
              <a:ea typeface="Merriweather"/>
              <a:cs typeface="Merriweather"/>
              <a:sym typeface="Merriweather"/>
            </a:endParaRPr>
          </a:p>
        </p:txBody>
      </p:sp>
      <p:grpSp>
        <p:nvGrpSpPr>
          <p:cNvPr id="8" name="Group 8"/>
          <p:cNvGrpSpPr/>
          <p:nvPr/>
        </p:nvGrpSpPr>
        <p:grpSpPr>
          <a:xfrm>
            <a:off x="16197774" y="8764908"/>
            <a:ext cx="1061526" cy="3044184"/>
            <a:chOff x="0" y="0"/>
            <a:chExt cx="279579" cy="801760"/>
          </a:xfrm>
        </p:grpSpPr>
        <p:sp>
          <p:nvSpPr>
            <p:cNvPr id="9" name="Freeform 9"/>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10" name="TextBox 10"/>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sp>
        <p:nvSpPr>
          <p:cNvPr id="11" name="TextBox 11"/>
          <p:cNvSpPr txBox="1"/>
          <p:nvPr/>
        </p:nvSpPr>
        <p:spPr>
          <a:xfrm>
            <a:off x="16084888" y="9153907"/>
            <a:ext cx="1174412" cy="514350"/>
          </a:xfrm>
          <a:prstGeom prst="rect">
            <a:avLst/>
          </a:prstGeom>
        </p:spPr>
        <p:txBody>
          <a:bodyPr lIns="0" tIns="0" rIns="0" bIns="0" rtlCol="0" anchor="t">
            <a:spAutoFit/>
          </a:bodyPr>
          <a:lstStyle/>
          <a:p>
            <a:pPr algn="ctr">
              <a:lnSpc>
                <a:spcPts val="4200"/>
              </a:lnSpc>
              <a:spcBef>
                <a:spcPct val="0"/>
              </a:spcBef>
            </a:pPr>
            <a:r>
              <a:rPr lang="en-US" sz="3000">
                <a:solidFill>
                  <a:srgbClr val="353534"/>
                </a:solidFill>
                <a:latin typeface="Merriweather"/>
                <a:ea typeface="Merriweather"/>
                <a:cs typeface="Merriweather"/>
                <a:sym typeface="Merriweather"/>
              </a:rPr>
              <a:t>02</a:t>
            </a:r>
          </a:p>
        </p:txBody>
      </p:sp>
      <p:sp>
        <p:nvSpPr>
          <p:cNvPr id="20" name="TextBox 10">
            <a:extLst>
              <a:ext uri="{FF2B5EF4-FFF2-40B4-BE49-F238E27FC236}">
                <a16:creationId xmlns:a16="http://schemas.microsoft.com/office/drawing/2014/main" id="{DBD83CDA-3384-76FF-E9B7-9E466CBD7BEB}"/>
              </a:ext>
            </a:extLst>
          </p:cNvPr>
          <p:cNvSpPr txBox="1"/>
          <p:nvPr/>
        </p:nvSpPr>
        <p:spPr>
          <a:xfrm>
            <a:off x="3952197" y="686702"/>
            <a:ext cx="10383605" cy="1368424"/>
          </a:xfrm>
          <a:prstGeom prst="rect">
            <a:avLst/>
          </a:prstGeom>
        </p:spPr>
        <p:txBody>
          <a:bodyPr lIns="0" tIns="0" rIns="0" bIns="0" rtlCol="0" anchor="t">
            <a:spAutoFit/>
          </a:bodyPr>
          <a:lstStyle/>
          <a:p>
            <a:pPr algn="ctr">
              <a:lnSpc>
                <a:spcPts val="11200"/>
              </a:lnSpc>
              <a:spcBef>
                <a:spcPct val="0"/>
              </a:spcBef>
            </a:pPr>
            <a:r>
              <a:rPr lang="es-CO" sz="8000" noProof="0" dirty="0">
                <a:solidFill>
                  <a:srgbClr val="353534"/>
                </a:solidFill>
                <a:latin typeface="Abril Fatface"/>
                <a:ea typeface="Abril Fatface"/>
                <a:cs typeface="Abril Fatface"/>
                <a:sym typeface="Abril Fatface"/>
              </a:rPr>
              <a:t>Introducción</a:t>
            </a:r>
          </a:p>
        </p:txBody>
      </p:sp>
      <p:sp>
        <p:nvSpPr>
          <p:cNvPr id="22" name="Freeform 9">
            <a:extLst>
              <a:ext uri="{FF2B5EF4-FFF2-40B4-BE49-F238E27FC236}">
                <a16:creationId xmlns:a16="http://schemas.microsoft.com/office/drawing/2014/main" id="{D633862A-AED4-5088-EF48-60B94350AF7C}"/>
              </a:ext>
            </a:extLst>
          </p:cNvPr>
          <p:cNvSpPr/>
          <p:nvPr/>
        </p:nvSpPr>
        <p:spPr>
          <a:xfrm>
            <a:off x="14754979" y="536003"/>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pic>
        <p:nvPicPr>
          <p:cNvPr id="23" name="Imagen 22" descr="Strange Nature of Mercury's Orbit | Revealed Via Einstein's General  Relativity - RankRed">
            <a:extLst>
              <a:ext uri="{FF2B5EF4-FFF2-40B4-BE49-F238E27FC236}">
                <a16:creationId xmlns:a16="http://schemas.microsoft.com/office/drawing/2014/main" id="{09A0790E-A284-D662-E3A1-D6281C3E076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397448" y="3449395"/>
            <a:ext cx="3580977" cy="3497421"/>
          </a:xfrm>
          <a:prstGeom prst="rect">
            <a:avLst/>
          </a:prstGeom>
        </p:spPr>
      </p:pic>
      <p:pic>
        <p:nvPicPr>
          <p:cNvPr id="25" name="Imagen 24">
            <a:extLst>
              <a:ext uri="{FF2B5EF4-FFF2-40B4-BE49-F238E27FC236}">
                <a16:creationId xmlns:a16="http://schemas.microsoft.com/office/drawing/2014/main" id="{DEC29EEB-77E3-6766-0E12-0F4FFA3E2D88}"/>
              </a:ext>
            </a:extLst>
          </p:cNvPr>
          <p:cNvPicPr>
            <a:picLocks noChangeAspect="1"/>
          </p:cNvPicPr>
          <p:nvPr/>
        </p:nvPicPr>
        <p:blipFill>
          <a:blip r:embed="rId4">
            <a:clrChange>
              <a:clrFrom>
                <a:srgbClr val="FEFEFE"/>
              </a:clrFrom>
              <a:clrTo>
                <a:srgbClr val="FEFEFE">
                  <a:alpha val="0"/>
                </a:srgbClr>
              </a:clrTo>
            </a:clrChange>
          </a:blip>
          <a:stretch>
            <a:fillRect/>
          </a:stretch>
        </p:blipFill>
        <p:spPr>
          <a:xfrm>
            <a:off x="5867400" y="3518076"/>
            <a:ext cx="5786554" cy="3030524"/>
          </a:xfrm>
          <a:prstGeom prst="rect">
            <a:avLst/>
          </a:prstGeom>
        </p:spPr>
      </p:pic>
      <p:pic>
        <p:nvPicPr>
          <p:cNvPr id="27" name="Imagen 26">
            <a:extLst>
              <a:ext uri="{FF2B5EF4-FFF2-40B4-BE49-F238E27FC236}">
                <a16:creationId xmlns:a16="http://schemas.microsoft.com/office/drawing/2014/main" id="{129C59DD-2D0A-07A2-22FE-F9E7E83A095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2262840" y="3662738"/>
            <a:ext cx="4627712" cy="3085142"/>
          </a:xfrm>
          <a:prstGeom prst="rect">
            <a:avLst/>
          </a:prstGeom>
        </p:spPr>
      </p:pic>
      <p:sp>
        <p:nvSpPr>
          <p:cNvPr id="31" name="TextBox 7">
            <a:extLst>
              <a:ext uri="{FF2B5EF4-FFF2-40B4-BE49-F238E27FC236}">
                <a16:creationId xmlns:a16="http://schemas.microsoft.com/office/drawing/2014/main" id="{E5446B2A-477D-C20C-2990-E10C1FDDB703}"/>
              </a:ext>
            </a:extLst>
          </p:cNvPr>
          <p:cNvSpPr txBox="1"/>
          <p:nvPr/>
        </p:nvSpPr>
        <p:spPr>
          <a:xfrm>
            <a:off x="6858000" y="7219641"/>
            <a:ext cx="4267200" cy="1581459"/>
          </a:xfrm>
          <a:prstGeom prst="rect">
            <a:avLst/>
          </a:prstGeom>
        </p:spPr>
        <p:txBody>
          <a:bodyPr wrap="square" lIns="0" tIns="0" rIns="0" bIns="0" rtlCol="0" anchor="t">
            <a:spAutoFit/>
          </a:bodyPr>
          <a:lstStyle/>
          <a:p>
            <a:pPr algn="ctr">
              <a:lnSpc>
                <a:spcPts val="4200"/>
              </a:lnSpc>
            </a:pPr>
            <a:r>
              <a:rPr lang="es-CO" sz="3000" noProof="0" dirty="0">
                <a:solidFill>
                  <a:srgbClr val="353534"/>
                </a:solidFill>
                <a:latin typeface="Merriweather"/>
                <a:ea typeface="Merriweather"/>
                <a:cs typeface="Merriweather"/>
                <a:sym typeface="Merriweather"/>
              </a:rPr>
              <a:t>Deflexión de la </a:t>
            </a:r>
            <a:r>
              <a:rPr lang="es-CO" sz="3000" dirty="0">
                <a:solidFill>
                  <a:srgbClr val="353534"/>
                </a:solidFill>
                <a:latin typeface="Merriweather"/>
                <a:ea typeface="Merriweather"/>
                <a:cs typeface="Merriweather"/>
                <a:sym typeface="Merriweather"/>
              </a:rPr>
              <a:t>Luz</a:t>
            </a:r>
            <a:r>
              <a:rPr lang="es-CO" sz="3000" noProof="0" dirty="0">
                <a:solidFill>
                  <a:srgbClr val="353534"/>
                </a:solidFill>
                <a:latin typeface="Merriweather"/>
                <a:ea typeface="Merriweather"/>
                <a:cs typeface="Merriweather"/>
                <a:sym typeface="Merriweather"/>
              </a:rPr>
              <a:t> por el Sol</a:t>
            </a:r>
          </a:p>
          <a:p>
            <a:pPr algn="ctr">
              <a:lnSpc>
                <a:spcPts val="4200"/>
              </a:lnSpc>
              <a:spcBef>
                <a:spcPct val="0"/>
              </a:spcBef>
            </a:pPr>
            <a:endParaRPr lang="es-CO" sz="3000" noProof="0" dirty="0">
              <a:solidFill>
                <a:srgbClr val="353534"/>
              </a:solidFill>
              <a:latin typeface="Merriweather"/>
              <a:ea typeface="Merriweather"/>
              <a:cs typeface="Merriweather"/>
              <a:sym typeface="Merriweather"/>
            </a:endParaRPr>
          </a:p>
        </p:txBody>
      </p:sp>
      <p:sp>
        <p:nvSpPr>
          <p:cNvPr id="33" name="TextBox 7">
            <a:extLst>
              <a:ext uri="{FF2B5EF4-FFF2-40B4-BE49-F238E27FC236}">
                <a16:creationId xmlns:a16="http://schemas.microsoft.com/office/drawing/2014/main" id="{E065F441-F58D-9D98-9ACA-704B62104254}"/>
              </a:ext>
            </a:extLst>
          </p:cNvPr>
          <p:cNvSpPr txBox="1"/>
          <p:nvPr/>
        </p:nvSpPr>
        <p:spPr>
          <a:xfrm>
            <a:off x="12443096" y="7136879"/>
            <a:ext cx="4267200" cy="1581459"/>
          </a:xfrm>
          <a:prstGeom prst="rect">
            <a:avLst/>
          </a:prstGeom>
        </p:spPr>
        <p:txBody>
          <a:bodyPr wrap="square" lIns="0" tIns="0" rIns="0" bIns="0" rtlCol="0" anchor="t">
            <a:spAutoFit/>
          </a:bodyPr>
          <a:lstStyle/>
          <a:p>
            <a:pPr algn="ctr">
              <a:lnSpc>
                <a:spcPts val="4200"/>
              </a:lnSpc>
            </a:pPr>
            <a:r>
              <a:rPr lang="es-CO" sz="3000" noProof="0" dirty="0">
                <a:solidFill>
                  <a:srgbClr val="353534"/>
                </a:solidFill>
                <a:latin typeface="Merriweather"/>
                <a:ea typeface="Merriweather"/>
                <a:cs typeface="Merriweather"/>
                <a:sym typeface="Merriweather"/>
              </a:rPr>
              <a:t>Corrimiento al Rojo Gravitacional</a:t>
            </a:r>
          </a:p>
          <a:p>
            <a:pPr algn="ctr">
              <a:lnSpc>
                <a:spcPts val="4200"/>
              </a:lnSpc>
              <a:spcBef>
                <a:spcPct val="0"/>
              </a:spcBef>
            </a:pPr>
            <a:endParaRPr lang="es-CO" sz="3000" noProof="0" dirty="0">
              <a:solidFill>
                <a:srgbClr val="353534"/>
              </a:solidFill>
              <a:latin typeface="Merriweather"/>
              <a:ea typeface="Merriweather"/>
              <a:cs typeface="Merriweather"/>
              <a:sym typeface="Merriweather"/>
            </a:endParaRPr>
          </a:p>
        </p:txBody>
      </p:sp>
      <p:sp>
        <p:nvSpPr>
          <p:cNvPr id="53" name="Freeform 7">
            <a:extLst>
              <a:ext uri="{FF2B5EF4-FFF2-40B4-BE49-F238E27FC236}">
                <a16:creationId xmlns:a16="http://schemas.microsoft.com/office/drawing/2014/main" id="{CBA0EC8C-6078-C666-40C2-D143619655D8}"/>
              </a:ext>
            </a:extLst>
          </p:cNvPr>
          <p:cNvSpPr/>
          <p:nvPr/>
        </p:nvSpPr>
        <p:spPr>
          <a:xfrm>
            <a:off x="495705" y="9089666"/>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CO"/>
          </a:p>
        </p:txBody>
      </p:sp>
      <p:sp>
        <p:nvSpPr>
          <p:cNvPr id="55" name="Freeform 8">
            <a:extLst>
              <a:ext uri="{FF2B5EF4-FFF2-40B4-BE49-F238E27FC236}">
                <a16:creationId xmlns:a16="http://schemas.microsoft.com/office/drawing/2014/main" id="{6C3AF7D3-BAD1-32C1-4BC2-761890EDD0A6}"/>
              </a:ext>
            </a:extLst>
          </p:cNvPr>
          <p:cNvSpPr/>
          <p:nvPr/>
        </p:nvSpPr>
        <p:spPr>
          <a:xfrm rot="-5400000">
            <a:off x="-1294784" y="7319324"/>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CO"/>
          </a:p>
        </p:txBody>
      </p:sp>
      <p:sp>
        <p:nvSpPr>
          <p:cNvPr id="57" name="Freeform 12">
            <a:extLst>
              <a:ext uri="{FF2B5EF4-FFF2-40B4-BE49-F238E27FC236}">
                <a16:creationId xmlns:a16="http://schemas.microsoft.com/office/drawing/2014/main" id="{4172C1E7-FEEE-1210-F65B-79C8AD91BD53}"/>
              </a:ext>
            </a:extLst>
          </p:cNvPr>
          <p:cNvSpPr/>
          <p:nvPr/>
        </p:nvSpPr>
        <p:spPr>
          <a:xfrm rot="-10800000">
            <a:off x="12626322" y="9089666"/>
            <a:ext cx="3580978" cy="296130"/>
          </a:xfrm>
          <a:custGeom>
            <a:avLst/>
            <a:gdLst/>
            <a:ahLst/>
            <a:cxnLst/>
            <a:rect l="l" t="t" r="r" b="b"/>
            <a:pathLst>
              <a:path w="3580978" h="296130">
                <a:moveTo>
                  <a:pt x="0" y="0"/>
                </a:moveTo>
                <a:lnTo>
                  <a:pt x="3580977" y="0"/>
                </a:lnTo>
                <a:lnTo>
                  <a:pt x="3580977" y="296130"/>
                </a:lnTo>
                <a:lnTo>
                  <a:pt x="0" y="29613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CO"/>
          </a:p>
        </p:txBody>
      </p:sp>
      <p:pic>
        <p:nvPicPr>
          <p:cNvPr id="59" name="Picture 2" descr="Planetario Halley UIS – Grupo Halley">
            <a:extLst>
              <a:ext uri="{FF2B5EF4-FFF2-40B4-BE49-F238E27FC236}">
                <a16:creationId xmlns:a16="http://schemas.microsoft.com/office/drawing/2014/main" id="{E1252FF4-9D09-0600-8927-2D812EB62F36}"/>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50000"/>
          <a:stretch>
            <a:fillRect/>
          </a:stretch>
        </p:blipFill>
        <p:spPr bwMode="auto">
          <a:xfrm>
            <a:off x="3744275" y="9380251"/>
            <a:ext cx="598963" cy="713607"/>
          </a:xfrm>
          <a:prstGeom prst="rect">
            <a:avLst/>
          </a:prstGeom>
          <a:noFill/>
          <a:extLst>
            <a:ext uri="{909E8E84-426E-40DD-AFC4-6F175D3DCCD1}">
              <a14:hiddenFill xmlns:a14="http://schemas.microsoft.com/office/drawing/2010/main">
                <a:solidFill>
                  <a:srgbClr val="FFFFFF"/>
                </a:solidFill>
              </a14:hiddenFill>
            </a:ext>
          </a:extLst>
        </p:spPr>
      </p:pic>
      <p:pic>
        <p:nvPicPr>
          <p:cNvPr id="61" name="Imagen 60">
            <a:extLst>
              <a:ext uri="{FF2B5EF4-FFF2-40B4-BE49-F238E27FC236}">
                <a16:creationId xmlns:a16="http://schemas.microsoft.com/office/drawing/2014/main" id="{0AB1B744-7554-225A-B657-53006D3426DF}"/>
              </a:ext>
            </a:extLst>
          </p:cNvPr>
          <p:cNvPicPr>
            <a:picLocks noChangeAspect="1"/>
          </p:cNvPicPr>
          <p:nvPr/>
        </p:nvPicPr>
        <p:blipFill>
          <a:blip r:embed="rId8"/>
          <a:stretch>
            <a:fillRect/>
          </a:stretch>
        </p:blipFill>
        <p:spPr>
          <a:xfrm>
            <a:off x="423753" y="9385796"/>
            <a:ext cx="2237582" cy="702516"/>
          </a:xfrm>
          <a:prstGeom prst="rect">
            <a:avLst/>
          </a:prstGeom>
        </p:spPr>
      </p:pic>
      <p:pic>
        <p:nvPicPr>
          <p:cNvPr id="63" name="Picture 2">
            <a:extLst>
              <a:ext uri="{FF2B5EF4-FFF2-40B4-BE49-F238E27FC236}">
                <a16:creationId xmlns:a16="http://schemas.microsoft.com/office/drawing/2014/main" id="{A0FF9145-9E3C-EB49-AE07-BE611302CF10}"/>
              </a:ext>
            </a:extLst>
          </p:cNvPr>
          <p:cNvPicPr>
            <a:picLocks noChangeAspect="1" noChangeArrowheads="1"/>
          </p:cNvPicPr>
          <p:nvPr/>
        </p:nvPicPr>
        <p:blipFill>
          <a:blip r:embed="rId9"/>
          <a:srcRect/>
          <a:stretch>
            <a:fillRect/>
          </a:stretch>
        </p:blipFill>
        <p:spPr bwMode="auto">
          <a:xfrm>
            <a:off x="2774221" y="9337184"/>
            <a:ext cx="857168" cy="7997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0EFE5"/>
        </a:solidFill>
        <a:effectLst/>
      </p:bgPr>
    </p:bg>
    <p:spTree>
      <p:nvGrpSpPr>
        <p:cNvPr id="1" name=""/>
        <p:cNvGrpSpPr/>
        <p:nvPr/>
      </p:nvGrpSpPr>
      <p:grpSpPr>
        <a:xfrm>
          <a:off x="0" y="0"/>
          <a:ext cx="0" cy="0"/>
          <a:chOff x="0" y="0"/>
          <a:chExt cx="0" cy="0"/>
        </a:xfrm>
      </p:grpSpPr>
      <p:sp>
        <p:nvSpPr>
          <p:cNvPr id="2" name="Freeform 2"/>
          <p:cNvSpPr/>
          <p:nvPr/>
        </p:nvSpPr>
        <p:spPr>
          <a:xfrm rot="-5400000">
            <a:off x="476287" y="550875"/>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3" name="Freeform 3"/>
          <p:cNvSpPr/>
          <p:nvPr/>
        </p:nvSpPr>
        <p:spPr>
          <a:xfrm>
            <a:off x="495705" y="9364617"/>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4" name="Freeform 4"/>
          <p:cNvSpPr/>
          <p:nvPr/>
        </p:nvSpPr>
        <p:spPr>
          <a:xfrm rot="-5400000">
            <a:off x="-1294784" y="7594275"/>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5" name="Freeform 5"/>
          <p:cNvSpPr/>
          <p:nvPr/>
        </p:nvSpPr>
        <p:spPr>
          <a:xfrm>
            <a:off x="14754979" y="536003"/>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6" name="TextBox 6"/>
          <p:cNvSpPr txBox="1"/>
          <p:nvPr/>
        </p:nvSpPr>
        <p:spPr>
          <a:xfrm>
            <a:off x="3952197" y="1443725"/>
            <a:ext cx="10383605" cy="1368424"/>
          </a:xfrm>
          <a:prstGeom prst="rect">
            <a:avLst/>
          </a:prstGeom>
        </p:spPr>
        <p:txBody>
          <a:bodyPr lIns="0" tIns="0" rIns="0" bIns="0" rtlCol="0" anchor="t">
            <a:spAutoFit/>
          </a:bodyPr>
          <a:lstStyle/>
          <a:p>
            <a:pPr algn="ctr">
              <a:lnSpc>
                <a:spcPts val="11200"/>
              </a:lnSpc>
              <a:spcBef>
                <a:spcPct val="0"/>
              </a:spcBef>
            </a:pPr>
            <a:r>
              <a:rPr lang="en-US" sz="8000">
                <a:solidFill>
                  <a:srgbClr val="353534"/>
                </a:solidFill>
                <a:latin typeface="Abril Fatface"/>
                <a:ea typeface="Abril Fatface"/>
                <a:cs typeface="Abril Fatface"/>
                <a:sym typeface="Abril Fatface"/>
              </a:rPr>
              <a:t>RESULT</a:t>
            </a:r>
          </a:p>
        </p:txBody>
      </p:sp>
      <p:sp>
        <p:nvSpPr>
          <p:cNvPr id="7" name="TextBox 7"/>
          <p:cNvSpPr txBox="1"/>
          <p:nvPr/>
        </p:nvSpPr>
        <p:spPr>
          <a:xfrm>
            <a:off x="9341515" y="3799201"/>
            <a:ext cx="6776725" cy="4248150"/>
          </a:xfrm>
          <a:prstGeom prst="rect">
            <a:avLst/>
          </a:prstGeom>
        </p:spPr>
        <p:txBody>
          <a:bodyPr lIns="0" tIns="0" rIns="0" bIns="0" rtlCol="0" anchor="t">
            <a:spAutoFit/>
          </a:bodyPr>
          <a:lstStyle/>
          <a:p>
            <a:pPr algn="l">
              <a:lnSpc>
                <a:spcPts val="4200"/>
              </a:lnSpc>
              <a:spcBef>
                <a:spcPct val="0"/>
              </a:spcBef>
            </a:pPr>
            <a:r>
              <a:rPr lang="en-US" sz="3000">
                <a:solidFill>
                  <a:srgbClr val="353534"/>
                </a:solidFill>
                <a:latin typeface="Merriweather"/>
                <a:ea typeface="Merriweather"/>
                <a:cs typeface="Merriweather"/>
                <a:sym typeface="Merriweather"/>
              </a:rPr>
              <a:t>Lorem ipsum dolor sit amet, consectetur adipiscing elit, sed do eiusmod tempor incididunt ut labore et dolore magna aliqua. Ut enim ad minim veniam, quis nostrud exercitation ullamco laboris nisi ut aliquip ex ea commodo consequat.</a:t>
            </a:r>
          </a:p>
        </p:txBody>
      </p:sp>
      <p:pic>
        <p:nvPicPr>
          <p:cNvPr id="8" name="Picture 8"/>
          <p:cNvPicPr>
            <a:picLocks noChangeAspect="1"/>
          </p:cNvPicPr>
          <p:nvPr/>
        </p:nvPicPr>
        <p:blipFill>
          <a:blip r:embed="rId4"/>
          <a:stretch>
            <a:fillRect/>
          </a:stretch>
        </p:blipFill>
        <p:spPr>
          <a:xfrm>
            <a:off x="1488366" y="3050964"/>
            <a:ext cx="7013312" cy="6008983"/>
          </a:xfrm>
          <a:prstGeom prst="rect">
            <a:avLst/>
          </a:prstGeom>
        </p:spPr>
      </p:pic>
      <p:grpSp>
        <p:nvGrpSpPr>
          <p:cNvPr id="9" name="Group 9"/>
          <p:cNvGrpSpPr/>
          <p:nvPr/>
        </p:nvGrpSpPr>
        <p:grpSpPr>
          <a:xfrm>
            <a:off x="16197774" y="8764908"/>
            <a:ext cx="1061526" cy="3044184"/>
            <a:chOff x="0" y="0"/>
            <a:chExt cx="279579" cy="801760"/>
          </a:xfrm>
        </p:grpSpPr>
        <p:sp>
          <p:nvSpPr>
            <p:cNvPr id="10" name="Freeform 10"/>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11" name="TextBox 11"/>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p:cNvSpPr txBox="1"/>
          <p:nvPr/>
        </p:nvSpPr>
        <p:spPr>
          <a:xfrm>
            <a:off x="16084888" y="9153907"/>
            <a:ext cx="1174412" cy="514350"/>
          </a:xfrm>
          <a:prstGeom prst="rect">
            <a:avLst/>
          </a:prstGeom>
        </p:spPr>
        <p:txBody>
          <a:bodyPr lIns="0" tIns="0" rIns="0" bIns="0" rtlCol="0" anchor="t">
            <a:spAutoFit/>
          </a:bodyPr>
          <a:lstStyle/>
          <a:p>
            <a:pPr algn="ctr">
              <a:lnSpc>
                <a:spcPts val="4200"/>
              </a:lnSpc>
              <a:spcBef>
                <a:spcPct val="0"/>
              </a:spcBef>
            </a:pPr>
            <a:r>
              <a:rPr lang="en-US" sz="3000">
                <a:solidFill>
                  <a:srgbClr val="353534"/>
                </a:solidFill>
                <a:latin typeface="Merriweather"/>
                <a:ea typeface="Merriweather"/>
                <a:cs typeface="Merriweather"/>
                <a:sym typeface="Merriweather"/>
              </a:rPr>
              <a:t>06</a:t>
            </a:r>
          </a:p>
        </p:txBody>
      </p:sp>
      <p:sp>
        <p:nvSpPr>
          <p:cNvPr id="13" name="Freeform 13"/>
          <p:cNvSpPr/>
          <p:nvPr/>
        </p:nvSpPr>
        <p:spPr>
          <a:xfrm rot="-10800000">
            <a:off x="12626322" y="9364617"/>
            <a:ext cx="3580978" cy="296130"/>
          </a:xfrm>
          <a:custGeom>
            <a:avLst/>
            <a:gdLst/>
            <a:ahLst/>
            <a:cxnLst/>
            <a:rect l="l" t="t" r="r" b="b"/>
            <a:pathLst>
              <a:path w="3580978" h="296130">
                <a:moveTo>
                  <a:pt x="0" y="0"/>
                </a:moveTo>
                <a:lnTo>
                  <a:pt x="3580977" y="0"/>
                </a:lnTo>
                <a:lnTo>
                  <a:pt x="3580977" y="296130"/>
                </a:lnTo>
                <a:lnTo>
                  <a:pt x="0" y="29613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0EFE5"/>
        </a:solidFill>
        <a:effectLst/>
      </p:bgPr>
    </p:bg>
    <p:spTree>
      <p:nvGrpSpPr>
        <p:cNvPr id="1" name=""/>
        <p:cNvGrpSpPr/>
        <p:nvPr/>
      </p:nvGrpSpPr>
      <p:grpSpPr>
        <a:xfrm>
          <a:off x="0" y="0"/>
          <a:ext cx="0" cy="0"/>
          <a:chOff x="0" y="0"/>
          <a:chExt cx="0" cy="0"/>
        </a:xfrm>
      </p:grpSpPr>
      <p:sp>
        <p:nvSpPr>
          <p:cNvPr id="2" name="Freeform 2"/>
          <p:cNvSpPr/>
          <p:nvPr/>
        </p:nvSpPr>
        <p:spPr>
          <a:xfrm rot="-5400000">
            <a:off x="476287" y="550875"/>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3" name="Freeform 3"/>
          <p:cNvSpPr/>
          <p:nvPr/>
        </p:nvSpPr>
        <p:spPr>
          <a:xfrm>
            <a:off x="495705" y="9364617"/>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4" name="Freeform 4"/>
          <p:cNvSpPr/>
          <p:nvPr/>
        </p:nvSpPr>
        <p:spPr>
          <a:xfrm rot="-5400000">
            <a:off x="-1294784" y="7594275"/>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5" name="Freeform 5"/>
          <p:cNvSpPr/>
          <p:nvPr/>
        </p:nvSpPr>
        <p:spPr>
          <a:xfrm>
            <a:off x="14754979" y="536003"/>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6" name="TextBox 6"/>
          <p:cNvSpPr txBox="1"/>
          <p:nvPr/>
        </p:nvSpPr>
        <p:spPr>
          <a:xfrm>
            <a:off x="3952197" y="1443725"/>
            <a:ext cx="10383605" cy="1368424"/>
          </a:xfrm>
          <a:prstGeom prst="rect">
            <a:avLst/>
          </a:prstGeom>
        </p:spPr>
        <p:txBody>
          <a:bodyPr lIns="0" tIns="0" rIns="0" bIns="0" rtlCol="0" anchor="t">
            <a:spAutoFit/>
          </a:bodyPr>
          <a:lstStyle/>
          <a:p>
            <a:pPr algn="ctr">
              <a:lnSpc>
                <a:spcPts val="11200"/>
              </a:lnSpc>
              <a:spcBef>
                <a:spcPct val="0"/>
              </a:spcBef>
            </a:pPr>
            <a:r>
              <a:rPr lang="en-US" sz="8000">
                <a:solidFill>
                  <a:srgbClr val="353534"/>
                </a:solidFill>
                <a:latin typeface="Abril Fatface"/>
                <a:ea typeface="Abril Fatface"/>
                <a:cs typeface="Abril Fatface"/>
                <a:sym typeface="Abril Fatface"/>
              </a:rPr>
              <a:t>CONCLUSION</a:t>
            </a:r>
          </a:p>
        </p:txBody>
      </p:sp>
      <p:sp>
        <p:nvSpPr>
          <p:cNvPr id="7" name="TextBox 7"/>
          <p:cNvSpPr txBox="1"/>
          <p:nvPr/>
        </p:nvSpPr>
        <p:spPr>
          <a:xfrm>
            <a:off x="4084897" y="3983724"/>
            <a:ext cx="10118206" cy="4248150"/>
          </a:xfrm>
          <a:prstGeom prst="rect">
            <a:avLst/>
          </a:prstGeom>
        </p:spPr>
        <p:txBody>
          <a:bodyPr lIns="0" tIns="0" rIns="0" bIns="0" rtlCol="0" anchor="t">
            <a:spAutoFit/>
          </a:bodyPr>
          <a:lstStyle/>
          <a:p>
            <a:pPr algn="ctr">
              <a:lnSpc>
                <a:spcPts val="4200"/>
              </a:lnSpc>
            </a:pPr>
            <a:r>
              <a:rPr lang="en-US" sz="3000">
                <a:solidFill>
                  <a:srgbClr val="353534"/>
                </a:solidFill>
                <a:latin typeface="Merriweather"/>
                <a:ea typeface="Merriweather"/>
                <a:cs typeface="Merriweather"/>
                <a:sym typeface="Merriweather"/>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a:t>
            </a:r>
          </a:p>
          <a:p>
            <a:pPr algn="ctr">
              <a:lnSpc>
                <a:spcPts val="4200"/>
              </a:lnSpc>
              <a:spcBef>
                <a:spcPct val="0"/>
              </a:spcBef>
            </a:pPr>
            <a:endParaRPr lang="en-US" sz="3000">
              <a:solidFill>
                <a:srgbClr val="353534"/>
              </a:solidFill>
              <a:latin typeface="Merriweather"/>
              <a:ea typeface="Merriweather"/>
              <a:cs typeface="Merriweather"/>
              <a:sym typeface="Merriweather"/>
            </a:endParaRPr>
          </a:p>
        </p:txBody>
      </p:sp>
      <p:grpSp>
        <p:nvGrpSpPr>
          <p:cNvPr id="8" name="Group 8"/>
          <p:cNvGrpSpPr/>
          <p:nvPr/>
        </p:nvGrpSpPr>
        <p:grpSpPr>
          <a:xfrm>
            <a:off x="16197774" y="8764908"/>
            <a:ext cx="1061526" cy="3044184"/>
            <a:chOff x="0" y="0"/>
            <a:chExt cx="279579" cy="801760"/>
          </a:xfrm>
        </p:grpSpPr>
        <p:sp>
          <p:nvSpPr>
            <p:cNvPr id="9" name="Freeform 9"/>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10" name="TextBox 10"/>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sp>
        <p:nvSpPr>
          <p:cNvPr id="11" name="TextBox 11"/>
          <p:cNvSpPr txBox="1"/>
          <p:nvPr/>
        </p:nvSpPr>
        <p:spPr>
          <a:xfrm>
            <a:off x="16084888" y="9153907"/>
            <a:ext cx="1174412" cy="514350"/>
          </a:xfrm>
          <a:prstGeom prst="rect">
            <a:avLst/>
          </a:prstGeom>
        </p:spPr>
        <p:txBody>
          <a:bodyPr lIns="0" tIns="0" rIns="0" bIns="0" rtlCol="0" anchor="t">
            <a:spAutoFit/>
          </a:bodyPr>
          <a:lstStyle/>
          <a:p>
            <a:pPr algn="ctr">
              <a:lnSpc>
                <a:spcPts val="4200"/>
              </a:lnSpc>
              <a:spcBef>
                <a:spcPct val="0"/>
              </a:spcBef>
            </a:pPr>
            <a:r>
              <a:rPr lang="en-US" sz="3000">
                <a:solidFill>
                  <a:srgbClr val="353534"/>
                </a:solidFill>
                <a:latin typeface="Merriweather"/>
                <a:ea typeface="Merriweather"/>
                <a:cs typeface="Merriweather"/>
                <a:sym typeface="Merriweather"/>
              </a:rPr>
              <a:t>08</a:t>
            </a:r>
          </a:p>
        </p:txBody>
      </p:sp>
      <p:sp>
        <p:nvSpPr>
          <p:cNvPr id="12" name="Freeform 12"/>
          <p:cNvSpPr/>
          <p:nvPr/>
        </p:nvSpPr>
        <p:spPr>
          <a:xfrm rot="-10800000">
            <a:off x="12626322" y="9364617"/>
            <a:ext cx="3580978" cy="296130"/>
          </a:xfrm>
          <a:custGeom>
            <a:avLst/>
            <a:gdLst/>
            <a:ahLst/>
            <a:cxnLst/>
            <a:rect l="l" t="t" r="r" b="b"/>
            <a:pathLst>
              <a:path w="3580978" h="296130">
                <a:moveTo>
                  <a:pt x="0" y="0"/>
                </a:moveTo>
                <a:lnTo>
                  <a:pt x="3580977" y="0"/>
                </a:lnTo>
                <a:lnTo>
                  <a:pt x="3580977" y="296130"/>
                </a:lnTo>
                <a:lnTo>
                  <a:pt x="0" y="29613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0EFE5"/>
        </a:solidFill>
        <a:effectLst/>
      </p:bgPr>
    </p:bg>
    <p:spTree>
      <p:nvGrpSpPr>
        <p:cNvPr id="1" name=""/>
        <p:cNvGrpSpPr/>
        <p:nvPr/>
      </p:nvGrpSpPr>
      <p:grpSpPr>
        <a:xfrm>
          <a:off x="0" y="0"/>
          <a:ext cx="0" cy="0"/>
          <a:chOff x="0" y="0"/>
          <a:chExt cx="0" cy="0"/>
        </a:xfrm>
      </p:grpSpPr>
      <p:sp>
        <p:nvSpPr>
          <p:cNvPr id="2" name="Freeform 2"/>
          <p:cNvSpPr/>
          <p:nvPr/>
        </p:nvSpPr>
        <p:spPr>
          <a:xfrm rot="-5400000">
            <a:off x="-2834272" y="550875"/>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5" name="Freeform 5"/>
          <p:cNvSpPr/>
          <p:nvPr/>
        </p:nvSpPr>
        <p:spPr>
          <a:xfrm>
            <a:off x="14754979" y="536003"/>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grpSp>
        <p:nvGrpSpPr>
          <p:cNvPr id="9" name="Group 9"/>
          <p:cNvGrpSpPr/>
          <p:nvPr/>
        </p:nvGrpSpPr>
        <p:grpSpPr>
          <a:xfrm>
            <a:off x="16197774" y="8764908"/>
            <a:ext cx="1061526" cy="3044184"/>
            <a:chOff x="0" y="0"/>
            <a:chExt cx="279579" cy="801760"/>
          </a:xfrm>
        </p:grpSpPr>
        <p:sp>
          <p:nvSpPr>
            <p:cNvPr id="10" name="Freeform 10"/>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11" name="TextBox 11"/>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p:cNvSpPr txBox="1"/>
          <p:nvPr/>
        </p:nvSpPr>
        <p:spPr>
          <a:xfrm>
            <a:off x="16084888" y="9153907"/>
            <a:ext cx="1174412" cy="514350"/>
          </a:xfrm>
          <a:prstGeom prst="rect">
            <a:avLst/>
          </a:prstGeom>
        </p:spPr>
        <p:txBody>
          <a:bodyPr lIns="0" tIns="0" rIns="0" bIns="0" rtlCol="0" anchor="t">
            <a:spAutoFit/>
          </a:bodyPr>
          <a:lstStyle/>
          <a:p>
            <a:pPr algn="ctr">
              <a:lnSpc>
                <a:spcPts val="4200"/>
              </a:lnSpc>
              <a:spcBef>
                <a:spcPct val="0"/>
              </a:spcBef>
            </a:pPr>
            <a:r>
              <a:rPr lang="en-US" sz="3000" dirty="0">
                <a:solidFill>
                  <a:srgbClr val="353534"/>
                </a:solidFill>
                <a:latin typeface="Merriweather"/>
                <a:ea typeface="Merriweather"/>
                <a:cs typeface="Merriweather"/>
                <a:sym typeface="Merriweather"/>
              </a:rPr>
              <a:t>02</a:t>
            </a:r>
          </a:p>
        </p:txBody>
      </p:sp>
      <p:sp>
        <p:nvSpPr>
          <p:cNvPr id="15" name="TextBox 10">
            <a:extLst>
              <a:ext uri="{FF2B5EF4-FFF2-40B4-BE49-F238E27FC236}">
                <a16:creationId xmlns:a16="http://schemas.microsoft.com/office/drawing/2014/main" id="{D7D003EC-2EEE-2A90-C319-8EA2F35B03D7}"/>
              </a:ext>
            </a:extLst>
          </p:cNvPr>
          <p:cNvSpPr txBox="1"/>
          <p:nvPr/>
        </p:nvSpPr>
        <p:spPr>
          <a:xfrm>
            <a:off x="495705" y="558863"/>
            <a:ext cx="10353058" cy="1342803"/>
          </a:xfrm>
          <a:prstGeom prst="rect">
            <a:avLst/>
          </a:prstGeom>
        </p:spPr>
        <p:txBody>
          <a:bodyPr wrap="square" lIns="0" tIns="0" rIns="0" bIns="0" rtlCol="0" anchor="t">
            <a:spAutoFit/>
          </a:bodyPr>
          <a:lstStyle/>
          <a:p>
            <a:pPr>
              <a:lnSpc>
                <a:spcPts val="11200"/>
              </a:lnSpc>
              <a:spcBef>
                <a:spcPct val="0"/>
              </a:spcBef>
            </a:pPr>
            <a:r>
              <a:rPr lang="es-CO" sz="8000" dirty="0">
                <a:solidFill>
                  <a:srgbClr val="353534"/>
                </a:solidFill>
                <a:latin typeface="Abril Fatface"/>
                <a:ea typeface="Abril Fatface"/>
                <a:cs typeface="Abril Fatface"/>
                <a:sym typeface="Abril Fatface"/>
              </a:rPr>
              <a:t>Objetos Compactos</a:t>
            </a:r>
          </a:p>
        </p:txBody>
      </p:sp>
      <p:pic>
        <p:nvPicPr>
          <p:cNvPr id="17" name="Imagen 16" descr="Texto, Carta&#10;&#10;El contenido generado por IA puede ser incorrecto.">
            <a:extLst>
              <a:ext uri="{FF2B5EF4-FFF2-40B4-BE49-F238E27FC236}">
                <a16:creationId xmlns:a16="http://schemas.microsoft.com/office/drawing/2014/main" id="{5F370442-5EF0-2CA0-1070-13B536D3B276}"/>
              </a:ext>
            </a:extLst>
          </p:cNvPr>
          <p:cNvPicPr>
            <a:picLocks noChangeAspect="1"/>
          </p:cNvPicPr>
          <p:nvPr/>
        </p:nvPicPr>
        <p:blipFill>
          <a:blip r:embed="rId3"/>
          <a:srcRect l="4486" r="5364" b="26660"/>
          <a:stretch/>
        </p:blipFill>
        <p:spPr>
          <a:xfrm>
            <a:off x="647700" y="6286500"/>
            <a:ext cx="8686800" cy="2427010"/>
          </a:xfrm>
          <a:prstGeom prst="rect">
            <a:avLst/>
          </a:prstGeom>
        </p:spPr>
      </p:pic>
      <p:pic>
        <p:nvPicPr>
          <p:cNvPr id="19" name="Imagen 18" descr="Interfaz de usuario gráfica&#10;&#10;El contenido generado por IA puede ser incorrecto.">
            <a:extLst>
              <a:ext uri="{FF2B5EF4-FFF2-40B4-BE49-F238E27FC236}">
                <a16:creationId xmlns:a16="http://schemas.microsoft.com/office/drawing/2014/main" id="{3873E816-B8AE-99DB-1E87-8F9CA6978946}"/>
              </a:ext>
            </a:extLst>
          </p:cNvPr>
          <p:cNvPicPr>
            <a:picLocks noChangeAspect="1"/>
          </p:cNvPicPr>
          <p:nvPr/>
        </p:nvPicPr>
        <p:blipFill>
          <a:blip r:embed="rId4"/>
          <a:stretch>
            <a:fillRect/>
          </a:stretch>
        </p:blipFill>
        <p:spPr>
          <a:xfrm>
            <a:off x="2195667" y="2324100"/>
            <a:ext cx="4205133" cy="4212095"/>
          </a:xfrm>
          <a:prstGeom prst="rect">
            <a:avLst/>
          </a:prstGeom>
        </p:spPr>
      </p:pic>
      <p:pic>
        <p:nvPicPr>
          <p:cNvPr id="21" name="Imagen 20" descr="Texto, Carta&#10;&#10;El contenido generado por IA puede ser incorrecto.">
            <a:extLst>
              <a:ext uri="{FF2B5EF4-FFF2-40B4-BE49-F238E27FC236}">
                <a16:creationId xmlns:a16="http://schemas.microsoft.com/office/drawing/2014/main" id="{FBF05291-5D56-544A-4A80-573566C3F1D7}"/>
              </a:ext>
            </a:extLst>
          </p:cNvPr>
          <p:cNvPicPr>
            <a:picLocks noChangeAspect="1"/>
          </p:cNvPicPr>
          <p:nvPr/>
        </p:nvPicPr>
        <p:blipFill>
          <a:blip r:embed="rId5"/>
          <a:stretch>
            <a:fillRect/>
          </a:stretch>
        </p:blipFill>
        <p:spPr>
          <a:xfrm>
            <a:off x="9620828" y="6303929"/>
            <a:ext cx="8057572" cy="2409581"/>
          </a:xfrm>
          <a:prstGeom prst="rect">
            <a:avLst/>
          </a:prstGeom>
        </p:spPr>
      </p:pic>
      <p:pic>
        <p:nvPicPr>
          <p:cNvPr id="23" name="Imagen 22" descr="Interfaz de usuario gráfica&#10;&#10;El contenido generado por IA puede ser incorrecto.">
            <a:extLst>
              <a:ext uri="{FF2B5EF4-FFF2-40B4-BE49-F238E27FC236}">
                <a16:creationId xmlns:a16="http://schemas.microsoft.com/office/drawing/2014/main" id="{4792C94C-E06E-04EE-EEF4-FFF67ED23817}"/>
              </a:ext>
            </a:extLst>
          </p:cNvPr>
          <p:cNvPicPr>
            <a:picLocks noChangeAspect="1"/>
          </p:cNvPicPr>
          <p:nvPr/>
        </p:nvPicPr>
        <p:blipFill>
          <a:blip r:embed="rId6"/>
          <a:srcRect l="-1" t="1482" r="1526"/>
          <a:stretch/>
        </p:blipFill>
        <p:spPr>
          <a:xfrm>
            <a:off x="10591800" y="2398816"/>
            <a:ext cx="4145517" cy="4137379"/>
          </a:xfrm>
          <a:prstGeom prst="rect">
            <a:avLst/>
          </a:prstGeom>
        </p:spPr>
      </p:pic>
      <p:sp>
        <p:nvSpPr>
          <p:cNvPr id="25" name="Freeform 7">
            <a:extLst>
              <a:ext uri="{FF2B5EF4-FFF2-40B4-BE49-F238E27FC236}">
                <a16:creationId xmlns:a16="http://schemas.microsoft.com/office/drawing/2014/main" id="{DD343479-E61D-4427-4302-BD80467BA2A8}"/>
              </a:ext>
            </a:extLst>
          </p:cNvPr>
          <p:cNvSpPr/>
          <p:nvPr/>
        </p:nvSpPr>
        <p:spPr>
          <a:xfrm>
            <a:off x="495705" y="9089666"/>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CO"/>
          </a:p>
        </p:txBody>
      </p:sp>
      <p:sp>
        <p:nvSpPr>
          <p:cNvPr id="27" name="Freeform 8">
            <a:extLst>
              <a:ext uri="{FF2B5EF4-FFF2-40B4-BE49-F238E27FC236}">
                <a16:creationId xmlns:a16="http://schemas.microsoft.com/office/drawing/2014/main" id="{FD2A2E59-596E-6D8F-90B2-9E6426DC8F6A}"/>
              </a:ext>
            </a:extLst>
          </p:cNvPr>
          <p:cNvSpPr/>
          <p:nvPr/>
        </p:nvSpPr>
        <p:spPr>
          <a:xfrm rot="-5400000">
            <a:off x="-1294784" y="7319324"/>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CO"/>
          </a:p>
        </p:txBody>
      </p:sp>
      <p:sp>
        <p:nvSpPr>
          <p:cNvPr id="29" name="Freeform 12">
            <a:extLst>
              <a:ext uri="{FF2B5EF4-FFF2-40B4-BE49-F238E27FC236}">
                <a16:creationId xmlns:a16="http://schemas.microsoft.com/office/drawing/2014/main" id="{D7B80E88-787A-FF98-0D06-BF85A591FA00}"/>
              </a:ext>
            </a:extLst>
          </p:cNvPr>
          <p:cNvSpPr/>
          <p:nvPr/>
        </p:nvSpPr>
        <p:spPr>
          <a:xfrm rot="-10800000">
            <a:off x="12626322" y="9089666"/>
            <a:ext cx="3580978" cy="296130"/>
          </a:xfrm>
          <a:custGeom>
            <a:avLst/>
            <a:gdLst/>
            <a:ahLst/>
            <a:cxnLst/>
            <a:rect l="l" t="t" r="r" b="b"/>
            <a:pathLst>
              <a:path w="3580978" h="296130">
                <a:moveTo>
                  <a:pt x="0" y="0"/>
                </a:moveTo>
                <a:lnTo>
                  <a:pt x="3580977" y="0"/>
                </a:lnTo>
                <a:lnTo>
                  <a:pt x="3580977" y="296130"/>
                </a:lnTo>
                <a:lnTo>
                  <a:pt x="0" y="29613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s-CO"/>
          </a:p>
        </p:txBody>
      </p:sp>
      <p:grpSp>
        <p:nvGrpSpPr>
          <p:cNvPr id="36" name="Group 9">
            <a:extLst>
              <a:ext uri="{FF2B5EF4-FFF2-40B4-BE49-F238E27FC236}">
                <a16:creationId xmlns:a16="http://schemas.microsoft.com/office/drawing/2014/main" id="{EF56ED69-E4ED-ED59-1813-B59F3309342A}"/>
              </a:ext>
            </a:extLst>
          </p:cNvPr>
          <p:cNvGrpSpPr/>
          <p:nvPr/>
        </p:nvGrpSpPr>
        <p:grpSpPr>
          <a:xfrm rot="5400000">
            <a:off x="7313590" y="4396785"/>
            <a:ext cx="1061526" cy="2734706"/>
            <a:chOff x="0" y="0"/>
            <a:chExt cx="279579" cy="801760"/>
          </a:xfrm>
        </p:grpSpPr>
        <p:sp>
          <p:nvSpPr>
            <p:cNvPr id="37" name="Freeform 10">
              <a:extLst>
                <a:ext uri="{FF2B5EF4-FFF2-40B4-BE49-F238E27FC236}">
                  <a16:creationId xmlns:a16="http://schemas.microsoft.com/office/drawing/2014/main" id="{337E356B-0FD8-96F3-29AF-623C04CDF453}"/>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38" name="TextBox 11">
              <a:extLst>
                <a:ext uri="{FF2B5EF4-FFF2-40B4-BE49-F238E27FC236}">
                  <a16:creationId xmlns:a16="http://schemas.microsoft.com/office/drawing/2014/main" id="{70BF61E9-69F7-E979-51CF-ADEFE7D30FA4}"/>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mc:AlternateContent xmlns:mc="http://schemas.openxmlformats.org/markup-compatibility/2006">
        <mc:Choice xmlns:a14="http://schemas.microsoft.com/office/drawing/2010/main" Requires="a14">
          <p:sp>
            <p:nvSpPr>
              <p:cNvPr id="40" name="TextBox 12">
                <a:extLst>
                  <a:ext uri="{FF2B5EF4-FFF2-40B4-BE49-F238E27FC236}">
                    <a16:creationId xmlns:a16="http://schemas.microsoft.com/office/drawing/2014/main" id="{18F7D633-9C26-CAD7-90D9-3BD3A6C70F30}"/>
                  </a:ext>
                </a:extLst>
              </p:cNvPr>
              <p:cNvSpPr txBox="1"/>
              <p:nvPr/>
            </p:nvSpPr>
            <p:spPr>
              <a:xfrm>
                <a:off x="6639638" y="5383508"/>
                <a:ext cx="2404023" cy="1131592"/>
              </a:xfrm>
              <a:prstGeom prst="rect">
                <a:avLst/>
              </a:prstGeom>
            </p:spPr>
            <p:txBody>
              <a:bodyPr wrap="square" lIns="0" tIns="0" rIns="0" bIns="0" rtlCol="0" anchor="t">
                <a:spAutoFit/>
              </a:bodyPr>
              <a:lstStyle/>
              <a:p>
                <a:pPr algn="ctr">
                  <a:spcBef>
                    <a:spcPct val="0"/>
                  </a:spcBef>
                </a:pPr>
                <a14:m>
                  <m:oMathPara xmlns:m="http://schemas.openxmlformats.org/officeDocument/2006/math">
                    <m:oMath>
                      <m:r>
                        <a:rPr lang="es-CO" sz="2400" i="1">
                          <a:solidFill>
                            <a:srgbClr val="353534"/>
                          </a:solidFill>
                          <a:latin typeface="Cambria Math" panose="02040503050406030204" pitchFamily="18" charset="0"/>
                          <a:ea typeface="KoHo"/>
                          <a:cs typeface="KoHo"/>
                          <a:sym typeface="KoHo"/>
                        </a:rPr>
                        <m:t>𝑀</m:t>
                      </m:r>
                      <m:r>
                        <a:rPr lang="es-CO" sz="2400" i="1">
                          <a:solidFill>
                            <a:srgbClr val="353534"/>
                          </a:solidFill>
                          <a:latin typeface="Cambria Math" panose="02040503050406030204" pitchFamily="18" charset="0"/>
                          <a:ea typeface="Cambria Math" panose="02040503050406030204" pitchFamily="18" charset="0"/>
                          <a:cs typeface="KoHo"/>
                          <a:sym typeface="KoHo"/>
                        </a:rPr>
                        <m:t>≈</m:t>
                      </m:r>
                      <m:r>
                        <a:rPr lang="es-CO" sz="2400" i="1">
                          <a:solidFill>
                            <a:srgbClr val="353534"/>
                          </a:solidFill>
                          <a:latin typeface="Cambria Math" panose="02040503050406030204" pitchFamily="18" charset="0"/>
                          <a:ea typeface="Cambria Math" panose="02040503050406030204" pitchFamily="18" charset="0"/>
                          <a:cs typeface="KoHo"/>
                          <a:sym typeface="KoHo"/>
                        </a:rPr>
                        <m:t>6,5</m:t>
                      </m:r>
                      <m:r>
                        <a:rPr lang="es-CO" sz="2400" i="1">
                          <a:solidFill>
                            <a:srgbClr val="353534"/>
                          </a:solidFill>
                          <a:latin typeface="Cambria Math" panose="02040503050406030204" pitchFamily="18" charset="0"/>
                          <a:ea typeface="Cambria Math" panose="02040503050406030204" pitchFamily="18" charset="0"/>
                          <a:cs typeface="KoHo"/>
                          <a:sym typeface="KoHo"/>
                        </a:rPr>
                        <m:t>×</m:t>
                      </m:r>
                      <m:sSup>
                        <m:sSupPr>
                          <m:ctrlPr>
                            <a:rPr lang="es-CO" sz="2400" i="1">
                              <a:solidFill>
                                <a:srgbClr val="353534"/>
                              </a:solidFill>
                              <a:latin typeface="Cambria Math" panose="02040503050406030204" pitchFamily="18" charset="0"/>
                              <a:ea typeface="Cambria Math" panose="02040503050406030204" pitchFamily="18" charset="0"/>
                              <a:cs typeface="KoHo"/>
                              <a:sym typeface="KoHo"/>
                            </a:rPr>
                          </m:ctrlPr>
                        </m:sSupPr>
                        <m:e>
                          <m:r>
                            <a:rPr lang="es-CO" sz="2400" i="1">
                              <a:solidFill>
                                <a:srgbClr val="353534"/>
                              </a:solidFill>
                              <a:latin typeface="Cambria Math" panose="02040503050406030204" pitchFamily="18" charset="0"/>
                              <a:ea typeface="Cambria Math" panose="02040503050406030204" pitchFamily="18" charset="0"/>
                              <a:cs typeface="KoHo"/>
                              <a:sym typeface="KoHo"/>
                            </a:rPr>
                            <m:t>10</m:t>
                          </m:r>
                        </m:e>
                        <m:sup>
                          <m:r>
                            <a:rPr lang="es-CO" sz="2400" i="1">
                              <a:solidFill>
                                <a:srgbClr val="353534"/>
                              </a:solidFill>
                              <a:latin typeface="Cambria Math" panose="02040503050406030204" pitchFamily="18" charset="0"/>
                              <a:ea typeface="Cambria Math" panose="02040503050406030204" pitchFamily="18" charset="0"/>
                              <a:cs typeface="KoHo"/>
                              <a:sym typeface="KoHo"/>
                            </a:rPr>
                            <m:t>9</m:t>
                          </m:r>
                        </m:sup>
                      </m:sSup>
                      <m:sSub>
                        <m:sSubPr>
                          <m:ctrlPr>
                            <a:rPr lang="es-CO" sz="2400" i="1">
                              <a:solidFill>
                                <a:srgbClr val="353534"/>
                              </a:solidFill>
                              <a:latin typeface="Cambria Math" panose="02040503050406030204" pitchFamily="18" charset="0"/>
                              <a:ea typeface="Cambria Math" panose="02040503050406030204" pitchFamily="18" charset="0"/>
                              <a:cs typeface="KoHo"/>
                              <a:sym typeface="KoHo"/>
                            </a:rPr>
                          </m:ctrlPr>
                        </m:sSubPr>
                        <m:e>
                          <m:r>
                            <a:rPr lang="es-CO" sz="2400" i="1">
                              <a:solidFill>
                                <a:srgbClr val="353534"/>
                              </a:solidFill>
                              <a:latin typeface="Cambria Math" panose="02040503050406030204" pitchFamily="18" charset="0"/>
                              <a:ea typeface="Cambria Math" panose="02040503050406030204" pitchFamily="18" charset="0"/>
                              <a:cs typeface="KoHo"/>
                              <a:sym typeface="KoHo"/>
                            </a:rPr>
                            <m:t>𝑀</m:t>
                          </m:r>
                        </m:e>
                        <m:sub>
                          <m:r>
                            <a:rPr lang="es-CO" sz="2400" i="1">
                              <a:solidFill>
                                <a:srgbClr val="353534"/>
                              </a:solidFill>
                              <a:latin typeface="Cambria Math" panose="02040503050406030204" pitchFamily="18" charset="0"/>
                              <a:ea typeface="Cambria Math" panose="02040503050406030204" pitchFamily="18" charset="0"/>
                              <a:cs typeface="KoHo"/>
                              <a:sym typeface="KoHo"/>
                            </a:rPr>
                            <m:t>⊙</m:t>
                          </m:r>
                        </m:sub>
                      </m:sSub>
                    </m:oMath>
                  </m:oMathPara>
                </a14:m>
                <a:endParaRPr lang="es-CO" sz="2400" dirty="0">
                  <a:solidFill>
                    <a:srgbClr val="353534"/>
                  </a:solidFill>
                  <a:latin typeface="KoHo"/>
                  <a:ea typeface="Cambria Math" panose="02040503050406030204" pitchFamily="18" charset="0"/>
                  <a:cs typeface="KoHo"/>
                  <a:sym typeface="KoHo"/>
                </a:endParaRPr>
              </a:p>
              <a:p>
                <a:pPr algn="ctr">
                  <a:spcBef>
                    <a:spcPct val="0"/>
                  </a:spcBef>
                </a:pPr>
                <a14:m>
                  <m:oMathPara xmlns:m="http://schemas.openxmlformats.org/officeDocument/2006/math">
                    <m:oMath>
                      <m:r>
                        <a:rPr lang="en-US" sz="2400" i="1">
                          <a:solidFill>
                            <a:srgbClr val="353534"/>
                          </a:solidFill>
                          <a:latin typeface="Cambria Math" panose="02040503050406030204" pitchFamily="18" charset="0"/>
                          <a:ea typeface="Merriweather"/>
                          <a:cs typeface="Merriweather"/>
                          <a:sym typeface="Merriweather"/>
                        </a:rPr>
                        <m:t>𝑎</m:t>
                      </m:r>
                      <m:r>
                        <a:rPr lang="en-US" sz="2400" i="1">
                          <a:solidFill>
                            <a:srgbClr val="353534"/>
                          </a:solidFill>
                          <a:latin typeface="Cambria Math" panose="02040503050406030204" pitchFamily="18" charset="0"/>
                          <a:ea typeface="Merriweather"/>
                          <a:cs typeface="Merriweather"/>
                          <a:sym typeface="Merriweather"/>
                        </a:rPr>
                        <m:t>=0,9</m:t>
                      </m:r>
                    </m:oMath>
                  </m:oMathPara>
                </a14:m>
                <a:endParaRPr lang="es-CO" sz="2400" dirty="0">
                  <a:solidFill>
                    <a:srgbClr val="353534"/>
                  </a:solidFill>
                  <a:latin typeface="KoHo"/>
                  <a:ea typeface="Cambria Math" panose="02040503050406030204" pitchFamily="18" charset="0"/>
                  <a:cs typeface="KoHo"/>
                  <a:sym typeface="KoHo"/>
                </a:endParaRPr>
              </a:p>
              <a:p>
                <a:pPr algn="ctr">
                  <a:spcBef>
                    <a:spcPct val="0"/>
                  </a:spcBef>
                </a:pPr>
                <a:endParaRPr lang="en-US" sz="2400" dirty="0">
                  <a:solidFill>
                    <a:srgbClr val="353534"/>
                  </a:solidFill>
                  <a:latin typeface="Merriweather"/>
                  <a:ea typeface="Merriweather"/>
                  <a:cs typeface="Merriweather"/>
                  <a:sym typeface="Merriweather"/>
                </a:endParaRPr>
              </a:p>
            </p:txBody>
          </p:sp>
        </mc:Choice>
        <mc:Fallback>
          <p:sp>
            <p:nvSpPr>
              <p:cNvPr id="40" name="TextBox 12">
                <a:extLst>
                  <a:ext uri="{FF2B5EF4-FFF2-40B4-BE49-F238E27FC236}">
                    <a16:creationId xmlns:a16="http://schemas.microsoft.com/office/drawing/2014/main" id="{18F7D633-9C26-CAD7-90D9-3BD3A6C70F30}"/>
                  </a:ext>
                </a:extLst>
              </p:cNvPr>
              <p:cNvSpPr txBox="1">
                <a:spLocks noRot="1" noChangeAspect="1" noMove="1" noResize="1" noEditPoints="1" noAdjustHandles="1" noChangeArrowheads="1" noChangeShapeType="1" noTextEdit="1"/>
              </p:cNvSpPr>
              <p:nvPr/>
            </p:nvSpPr>
            <p:spPr>
              <a:xfrm>
                <a:off x="6639638" y="5383508"/>
                <a:ext cx="2404023" cy="1131592"/>
              </a:xfrm>
              <a:prstGeom prst="rect">
                <a:avLst/>
              </a:prstGeom>
              <a:blipFill>
                <a:blip r:embed="rId8"/>
                <a:stretch>
                  <a:fillRect l="-3291" r="-2532"/>
                </a:stretch>
              </a:blipFill>
            </p:spPr>
            <p:txBody>
              <a:bodyPr/>
              <a:lstStyle/>
              <a:p>
                <a:r>
                  <a:rPr lang="es-CO">
                    <a:noFill/>
                  </a:rPr>
                  <a:t> </a:t>
                </a:r>
              </a:p>
            </p:txBody>
          </p:sp>
        </mc:Fallback>
      </mc:AlternateContent>
      <p:grpSp>
        <p:nvGrpSpPr>
          <p:cNvPr id="42" name="Group 9">
            <a:extLst>
              <a:ext uri="{FF2B5EF4-FFF2-40B4-BE49-F238E27FC236}">
                <a16:creationId xmlns:a16="http://schemas.microsoft.com/office/drawing/2014/main" id="{FEFBF6CB-CACE-7026-2645-471F186E6DCC}"/>
              </a:ext>
            </a:extLst>
          </p:cNvPr>
          <p:cNvGrpSpPr/>
          <p:nvPr/>
        </p:nvGrpSpPr>
        <p:grpSpPr>
          <a:xfrm rot="5400000">
            <a:off x="15627884" y="4383110"/>
            <a:ext cx="1061526" cy="2734706"/>
            <a:chOff x="0" y="0"/>
            <a:chExt cx="279579" cy="801760"/>
          </a:xfrm>
        </p:grpSpPr>
        <p:sp>
          <p:nvSpPr>
            <p:cNvPr id="43" name="Freeform 10">
              <a:extLst>
                <a:ext uri="{FF2B5EF4-FFF2-40B4-BE49-F238E27FC236}">
                  <a16:creationId xmlns:a16="http://schemas.microsoft.com/office/drawing/2014/main" id="{9016EEE7-6592-AE6F-2891-60C8921E3EB0}"/>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44" name="TextBox 11">
              <a:extLst>
                <a:ext uri="{FF2B5EF4-FFF2-40B4-BE49-F238E27FC236}">
                  <a16:creationId xmlns:a16="http://schemas.microsoft.com/office/drawing/2014/main" id="{285AC626-1DDC-CD1E-EB82-097DB3AD55DA}"/>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mc:AlternateContent xmlns:mc="http://schemas.openxmlformats.org/markup-compatibility/2006">
        <mc:Choice xmlns:a14="http://schemas.microsoft.com/office/drawing/2010/main" Requires="a14">
          <p:sp>
            <p:nvSpPr>
              <p:cNvPr id="45" name="TextBox 12">
                <a:extLst>
                  <a:ext uri="{FF2B5EF4-FFF2-40B4-BE49-F238E27FC236}">
                    <a16:creationId xmlns:a16="http://schemas.microsoft.com/office/drawing/2014/main" id="{22213534-BC78-4A5E-8D62-BC62803A2B02}"/>
                  </a:ext>
                </a:extLst>
              </p:cNvPr>
              <p:cNvSpPr txBox="1"/>
              <p:nvPr/>
            </p:nvSpPr>
            <p:spPr>
              <a:xfrm>
                <a:off x="14976155" y="5369833"/>
                <a:ext cx="2549845" cy="1131592"/>
              </a:xfrm>
              <a:prstGeom prst="rect">
                <a:avLst/>
              </a:prstGeom>
            </p:spPr>
            <p:txBody>
              <a:bodyPr wrap="square" lIns="0" tIns="0" rIns="0" bIns="0" rtlCol="0" anchor="t">
                <a:spAutoFit/>
              </a:bodyPr>
              <a:lstStyle/>
              <a:p>
                <a:pPr algn="ctr">
                  <a:spcBef>
                    <a:spcPct val="0"/>
                  </a:spcBef>
                </a:pPr>
                <a14:m>
                  <m:oMathPara xmlns:m="http://schemas.openxmlformats.org/officeDocument/2006/math">
                    <m:oMath>
                      <m:r>
                        <a:rPr lang="es-CO" sz="2400" i="1">
                          <a:solidFill>
                            <a:srgbClr val="353534"/>
                          </a:solidFill>
                          <a:latin typeface="Cambria Math" panose="02040503050406030204" pitchFamily="18" charset="0"/>
                          <a:ea typeface="KoHo"/>
                          <a:cs typeface="KoHo"/>
                          <a:sym typeface="KoHo"/>
                        </a:rPr>
                        <m:t>𝑀</m:t>
                      </m:r>
                      <m:r>
                        <a:rPr lang="es-CO" sz="2400" i="1">
                          <a:solidFill>
                            <a:srgbClr val="353534"/>
                          </a:solidFill>
                          <a:latin typeface="Cambria Math" panose="02040503050406030204" pitchFamily="18" charset="0"/>
                          <a:ea typeface="Cambria Math" panose="02040503050406030204" pitchFamily="18" charset="0"/>
                          <a:cs typeface="KoHo"/>
                          <a:sym typeface="KoHo"/>
                        </a:rPr>
                        <m:t>≈4×</m:t>
                      </m:r>
                      <m:sSup>
                        <m:sSupPr>
                          <m:ctrlPr>
                            <a:rPr lang="es-CO" sz="2400" i="1">
                              <a:solidFill>
                                <a:srgbClr val="353534"/>
                              </a:solidFill>
                              <a:latin typeface="Cambria Math" panose="02040503050406030204" pitchFamily="18" charset="0"/>
                              <a:ea typeface="Cambria Math" panose="02040503050406030204" pitchFamily="18" charset="0"/>
                              <a:cs typeface="KoHo"/>
                              <a:sym typeface="KoHo"/>
                            </a:rPr>
                          </m:ctrlPr>
                        </m:sSupPr>
                        <m:e>
                          <m:r>
                            <a:rPr lang="es-CO" sz="2400" i="1">
                              <a:solidFill>
                                <a:srgbClr val="353534"/>
                              </a:solidFill>
                              <a:latin typeface="Cambria Math" panose="02040503050406030204" pitchFamily="18" charset="0"/>
                              <a:ea typeface="Cambria Math" panose="02040503050406030204" pitchFamily="18" charset="0"/>
                              <a:cs typeface="KoHo"/>
                              <a:sym typeface="KoHo"/>
                            </a:rPr>
                            <m:t>10</m:t>
                          </m:r>
                        </m:e>
                        <m:sup>
                          <m:r>
                            <a:rPr lang="es-CO" sz="2400" i="1">
                              <a:solidFill>
                                <a:srgbClr val="353534"/>
                              </a:solidFill>
                              <a:latin typeface="Cambria Math" panose="02040503050406030204" pitchFamily="18" charset="0"/>
                              <a:ea typeface="Cambria Math" panose="02040503050406030204" pitchFamily="18" charset="0"/>
                              <a:cs typeface="KoHo"/>
                              <a:sym typeface="KoHo"/>
                            </a:rPr>
                            <m:t>6</m:t>
                          </m:r>
                        </m:sup>
                      </m:sSup>
                      <m:sSub>
                        <m:sSubPr>
                          <m:ctrlPr>
                            <a:rPr lang="es-CO" sz="2400" i="1">
                              <a:solidFill>
                                <a:srgbClr val="353534"/>
                              </a:solidFill>
                              <a:latin typeface="Cambria Math" panose="02040503050406030204" pitchFamily="18" charset="0"/>
                              <a:ea typeface="Cambria Math" panose="02040503050406030204" pitchFamily="18" charset="0"/>
                              <a:cs typeface="KoHo"/>
                              <a:sym typeface="KoHo"/>
                            </a:rPr>
                          </m:ctrlPr>
                        </m:sSubPr>
                        <m:e>
                          <m:r>
                            <a:rPr lang="es-CO" sz="2400" i="1">
                              <a:solidFill>
                                <a:srgbClr val="353534"/>
                              </a:solidFill>
                              <a:latin typeface="Cambria Math" panose="02040503050406030204" pitchFamily="18" charset="0"/>
                              <a:ea typeface="Cambria Math" panose="02040503050406030204" pitchFamily="18" charset="0"/>
                              <a:cs typeface="KoHo"/>
                              <a:sym typeface="KoHo"/>
                            </a:rPr>
                            <m:t>𝑀</m:t>
                          </m:r>
                        </m:e>
                        <m:sub>
                          <m:r>
                            <a:rPr lang="es-CO" sz="2400" i="1">
                              <a:solidFill>
                                <a:srgbClr val="353534"/>
                              </a:solidFill>
                              <a:latin typeface="Cambria Math" panose="02040503050406030204" pitchFamily="18" charset="0"/>
                              <a:ea typeface="Cambria Math" panose="02040503050406030204" pitchFamily="18" charset="0"/>
                              <a:cs typeface="KoHo"/>
                              <a:sym typeface="KoHo"/>
                            </a:rPr>
                            <m:t>⊙</m:t>
                          </m:r>
                        </m:sub>
                      </m:sSub>
                    </m:oMath>
                  </m:oMathPara>
                </a14:m>
                <a:endParaRPr lang="es-CO" sz="2400" dirty="0">
                  <a:solidFill>
                    <a:srgbClr val="353534"/>
                  </a:solidFill>
                  <a:latin typeface="KoHo"/>
                  <a:ea typeface="Cambria Math" panose="02040503050406030204" pitchFamily="18" charset="0"/>
                  <a:cs typeface="KoHo"/>
                  <a:sym typeface="KoHo"/>
                </a:endParaRPr>
              </a:p>
              <a:p>
                <a:pPr algn="ctr">
                  <a:spcBef>
                    <a:spcPct val="0"/>
                  </a:spcBef>
                </a:pPr>
                <a14:m>
                  <m:oMathPara xmlns:m="http://schemas.openxmlformats.org/officeDocument/2006/math">
                    <m:oMath>
                      <m:r>
                        <a:rPr lang="en-US" sz="2400" i="1">
                          <a:solidFill>
                            <a:srgbClr val="353534"/>
                          </a:solidFill>
                          <a:latin typeface="Cambria Math" panose="02040503050406030204" pitchFamily="18" charset="0"/>
                          <a:ea typeface="Merriweather"/>
                          <a:cs typeface="Merriweather"/>
                          <a:sym typeface="Merriweather"/>
                        </a:rPr>
                        <m:t>0,5&lt;</m:t>
                      </m:r>
                      <m:r>
                        <a:rPr lang="en-US" sz="2400" i="1">
                          <a:solidFill>
                            <a:srgbClr val="353534"/>
                          </a:solidFill>
                          <a:latin typeface="Cambria Math" panose="02040503050406030204" pitchFamily="18" charset="0"/>
                          <a:ea typeface="Merriweather"/>
                          <a:cs typeface="Merriweather"/>
                          <a:sym typeface="Merriweather"/>
                        </a:rPr>
                        <m:t>𝑎</m:t>
                      </m:r>
                      <m:r>
                        <a:rPr lang="en-US" sz="2400" i="1">
                          <a:solidFill>
                            <a:srgbClr val="353534"/>
                          </a:solidFill>
                          <a:latin typeface="Cambria Math" panose="02040503050406030204" pitchFamily="18" charset="0"/>
                          <a:ea typeface="Merriweather"/>
                          <a:cs typeface="Merriweather"/>
                          <a:sym typeface="Merriweather"/>
                        </a:rPr>
                        <m:t>&lt;0,94</m:t>
                      </m:r>
                    </m:oMath>
                  </m:oMathPara>
                </a14:m>
                <a:endParaRPr lang="es-CO" sz="2400" dirty="0">
                  <a:solidFill>
                    <a:srgbClr val="353534"/>
                  </a:solidFill>
                  <a:latin typeface="KoHo"/>
                  <a:ea typeface="Cambria Math" panose="02040503050406030204" pitchFamily="18" charset="0"/>
                  <a:cs typeface="KoHo"/>
                  <a:sym typeface="KoHo"/>
                </a:endParaRPr>
              </a:p>
              <a:p>
                <a:pPr algn="ctr">
                  <a:spcBef>
                    <a:spcPct val="0"/>
                  </a:spcBef>
                </a:pPr>
                <a:endParaRPr lang="en-US" sz="2400" dirty="0">
                  <a:solidFill>
                    <a:srgbClr val="353534"/>
                  </a:solidFill>
                  <a:latin typeface="Merriweather"/>
                  <a:ea typeface="Merriweather"/>
                  <a:cs typeface="Merriweather"/>
                  <a:sym typeface="Merriweather"/>
                </a:endParaRPr>
              </a:p>
            </p:txBody>
          </p:sp>
        </mc:Choice>
        <mc:Fallback>
          <p:sp>
            <p:nvSpPr>
              <p:cNvPr id="45" name="TextBox 12">
                <a:extLst>
                  <a:ext uri="{FF2B5EF4-FFF2-40B4-BE49-F238E27FC236}">
                    <a16:creationId xmlns:a16="http://schemas.microsoft.com/office/drawing/2014/main" id="{22213534-BC78-4A5E-8D62-BC62803A2B02}"/>
                  </a:ext>
                </a:extLst>
              </p:cNvPr>
              <p:cNvSpPr txBox="1">
                <a:spLocks noRot="1" noChangeAspect="1" noMove="1" noResize="1" noEditPoints="1" noAdjustHandles="1" noChangeArrowheads="1" noChangeShapeType="1" noTextEdit="1"/>
              </p:cNvSpPr>
              <p:nvPr/>
            </p:nvSpPr>
            <p:spPr>
              <a:xfrm>
                <a:off x="14976155" y="5369833"/>
                <a:ext cx="2549845" cy="1131592"/>
              </a:xfrm>
              <a:prstGeom prst="rect">
                <a:avLst/>
              </a:prstGeom>
              <a:blipFill>
                <a:blip r:embed="rId9"/>
                <a:stretch>
                  <a:fillRect/>
                </a:stretch>
              </a:blipFill>
            </p:spPr>
            <p:txBody>
              <a:bodyPr/>
              <a:lstStyle/>
              <a:p>
                <a:r>
                  <a:rPr lang="es-CO">
                    <a:noFill/>
                  </a:rPr>
                  <a:t> </a:t>
                </a:r>
              </a:p>
            </p:txBody>
          </p:sp>
        </mc:Fallback>
      </mc:AlternateContent>
      <p:pic>
        <p:nvPicPr>
          <p:cNvPr id="4" name="Imagen 3">
            <a:extLst>
              <a:ext uri="{FF2B5EF4-FFF2-40B4-BE49-F238E27FC236}">
                <a16:creationId xmlns:a16="http://schemas.microsoft.com/office/drawing/2014/main" id="{CC7DC6CF-F378-0AB5-71AC-8D3F54CA9874}"/>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15018398" y="9261991"/>
            <a:ext cx="1040837" cy="1040837"/>
          </a:xfrm>
          <a:prstGeom prst="rect">
            <a:avLst/>
          </a:prstGeom>
        </p:spPr>
      </p:pic>
      <p:pic>
        <p:nvPicPr>
          <p:cNvPr id="7" name="Picture 2" descr="Planetario Halley UIS – Grupo Halley">
            <a:extLst>
              <a:ext uri="{FF2B5EF4-FFF2-40B4-BE49-F238E27FC236}">
                <a16:creationId xmlns:a16="http://schemas.microsoft.com/office/drawing/2014/main" id="{66F72A04-451B-A0BD-84A1-7502A6449EC1}"/>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50000"/>
          <a:stretch>
            <a:fillRect/>
          </a:stretch>
        </p:blipFill>
        <p:spPr bwMode="auto">
          <a:xfrm>
            <a:off x="2830037" y="9380251"/>
            <a:ext cx="598963" cy="713607"/>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n 12">
            <a:extLst>
              <a:ext uri="{FF2B5EF4-FFF2-40B4-BE49-F238E27FC236}">
                <a16:creationId xmlns:a16="http://schemas.microsoft.com/office/drawing/2014/main" id="{469EBBEA-D852-12E5-E6CB-02329C1698B6}"/>
              </a:ext>
            </a:extLst>
          </p:cNvPr>
          <p:cNvPicPr>
            <a:picLocks noChangeAspect="1"/>
          </p:cNvPicPr>
          <p:nvPr/>
        </p:nvPicPr>
        <p:blipFill>
          <a:blip r:embed="rId12"/>
          <a:srcRect t="1" r="32791" b="-13429"/>
          <a:stretch>
            <a:fillRect/>
          </a:stretch>
        </p:blipFill>
        <p:spPr>
          <a:xfrm>
            <a:off x="423753" y="9385796"/>
            <a:ext cx="1503844" cy="796860"/>
          </a:xfrm>
          <a:prstGeom prst="rect">
            <a:avLst/>
          </a:prstGeom>
        </p:spPr>
      </p:pic>
      <p:pic>
        <p:nvPicPr>
          <p:cNvPr id="16" name="Picture 2">
            <a:extLst>
              <a:ext uri="{FF2B5EF4-FFF2-40B4-BE49-F238E27FC236}">
                <a16:creationId xmlns:a16="http://schemas.microsoft.com/office/drawing/2014/main" id="{B958F9E5-2C85-5E31-FE52-855BE5662B9F}"/>
              </a:ext>
            </a:extLst>
          </p:cNvPr>
          <p:cNvPicPr>
            <a:picLocks noChangeAspect="1" noChangeArrowheads="1"/>
          </p:cNvPicPr>
          <p:nvPr/>
        </p:nvPicPr>
        <p:blipFill>
          <a:blip r:embed="rId13"/>
          <a:srcRect/>
          <a:stretch>
            <a:fillRect/>
          </a:stretch>
        </p:blipFill>
        <p:spPr bwMode="auto">
          <a:xfrm>
            <a:off x="1962232" y="9337184"/>
            <a:ext cx="857168" cy="7997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0EFE5"/>
        </a:solidFill>
        <a:effectLst/>
      </p:bgPr>
    </p:bg>
    <p:spTree>
      <p:nvGrpSpPr>
        <p:cNvPr id="1" name="">
          <a:extLst>
            <a:ext uri="{FF2B5EF4-FFF2-40B4-BE49-F238E27FC236}">
              <a16:creationId xmlns:a16="http://schemas.microsoft.com/office/drawing/2014/main" id="{900D29D3-70F0-67A8-CF0D-F446437A166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C498982-B881-2507-F2B6-0A184B710845}"/>
              </a:ext>
            </a:extLst>
          </p:cNvPr>
          <p:cNvSpPr/>
          <p:nvPr/>
        </p:nvSpPr>
        <p:spPr>
          <a:xfrm rot="-5400000">
            <a:off x="-2834272" y="550875"/>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5" name="Freeform 5">
            <a:extLst>
              <a:ext uri="{FF2B5EF4-FFF2-40B4-BE49-F238E27FC236}">
                <a16:creationId xmlns:a16="http://schemas.microsoft.com/office/drawing/2014/main" id="{8F7DADEF-504B-0D15-8791-BD2B13B631D3}"/>
              </a:ext>
            </a:extLst>
          </p:cNvPr>
          <p:cNvSpPr/>
          <p:nvPr/>
        </p:nvSpPr>
        <p:spPr>
          <a:xfrm>
            <a:off x="14754979" y="536003"/>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grpSp>
        <p:nvGrpSpPr>
          <p:cNvPr id="9" name="Group 9">
            <a:extLst>
              <a:ext uri="{FF2B5EF4-FFF2-40B4-BE49-F238E27FC236}">
                <a16:creationId xmlns:a16="http://schemas.microsoft.com/office/drawing/2014/main" id="{CF2560B9-A4B9-4C52-2E82-6B0E2EE29410}"/>
              </a:ext>
            </a:extLst>
          </p:cNvPr>
          <p:cNvGrpSpPr/>
          <p:nvPr/>
        </p:nvGrpSpPr>
        <p:grpSpPr>
          <a:xfrm>
            <a:off x="16197774" y="8764908"/>
            <a:ext cx="1061526" cy="3044184"/>
            <a:chOff x="0" y="0"/>
            <a:chExt cx="279579" cy="801760"/>
          </a:xfrm>
        </p:grpSpPr>
        <p:sp>
          <p:nvSpPr>
            <p:cNvPr id="10" name="Freeform 10">
              <a:extLst>
                <a:ext uri="{FF2B5EF4-FFF2-40B4-BE49-F238E27FC236}">
                  <a16:creationId xmlns:a16="http://schemas.microsoft.com/office/drawing/2014/main" id="{E7EDDCD3-532B-BB1D-DC57-8F7121226E62}"/>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11" name="TextBox 11">
              <a:extLst>
                <a:ext uri="{FF2B5EF4-FFF2-40B4-BE49-F238E27FC236}">
                  <a16:creationId xmlns:a16="http://schemas.microsoft.com/office/drawing/2014/main" id="{9D2A4139-8315-BEA6-1B26-6F96CE4EF706}"/>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a:extLst>
              <a:ext uri="{FF2B5EF4-FFF2-40B4-BE49-F238E27FC236}">
                <a16:creationId xmlns:a16="http://schemas.microsoft.com/office/drawing/2014/main" id="{7FA03CAC-4FFD-8A3E-A667-52676180F3EE}"/>
              </a:ext>
            </a:extLst>
          </p:cNvPr>
          <p:cNvSpPr txBox="1"/>
          <p:nvPr/>
        </p:nvSpPr>
        <p:spPr>
          <a:xfrm>
            <a:off x="16084888" y="9153907"/>
            <a:ext cx="1174412" cy="514350"/>
          </a:xfrm>
          <a:prstGeom prst="rect">
            <a:avLst/>
          </a:prstGeom>
        </p:spPr>
        <p:txBody>
          <a:bodyPr lIns="0" tIns="0" rIns="0" bIns="0" rtlCol="0" anchor="t">
            <a:spAutoFit/>
          </a:bodyPr>
          <a:lstStyle/>
          <a:p>
            <a:pPr algn="ctr">
              <a:lnSpc>
                <a:spcPts val="4200"/>
              </a:lnSpc>
              <a:spcBef>
                <a:spcPct val="0"/>
              </a:spcBef>
            </a:pPr>
            <a:r>
              <a:rPr lang="en-US" sz="3000" dirty="0">
                <a:solidFill>
                  <a:srgbClr val="353534"/>
                </a:solidFill>
                <a:latin typeface="Merriweather"/>
                <a:ea typeface="Merriweather"/>
                <a:cs typeface="Merriweather"/>
                <a:sym typeface="Merriweather"/>
              </a:rPr>
              <a:t>03</a:t>
            </a:r>
          </a:p>
        </p:txBody>
      </p:sp>
      <p:sp>
        <p:nvSpPr>
          <p:cNvPr id="15" name="TextBox 10">
            <a:extLst>
              <a:ext uri="{FF2B5EF4-FFF2-40B4-BE49-F238E27FC236}">
                <a16:creationId xmlns:a16="http://schemas.microsoft.com/office/drawing/2014/main" id="{6AB7CA46-82B1-7E6E-3A22-6574E80F680F}"/>
              </a:ext>
            </a:extLst>
          </p:cNvPr>
          <p:cNvSpPr txBox="1"/>
          <p:nvPr/>
        </p:nvSpPr>
        <p:spPr>
          <a:xfrm>
            <a:off x="495705" y="558863"/>
            <a:ext cx="10353058" cy="1342803"/>
          </a:xfrm>
          <a:prstGeom prst="rect">
            <a:avLst/>
          </a:prstGeom>
        </p:spPr>
        <p:txBody>
          <a:bodyPr wrap="square" lIns="0" tIns="0" rIns="0" bIns="0" rtlCol="0" anchor="t">
            <a:spAutoFit/>
          </a:bodyPr>
          <a:lstStyle/>
          <a:p>
            <a:pPr>
              <a:lnSpc>
                <a:spcPts val="11200"/>
              </a:lnSpc>
              <a:spcBef>
                <a:spcPct val="0"/>
              </a:spcBef>
            </a:pPr>
            <a:r>
              <a:rPr lang="es-CO" sz="8000" dirty="0">
                <a:solidFill>
                  <a:srgbClr val="353534"/>
                </a:solidFill>
                <a:latin typeface="Abril Fatface"/>
                <a:ea typeface="Abril Fatface"/>
                <a:cs typeface="Abril Fatface"/>
                <a:sym typeface="Abril Fatface"/>
              </a:rPr>
              <a:t>Objetos Compactos</a:t>
            </a:r>
          </a:p>
        </p:txBody>
      </p:sp>
      <p:sp>
        <p:nvSpPr>
          <p:cNvPr id="25" name="Freeform 7">
            <a:extLst>
              <a:ext uri="{FF2B5EF4-FFF2-40B4-BE49-F238E27FC236}">
                <a16:creationId xmlns:a16="http://schemas.microsoft.com/office/drawing/2014/main" id="{6D6B5C7E-5CDF-152F-A879-9900ABB5361F}"/>
              </a:ext>
            </a:extLst>
          </p:cNvPr>
          <p:cNvSpPr/>
          <p:nvPr/>
        </p:nvSpPr>
        <p:spPr>
          <a:xfrm>
            <a:off x="495705" y="9089666"/>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7" name="Freeform 8">
            <a:extLst>
              <a:ext uri="{FF2B5EF4-FFF2-40B4-BE49-F238E27FC236}">
                <a16:creationId xmlns:a16="http://schemas.microsoft.com/office/drawing/2014/main" id="{B8DB2B0E-29D1-53D5-AAE2-C8F02E14EFE4}"/>
              </a:ext>
            </a:extLst>
          </p:cNvPr>
          <p:cNvSpPr/>
          <p:nvPr/>
        </p:nvSpPr>
        <p:spPr>
          <a:xfrm rot="-5400000">
            <a:off x="-1294784" y="7319324"/>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9" name="Freeform 12">
            <a:extLst>
              <a:ext uri="{FF2B5EF4-FFF2-40B4-BE49-F238E27FC236}">
                <a16:creationId xmlns:a16="http://schemas.microsoft.com/office/drawing/2014/main" id="{B56C366A-C43A-3CC4-B1BF-E2A17C74A4C1}"/>
              </a:ext>
            </a:extLst>
          </p:cNvPr>
          <p:cNvSpPr/>
          <p:nvPr/>
        </p:nvSpPr>
        <p:spPr>
          <a:xfrm rot="-10800000">
            <a:off x="12626322" y="9089666"/>
            <a:ext cx="3580978" cy="296130"/>
          </a:xfrm>
          <a:custGeom>
            <a:avLst/>
            <a:gdLst/>
            <a:ahLst/>
            <a:cxnLst/>
            <a:rect l="l" t="t" r="r" b="b"/>
            <a:pathLst>
              <a:path w="3580978" h="296130">
                <a:moveTo>
                  <a:pt x="0" y="0"/>
                </a:moveTo>
                <a:lnTo>
                  <a:pt x="3580977" y="0"/>
                </a:lnTo>
                <a:lnTo>
                  <a:pt x="3580977"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grpSp>
        <p:nvGrpSpPr>
          <p:cNvPr id="42" name="Group 9">
            <a:extLst>
              <a:ext uri="{FF2B5EF4-FFF2-40B4-BE49-F238E27FC236}">
                <a16:creationId xmlns:a16="http://schemas.microsoft.com/office/drawing/2014/main" id="{3A2FBF28-7BC6-A93E-0B45-9240871F40D2}"/>
              </a:ext>
            </a:extLst>
          </p:cNvPr>
          <p:cNvGrpSpPr/>
          <p:nvPr/>
        </p:nvGrpSpPr>
        <p:grpSpPr>
          <a:xfrm rot="5400000">
            <a:off x="8452574" y="2735153"/>
            <a:ext cx="1061526" cy="2912125"/>
            <a:chOff x="0" y="0"/>
            <a:chExt cx="279579" cy="801760"/>
          </a:xfrm>
        </p:grpSpPr>
        <p:sp>
          <p:nvSpPr>
            <p:cNvPr id="43" name="Freeform 10">
              <a:extLst>
                <a:ext uri="{FF2B5EF4-FFF2-40B4-BE49-F238E27FC236}">
                  <a16:creationId xmlns:a16="http://schemas.microsoft.com/office/drawing/2014/main" id="{00B6D1A8-F16A-CA3A-82DA-20A0665AF8F5}"/>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44" name="TextBox 11">
              <a:extLst>
                <a:ext uri="{FF2B5EF4-FFF2-40B4-BE49-F238E27FC236}">
                  <a16:creationId xmlns:a16="http://schemas.microsoft.com/office/drawing/2014/main" id="{9313DE1D-F1ED-D1D8-0AF3-A36D74F78F30}"/>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grpSp>
        <p:nvGrpSpPr>
          <p:cNvPr id="3" name="Grupo 2">
            <a:extLst>
              <a:ext uri="{FF2B5EF4-FFF2-40B4-BE49-F238E27FC236}">
                <a16:creationId xmlns:a16="http://schemas.microsoft.com/office/drawing/2014/main" id="{D0A3EE8E-0CF1-559B-4E09-A0646B7ECCA8}"/>
              </a:ext>
            </a:extLst>
          </p:cNvPr>
          <p:cNvGrpSpPr/>
          <p:nvPr/>
        </p:nvGrpSpPr>
        <p:grpSpPr>
          <a:xfrm>
            <a:off x="559905" y="7411902"/>
            <a:ext cx="2859610" cy="1677763"/>
            <a:chOff x="15085953" y="3548683"/>
            <a:chExt cx="3202047" cy="1856187"/>
          </a:xfrm>
        </p:grpSpPr>
        <p:pic>
          <p:nvPicPr>
            <p:cNvPr id="4" name="Picture 2" descr="Among Us: el sencillo truco que te permite ser impostor en todas tus  partidas video | Videojuegos | La República">
              <a:extLst>
                <a:ext uri="{FF2B5EF4-FFF2-40B4-BE49-F238E27FC236}">
                  <a16:creationId xmlns:a16="http://schemas.microsoft.com/office/drawing/2014/main" id="{E15DA476-CE79-5351-1291-B7E46D3111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085953" y="3548683"/>
              <a:ext cx="3202047" cy="185618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NASA SVS | Black Hole Accretion Disk Visualization">
              <a:extLst>
                <a:ext uri="{FF2B5EF4-FFF2-40B4-BE49-F238E27FC236}">
                  <a16:creationId xmlns:a16="http://schemas.microsoft.com/office/drawing/2014/main" id="{2FA23717-F349-9A60-C71F-DB5DA026A4BF}"/>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33010" b="65791" l="19387" r="78481"/>
                      </a14:imgEffect>
                    </a14:imgLayer>
                  </a14:imgProps>
                </a:ext>
                <a:ext uri="{28A0092B-C50C-407E-A947-70E740481C1C}">
                  <a14:useLocalDpi xmlns:a14="http://schemas.microsoft.com/office/drawing/2010/main" val="0"/>
                </a:ext>
              </a:extLst>
            </a:blip>
            <a:srcRect l="12000" t="28913" r="14132" b="30111"/>
            <a:stretch/>
          </p:blipFill>
          <p:spPr bwMode="auto">
            <a:xfrm>
              <a:off x="15798421" y="4288837"/>
              <a:ext cx="1787789" cy="991725"/>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TextBox 6">
            <a:extLst>
              <a:ext uri="{FF2B5EF4-FFF2-40B4-BE49-F238E27FC236}">
                <a16:creationId xmlns:a16="http://schemas.microsoft.com/office/drawing/2014/main" id="{DB1EE1EC-C042-749F-C387-72C32F8D4120}"/>
              </a:ext>
            </a:extLst>
          </p:cNvPr>
          <p:cNvSpPr txBox="1"/>
          <p:nvPr/>
        </p:nvSpPr>
        <p:spPr>
          <a:xfrm>
            <a:off x="643770" y="3668073"/>
            <a:ext cx="4874395" cy="1477328"/>
          </a:xfrm>
          <a:prstGeom prst="rect">
            <a:avLst/>
          </a:prstGeom>
        </p:spPr>
        <p:txBody>
          <a:bodyPr wrap="square" lIns="0" tIns="0" rIns="0" bIns="0" rtlCol="0" anchor="t">
            <a:spAutoFit/>
          </a:bodyPr>
          <a:lstStyle/>
          <a:p>
            <a:pPr algn="ctr">
              <a:spcBef>
                <a:spcPct val="0"/>
              </a:spcBef>
            </a:pPr>
            <a:r>
              <a:rPr lang="es-CO" sz="4800" noProof="0" dirty="0">
                <a:solidFill>
                  <a:srgbClr val="353534"/>
                </a:solidFill>
                <a:latin typeface="Abril Fatface"/>
                <a:ea typeface="Abril Fatface"/>
                <a:cs typeface="Abril Fatface"/>
                <a:sym typeface="Abril Fatface"/>
              </a:rPr>
              <a:t>Singularidades</a:t>
            </a:r>
          </a:p>
          <a:p>
            <a:pPr algn="ctr">
              <a:spcBef>
                <a:spcPct val="0"/>
              </a:spcBef>
            </a:pPr>
            <a:r>
              <a:rPr lang="es-CO" sz="4800" noProof="0" dirty="0">
                <a:solidFill>
                  <a:srgbClr val="353534"/>
                </a:solidFill>
                <a:latin typeface="Abril Fatface"/>
                <a:ea typeface="Abril Fatface"/>
                <a:cs typeface="Abril Fatface"/>
                <a:sym typeface="Abril Fatface"/>
              </a:rPr>
              <a:t>Desnudas</a:t>
            </a:r>
          </a:p>
        </p:txBody>
      </p:sp>
      <p:sp>
        <p:nvSpPr>
          <p:cNvPr id="20" name="Símbolo &quot;No permitido&quot; 19">
            <a:extLst>
              <a:ext uri="{FF2B5EF4-FFF2-40B4-BE49-F238E27FC236}">
                <a16:creationId xmlns:a16="http://schemas.microsoft.com/office/drawing/2014/main" id="{7A6A610E-F65A-2617-B7F9-739F26235077}"/>
              </a:ext>
            </a:extLst>
          </p:cNvPr>
          <p:cNvSpPr/>
          <p:nvPr/>
        </p:nvSpPr>
        <p:spPr>
          <a:xfrm>
            <a:off x="5943600" y="3660453"/>
            <a:ext cx="1143000" cy="1149603"/>
          </a:xfrm>
          <a:prstGeom prst="noSmoking">
            <a:avLst>
              <a:gd name="adj" fmla="val 10275"/>
            </a:avLst>
          </a:prstGeom>
          <a:solidFill>
            <a:srgbClr val="FF1514"/>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solidFill>
                <a:schemeClr val="tx1"/>
              </a:solidFill>
            </a:endParaRPr>
          </a:p>
        </p:txBody>
      </p:sp>
      <p:sp>
        <p:nvSpPr>
          <p:cNvPr id="24" name="Símbolo &quot;No permitido&quot; 23">
            <a:extLst>
              <a:ext uri="{FF2B5EF4-FFF2-40B4-BE49-F238E27FC236}">
                <a16:creationId xmlns:a16="http://schemas.microsoft.com/office/drawing/2014/main" id="{1A78B26A-4CB2-6139-3393-DED431ABC4B3}"/>
              </a:ext>
            </a:extLst>
          </p:cNvPr>
          <p:cNvSpPr/>
          <p:nvPr/>
        </p:nvSpPr>
        <p:spPr>
          <a:xfrm>
            <a:off x="5943600" y="5676900"/>
            <a:ext cx="1143000" cy="1149603"/>
          </a:xfrm>
          <a:prstGeom prst="noSmoking">
            <a:avLst>
              <a:gd name="adj" fmla="val 10275"/>
            </a:avLst>
          </a:prstGeom>
          <a:solidFill>
            <a:srgbClr val="FF1514"/>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solidFill>
                <a:schemeClr val="tx1"/>
              </a:solidFill>
            </a:endParaRPr>
          </a:p>
        </p:txBody>
      </p:sp>
      <p:sp>
        <p:nvSpPr>
          <p:cNvPr id="32" name="TextBox 12">
            <a:extLst>
              <a:ext uri="{FF2B5EF4-FFF2-40B4-BE49-F238E27FC236}">
                <a16:creationId xmlns:a16="http://schemas.microsoft.com/office/drawing/2014/main" id="{C866B2B8-1071-6739-9F52-625C9ED2BCEA}"/>
              </a:ext>
            </a:extLst>
          </p:cNvPr>
          <p:cNvSpPr txBox="1"/>
          <p:nvPr/>
        </p:nvSpPr>
        <p:spPr>
          <a:xfrm>
            <a:off x="7605598" y="3821884"/>
            <a:ext cx="2681402" cy="738664"/>
          </a:xfrm>
          <a:prstGeom prst="rect">
            <a:avLst/>
          </a:prstGeom>
        </p:spPr>
        <p:txBody>
          <a:bodyPr wrap="square" lIns="0" tIns="0" rIns="0" bIns="0" rtlCol="0" anchor="t">
            <a:spAutoFit/>
          </a:bodyPr>
          <a:lstStyle/>
          <a:p>
            <a:pPr algn="ctr">
              <a:spcBef>
                <a:spcPct val="0"/>
              </a:spcBef>
            </a:pPr>
            <a:r>
              <a:rPr lang="es-CO" sz="2400" b="1" i="1" dirty="0">
                <a:solidFill>
                  <a:srgbClr val="353534"/>
                </a:solidFill>
                <a:latin typeface="KoHo"/>
                <a:ea typeface="Cambria Math" panose="02040503050406030204" pitchFamily="18" charset="0"/>
                <a:cs typeface="KoHo"/>
                <a:sym typeface="KoHo"/>
              </a:rPr>
              <a:t>Conjetura de Censura Cósmica</a:t>
            </a:r>
          </a:p>
        </p:txBody>
      </p:sp>
      <p:grpSp>
        <p:nvGrpSpPr>
          <p:cNvPr id="34" name="Group 9">
            <a:extLst>
              <a:ext uri="{FF2B5EF4-FFF2-40B4-BE49-F238E27FC236}">
                <a16:creationId xmlns:a16="http://schemas.microsoft.com/office/drawing/2014/main" id="{3C536634-F666-2AAF-4185-183C53EC8E4B}"/>
              </a:ext>
            </a:extLst>
          </p:cNvPr>
          <p:cNvGrpSpPr/>
          <p:nvPr/>
        </p:nvGrpSpPr>
        <p:grpSpPr>
          <a:xfrm rot="5400000">
            <a:off x="8452574" y="4751601"/>
            <a:ext cx="1061526" cy="2912125"/>
            <a:chOff x="0" y="0"/>
            <a:chExt cx="279579" cy="801760"/>
          </a:xfrm>
        </p:grpSpPr>
        <p:sp>
          <p:nvSpPr>
            <p:cNvPr id="39" name="Freeform 10">
              <a:extLst>
                <a:ext uri="{FF2B5EF4-FFF2-40B4-BE49-F238E27FC236}">
                  <a16:creationId xmlns:a16="http://schemas.microsoft.com/office/drawing/2014/main" id="{71F0F2AE-0E83-4826-1626-84C8F8647A28}"/>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41" name="TextBox 11">
              <a:extLst>
                <a:ext uri="{FF2B5EF4-FFF2-40B4-BE49-F238E27FC236}">
                  <a16:creationId xmlns:a16="http://schemas.microsoft.com/office/drawing/2014/main" id="{104C7B98-3922-D1FA-903A-E2EB660478BA}"/>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sp>
        <p:nvSpPr>
          <p:cNvPr id="46" name="TextBox 12">
            <a:extLst>
              <a:ext uri="{FF2B5EF4-FFF2-40B4-BE49-F238E27FC236}">
                <a16:creationId xmlns:a16="http://schemas.microsoft.com/office/drawing/2014/main" id="{2B004715-82C8-E09D-D9FC-E2C871B07098}"/>
              </a:ext>
            </a:extLst>
          </p:cNvPr>
          <p:cNvSpPr txBox="1"/>
          <p:nvPr/>
        </p:nvSpPr>
        <p:spPr>
          <a:xfrm>
            <a:off x="7605598" y="5838332"/>
            <a:ext cx="2681402" cy="738664"/>
          </a:xfrm>
          <a:prstGeom prst="rect">
            <a:avLst/>
          </a:prstGeom>
        </p:spPr>
        <p:txBody>
          <a:bodyPr wrap="square" lIns="0" tIns="0" rIns="0" bIns="0" rtlCol="0" anchor="t">
            <a:spAutoFit/>
          </a:bodyPr>
          <a:lstStyle/>
          <a:p>
            <a:pPr algn="ctr">
              <a:spcBef>
                <a:spcPct val="0"/>
              </a:spcBef>
            </a:pPr>
            <a:r>
              <a:rPr lang="es-CO" sz="2400" b="1" i="1" dirty="0">
                <a:solidFill>
                  <a:srgbClr val="353534"/>
                </a:solidFill>
                <a:latin typeface="KoHo"/>
                <a:ea typeface="Cambria Math" panose="02040503050406030204" pitchFamily="18" charset="0"/>
                <a:cs typeface="KoHo"/>
                <a:sym typeface="KoHo"/>
              </a:rPr>
              <a:t>Teorema de        no pelo</a:t>
            </a:r>
          </a:p>
        </p:txBody>
      </p:sp>
      <p:sp>
        <p:nvSpPr>
          <p:cNvPr id="48" name="Google Shape;193;p20">
            <a:extLst>
              <a:ext uri="{FF2B5EF4-FFF2-40B4-BE49-F238E27FC236}">
                <a16:creationId xmlns:a16="http://schemas.microsoft.com/office/drawing/2014/main" id="{2DF589D1-500B-6A23-6BBC-7E988263185A}"/>
              </a:ext>
            </a:extLst>
          </p:cNvPr>
          <p:cNvSpPr txBox="1"/>
          <p:nvPr/>
        </p:nvSpPr>
        <p:spPr>
          <a:xfrm>
            <a:off x="4953000" y="9451215"/>
            <a:ext cx="9369305" cy="637097"/>
          </a:xfrm>
          <a:prstGeom prst="rect">
            <a:avLst/>
          </a:prstGeom>
          <a:noFill/>
          <a:ln>
            <a:noFill/>
          </a:ln>
        </p:spPr>
        <p:txBody>
          <a:bodyPr spcFirstLastPara="1" wrap="square" lIns="0" tIns="0" rIns="0" bIns="0" anchor="t" anchorCtr="0">
            <a:spAutoFit/>
          </a:bodyPr>
          <a:lstStyle/>
          <a:p>
            <a:pPr>
              <a:lnSpc>
                <a:spcPct val="115000"/>
              </a:lnSpc>
            </a:pPr>
            <a:r>
              <a:rPr lang="es-CO" sz="1800" i="1" dirty="0">
                <a:solidFill>
                  <a:srgbClr val="353534"/>
                </a:solidFill>
                <a:latin typeface="KoHo"/>
                <a:ea typeface="KoHo"/>
                <a:cs typeface="KoHo"/>
                <a:sym typeface="KoHo"/>
              </a:rPr>
              <a:t>1,  Roger Penrose, Gravitational Collapse: The role of general relativity, 2002,</a:t>
            </a:r>
          </a:p>
          <a:p>
            <a:pPr>
              <a:lnSpc>
                <a:spcPct val="115000"/>
              </a:lnSpc>
            </a:pPr>
            <a:r>
              <a:rPr lang="es-CO" sz="1800" i="1" dirty="0">
                <a:solidFill>
                  <a:srgbClr val="353534"/>
                </a:solidFill>
                <a:latin typeface="KoHo"/>
                <a:cs typeface="KoHo"/>
                <a:sym typeface="KoHo"/>
              </a:rPr>
              <a:t>2, J Bardeen, B. Carter &amp; Stephen Hawking. The four laws of black hole mechanics, 1973,</a:t>
            </a:r>
            <a:endParaRPr lang="es-CO" sz="1800" i="1" dirty="0">
              <a:solidFill>
                <a:srgbClr val="353534"/>
              </a:solidFill>
            </a:endParaRPr>
          </a:p>
        </p:txBody>
      </p:sp>
      <p:sp>
        <p:nvSpPr>
          <p:cNvPr id="50" name="Google Shape;193;p20">
            <a:extLst>
              <a:ext uri="{FF2B5EF4-FFF2-40B4-BE49-F238E27FC236}">
                <a16:creationId xmlns:a16="http://schemas.microsoft.com/office/drawing/2014/main" id="{BEF95F71-CBB5-30B7-9759-5F75615E8131}"/>
              </a:ext>
            </a:extLst>
          </p:cNvPr>
          <p:cNvSpPr txBox="1"/>
          <p:nvPr/>
        </p:nvSpPr>
        <p:spPr>
          <a:xfrm>
            <a:off x="11018460" y="3738493"/>
            <a:ext cx="6345922" cy="849463"/>
          </a:xfrm>
          <a:prstGeom prst="rect">
            <a:avLst/>
          </a:prstGeom>
          <a:noFill/>
          <a:ln>
            <a:noFill/>
          </a:ln>
        </p:spPr>
        <p:txBody>
          <a:bodyPr spcFirstLastPara="1" wrap="square" lIns="0" tIns="0" rIns="0" bIns="0" anchor="t" anchorCtr="0">
            <a:spAutoFit/>
          </a:bodyPr>
          <a:lstStyle/>
          <a:p>
            <a:pPr>
              <a:lnSpc>
                <a:spcPct val="115000"/>
              </a:lnSpc>
            </a:pPr>
            <a:r>
              <a:rPr lang="es-CO" sz="2400" dirty="0">
                <a:solidFill>
                  <a:srgbClr val="353534"/>
                </a:solidFill>
                <a:latin typeface="KoHo"/>
                <a:ea typeface="KoHo"/>
                <a:cs typeface="KoHo"/>
                <a:sym typeface="KoHo"/>
              </a:rPr>
              <a:t>No es posible formar una singularidad sin horizonte de eventos a su alrededor.¹</a:t>
            </a:r>
            <a:endParaRPr lang="es-CO" sz="2400" dirty="0">
              <a:solidFill>
                <a:srgbClr val="353534"/>
              </a:solidFill>
            </a:endParaRPr>
          </a:p>
        </p:txBody>
      </p:sp>
      <p:sp>
        <p:nvSpPr>
          <p:cNvPr id="52" name="Google Shape;193;p20">
            <a:extLst>
              <a:ext uri="{FF2B5EF4-FFF2-40B4-BE49-F238E27FC236}">
                <a16:creationId xmlns:a16="http://schemas.microsoft.com/office/drawing/2014/main" id="{8CE4825A-FA43-5265-0B03-91D2D6B3ADC1}"/>
              </a:ext>
            </a:extLst>
          </p:cNvPr>
          <p:cNvSpPr txBox="1"/>
          <p:nvPr/>
        </p:nvSpPr>
        <p:spPr>
          <a:xfrm>
            <a:off x="11018460" y="5614603"/>
            <a:ext cx="6345922" cy="1274195"/>
          </a:xfrm>
          <a:prstGeom prst="rect">
            <a:avLst/>
          </a:prstGeom>
          <a:noFill/>
          <a:ln>
            <a:noFill/>
          </a:ln>
        </p:spPr>
        <p:txBody>
          <a:bodyPr spcFirstLastPara="1" wrap="square" lIns="0" tIns="0" rIns="0" bIns="0" anchor="t" anchorCtr="0">
            <a:spAutoFit/>
          </a:bodyPr>
          <a:lstStyle/>
          <a:p>
            <a:pPr>
              <a:lnSpc>
                <a:spcPct val="115000"/>
              </a:lnSpc>
            </a:pPr>
            <a:r>
              <a:rPr lang="es-CO" sz="2400" dirty="0">
                <a:solidFill>
                  <a:srgbClr val="353534"/>
                </a:solidFill>
                <a:latin typeface="KoHo"/>
                <a:ea typeface="KoHo"/>
                <a:cs typeface="KoHo"/>
                <a:sym typeface="KoHo"/>
              </a:rPr>
              <a:t>Todas las soluciones de un agujero negro son caracterizadas por 3 parámetros observables desde el exterior </a:t>
            </a:r>
            <a:r>
              <a:rPr lang="es-CO" sz="2400" i="1" dirty="0">
                <a:solidFill>
                  <a:srgbClr val="353534"/>
                </a:solidFill>
                <a:latin typeface="KoHo"/>
                <a:ea typeface="KoHo"/>
                <a:cs typeface="KoHo"/>
                <a:sym typeface="KoHo"/>
              </a:rPr>
              <a:t>{M,Q,J}.²</a:t>
            </a:r>
            <a:endParaRPr lang="es-CO" sz="2400" i="1" dirty="0">
              <a:solidFill>
                <a:srgbClr val="353534"/>
              </a:solidFill>
            </a:endParaRPr>
          </a:p>
        </p:txBody>
      </p:sp>
      <p:pic>
        <p:nvPicPr>
          <p:cNvPr id="8" name="Imagen 7">
            <a:extLst>
              <a:ext uri="{FF2B5EF4-FFF2-40B4-BE49-F238E27FC236}">
                <a16:creationId xmlns:a16="http://schemas.microsoft.com/office/drawing/2014/main" id="{964B0DBB-5C57-0DB2-E759-B3C134774576}"/>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15018398" y="9261991"/>
            <a:ext cx="1040837" cy="1040837"/>
          </a:xfrm>
          <a:prstGeom prst="rect">
            <a:avLst/>
          </a:prstGeom>
        </p:spPr>
      </p:pic>
      <p:pic>
        <p:nvPicPr>
          <p:cNvPr id="16" name="Picture 2" descr="Planetario Halley UIS – Grupo Halley">
            <a:extLst>
              <a:ext uri="{FF2B5EF4-FFF2-40B4-BE49-F238E27FC236}">
                <a16:creationId xmlns:a16="http://schemas.microsoft.com/office/drawing/2014/main" id="{096D5A63-A1E6-5F0A-9AFB-7B5B85183A6E}"/>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50000"/>
          <a:stretch>
            <a:fillRect/>
          </a:stretch>
        </p:blipFill>
        <p:spPr bwMode="auto">
          <a:xfrm>
            <a:off x="2830037" y="9380251"/>
            <a:ext cx="598963" cy="713607"/>
          </a:xfrm>
          <a:prstGeom prst="rect">
            <a:avLst/>
          </a:prstGeom>
          <a:noFill/>
          <a:extLst>
            <a:ext uri="{909E8E84-426E-40DD-AFC4-6F175D3DCCD1}">
              <a14:hiddenFill xmlns:a14="http://schemas.microsoft.com/office/drawing/2010/main">
                <a:solidFill>
                  <a:srgbClr val="FFFFFF"/>
                </a:solidFill>
              </a14:hiddenFill>
            </a:ext>
          </a:extLst>
        </p:spPr>
      </p:pic>
      <p:pic>
        <p:nvPicPr>
          <p:cNvPr id="18" name="Imagen 17">
            <a:extLst>
              <a:ext uri="{FF2B5EF4-FFF2-40B4-BE49-F238E27FC236}">
                <a16:creationId xmlns:a16="http://schemas.microsoft.com/office/drawing/2014/main" id="{91427624-CFA2-0ABB-BA21-C2E49B373F1C}"/>
              </a:ext>
            </a:extLst>
          </p:cNvPr>
          <p:cNvPicPr>
            <a:picLocks noChangeAspect="1"/>
          </p:cNvPicPr>
          <p:nvPr/>
        </p:nvPicPr>
        <p:blipFill>
          <a:blip r:embed="rId10"/>
          <a:srcRect t="1" r="32791" b="-13429"/>
          <a:stretch>
            <a:fillRect/>
          </a:stretch>
        </p:blipFill>
        <p:spPr>
          <a:xfrm>
            <a:off x="423753" y="9385796"/>
            <a:ext cx="1503844" cy="796860"/>
          </a:xfrm>
          <a:prstGeom prst="rect">
            <a:avLst/>
          </a:prstGeom>
        </p:spPr>
      </p:pic>
      <p:pic>
        <p:nvPicPr>
          <p:cNvPr id="21" name="Picture 2">
            <a:extLst>
              <a:ext uri="{FF2B5EF4-FFF2-40B4-BE49-F238E27FC236}">
                <a16:creationId xmlns:a16="http://schemas.microsoft.com/office/drawing/2014/main" id="{9E2425D2-784E-6C8C-DBE7-AF51F19D8B8A}"/>
              </a:ext>
            </a:extLst>
          </p:cNvPr>
          <p:cNvPicPr>
            <a:picLocks noChangeAspect="1" noChangeArrowheads="1"/>
          </p:cNvPicPr>
          <p:nvPr/>
        </p:nvPicPr>
        <p:blipFill>
          <a:blip r:embed="rId11"/>
          <a:srcRect/>
          <a:stretch>
            <a:fillRect/>
          </a:stretch>
        </p:blipFill>
        <p:spPr bwMode="auto">
          <a:xfrm>
            <a:off x="1962232" y="9337184"/>
            <a:ext cx="857168" cy="799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57631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0EFE5"/>
        </a:solidFill>
        <a:effectLst/>
      </p:bgPr>
    </p:bg>
    <p:spTree>
      <p:nvGrpSpPr>
        <p:cNvPr id="1" name="">
          <a:extLst>
            <a:ext uri="{FF2B5EF4-FFF2-40B4-BE49-F238E27FC236}">
              <a16:creationId xmlns:a16="http://schemas.microsoft.com/office/drawing/2014/main" id="{7584F62C-5775-1427-DBB6-2EBF6D759A56}"/>
            </a:ext>
          </a:extLst>
        </p:cNvPr>
        <p:cNvGrpSpPr/>
        <p:nvPr/>
      </p:nvGrpSpPr>
      <p:grpSpPr>
        <a:xfrm>
          <a:off x="0" y="0"/>
          <a:ext cx="0" cy="0"/>
          <a:chOff x="0" y="0"/>
          <a:chExt cx="0" cy="0"/>
        </a:xfrm>
      </p:grpSpPr>
      <p:sp>
        <p:nvSpPr>
          <p:cNvPr id="5" name="Freeform 5">
            <a:extLst>
              <a:ext uri="{FF2B5EF4-FFF2-40B4-BE49-F238E27FC236}">
                <a16:creationId xmlns:a16="http://schemas.microsoft.com/office/drawing/2014/main" id="{8F159D20-13DD-ED9D-A150-2B93B65A788A}"/>
              </a:ext>
            </a:extLst>
          </p:cNvPr>
          <p:cNvSpPr/>
          <p:nvPr/>
        </p:nvSpPr>
        <p:spPr>
          <a:xfrm>
            <a:off x="14754979" y="536003"/>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grpSp>
        <p:nvGrpSpPr>
          <p:cNvPr id="9" name="Group 9">
            <a:extLst>
              <a:ext uri="{FF2B5EF4-FFF2-40B4-BE49-F238E27FC236}">
                <a16:creationId xmlns:a16="http://schemas.microsoft.com/office/drawing/2014/main" id="{E8DC729E-7DB8-D6CA-06DB-EB2B959E7F6A}"/>
              </a:ext>
            </a:extLst>
          </p:cNvPr>
          <p:cNvGrpSpPr/>
          <p:nvPr/>
        </p:nvGrpSpPr>
        <p:grpSpPr>
          <a:xfrm>
            <a:off x="16197774" y="8764908"/>
            <a:ext cx="1061526" cy="3044184"/>
            <a:chOff x="0" y="0"/>
            <a:chExt cx="279579" cy="801760"/>
          </a:xfrm>
        </p:grpSpPr>
        <p:sp>
          <p:nvSpPr>
            <p:cNvPr id="10" name="Freeform 10">
              <a:extLst>
                <a:ext uri="{FF2B5EF4-FFF2-40B4-BE49-F238E27FC236}">
                  <a16:creationId xmlns:a16="http://schemas.microsoft.com/office/drawing/2014/main" id="{6A3EBDD7-87B9-5B1A-ACE0-7EBBE4BAF3F3}"/>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11" name="TextBox 11">
              <a:extLst>
                <a:ext uri="{FF2B5EF4-FFF2-40B4-BE49-F238E27FC236}">
                  <a16:creationId xmlns:a16="http://schemas.microsoft.com/office/drawing/2014/main" id="{4DDDDA52-9B9C-AA2C-87AE-52BBA997E901}"/>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a:extLst>
              <a:ext uri="{FF2B5EF4-FFF2-40B4-BE49-F238E27FC236}">
                <a16:creationId xmlns:a16="http://schemas.microsoft.com/office/drawing/2014/main" id="{A44EBBE6-EE36-A865-BDD5-BCA2FF8393F7}"/>
              </a:ext>
            </a:extLst>
          </p:cNvPr>
          <p:cNvSpPr txBox="1"/>
          <p:nvPr/>
        </p:nvSpPr>
        <p:spPr>
          <a:xfrm>
            <a:off x="16084888" y="9153907"/>
            <a:ext cx="1174412" cy="514350"/>
          </a:xfrm>
          <a:prstGeom prst="rect">
            <a:avLst/>
          </a:prstGeom>
        </p:spPr>
        <p:txBody>
          <a:bodyPr lIns="0" tIns="0" rIns="0" bIns="0" rtlCol="0" anchor="t">
            <a:spAutoFit/>
          </a:bodyPr>
          <a:lstStyle/>
          <a:p>
            <a:pPr algn="ctr">
              <a:lnSpc>
                <a:spcPts val="4200"/>
              </a:lnSpc>
              <a:spcBef>
                <a:spcPct val="0"/>
              </a:spcBef>
            </a:pPr>
            <a:r>
              <a:rPr lang="en-US" sz="3000" dirty="0">
                <a:solidFill>
                  <a:srgbClr val="353534"/>
                </a:solidFill>
                <a:latin typeface="Merriweather"/>
                <a:ea typeface="Merriweather"/>
                <a:cs typeface="Merriweather"/>
                <a:sym typeface="Merriweather"/>
              </a:rPr>
              <a:t>04</a:t>
            </a:r>
          </a:p>
        </p:txBody>
      </p:sp>
      <p:sp>
        <p:nvSpPr>
          <p:cNvPr id="25" name="Freeform 7">
            <a:extLst>
              <a:ext uri="{FF2B5EF4-FFF2-40B4-BE49-F238E27FC236}">
                <a16:creationId xmlns:a16="http://schemas.microsoft.com/office/drawing/2014/main" id="{676367AA-3070-FA46-2B1E-2E22B8278765}"/>
              </a:ext>
            </a:extLst>
          </p:cNvPr>
          <p:cNvSpPr/>
          <p:nvPr/>
        </p:nvSpPr>
        <p:spPr>
          <a:xfrm>
            <a:off x="495705" y="9089666"/>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7" name="Freeform 8">
            <a:extLst>
              <a:ext uri="{FF2B5EF4-FFF2-40B4-BE49-F238E27FC236}">
                <a16:creationId xmlns:a16="http://schemas.microsoft.com/office/drawing/2014/main" id="{E264685E-B945-23EB-C1D0-9C1F03CC9C58}"/>
              </a:ext>
            </a:extLst>
          </p:cNvPr>
          <p:cNvSpPr/>
          <p:nvPr/>
        </p:nvSpPr>
        <p:spPr>
          <a:xfrm rot="-5400000">
            <a:off x="-1294784" y="7319324"/>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9" name="Freeform 12">
            <a:extLst>
              <a:ext uri="{FF2B5EF4-FFF2-40B4-BE49-F238E27FC236}">
                <a16:creationId xmlns:a16="http://schemas.microsoft.com/office/drawing/2014/main" id="{398305B7-1BEF-79A0-2C1E-DD6F2CAC4946}"/>
              </a:ext>
            </a:extLst>
          </p:cNvPr>
          <p:cNvSpPr/>
          <p:nvPr/>
        </p:nvSpPr>
        <p:spPr>
          <a:xfrm rot="-10800000">
            <a:off x="12626322" y="9089666"/>
            <a:ext cx="3580978" cy="296130"/>
          </a:xfrm>
          <a:custGeom>
            <a:avLst/>
            <a:gdLst/>
            <a:ahLst/>
            <a:cxnLst/>
            <a:rect l="l" t="t" r="r" b="b"/>
            <a:pathLst>
              <a:path w="3580978" h="296130">
                <a:moveTo>
                  <a:pt x="0" y="0"/>
                </a:moveTo>
                <a:lnTo>
                  <a:pt x="3580977" y="0"/>
                </a:lnTo>
                <a:lnTo>
                  <a:pt x="3580977"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grpSp>
        <p:nvGrpSpPr>
          <p:cNvPr id="3" name="Grupo 2">
            <a:extLst>
              <a:ext uri="{FF2B5EF4-FFF2-40B4-BE49-F238E27FC236}">
                <a16:creationId xmlns:a16="http://schemas.microsoft.com/office/drawing/2014/main" id="{C26BC628-9149-6789-053A-024EDD1FB2DC}"/>
              </a:ext>
            </a:extLst>
          </p:cNvPr>
          <p:cNvGrpSpPr/>
          <p:nvPr/>
        </p:nvGrpSpPr>
        <p:grpSpPr>
          <a:xfrm>
            <a:off x="559905" y="7411902"/>
            <a:ext cx="2859610" cy="1677763"/>
            <a:chOff x="15085953" y="3548683"/>
            <a:chExt cx="3202047" cy="1856187"/>
          </a:xfrm>
        </p:grpSpPr>
        <p:pic>
          <p:nvPicPr>
            <p:cNvPr id="4" name="Picture 2" descr="Among Us: el sencillo truco que te permite ser impostor en todas tus  partidas video | Videojuegos | La República">
              <a:extLst>
                <a:ext uri="{FF2B5EF4-FFF2-40B4-BE49-F238E27FC236}">
                  <a16:creationId xmlns:a16="http://schemas.microsoft.com/office/drawing/2014/main" id="{2D285EA8-1AA0-DB45-3596-C0CA5D3604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085953" y="3548683"/>
              <a:ext cx="3202047" cy="185618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NASA SVS | Black Hole Accretion Disk Visualization">
              <a:extLst>
                <a:ext uri="{FF2B5EF4-FFF2-40B4-BE49-F238E27FC236}">
                  <a16:creationId xmlns:a16="http://schemas.microsoft.com/office/drawing/2014/main" id="{80C179CE-71C6-2497-4DB3-B3250B7A4205}"/>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33010" b="65791" l="19387" r="78481"/>
                      </a14:imgEffect>
                    </a14:imgLayer>
                  </a14:imgProps>
                </a:ext>
                <a:ext uri="{28A0092B-C50C-407E-A947-70E740481C1C}">
                  <a14:useLocalDpi xmlns:a14="http://schemas.microsoft.com/office/drawing/2010/main" val="0"/>
                </a:ext>
              </a:extLst>
            </a:blip>
            <a:srcRect l="12000" t="28913" r="14132" b="30111"/>
            <a:stretch/>
          </p:blipFill>
          <p:spPr bwMode="auto">
            <a:xfrm>
              <a:off x="15798421" y="4288837"/>
              <a:ext cx="1787789" cy="991725"/>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TextBox 6">
            <a:extLst>
              <a:ext uri="{FF2B5EF4-FFF2-40B4-BE49-F238E27FC236}">
                <a16:creationId xmlns:a16="http://schemas.microsoft.com/office/drawing/2014/main" id="{A21434D8-F8E3-0EDB-0CA0-489D92CB0E62}"/>
              </a:ext>
            </a:extLst>
          </p:cNvPr>
          <p:cNvSpPr txBox="1"/>
          <p:nvPr/>
        </p:nvSpPr>
        <p:spPr>
          <a:xfrm>
            <a:off x="3276600" y="1877206"/>
            <a:ext cx="11917545" cy="4129079"/>
          </a:xfrm>
          <a:prstGeom prst="rect">
            <a:avLst/>
          </a:prstGeom>
        </p:spPr>
        <p:txBody>
          <a:bodyPr wrap="square" lIns="0" tIns="0" rIns="0" bIns="0" rtlCol="0" anchor="t">
            <a:spAutoFit/>
          </a:bodyPr>
          <a:lstStyle/>
          <a:p>
            <a:pPr algn="ctr">
              <a:lnSpc>
                <a:spcPts val="11200"/>
              </a:lnSpc>
              <a:spcBef>
                <a:spcPct val="0"/>
              </a:spcBef>
            </a:pPr>
            <a:r>
              <a:rPr lang="es-MX" sz="5400" dirty="0">
                <a:solidFill>
                  <a:srgbClr val="353534"/>
                </a:solidFill>
                <a:latin typeface="Abril Fatface"/>
                <a:ea typeface="Abril Fatface"/>
                <a:cs typeface="Abril Fatface"/>
                <a:sym typeface="Abril Fatface"/>
              </a:rPr>
              <a:t>¿Qué pasa con la apariencia de una singularidad desnuda rotante y cómo se diferencia de un agujero negro?</a:t>
            </a:r>
            <a:endParaRPr lang="en-US" sz="5400" dirty="0">
              <a:solidFill>
                <a:srgbClr val="353534"/>
              </a:solidFill>
              <a:latin typeface="Abril Fatface"/>
              <a:ea typeface="Abril Fatface"/>
              <a:cs typeface="Abril Fatface"/>
              <a:sym typeface="Abril Fatface"/>
            </a:endParaRPr>
          </a:p>
        </p:txBody>
      </p:sp>
      <p:sp>
        <p:nvSpPr>
          <p:cNvPr id="16" name="Freeform 2">
            <a:extLst>
              <a:ext uri="{FF2B5EF4-FFF2-40B4-BE49-F238E27FC236}">
                <a16:creationId xmlns:a16="http://schemas.microsoft.com/office/drawing/2014/main" id="{F2439722-E95F-5D82-F062-5F6C05D65532}"/>
              </a:ext>
            </a:extLst>
          </p:cNvPr>
          <p:cNvSpPr/>
          <p:nvPr/>
        </p:nvSpPr>
        <p:spPr>
          <a:xfrm rot="-5400000">
            <a:off x="564950" y="550875"/>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18" name="Símbolo &quot;No permitido&quot; 17">
            <a:extLst>
              <a:ext uri="{FF2B5EF4-FFF2-40B4-BE49-F238E27FC236}">
                <a16:creationId xmlns:a16="http://schemas.microsoft.com/office/drawing/2014/main" id="{8A0F62DE-8796-6295-C80D-371E61F1B8F6}"/>
              </a:ext>
            </a:extLst>
          </p:cNvPr>
          <p:cNvSpPr/>
          <p:nvPr/>
        </p:nvSpPr>
        <p:spPr>
          <a:xfrm>
            <a:off x="3771738" y="7675981"/>
            <a:ext cx="1143000" cy="1149603"/>
          </a:xfrm>
          <a:prstGeom prst="noSmoking">
            <a:avLst>
              <a:gd name="adj" fmla="val 10275"/>
            </a:avLst>
          </a:prstGeom>
          <a:solidFill>
            <a:srgbClr val="FF1514"/>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solidFill>
                <a:schemeClr val="tx1"/>
              </a:solidFill>
            </a:endParaRPr>
          </a:p>
        </p:txBody>
      </p:sp>
      <p:pic>
        <p:nvPicPr>
          <p:cNvPr id="7" name="Imagen 6">
            <a:extLst>
              <a:ext uri="{FF2B5EF4-FFF2-40B4-BE49-F238E27FC236}">
                <a16:creationId xmlns:a16="http://schemas.microsoft.com/office/drawing/2014/main" id="{746B03CF-9B87-6B34-BAF9-E98D085AFECB}"/>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15018398" y="9261991"/>
            <a:ext cx="1040837" cy="1040837"/>
          </a:xfrm>
          <a:prstGeom prst="rect">
            <a:avLst/>
          </a:prstGeom>
        </p:spPr>
      </p:pic>
      <p:pic>
        <p:nvPicPr>
          <p:cNvPr id="14" name="Picture 2" descr="Planetario Halley UIS – Grupo Halley">
            <a:extLst>
              <a:ext uri="{FF2B5EF4-FFF2-40B4-BE49-F238E27FC236}">
                <a16:creationId xmlns:a16="http://schemas.microsoft.com/office/drawing/2014/main" id="{F55316FE-E515-7DFC-1734-AF7383A91881}"/>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50000"/>
          <a:stretch>
            <a:fillRect/>
          </a:stretch>
        </p:blipFill>
        <p:spPr bwMode="auto">
          <a:xfrm>
            <a:off x="2830037" y="9380251"/>
            <a:ext cx="598963" cy="713607"/>
          </a:xfrm>
          <a:prstGeom prst="rect">
            <a:avLst/>
          </a:prstGeom>
          <a:noFill/>
          <a:extLst>
            <a:ext uri="{909E8E84-426E-40DD-AFC4-6F175D3DCCD1}">
              <a14:hiddenFill xmlns:a14="http://schemas.microsoft.com/office/drawing/2010/main">
                <a:solidFill>
                  <a:srgbClr val="FFFFFF"/>
                </a:solidFill>
              </a14:hiddenFill>
            </a:ext>
          </a:extLst>
        </p:spPr>
      </p:pic>
      <p:pic>
        <p:nvPicPr>
          <p:cNvPr id="17" name="Imagen 16">
            <a:extLst>
              <a:ext uri="{FF2B5EF4-FFF2-40B4-BE49-F238E27FC236}">
                <a16:creationId xmlns:a16="http://schemas.microsoft.com/office/drawing/2014/main" id="{8ADAABE5-9FD2-F310-D1EF-CD4B79BC10B5}"/>
              </a:ext>
            </a:extLst>
          </p:cNvPr>
          <p:cNvPicPr>
            <a:picLocks noChangeAspect="1"/>
          </p:cNvPicPr>
          <p:nvPr/>
        </p:nvPicPr>
        <p:blipFill>
          <a:blip r:embed="rId10"/>
          <a:srcRect t="1" r="32791" b="-13429"/>
          <a:stretch>
            <a:fillRect/>
          </a:stretch>
        </p:blipFill>
        <p:spPr>
          <a:xfrm>
            <a:off x="423753" y="9385796"/>
            <a:ext cx="1503844" cy="796860"/>
          </a:xfrm>
          <a:prstGeom prst="rect">
            <a:avLst/>
          </a:prstGeom>
        </p:spPr>
      </p:pic>
      <p:pic>
        <p:nvPicPr>
          <p:cNvPr id="20" name="Picture 2">
            <a:extLst>
              <a:ext uri="{FF2B5EF4-FFF2-40B4-BE49-F238E27FC236}">
                <a16:creationId xmlns:a16="http://schemas.microsoft.com/office/drawing/2014/main" id="{B03F7B4A-210D-AF8C-EF0C-E4507A225F29}"/>
              </a:ext>
            </a:extLst>
          </p:cNvPr>
          <p:cNvPicPr>
            <a:picLocks noChangeAspect="1" noChangeArrowheads="1"/>
          </p:cNvPicPr>
          <p:nvPr/>
        </p:nvPicPr>
        <p:blipFill>
          <a:blip r:embed="rId11"/>
          <a:srcRect/>
          <a:stretch>
            <a:fillRect/>
          </a:stretch>
        </p:blipFill>
        <p:spPr bwMode="auto">
          <a:xfrm>
            <a:off x="1962232" y="9337184"/>
            <a:ext cx="857168" cy="799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71548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0EFE5"/>
        </a:solidFill>
        <a:effectLst/>
      </p:bgPr>
    </p:bg>
    <p:spTree>
      <p:nvGrpSpPr>
        <p:cNvPr id="1" name="">
          <a:extLst>
            <a:ext uri="{FF2B5EF4-FFF2-40B4-BE49-F238E27FC236}">
              <a16:creationId xmlns:a16="http://schemas.microsoft.com/office/drawing/2014/main" id="{B508C89C-584C-B317-ED66-52DFEA16F01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5F1C65B-4218-FB9C-56BF-66DA030F3C70}"/>
              </a:ext>
            </a:extLst>
          </p:cNvPr>
          <p:cNvSpPr/>
          <p:nvPr/>
        </p:nvSpPr>
        <p:spPr>
          <a:xfrm rot="-5400000">
            <a:off x="564950" y="550875"/>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5" name="Freeform 5">
            <a:extLst>
              <a:ext uri="{FF2B5EF4-FFF2-40B4-BE49-F238E27FC236}">
                <a16:creationId xmlns:a16="http://schemas.microsoft.com/office/drawing/2014/main" id="{273B7AF8-867E-7EC0-79F7-B2FF39F7084B}"/>
              </a:ext>
            </a:extLst>
          </p:cNvPr>
          <p:cNvSpPr/>
          <p:nvPr/>
        </p:nvSpPr>
        <p:spPr>
          <a:xfrm>
            <a:off x="18685678" y="536003"/>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grpSp>
        <p:nvGrpSpPr>
          <p:cNvPr id="9" name="Group 9">
            <a:extLst>
              <a:ext uri="{FF2B5EF4-FFF2-40B4-BE49-F238E27FC236}">
                <a16:creationId xmlns:a16="http://schemas.microsoft.com/office/drawing/2014/main" id="{C92C5599-695C-667D-1527-66DD59D3DCE2}"/>
              </a:ext>
            </a:extLst>
          </p:cNvPr>
          <p:cNvGrpSpPr/>
          <p:nvPr/>
        </p:nvGrpSpPr>
        <p:grpSpPr>
          <a:xfrm>
            <a:off x="16197774" y="8764908"/>
            <a:ext cx="1061526" cy="3044184"/>
            <a:chOff x="0" y="0"/>
            <a:chExt cx="279579" cy="801760"/>
          </a:xfrm>
        </p:grpSpPr>
        <p:sp>
          <p:nvSpPr>
            <p:cNvPr id="10" name="Freeform 10">
              <a:extLst>
                <a:ext uri="{FF2B5EF4-FFF2-40B4-BE49-F238E27FC236}">
                  <a16:creationId xmlns:a16="http://schemas.microsoft.com/office/drawing/2014/main" id="{F78373C5-A82C-D853-3833-FBC2E98FC6A7}"/>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11" name="TextBox 11">
              <a:extLst>
                <a:ext uri="{FF2B5EF4-FFF2-40B4-BE49-F238E27FC236}">
                  <a16:creationId xmlns:a16="http://schemas.microsoft.com/office/drawing/2014/main" id="{B3B2156A-95F5-B5D7-253E-89EB884FFE14}"/>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a:extLst>
              <a:ext uri="{FF2B5EF4-FFF2-40B4-BE49-F238E27FC236}">
                <a16:creationId xmlns:a16="http://schemas.microsoft.com/office/drawing/2014/main" id="{30B29DA4-515B-000D-0F88-5C959FB7816D}"/>
              </a:ext>
            </a:extLst>
          </p:cNvPr>
          <p:cNvSpPr txBox="1"/>
          <p:nvPr/>
        </p:nvSpPr>
        <p:spPr>
          <a:xfrm>
            <a:off x="16084888" y="9153907"/>
            <a:ext cx="1174412" cy="514350"/>
          </a:xfrm>
          <a:prstGeom prst="rect">
            <a:avLst/>
          </a:prstGeom>
        </p:spPr>
        <p:txBody>
          <a:bodyPr lIns="0" tIns="0" rIns="0" bIns="0" rtlCol="0" anchor="t">
            <a:spAutoFit/>
          </a:bodyPr>
          <a:lstStyle/>
          <a:p>
            <a:pPr algn="ctr">
              <a:lnSpc>
                <a:spcPts val="4200"/>
              </a:lnSpc>
              <a:spcBef>
                <a:spcPct val="0"/>
              </a:spcBef>
            </a:pPr>
            <a:r>
              <a:rPr lang="en-US" sz="3000" dirty="0">
                <a:solidFill>
                  <a:srgbClr val="353534"/>
                </a:solidFill>
                <a:latin typeface="Merriweather"/>
                <a:ea typeface="Merriweather"/>
                <a:cs typeface="Merriweather"/>
                <a:sym typeface="Merriweather"/>
              </a:rPr>
              <a:t>05</a:t>
            </a:r>
          </a:p>
        </p:txBody>
      </p:sp>
      <p:sp>
        <p:nvSpPr>
          <p:cNvPr id="15" name="TextBox 10">
            <a:extLst>
              <a:ext uri="{FF2B5EF4-FFF2-40B4-BE49-F238E27FC236}">
                <a16:creationId xmlns:a16="http://schemas.microsoft.com/office/drawing/2014/main" id="{4B811114-D040-34AF-D066-E46A72843CAD}"/>
              </a:ext>
            </a:extLst>
          </p:cNvPr>
          <p:cNvSpPr txBox="1"/>
          <p:nvPr/>
        </p:nvSpPr>
        <p:spPr>
          <a:xfrm>
            <a:off x="3566305" y="620911"/>
            <a:ext cx="7558895" cy="2769989"/>
          </a:xfrm>
          <a:prstGeom prst="rect">
            <a:avLst/>
          </a:prstGeom>
        </p:spPr>
        <p:txBody>
          <a:bodyPr wrap="square" lIns="0" tIns="0" rIns="0" bIns="0" rtlCol="0" anchor="t">
            <a:spAutoFit/>
          </a:bodyPr>
          <a:lstStyle/>
          <a:p>
            <a:pPr>
              <a:spcBef>
                <a:spcPct val="0"/>
              </a:spcBef>
            </a:pPr>
            <a:r>
              <a:rPr lang="es-CO" sz="6000" dirty="0">
                <a:solidFill>
                  <a:srgbClr val="353534"/>
                </a:solidFill>
                <a:latin typeface="Abril Fatface"/>
                <a:ea typeface="Abril Fatface"/>
                <a:cs typeface="Abril Fatface"/>
                <a:sym typeface="Abril Fatface"/>
              </a:rPr>
              <a:t>Singularidad Desnuda en Rotación</a:t>
            </a:r>
          </a:p>
          <a:p>
            <a:pPr>
              <a:spcBef>
                <a:spcPct val="0"/>
              </a:spcBef>
            </a:pPr>
            <a:endParaRPr lang="es-CO" sz="6000" dirty="0">
              <a:solidFill>
                <a:srgbClr val="353534"/>
              </a:solidFill>
              <a:latin typeface="Abril Fatface"/>
              <a:ea typeface="Abril Fatface"/>
              <a:cs typeface="Abril Fatface"/>
              <a:sym typeface="Abril Fatface"/>
            </a:endParaRPr>
          </a:p>
        </p:txBody>
      </p:sp>
      <p:sp>
        <p:nvSpPr>
          <p:cNvPr id="25" name="Freeform 7">
            <a:extLst>
              <a:ext uri="{FF2B5EF4-FFF2-40B4-BE49-F238E27FC236}">
                <a16:creationId xmlns:a16="http://schemas.microsoft.com/office/drawing/2014/main" id="{FD5392F4-214D-E1A2-F6A4-2BDB587DF50A}"/>
              </a:ext>
            </a:extLst>
          </p:cNvPr>
          <p:cNvSpPr/>
          <p:nvPr/>
        </p:nvSpPr>
        <p:spPr>
          <a:xfrm>
            <a:off x="495705" y="9089666"/>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7" name="Freeform 8">
            <a:extLst>
              <a:ext uri="{FF2B5EF4-FFF2-40B4-BE49-F238E27FC236}">
                <a16:creationId xmlns:a16="http://schemas.microsoft.com/office/drawing/2014/main" id="{16F92E0C-A5BF-D91F-A751-265EB8B70C2F}"/>
              </a:ext>
            </a:extLst>
          </p:cNvPr>
          <p:cNvSpPr/>
          <p:nvPr/>
        </p:nvSpPr>
        <p:spPr>
          <a:xfrm rot="-5400000">
            <a:off x="-1294784" y="7319324"/>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9" name="Freeform 12">
            <a:extLst>
              <a:ext uri="{FF2B5EF4-FFF2-40B4-BE49-F238E27FC236}">
                <a16:creationId xmlns:a16="http://schemas.microsoft.com/office/drawing/2014/main" id="{280CF356-0A9D-CEF7-FE37-A73A85D9BB1E}"/>
              </a:ext>
            </a:extLst>
          </p:cNvPr>
          <p:cNvSpPr/>
          <p:nvPr/>
        </p:nvSpPr>
        <p:spPr>
          <a:xfrm rot="-10800000">
            <a:off x="12626322" y="9089666"/>
            <a:ext cx="3580978" cy="296130"/>
          </a:xfrm>
          <a:custGeom>
            <a:avLst/>
            <a:gdLst/>
            <a:ahLst/>
            <a:cxnLst/>
            <a:rect l="l" t="t" r="r" b="b"/>
            <a:pathLst>
              <a:path w="3580978" h="296130">
                <a:moveTo>
                  <a:pt x="0" y="0"/>
                </a:moveTo>
                <a:lnTo>
                  <a:pt x="3580977" y="0"/>
                </a:lnTo>
                <a:lnTo>
                  <a:pt x="3580977"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grpSp>
        <p:nvGrpSpPr>
          <p:cNvPr id="6" name="Grupo 5">
            <a:extLst>
              <a:ext uri="{FF2B5EF4-FFF2-40B4-BE49-F238E27FC236}">
                <a16:creationId xmlns:a16="http://schemas.microsoft.com/office/drawing/2014/main" id="{5AE3FE33-3861-1CFA-AF06-DBF43DA44D8A}"/>
              </a:ext>
            </a:extLst>
          </p:cNvPr>
          <p:cNvGrpSpPr/>
          <p:nvPr/>
        </p:nvGrpSpPr>
        <p:grpSpPr>
          <a:xfrm>
            <a:off x="609600" y="3700975"/>
            <a:ext cx="2681402" cy="909125"/>
            <a:chOff x="752203" y="5829301"/>
            <a:chExt cx="2681402" cy="909125"/>
          </a:xfrm>
        </p:grpSpPr>
        <p:grpSp>
          <p:nvGrpSpPr>
            <p:cNvPr id="34" name="Group 9">
              <a:extLst>
                <a:ext uri="{FF2B5EF4-FFF2-40B4-BE49-F238E27FC236}">
                  <a16:creationId xmlns:a16="http://schemas.microsoft.com/office/drawing/2014/main" id="{72A6CB61-38AE-BAAE-DBD8-8678D6D43E44}"/>
                </a:ext>
              </a:extLst>
            </p:cNvPr>
            <p:cNvGrpSpPr/>
            <p:nvPr/>
          </p:nvGrpSpPr>
          <p:grpSpPr>
            <a:xfrm rot="5400000">
              <a:off x="1640937" y="5331364"/>
              <a:ext cx="909125" cy="1904999"/>
              <a:chOff x="0" y="0"/>
              <a:chExt cx="279579" cy="801760"/>
            </a:xfrm>
          </p:grpSpPr>
          <p:sp>
            <p:nvSpPr>
              <p:cNvPr id="39" name="Freeform 10">
                <a:extLst>
                  <a:ext uri="{FF2B5EF4-FFF2-40B4-BE49-F238E27FC236}">
                    <a16:creationId xmlns:a16="http://schemas.microsoft.com/office/drawing/2014/main" id="{E1376117-EAD5-25B9-85F5-FC4BC16DE369}"/>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41" name="TextBox 11">
                <a:extLst>
                  <a:ext uri="{FF2B5EF4-FFF2-40B4-BE49-F238E27FC236}">
                    <a16:creationId xmlns:a16="http://schemas.microsoft.com/office/drawing/2014/main" id="{31D0986B-A579-1AA6-514E-1CFA941B6C1B}"/>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sp>
          <p:nvSpPr>
            <p:cNvPr id="46" name="TextBox 12">
              <a:extLst>
                <a:ext uri="{FF2B5EF4-FFF2-40B4-BE49-F238E27FC236}">
                  <a16:creationId xmlns:a16="http://schemas.microsoft.com/office/drawing/2014/main" id="{E0DEBAD1-CDE6-443B-528D-81609019B35D}"/>
                </a:ext>
              </a:extLst>
            </p:cNvPr>
            <p:cNvSpPr txBox="1"/>
            <p:nvPr/>
          </p:nvSpPr>
          <p:spPr>
            <a:xfrm>
              <a:off x="752203" y="6005478"/>
              <a:ext cx="2681402" cy="492443"/>
            </a:xfrm>
            <a:prstGeom prst="rect">
              <a:avLst/>
            </a:prstGeom>
          </p:spPr>
          <p:txBody>
            <a:bodyPr wrap="square" lIns="0" tIns="0" rIns="0" bIns="0" rtlCol="0" anchor="t">
              <a:spAutoFit/>
            </a:bodyPr>
            <a:lstStyle/>
            <a:p>
              <a:pPr algn="ctr">
                <a:spcBef>
                  <a:spcPct val="0"/>
                </a:spcBef>
              </a:pPr>
              <a:r>
                <a:rPr lang="es-CO" sz="3200" b="1" i="1" dirty="0">
                  <a:solidFill>
                    <a:srgbClr val="353534"/>
                  </a:solidFill>
                  <a:latin typeface="KoHo"/>
                  <a:ea typeface="Cambria Math" panose="02040503050406030204" pitchFamily="18" charset="0"/>
                  <a:cs typeface="KoHo"/>
                  <a:sym typeface="KoHo"/>
                </a:rPr>
                <a:t>RNS</a:t>
              </a:r>
            </a:p>
          </p:txBody>
        </p:sp>
      </p:grpSp>
      <p:pic>
        <p:nvPicPr>
          <p:cNvPr id="16" name="Imagen 15" descr="Interfaz de usuario gráfica, Texto, Aplicación, Correo electrónico&#10;&#10;El contenido generado por IA puede ser incorrecto.">
            <a:extLst>
              <a:ext uri="{FF2B5EF4-FFF2-40B4-BE49-F238E27FC236}">
                <a16:creationId xmlns:a16="http://schemas.microsoft.com/office/drawing/2014/main" id="{8E2BDB1C-7799-653B-C618-3A65BB0768BE}"/>
              </a:ext>
            </a:extLst>
          </p:cNvPr>
          <p:cNvPicPr>
            <a:picLocks noChangeAspect="1"/>
          </p:cNvPicPr>
          <p:nvPr/>
        </p:nvPicPr>
        <p:blipFill>
          <a:blip r:embed="rId5"/>
          <a:stretch>
            <a:fillRect/>
          </a:stretch>
        </p:blipFill>
        <p:spPr>
          <a:xfrm>
            <a:off x="12050358" y="-92404"/>
            <a:ext cx="6869782" cy="2842160"/>
          </a:xfrm>
          <a:prstGeom prst="rect">
            <a:avLst/>
          </a:prstGeom>
        </p:spPr>
      </p:pic>
      <p:pic>
        <p:nvPicPr>
          <p:cNvPr id="4" name="Imagen 3">
            <a:extLst>
              <a:ext uri="{FF2B5EF4-FFF2-40B4-BE49-F238E27FC236}">
                <a16:creationId xmlns:a16="http://schemas.microsoft.com/office/drawing/2014/main" id="{84B8E7C1-91D5-F79A-2312-1ED03028A1CD}"/>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13563600" y="2580867"/>
            <a:ext cx="4760342" cy="3949094"/>
          </a:xfrm>
          <a:prstGeom prst="snip2DiagRect">
            <a:avLst>
              <a:gd name="adj1" fmla="val 30451"/>
              <a:gd name="adj2" fmla="val 31718"/>
            </a:avLst>
          </a:prstGeom>
        </p:spPr>
      </p:pic>
      <p:sp>
        <p:nvSpPr>
          <p:cNvPr id="17" name="Google Shape;137;p17">
            <a:extLst>
              <a:ext uri="{FF2B5EF4-FFF2-40B4-BE49-F238E27FC236}">
                <a16:creationId xmlns:a16="http://schemas.microsoft.com/office/drawing/2014/main" id="{7B97862D-ACD1-BD04-B646-30A8DB8AF6FF}"/>
              </a:ext>
            </a:extLst>
          </p:cNvPr>
          <p:cNvSpPr txBox="1"/>
          <p:nvPr/>
        </p:nvSpPr>
        <p:spPr>
          <a:xfrm>
            <a:off x="13717638" y="6605902"/>
            <a:ext cx="3198762" cy="548612"/>
          </a:xfrm>
          <a:prstGeom prst="rect">
            <a:avLst/>
          </a:prstGeom>
          <a:noFill/>
          <a:ln>
            <a:noFill/>
          </a:ln>
        </p:spPr>
        <p:txBody>
          <a:bodyPr spcFirstLastPara="1" wrap="square" lIns="0" tIns="0" rIns="0" bIns="0" anchor="t" anchorCtr="0">
            <a:spAutoFit/>
          </a:bodyPr>
          <a:lstStyle/>
          <a:p>
            <a:pPr algn="just">
              <a:lnSpc>
                <a:spcPct val="115000"/>
              </a:lnSpc>
              <a:buClr>
                <a:schemeClr val="bg1"/>
              </a:buClr>
            </a:pPr>
            <a:r>
              <a:rPr lang="es-MX" sz="2400" dirty="0">
                <a:solidFill>
                  <a:srgbClr val="353534"/>
                </a:solidFill>
                <a:latin typeface="KoHo"/>
                <a:ea typeface="KoHo"/>
                <a:cs typeface="KoHo"/>
                <a:sym typeface="KoHo"/>
              </a:rPr>
              <a:t>Arrastre gravitacional.</a:t>
            </a:r>
          </a:p>
          <a:p>
            <a:pPr algn="just">
              <a:lnSpc>
                <a:spcPct val="115000"/>
              </a:lnSpc>
              <a:buClr>
                <a:schemeClr val="bg1"/>
              </a:buClr>
            </a:pPr>
            <a:endParaRPr lang="es-CO" sz="700" dirty="0">
              <a:solidFill>
                <a:srgbClr val="353534"/>
              </a:solidFill>
            </a:endParaRPr>
          </a:p>
        </p:txBody>
      </p:sp>
      <p:sp>
        <p:nvSpPr>
          <p:cNvPr id="19" name="Flecha: a la derecha con bandas 18">
            <a:extLst>
              <a:ext uri="{FF2B5EF4-FFF2-40B4-BE49-F238E27FC236}">
                <a16:creationId xmlns:a16="http://schemas.microsoft.com/office/drawing/2014/main" id="{D8065F91-9067-D481-C507-38D52876855B}"/>
              </a:ext>
            </a:extLst>
          </p:cNvPr>
          <p:cNvSpPr/>
          <p:nvPr/>
        </p:nvSpPr>
        <p:spPr>
          <a:xfrm>
            <a:off x="12232712" y="6515100"/>
            <a:ext cx="1123830" cy="664796"/>
          </a:xfrm>
          <a:prstGeom prst="stripedRightArrow">
            <a:avLst>
              <a:gd name="adj1" fmla="val 42138"/>
              <a:gd name="adj2" fmla="val 65723"/>
            </a:avLst>
          </a:prstGeom>
          <a:noFill/>
          <a:ln>
            <a:solidFill>
              <a:srgbClr val="353534"/>
            </a:solidFill>
          </a:ln>
        </p:spPr>
        <p:style>
          <a:lnRef idx="3">
            <a:schemeClr val="lt1"/>
          </a:lnRef>
          <a:fillRef idx="1">
            <a:schemeClr val="dk1"/>
          </a:fillRef>
          <a:effectRef idx="1">
            <a:schemeClr val="dk1"/>
          </a:effectRef>
          <a:fontRef idx="minor">
            <a:schemeClr val="lt1"/>
          </a:fontRef>
        </p:style>
        <p:txBody>
          <a:bodyPr rtlCol="0" anchor="ctr"/>
          <a:lstStyle/>
          <a:p>
            <a:pPr algn="ctr"/>
            <a:endParaRPr lang="es-CO" dirty="0"/>
          </a:p>
        </p:txBody>
      </p:sp>
      <p:sp>
        <p:nvSpPr>
          <p:cNvPr id="21" name="Flecha: a la derecha con bandas 20">
            <a:extLst>
              <a:ext uri="{FF2B5EF4-FFF2-40B4-BE49-F238E27FC236}">
                <a16:creationId xmlns:a16="http://schemas.microsoft.com/office/drawing/2014/main" id="{4C083537-A95E-D40A-8FC5-6B3A83EA451D}"/>
              </a:ext>
            </a:extLst>
          </p:cNvPr>
          <p:cNvSpPr/>
          <p:nvPr/>
        </p:nvSpPr>
        <p:spPr>
          <a:xfrm>
            <a:off x="12232712" y="7360948"/>
            <a:ext cx="1123830" cy="664796"/>
          </a:xfrm>
          <a:prstGeom prst="stripedRightArrow">
            <a:avLst>
              <a:gd name="adj1" fmla="val 42138"/>
              <a:gd name="adj2" fmla="val 65723"/>
            </a:avLst>
          </a:prstGeom>
          <a:noFill/>
          <a:ln>
            <a:solidFill>
              <a:srgbClr val="353534"/>
            </a:solidFill>
          </a:ln>
        </p:spPr>
        <p:style>
          <a:lnRef idx="3">
            <a:schemeClr val="lt1"/>
          </a:lnRef>
          <a:fillRef idx="1">
            <a:schemeClr val="dk1"/>
          </a:fillRef>
          <a:effectRef idx="1">
            <a:schemeClr val="dk1"/>
          </a:effectRef>
          <a:fontRef idx="minor">
            <a:schemeClr val="lt1"/>
          </a:fontRef>
        </p:style>
        <p:txBody>
          <a:bodyPr rtlCol="0" anchor="ctr"/>
          <a:lstStyle/>
          <a:p>
            <a:pPr algn="ctr"/>
            <a:endParaRPr lang="es-CO" dirty="0"/>
          </a:p>
        </p:txBody>
      </p:sp>
      <p:sp>
        <p:nvSpPr>
          <p:cNvPr id="23" name="Flecha: a la derecha con bandas 22">
            <a:extLst>
              <a:ext uri="{FF2B5EF4-FFF2-40B4-BE49-F238E27FC236}">
                <a16:creationId xmlns:a16="http://schemas.microsoft.com/office/drawing/2014/main" id="{DD9B1C18-230E-FA76-EBD7-D822EC380736}"/>
              </a:ext>
            </a:extLst>
          </p:cNvPr>
          <p:cNvSpPr/>
          <p:nvPr/>
        </p:nvSpPr>
        <p:spPr>
          <a:xfrm>
            <a:off x="12232712" y="8204890"/>
            <a:ext cx="1123830" cy="664796"/>
          </a:xfrm>
          <a:prstGeom prst="stripedRightArrow">
            <a:avLst>
              <a:gd name="adj1" fmla="val 42138"/>
              <a:gd name="adj2" fmla="val 65723"/>
            </a:avLst>
          </a:prstGeom>
          <a:noFill/>
          <a:ln>
            <a:solidFill>
              <a:srgbClr val="353534"/>
            </a:solidFill>
          </a:ln>
        </p:spPr>
        <p:style>
          <a:lnRef idx="3">
            <a:schemeClr val="lt1"/>
          </a:lnRef>
          <a:fillRef idx="1">
            <a:schemeClr val="dk1"/>
          </a:fillRef>
          <a:effectRef idx="1">
            <a:schemeClr val="dk1"/>
          </a:effectRef>
          <a:fontRef idx="minor">
            <a:schemeClr val="lt1"/>
          </a:fontRef>
        </p:style>
        <p:txBody>
          <a:bodyPr rtlCol="0" anchor="ctr"/>
          <a:lstStyle/>
          <a:p>
            <a:pPr algn="ctr"/>
            <a:endParaRPr lang="es-CO" dirty="0"/>
          </a:p>
        </p:txBody>
      </p:sp>
      <p:sp>
        <p:nvSpPr>
          <p:cNvPr id="26" name="Google Shape;137;p17">
            <a:extLst>
              <a:ext uri="{FF2B5EF4-FFF2-40B4-BE49-F238E27FC236}">
                <a16:creationId xmlns:a16="http://schemas.microsoft.com/office/drawing/2014/main" id="{F3BF60D7-E154-D8DB-883F-157C1DB1EE92}"/>
              </a:ext>
            </a:extLst>
          </p:cNvPr>
          <p:cNvSpPr txBox="1"/>
          <p:nvPr/>
        </p:nvSpPr>
        <p:spPr>
          <a:xfrm>
            <a:off x="13717638" y="7417034"/>
            <a:ext cx="3198762" cy="548612"/>
          </a:xfrm>
          <a:prstGeom prst="rect">
            <a:avLst/>
          </a:prstGeom>
          <a:noFill/>
          <a:ln>
            <a:noFill/>
          </a:ln>
        </p:spPr>
        <p:txBody>
          <a:bodyPr spcFirstLastPara="1" wrap="square" lIns="0" tIns="0" rIns="0" bIns="0" anchor="t" anchorCtr="0">
            <a:spAutoFit/>
          </a:bodyPr>
          <a:lstStyle/>
          <a:p>
            <a:pPr algn="just">
              <a:lnSpc>
                <a:spcPct val="115000"/>
              </a:lnSpc>
              <a:buClr>
                <a:schemeClr val="bg1"/>
              </a:buClr>
            </a:pPr>
            <a:r>
              <a:rPr lang="es-MX" sz="2400" dirty="0">
                <a:solidFill>
                  <a:srgbClr val="353534"/>
                </a:solidFill>
                <a:latin typeface="KoHo"/>
                <a:ea typeface="KoHo"/>
                <a:cs typeface="KoHo"/>
                <a:sym typeface="KoHo"/>
              </a:rPr>
              <a:t>Asintóticamente plano.</a:t>
            </a:r>
          </a:p>
          <a:p>
            <a:pPr algn="just">
              <a:lnSpc>
                <a:spcPct val="115000"/>
              </a:lnSpc>
              <a:buClr>
                <a:schemeClr val="bg1"/>
              </a:buClr>
            </a:pPr>
            <a:endParaRPr lang="es-CO" sz="700" dirty="0">
              <a:solidFill>
                <a:srgbClr val="353534"/>
              </a:solidFill>
            </a:endParaRPr>
          </a:p>
        </p:txBody>
      </p:sp>
      <p:sp>
        <p:nvSpPr>
          <p:cNvPr id="30" name="Google Shape;137;p17">
            <a:extLst>
              <a:ext uri="{FF2B5EF4-FFF2-40B4-BE49-F238E27FC236}">
                <a16:creationId xmlns:a16="http://schemas.microsoft.com/office/drawing/2014/main" id="{2DD90578-76E5-6AA2-DE69-5F90FD048E58}"/>
              </a:ext>
            </a:extLst>
          </p:cNvPr>
          <p:cNvSpPr txBox="1"/>
          <p:nvPr/>
        </p:nvSpPr>
        <p:spPr>
          <a:xfrm>
            <a:off x="13717638" y="8278573"/>
            <a:ext cx="3541662" cy="548612"/>
          </a:xfrm>
          <a:prstGeom prst="rect">
            <a:avLst/>
          </a:prstGeom>
          <a:noFill/>
          <a:ln>
            <a:noFill/>
          </a:ln>
        </p:spPr>
        <p:txBody>
          <a:bodyPr spcFirstLastPara="1" wrap="square" lIns="0" tIns="0" rIns="0" bIns="0" anchor="t" anchorCtr="0">
            <a:spAutoFit/>
          </a:bodyPr>
          <a:lstStyle/>
          <a:p>
            <a:pPr algn="just">
              <a:lnSpc>
                <a:spcPct val="115000"/>
              </a:lnSpc>
              <a:buClr>
                <a:schemeClr val="bg1"/>
              </a:buClr>
            </a:pPr>
            <a:r>
              <a:rPr lang="es-MX" sz="2400" dirty="0">
                <a:solidFill>
                  <a:srgbClr val="353534"/>
                </a:solidFill>
                <a:latin typeface="KoHo"/>
                <a:ea typeface="KoHo"/>
                <a:cs typeface="KoHo"/>
                <a:sym typeface="KoHo"/>
              </a:rPr>
              <a:t>Singularidad sin rotación.</a:t>
            </a:r>
          </a:p>
          <a:p>
            <a:pPr algn="just">
              <a:lnSpc>
                <a:spcPct val="115000"/>
              </a:lnSpc>
              <a:buClr>
                <a:schemeClr val="bg1"/>
              </a:buClr>
            </a:pPr>
            <a:endParaRPr lang="es-CO" sz="700" dirty="0">
              <a:solidFill>
                <a:srgbClr val="353534"/>
              </a:solidFill>
            </a:endParaRPr>
          </a:p>
        </p:txBody>
      </p:sp>
      <p:pic>
        <p:nvPicPr>
          <p:cNvPr id="7" name="Imagen 6">
            <a:extLst>
              <a:ext uri="{FF2B5EF4-FFF2-40B4-BE49-F238E27FC236}">
                <a16:creationId xmlns:a16="http://schemas.microsoft.com/office/drawing/2014/main" id="{311F2BF2-D7BA-3874-2B35-7F4D158FAE22}"/>
              </a:ext>
            </a:extLst>
          </p:cNvPr>
          <p:cNvPicPr>
            <a:picLocks noChangeAspect="1"/>
          </p:cNvPicPr>
          <p:nvPr/>
        </p:nvPicPr>
        <p:blipFill>
          <a:blip r:embed="rId7">
            <a:clrChange>
              <a:clrFrom>
                <a:srgbClr val="FFFFFF"/>
              </a:clrFrom>
              <a:clrTo>
                <a:srgbClr val="FFFFFF">
                  <a:alpha val="0"/>
                </a:srgbClr>
              </a:clrTo>
            </a:clrChange>
          </a:blip>
          <a:srcRect r="8262"/>
          <a:stretch>
            <a:fillRect/>
          </a:stretch>
        </p:blipFill>
        <p:spPr>
          <a:xfrm>
            <a:off x="3208388" y="3657966"/>
            <a:ext cx="10509250" cy="1082826"/>
          </a:xfrm>
          <a:prstGeom prst="rect">
            <a:avLst/>
          </a:prstGeom>
        </p:spPr>
      </p:pic>
      <p:pic>
        <p:nvPicPr>
          <p:cNvPr id="14" name="Imagen 13">
            <a:extLst>
              <a:ext uri="{FF2B5EF4-FFF2-40B4-BE49-F238E27FC236}">
                <a16:creationId xmlns:a16="http://schemas.microsoft.com/office/drawing/2014/main" id="{67177AF5-E8B1-C4A8-276E-335DBA63CA00}"/>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657648" y="5848708"/>
            <a:ext cx="3753655" cy="1597537"/>
          </a:xfrm>
          <a:prstGeom prst="rect">
            <a:avLst/>
          </a:prstGeom>
        </p:spPr>
      </p:pic>
      <p:pic>
        <p:nvPicPr>
          <p:cNvPr id="24" name="Imagen 23">
            <a:extLst>
              <a:ext uri="{FF2B5EF4-FFF2-40B4-BE49-F238E27FC236}">
                <a16:creationId xmlns:a16="http://schemas.microsoft.com/office/drawing/2014/main" id="{7310582D-7803-3B01-2D38-2D2B80C71365}"/>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643770" y="7446245"/>
            <a:ext cx="3911451" cy="1461325"/>
          </a:xfrm>
          <a:prstGeom prst="rect">
            <a:avLst/>
          </a:prstGeom>
        </p:spPr>
      </p:pic>
      <p:pic>
        <p:nvPicPr>
          <p:cNvPr id="32" name="Imagen 31">
            <a:extLst>
              <a:ext uri="{FF2B5EF4-FFF2-40B4-BE49-F238E27FC236}">
                <a16:creationId xmlns:a16="http://schemas.microsoft.com/office/drawing/2014/main" id="{14B6CFB9-2CCD-07F2-1910-812439AEA80D}"/>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10839570" y="6598282"/>
            <a:ext cx="1123830" cy="489196"/>
          </a:xfrm>
          <a:prstGeom prst="rect">
            <a:avLst/>
          </a:prstGeom>
        </p:spPr>
      </p:pic>
      <p:pic>
        <p:nvPicPr>
          <p:cNvPr id="38" name="Imagen 37">
            <a:extLst>
              <a:ext uri="{FF2B5EF4-FFF2-40B4-BE49-F238E27FC236}">
                <a16:creationId xmlns:a16="http://schemas.microsoft.com/office/drawing/2014/main" id="{71DA6606-D6DF-D70B-C702-2A514D7C9B9C}"/>
              </a:ext>
            </a:extLst>
          </p:cNvPr>
          <p:cNvPicPr>
            <a:picLocks noChangeAspect="1"/>
          </p:cNvPicPr>
          <p:nvPr/>
        </p:nvPicPr>
        <p:blipFill>
          <a:blip r:embed="rId11">
            <a:clrChange>
              <a:clrFrom>
                <a:srgbClr val="FFFFFF"/>
              </a:clrFrom>
              <a:clrTo>
                <a:srgbClr val="FFFFFF">
                  <a:alpha val="0"/>
                </a:srgbClr>
              </a:clrTo>
            </a:clrChange>
          </a:blip>
          <a:stretch>
            <a:fillRect/>
          </a:stretch>
        </p:blipFill>
        <p:spPr>
          <a:xfrm>
            <a:off x="8320284" y="7349811"/>
            <a:ext cx="3585630" cy="630326"/>
          </a:xfrm>
          <a:prstGeom prst="rect">
            <a:avLst/>
          </a:prstGeom>
        </p:spPr>
      </p:pic>
      <p:pic>
        <p:nvPicPr>
          <p:cNvPr id="48" name="Imagen 47">
            <a:extLst>
              <a:ext uri="{FF2B5EF4-FFF2-40B4-BE49-F238E27FC236}">
                <a16:creationId xmlns:a16="http://schemas.microsoft.com/office/drawing/2014/main" id="{352C5697-B7DE-BF15-DA72-8678A81B6703}"/>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10782084" y="8338144"/>
            <a:ext cx="1123830" cy="451974"/>
          </a:xfrm>
          <a:prstGeom prst="rect">
            <a:avLst/>
          </a:prstGeom>
        </p:spPr>
      </p:pic>
      <p:pic>
        <p:nvPicPr>
          <p:cNvPr id="50" name="Imagen 49">
            <a:extLst>
              <a:ext uri="{FF2B5EF4-FFF2-40B4-BE49-F238E27FC236}">
                <a16:creationId xmlns:a16="http://schemas.microsoft.com/office/drawing/2014/main" id="{34C4CE47-1884-AC69-D0BC-4B38DB9B78A1}"/>
              </a:ext>
            </a:extLst>
          </p:cNvPr>
          <p:cNvPicPr>
            <a:picLocks noChangeAspect="1"/>
          </p:cNvPicPr>
          <p:nvPr/>
        </p:nvPicPr>
        <p:blipFill>
          <a:blip r:embed="rId13">
            <a:clrChange>
              <a:clrFrom>
                <a:srgbClr val="FFFFFF"/>
              </a:clrFrom>
              <a:clrTo>
                <a:srgbClr val="FFFFFF">
                  <a:alpha val="0"/>
                </a:srgbClr>
              </a:clrTo>
            </a:clrChange>
          </a:blip>
          <a:stretch>
            <a:fillRect/>
          </a:stretch>
        </p:blipFill>
        <p:spPr>
          <a:xfrm>
            <a:off x="15018398" y="9261991"/>
            <a:ext cx="1040837" cy="1040837"/>
          </a:xfrm>
          <a:prstGeom prst="rect">
            <a:avLst/>
          </a:prstGeom>
        </p:spPr>
      </p:pic>
      <p:pic>
        <p:nvPicPr>
          <p:cNvPr id="52" name="Picture 2" descr="Planetario Halley UIS – Grupo Halley">
            <a:extLst>
              <a:ext uri="{FF2B5EF4-FFF2-40B4-BE49-F238E27FC236}">
                <a16:creationId xmlns:a16="http://schemas.microsoft.com/office/drawing/2014/main" id="{1797A969-FB87-BE8D-39D8-FA2D292DBB16}"/>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50000"/>
          <a:stretch>
            <a:fillRect/>
          </a:stretch>
        </p:blipFill>
        <p:spPr bwMode="auto">
          <a:xfrm>
            <a:off x="2830037" y="9380251"/>
            <a:ext cx="598963" cy="713607"/>
          </a:xfrm>
          <a:prstGeom prst="rect">
            <a:avLst/>
          </a:prstGeom>
          <a:noFill/>
          <a:extLst>
            <a:ext uri="{909E8E84-426E-40DD-AFC4-6F175D3DCCD1}">
              <a14:hiddenFill xmlns:a14="http://schemas.microsoft.com/office/drawing/2010/main">
                <a:solidFill>
                  <a:srgbClr val="FFFFFF"/>
                </a:solidFill>
              </a14:hiddenFill>
            </a:ext>
          </a:extLst>
        </p:spPr>
      </p:pic>
      <p:pic>
        <p:nvPicPr>
          <p:cNvPr id="54" name="Imagen 53">
            <a:extLst>
              <a:ext uri="{FF2B5EF4-FFF2-40B4-BE49-F238E27FC236}">
                <a16:creationId xmlns:a16="http://schemas.microsoft.com/office/drawing/2014/main" id="{E7501F1F-9B57-CFFF-C7A2-947A848A6DC2}"/>
              </a:ext>
            </a:extLst>
          </p:cNvPr>
          <p:cNvPicPr>
            <a:picLocks noChangeAspect="1"/>
          </p:cNvPicPr>
          <p:nvPr/>
        </p:nvPicPr>
        <p:blipFill>
          <a:blip r:embed="rId15"/>
          <a:srcRect t="1" r="32791" b="-13429"/>
          <a:stretch>
            <a:fillRect/>
          </a:stretch>
        </p:blipFill>
        <p:spPr>
          <a:xfrm>
            <a:off x="423753" y="9385796"/>
            <a:ext cx="1503844" cy="796860"/>
          </a:xfrm>
          <a:prstGeom prst="rect">
            <a:avLst/>
          </a:prstGeom>
        </p:spPr>
      </p:pic>
      <p:pic>
        <p:nvPicPr>
          <p:cNvPr id="56" name="Picture 2">
            <a:extLst>
              <a:ext uri="{FF2B5EF4-FFF2-40B4-BE49-F238E27FC236}">
                <a16:creationId xmlns:a16="http://schemas.microsoft.com/office/drawing/2014/main" id="{F9EB3AB2-BFD0-B777-DCE1-173FCFC6748C}"/>
              </a:ext>
            </a:extLst>
          </p:cNvPr>
          <p:cNvPicPr>
            <a:picLocks noChangeAspect="1" noChangeArrowheads="1"/>
          </p:cNvPicPr>
          <p:nvPr/>
        </p:nvPicPr>
        <p:blipFill>
          <a:blip r:embed="rId16"/>
          <a:srcRect/>
          <a:stretch>
            <a:fillRect/>
          </a:stretch>
        </p:blipFill>
        <p:spPr bwMode="auto">
          <a:xfrm>
            <a:off x="1962232" y="9337184"/>
            <a:ext cx="857168" cy="799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84557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0EFE5"/>
        </a:solidFill>
        <a:effectLst/>
      </p:bgPr>
    </p:bg>
    <p:spTree>
      <p:nvGrpSpPr>
        <p:cNvPr id="1" name="">
          <a:extLst>
            <a:ext uri="{FF2B5EF4-FFF2-40B4-BE49-F238E27FC236}">
              <a16:creationId xmlns:a16="http://schemas.microsoft.com/office/drawing/2014/main" id="{BD29E122-7D97-1FA3-043B-C2ED5758489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6DE4EE8-8ADE-DCB8-B5F5-D2DD8CF36638}"/>
              </a:ext>
            </a:extLst>
          </p:cNvPr>
          <p:cNvSpPr/>
          <p:nvPr/>
        </p:nvSpPr>
        <p:spPr>
          <a:xfrm rot="-5400000">
            <a:off x="564950" y="550875"/>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5" name="Freeform 5">
            <a:extLst>
              <a:ext uri="{FF2B5EF4-FFF2-40B4-BE49-F238E27FC236}">
                <a16:creationId xmlns:a16="http://schemas.microsoft.com/office/drawing/2014/main" id="{983A6917-1E48-7CEA-908A-77DF2F57A0A2}"/>
              </a:ext>
            </a:extLst>
          </p:cNvPr>
          <p:cNvSpPr/>
          <p:nvPr/>
        </p:nvSpPr>
        <p:spPr>
          <a:xfrm>
            <a:off x="18685678" y="536003"/>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grpSp>
        <p:nvGrpSpPr>
          <p:cNvPr id="9" name="Group 9">
            <a:extLst>
              <a:ext uri="{FF2B5EF4-FFF2-40B4-BE49-F238E27FC236}">
                <a16:creationId xmlns:a16="http://schemas.microsoft.com/office/drawing/2014/main" id="{AD4A540E-53AC-2DE8-3F4A-7126F5A37395}"/>
              </a:ext>
            </a:extLst>
          </p:cNvPr>
          <p:cNvGrpSpPr/>
          <p:nvPr/>
        </p:nvGrpSpPr>
        <p:grpSpPr>
          <a:xfrm>
            <a:off x="16197774" y="8764908"/>
            <a:ext cx="1061526" cy="3044184"/>
            <a:chOff x="0" y="0"/>
            <a:chExt cx="279579" cy="801760"/>
          </a:xfrm>
        </p:grpSpPr>
        <p:sp>
          <p:nvSpPr>
            <p:cNvPr id="10" name="Freeform 10">
              <a:extLst>
                <a:ext uri="{FF2B5EF4-FFF2-40B4-BE49-F238E27FC236}">
                  <a16:creationId xmlns:a16="http://schemas.microsoft.com/office/drawing/2014/main" id="{797E5EC6-F9CF-A3BD-5433-BF3F81CEED7C}"/>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11" name="TextBox 11">
              <a:extLst>
                <a:ext uri="{FF2B5EF4-FFF2-40B4-BE49-F238E27FC236}">
                  <a16:creationId xmlns:a16="http://schemas.microsoft.com/office/drawing/2014/main" id="{A62C1053-2867-9292-4154-B3D7BDD219B2}"/>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a:extLst>
              <a:ext uri="{FF2B5EF4-FFF2-40B4-BE49-F238E27FC236}">
                <a16:creationId xmlns:a16="http://schemas.microsoft.com/office/drawing/2014/main" id="{EDBD2179-8DB3-6043-63D7-A5A77C11953B}"/>
              </a:ext>
            </a:extLst>
          </p:cNvPr>
          <p:cNvSpPr txBox="1"/>
          <p:nvPr/>
        </p:nvSpPr>
        <p:spPr>
          <a:xfrm>
            <a:off x="16084888" y="9153907"/>
            <a:ext cx="1174412" cy="514350"/>
          </a:xfrm>
          <a:prstGeom prst="rect">
            <a:avLst/>
          </a:prstGeom>
        </p:spPr>
        <p:txBody>
          <a:bodyPr lIns="0" tIns="0" rIns="0" bIns="0" rtlCol="0" anchor="t">
            <a:spAutoFit/>
          </a:bodyPr>
          <a:lstStyle/>
          <a:p>
            <a:pPr algn="ctr">
              <a:lnSpc>
                <a:spcPts val="4200"/>
              </a:lnSpc>
              <a:spcBef>
                <a:spcPct val="0"/>
              </a:spcBef>
            </a:pPr>
            <a:r>
              <a:rPr lang="en-US" sz="3000" dirty="0">
                <a:solidFill>
                  <a:srgbClr val="353534"/>
                </a:solidFill>
                <a:latin typeface="Merriweather"/>
                <a:ea typeface="Merriweather"/>
                <a:cs typeface="Merriweather"/>
                <a:sym typeface="Merriweather"/>
              </a:rPr>
              <a:t>06</a:t>
            </a:r>
          </a:p>
        </p:txBody>
      </p:sp>
      <p:sp>
        <p:nvSpPr>
          <p:cNvPr id="25" name="Freeform 7">
            <a:extLst>
              <a:ext uri="{FF2B5EF4-FFF2-40B4-BE49-F238E27FC236}">
                <a16:creationId xmlns:a16="http://schemas.microsoft.com/office/drawing/2014/main" id="{152568AF-AF46-52F2-43E1-F34C93ED956E}"/>
              </a:ext>
            </a:extLst>
          </p:cNvPr>
          <p:cNvSpPr/>
          <p:nvPr/>
        </p:nvSpPr>
        <p:spPr>
          <a:xfrm>
            <a:off x="495705" y="9089666"/>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7" name="Freeform 8">
            <a:extLst>
              <a:ext uri="{FF2B5EF4-FFF2-40B4-BE49-F238E27FC236}">
                <a16:creationId xmlns:a16="http://schemas.microsoft.com/office/drawing/2014/main" id="{63D78E74-03CF-DD49-B067-F6A84E5A9E92}"/>
              </a:ext>
            </a:extLst>
          </p:cNvPr>
          <p:cNvSpPr/>
          <p:nvPr/>
        </p:nvSpPr>
        <p:spPr>
          <a:xfrm rot="-5400000">
            <a:off x="-1294784" y="7319324"/>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9" name="Freeform 12">
            <a:extLst>
              <a:ext uri="{FF2B5EF4-FFF2-40B4-BE49-F238E27FC236}">
                <a16:creationId xmlns:a16="http://schemas.microsoft.com/office/drawing/2014/main" id="{35D35032-ACEA-22B9-6D43-28BB15E21733}"/>
              </a:ext>
            </a:extLst>
          </p:cNvPr>
          <p:cNvSpPr/>
          <p:nvPr/>
        </p:nvSpPr>
        <p:spPr>
          <a:xfrm rot="-10800000">
            <a:off x="12626322" y="9089666"/>
            <a:ext cx="3580978" cy="296130"/>
          </a:xfrm>
          <a:custGeom>
            <a:avLst/>
            <a:gdLst/>
            <a:ahLst/>
            <a:cxnLst/>
            <a:rect l="l" t="t" r="r" b="b"/>
            <a:pathLst>
              <a:path w="3580978" h="296130">
                <a:moveTo>
                  <a:pt x="0" y="0"/>
                </a:moveTo>
                <a:lnTo>
                  <a:pt x="3580977" y="0"/>
                </a:lnTo>
                <a:lnTo>
                  <a:pt x="3580977"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7" name="TextBox 6">
            <a:extLst>
              <a:ext uri="{FF2B5EF4-FFF2-40B4-BE49-F238E27FC236}">
                <a16:creationId xmlns:a16="http://schemas.microsoft.com/office/drawing/2014/main" id="{DB034348-3DE3-9C59-3328-79104B421C58}"/>
              </a:ext>
            </a:extLst>
          </p:cNvPr>
          <p:cNvSpPr txBox="1"/>
          <p:nvPr/>
        </p:nvSpPr>
        <p:spPr>
          <a:xfrm>
            <a:off x="1962232" y="3528789"/>
            <a:ext cx="4461629" cy="1231106"/>
          </a:xfrm>
          <a:prstGeom prst="rect">
            <a:avLst/>
          </a:prstGeom>
        </p:spPr>
        <p:txBody>
          <a:bodyPr wrap="square" lIns="0" tIns="0" rIns="0" bIns="0" rtlCol="0" anchor="t">
            <a:spAutoFit/>
          </a:bodyPr>
          <a:lstStyle/>
          <a:p>
            <a:pPr algn="ctr">
              <a:spcBef>
                <a:spcPct val="0"/>
              </a:spcBef>
            </a:pPr>
            <a:r>
              <a:rPr lang="es-CO" sz="4000" dirty="0">
                <a:solidFill>
                  <a:srgbClr val="353534"/>
                </a:solidFill>
                <a:latin typeface="Abril Fatface"/>
                <a:ea typeface="Abril Fatface"/>
                <a:cs typeface="Abril Fatface"/>
                <a:sym typeface="Abril Fatface"/>
              </a:rPr>
              <a:t>Condiciones de Energía</a:t>
            </a:r>
            <a:endParaRPr lang="es-CO" sz="4000" noProof="0" dirty="0">
              <a:solidFill>
                <a:srgbClr val="353534"/>
              </a:solidFill>
              <a:latin typeface="Abril Fatface"/>
              <a:ea typeface="Abril Fatface"/>
              <a:cs typeface="Abril Fatface"/>
              <a:sym typeface="Abril Fatface"/>
            </a:endParaRPr>
          </a:p>
        </p:txBody>
      </p:sp>
      <p:pic>
        <p:nvPicPr>
          <p:cNvPr id="14" name="Imagen 13">
            <a:extLst>
              <a:ext uri="{FF2B5EF4-FFF2-40B4-BE49-F238E27FC236}">
                <a16:creationId xmlns:a16="http://schemas.microsoft.com/office/drawing/2014/main" id="{EE43C5EF-6C04-8B4D-971B-3030B1CEC02F}"/>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3018055" y="5416525"/>
            <a:ext cx="3507662" cy="432611"/>
          </a:xfrm>
          <a:prstGeom prst="rect">
            <a:avLst/>
          </a:prstGeom>
        </p:spPr>
      </p:pic>
      <p:pic>
        <p:nvPicPr>
          <p:cNvPr id="20" name="Imagen 19">
            <a:extLst>
              <a:ext uri="{FF2B5EF4-FFF2-40B4-BE49-F238E27FC236}">
                <a16:creationId xmlns:a16="http://schemas.microsoft.com/office/drawing/2014/main" id="{E11BAF26-5844-6F1E-11B8-0A9D148C67C1}"/>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3002815" y="6386559"/>
            <a:ext cx="4605688" cy="481991"/>
          </a:xfrm>
          <a:prstGeom prst="rect">
            <a:avLst/>
          </a:prstGeom>
        </p:spPr>
      </p:pic>
      <p:grpSp>
        <p:nvGrpSpPr>
          <p:cNvPr id="28" name="Group 9">
            <a:extLst>
              <a:ext uri="{FF2B5EF4-FFF2-40B4-BE49-F238E27FC236}">
                <a16:creationId xmlns:a16="http://schemas.microsoft.com/office/drawing/2014/main" id="{47F72CF0-F8AA-42E5-18E0-A02CC3470DC6}"/>
              </a:ext>
            </a:extLst>
          </p:cNvPr>
          <p:cNvGrpSpPr/>
          <p:nvPr/>
        </p:nvGrpSpPr>
        <p:grpSpPr>
          <a:xfrm rot="5400000">
            <a:off x="1577687" y="4902248"/>
            <a:ext cx="838201" cy="1265607"/>
            <a:chOff x="0" y="0"/>
            <a:chExt cx="279579" cy="801760"/>
          </a:xfrm>
        </p:grpSpPr>
        <p:sp>
          <p:nvSpPr>
            <p:cNvPr id="32" name="Freeform 10">
              <a:extLst>
                <a:ext uri="{FF2B5EF4-FFF2-40B4-BE49-F238E27FC236}">
                  <a16:creationId xmlns:a16="http://schemas.microsoft.com/office/drawing/2014/main" id="{BC739B15-C7CD-7878-6D86-F4ECA13FE776}"/>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sz="1600"/>
            </a:p>
          </p:txBody>
        </p:sp>
        <p:sp>
          <p:nvSpPr>
            <p:cNvPr id="37" name="TextBox 11">
              <a:extLst>
                <a:ext uri="{FF2B5EF4-FFF2-40B4-BE49-F238E27FC236}">
                  <a16:creationId xmlns:a16="http://schemas.microsoft.com/office/drawing/2014/main" id="{ECE9E765-7A15-2EEA-020B-AAB755A2D599}"/>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sz="1600"/>
            </a:p>
          </p:txBody>
        </p:sp>
      </p:grpSp>
      <p:sp>
        <p:nvSpPr>
          <p:cNvPr id="38" name="TextBox 12">
            <a:extLst>
              <a:ext uri="{FF2B5EF4-FFF2-40B4-BE49-F238E27FC236}">
                <a16:creationId xmlns:a16="http://schemas.microsoft.com/office/drawing/2014/main" id="{A561F42B-50B9-F7CC-2102-DB3892C55AAF}"/>
              </a:ext>
            </a:extLst>
          </p:cNvPr>
          <p:cNvSpPr txBox="1"/>
          <p:nvPr/>
        </p:nvSpPr>
        <p:spPr>
          <a:xfrm>
            <a:off x="973187" y="5335801"/>
            <a:ext cx="2057325" cy="430887"/>
          </a:xfrm>
          <a:prstGeom prst="rect">
            <a:avLst/>
          </a:prstGeom>
        </p:spPr>
        <p:txBody>
          <a:bodyPr wrap="square" lIns="0" tIns="0" rIns="0" bIns="0" rtlCol="0" anchor="t">
            <a:spAutoFit/>
          </a:bodyPr>
          <a:lstStyle/>
          <a:p>
            <a:pPr algn="ctr">
              <a:spcBef>
                <a:spcPct val="0"/>
              </a:spcBef>
            </a:pPr>
            <a:r>
              <a:rPr lang="es-CO" sz="2800" b="1" i="1" dirty="0">
                <a:solidFill>
                  <a:srgbClr val="353534"/>
                </a:solidFill>
                <a:latin typeface="KoHo"/>
                <a:ea typeface="Cambria Math" panose="02040503050406030204" pitchFamily="18" charset="0"/>
                <a:cs typeface="KoHo"/>
                <a:sym typeface="KoHo"/>
              </a:rPr>
              <a:t>WEC</a:t>
            </a:r>
          </a:p>
        </p:txBody>
      </p:sp>
      <p:grpSp>
        <p:nvGrpSpPr>
          <p:cNvPr id="42" name="Group 9">
            <a:extLst>
              <a:ext uri="{FF2B5EF4-FFF2-40B4-BE49-F238E27FC236}">
                <a16:creationId xmlns:a16="http://schemas.microsoft.com/office/drawing/2014/main" id="{BB07E123-CBDE-A314-BFB8-2BBDE37D569B}"/>
              </a:ext>
            </a:extLst>
          </p:cNvPr>
          <p:cNvGrpSpPr/>
          <p:nvPr/>
        </p:nvGrpSpPr>
        <p:grpSpPr>
          <a:xfrm rot="5400000">
            <a:off x="1577687" y="6045247"/>
            <a:ext cx="838201" cy="1265607"/>
            <a:chOff x="0" y="0"/>
            <a:chExt cx="279579" cy="801760"/>
          </a:xfrm>
        </p:grpSpPr>
        <p:sp>
          <p:nvSpPr>
            <p:cNvPr id="44" name="Freeform 10">
              <a:extLst>
                <a:ext uri="{FF2B5EF4-FFF2-40B4-BE49-F238E27FC236}">
                  <a16:creationId xmlns:a16="http://schemas.microsoft.com/office/drawing/2014/main" id="{F275C377-1041-70DF-0E8C-5E768FDD1B5F}"/>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sz="1600"/>
            </a:p>
          </p:txBody>
        </p:sp>
        <p:sp>
          <p:nvSpPr>
            <p:cNvPr id="45" name="TextBox 11">
              <a:extLst>
                <a:ext uri="{FF2B5EF4-FFF2-40B4-BE49-F238E27FC236}">
                  <a16:creationId xmlns:a16="http://schemas.microsoft.com/office/drawing/2014/main" id="{8F0C1177-7B84-9AE7-94E1-6592A99649E1}"/>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sz="1600"/>
            </a:p>
          </p:txBody>
        </p:sp>
      </p:grpSp>
      <p:sp>
        <p:nvSpPr>
          <p:cNvPr id="47" name="TextBox 12">
            <a:extLst>
              <a:ext uri="{FF2B5EF4-FFF2-40B4-BE49-F238E27FC236}">
                <a16:creationId xmlns:a16="http://schemas.microsoft.com/office/drawing/2014/main" id="{B654CE8D-B8C1-4ADA-D349-8FD559858486}"/>
              </a:ext>
            </a:extLst>
          </p:cNvPr>
          <p:cNvSpPr txBox="1"/>
          <p:nvPr/>
        </p:nvSpPr>
        <p:spPr>
          <a:xfrm>
            <a:off x="973187" y="6478800"/>
            <a:ext cx="2057325" cy="430887"/>
          </a:xfrm>
          <a:prstGeom prst="rect">
            <a:avLst/>
          </a:prstGeom>
        </p:spPr>
        <p:txBody>
          <a:bodyPr wrap="square" lIns="0" tIns="0" rIns="0" bIns="0" rtlCol="0" anchor="t">
            <a:spAutoFit/>
          </a:bodyPr>
          <a:lstStyle/>
          <a:p>
            <a:pPr algn="ctr">
              <a:spcBef>
                <a:spcPct val="0"/>
              </a:spcBef>
            </a:pPr>
            <a:r>
              <a:rPr lang="es-CO" sz="2800" b="1" i="1" dirty="0">
                <a:solidFill>
                  <a:srgbClr val="353534"/>
                </a:solidFill>
                <a:latin typeface="KoHo"/>
                <a:ea typeface="Cambria Math" panose="02040503050406030204" pitchFamily="18" charset="0"/>
                <a:cs typeface="KoHo"/>
                <a:sym typeface="KoHo"/>
              </a:rPr>
              <a:t>SEC</a:t>
            </a:r>
          </a:p>
        </p:txBody>
      </p:sp>
      <p:grpSp>
        <p:nvGrpSpPr>
          <p:cNvPr id="56" name="Grupo 55">
            <a:extLst>
              <a:ext uri="{FF2B5EF4-FFF2-40B4-BE49-F238E27FC236}">
                <a16:creationId xmlns:a16="http://schemas.microsoft.com/office/drawing/2014/main" id="{0A1BD5D2-8D8D-00EA-5AD0-DC8DE0FD97A5}"/>
              </a:ext>
            </a:extLst>
          </p:cNvPr>
          <p:cNvGrpSpPr/>
          <p:nvPr/>
        </p:nvGrpSpPr>
        <p:grpSpPr>
          <a:xfrm>
            <a:off x="8760535" y="3277078"/>
            <a:ext cx="7446766" cy="4620080"/>
            <a:chOff x="9430067" y="4491854"/>
            <a:chExt cx="7065766" cy="4290762"/>
          </a:xfrm>
        </p:grpSpPr>
        <p:pic>
          <p:nvPicPr>
            <p:cNvPr id="50" name="Imagen 49">
              <a:extLst>
                <a:ext uri="{FF2B5EF4-FFF2-40B4-BE49-F238E27FC236}">
                  <a16:creationId xmlns:a16="http://schemas.microsoft.com/office/drawing/2014/main" id="{21FCF2A2-D918-443C-1CEA-C6A970E7D7D7}"/>
                </a:ext>
              </a:extLst>
            </p:cNvPr>
            <p:cNvPicPr>
              <a:picLocks noChangeAspect="1"/>
            </p:cNvPicPr>
            <p:nvPr/>
          </p:nvPicPr>
          <p:blipFill>
            <a:blip r:embed="rId7">
              <a:clrChange>
                <a:clrFrom>
                  <a:srgbClr val="FFFFFF"/>
                </a:clrFrom>
                <a:clrTo>
                  <a:srgbClr val="FFFFFF">
                    <a:alpha val="0"/>
                  </a:srgbClr>
                </a:clrTo>
              </a:clrChange>
            </a:blip>
            <a:srcRect t="6450"/>
            <a:stretch>
              <a:fillRect/>
            </a:stretch>
          </p:blipFill>
          <p:spPr>
            <a:xfrm>
              <a:off x="9430067" y="4746265"/>
              <a:ext cx="7065766" cy="4036351"/>
            </a:xfrm>
            <a:prstGeom prst="rect">
              <a:avLst/>
            </a:prstGeom>
          </p:spPr>
        </p:pic>
        <p:pic>
          <p:nvPicPr>
            <p:cNvPr id="54" name="Imagen 53">
              <a:extLst>
                <a:ext uri="{FF2B5EF4-FFF2-40B4-BE49-F238E27FC236}">
                  <a16:creationId xmlns:a16="http://schemas.microsoft.com/office/drawing/2014/main" id="{50830828-5180-F56F-283B-899FA446B69B}"/>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10054097" y="4491854"/>
              <a:ext cx="6441736" cy="3699646"/>
            </a:xfrm>
            <a:prstGeom prst="rect">
              <a:avLst/>
            </a:prstGeom>
          </p:spPr>
        </p:pic>
      </p:grpSp>
      <p:pic>
        <p:nvPicPr>
          <p:cNvPr id="8" name="Imagen 7">
            <a:extLst>
              <a:ext uri="{FF2B5EF4-FFF2-40B4-BE49-F238E27FC236}">
                <a16:creationId xmlns:a16="http://schemas.microsoft.com/office/drawing/2014/main" id="{B6CE58FD-E187-4FD2-DD50-D1AFC2AFF5DC}"/>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15018398" y="9261991"/>
            <a:ext cx="1040837" cy="1040837"/>
          </a:xfrm>
          <a:prstGeom prst="rect">
            <a:avLst/>
          </a:prstGeom>
        </p:spPr>
      </p:pic>
      <p:pic>
        <p:nvPicPr>
          <p:cNvPr id="16" name="Picture 2" descr="Planetario Halley UIS – Grupo Halley">
            <a:extLst>
              <a:ext uri="{FF2B5EF4-FFF2-40B4-BE49-F238E27FC236}">
                <a16:creationId xmlns:a16="http://schemas.microsoft.com/office/drawing/2014/main" id="{CA5FC79B-C347-9FC8-5E7B-9995E40805D6}"/>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50000"/>
          <a:stretch>
            <a:fillRect/>
          </a:stretch>
        </p:blipFill>
        <p:spPr bwMode="auto">
          <a:xfrm>
            <a:off x="2830037" y="9380251"/>
            <a:ext cx="598963" cy="713607"/>
          </a:xfrm>
          <a:prstGeom prst="rect">
            <a:avLst/>
          </a:prstGeom>
          <a:noFill/>
          <a:extLst>
            <a:ext uri="{909E8E84-426E-40DD-AFC4-6F175D3DCCD1}">
              <a14:hiddenFill xmlns:a14="http://schemas.microsoft.com/office/drawing/2010/main">
                <a:solidFill>
                  <a:srgbClr val="FFFFFF"/>
                </a:solidFill>
              </a14:hiddenFill>
            </a:ext>
          </a:extLst>
        </p:spPr>
      </p:pic>
      <p:pic>
        <p:nvPicPr>
          <p:cNvPr id="18" name="Imagen 17">
            <a:extLst>
              <a:ext uri="{FF2B5EF4-FFF2-40B4-BE49-F238E27FC236}">
                <a16:creationId xmlns:a16="http://schemas.microsoft.com/office/drawing/2014/main" id="{3A758E41-A805-3FEB-91BD-696D274B0F57}"/>
              </a:ext>
            </a:extLst>
          </p:cNvPr>
          <p:cNvPicPr>
            <a:picLocks noChangeAspect="1"/>
          </p:cNvPicPr>
          <p:nvPr/>
        </p:nvPicPr>
        <p:blipFill>
          <a:blip r:embed="rId11"/>
          <a:srcRect t="1" r="32791" b="-13429"/>
          <a:stretch>
            <a:fillRect/>
          </a:stretch>
        </p:blipFill>
        <p:spPr>
          <a:xfrm>
            <a:off x="423753" y="9385796"/>
            <a:ext cx="1503844" cy="796860"/>
          </a:xfrm>
          <a:prstGeom prst="rect">
            <a:avLst/>
          </a:prstGeom>
        </p:spPr>
      </p:pic>
      <p:pic>
        <p:nvPicPr>
          <p:cNvPr id="21" name="Picture 2">
            <a:extLst>
              <a:ext uri="{FF2B5EF4-FFF2-40B4-BE49-F238E27FC236}">
                <a16:creationId xmlns:a16="http://schemas.microsoft.com/office/drawing/2014/main" id="{160A263F-5A5E-BB00-EB76-D8B337C5FC60}"/>
              </a:ext>
            </a:extLst>
          </p:cNvPr>
          <p:cNvPicPr>
            <a:picLocks noChangeAspect="1" noChangeArrowheads="1"/>
          </p:cNvPicPr>
          <p:nvPr/>
        </p:nvPicPr>
        <p:blipFill>
          <a:blip r:embed="rId12"/>
          <a:srcRect/>
          <a:stretch>
            <a:fillRect/>
          </a:stretch>
        </p:blipFill>
        <p:spPr bwMode="auto">
          <a:xfrm>
            <a:off x="1962232" y="9337184"/>
            <a:ext cx="857168" cy="799740"/>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10">
            <a:extLst>
              <a:ext uri="{FF2B5EF4-FFF2-40B4-BE49-F238E27FC236}">
                <a16:creationId xmlns:a16="http://schemas.microsoft.com/office/drawing/2014/main" id="{E58B754E-0DFD-6132-D176-0D441045FA65}"/>
              </a:ext>
            </a:extLst>
          </p:cNvPr>
          <p:cNvSpPr txBox="1"/>
          <p:nvPr/>
        </p:nvSpPr>
        <p:spPr>
          <a:xfrm>
            <a:off x="3566305" y="620911"/>
            <a:ext cx="7558895" cy="2769989"/>
          </a:xfrm>
          <a:prstGeom prst="rect">
            <a:avLst/>
          </a:prstGeom>
        </p:spPr>
        <p:txBody>
          <a:bodyPr wrap="square" lIns="0" tIns="0" rIns="0" bIns="0" rtlCol="0" anchor="t">
            <a:spAutoFit/>
          </a:bodyPr>
          <a:lstStyle/>
          <a:p>
            <a:pPr>
              <a:spcBef>
                <a:spcPct val="0"/>
              </a:spcBef>
            </a:pPr>
            <a:r>
              <a:rPr lang="es-CO" sz="6000" dirty="0">
                <a:solidFill>
                  <a:srgbClr val="353534"/>
                </a:solidFill>
                <a:latin typeface="Abril Fatface"/>
                <a:ea typeface="Abril Fatface"/>
                <a:cs typeface="Abril Fatface"/>
                <a:sym typeface="Abril Fatface"/>
              </a:rPr>
              <a:t>Singularidad Desnuda en Rotación</a:t>
            </a:r>
          </a:p>
          <a:p>
            <a:pPr>
              <a:spcBef>
                <a:spcPct val="0"/>
              </a:spcBef>
            </a:pPr>
            <a:endParaRPr lang="es-CO" sz="6000" dirty="0">
              <a:solidFill>
                <a:srgbClr val="353534"/>
              </a:solidFill>
              <a:latin typeface="Abril Fatface"/>
              <a:ea typeface="Abril Fatface"/>
              <a:cs typeface="Abril Fatface"/>
              <a:sym typeface="Abril Fatface"/>
            </a:endParaRPr>
          </a:p>
        </p:txBody>
      </p:sp>
      <p:pic>
        <p:nvPicPr>
          <p:cNvPr id="6" name="Imagen 5">
            <a:extLst>
              <a:ext uri="{FF2B5EF4-FFF2-40B4-BE49-F238E27FC236}">
                <a16:creationId xmlns:a16="http://schemas.microsoft.com/office/drawing/2014/main" id="{3EFDF90F-F32F-908D-4A86-00036927C2FB}"/>
              </a:ext>
            </a:extLst>
          </p:cNvPr>
          <p:cNvPicPr>
            <a:picLocks noChangeAspect="1"/>
          </p:cNvPicPr>
          <p:nvPr/>
        </p:nvPicPr>
        <p:blipFill>
          <a:blip r:embed="rId13"/>
          <a:srcRect l="7236"/>
          <a:stretch>
            <a:fillRect/>
          </a:stretch>
        </p:blipFill>
        <p:spPr>
          <a:xfrm>
            <a:off x="13274348" y="-411124"/>
            <a:ext cx="5865906" cy="3434530"/>
          </a:xfrm>
          <a:prstGeom prst="rect">
            <a:avLst/>
          </a:prstGeom>
        </p:spPr>
      </p:pic>
    </p:spTree>
    <p:extLst>
      <p:ext uri="{BB962C8B-B14F-4D97-AF65-F5344CB8AC3E}">
        <p14:creationId xmlns:p14="http://schemas.microsoft.com/office/powerpoint/2010/main" val="376040836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0EFE5"/>
        </a:solidFill>
        <a:effectLst/>
      </p:bgPr>
    </p:bg>
    <p:spTree>
      <p:nvGrpSpPr>
        <p:cNvPr id="1" name="">
          <a:extLst>
            <a:ext uri="{FF2B5EF4-FFF2-40B4-BE49-F238E27FC236}">
              <a16:creationId xmlns:a16="http://schemas.microsoft.com/office/drawing/2014/main" id="{F40998CB-FAC1-DCDE-0E8C-79C6D23757A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FF302AE-0B4E-A56C-D98F-F630B6EC346A}"/>
              </a:ext>
            </a:extLst>
          </p:cNvPr>
          <p:cNvSpPr/>
          <p:nvPr/>
        </p:nvSpPr>
        <p:spPr>
          <a:xfrm rot="-5400000">
            <a:off x="564950" y="550875"/>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5" name="Freeform 5">
            <a:extLst>
              <a:ext uri="{FF2B5EF4-FFF2-40B4-BE49-F238E27FC236}">
                <a16:creationId xmlns:a16="http://schemas.microsoft.com/office/drawing/2014/main" id="{3CA300BF-D217-C3B9-C1E0-85983DDD19B3}"/>
              </a:ext>
            </a:extLst>
          </p:cNvPr>
          <p:cNvSpPr/>
          <p:nvPr/>
        </p:nvSpPr>
        <p:spPr>
          <a:xfrm>
            <a:off x="18685678" y="536003"/>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grpSp>
        <p:nvGrpSpPr>
          <p:cNvPr id="9" name="Group 9">
            <a:extLst>
              <a:ext uri="{FF2B5EF4-FFF2-40B4-BE49-F238E27FC236}">
                <a16:creationId xmlns:a16="http://schemas.microsoft.com/office/drawing/2014/main" id="{C87E0E7C-BA09-4598-F5B8-8CA009BA5D68}"/>
              </a:ext>
            </a:extLst>
          </p:cNvPr>
          <p:cNvGrpSpPr/>
          <p:nvPr/>
        </p:nvGrpSpPr>
        <p:grpSpPr>
          <a:xfrm>
            <a:off x="16197774" y="8764908"/>
            <a:ext cx="1061526" cy="3044184"/>
            <a:chOff x="0" y="0"/>
            <a:chExt cx="279579" cy="801760"/>
          </a:xfrm>
        </p:grpSpPr>
        <p:sp>
          <p:nvSpPr>
            <p:cNvPr id="10" name="Freeform 10">
              <a:extLst>
                <a:ext uri="{FF2B5EF4-FFF2-40B4-BE49-F238E27FC236}">
                  <a16:creationId xmlns:a16="http://schemas.microsoft.com/office/drawing/2014/main" id="{4BC038C0-3B7D-00A7-DE15-307CCB3A1E8A}"/>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11" name="TextBox 11">
              <a:extLst>
                <a:ext uri="{FF2B5EF4-FFF2-40B4-BE49-F238E27FC236}">
                  <a16:creationId xmlns:a16="http://schemas.microsoft.com/office/drawing/2014/main" id="{F08D0356-771D-7B0E-DC4A-FEA94E24EED1}"/>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a:extLst>
              <a:ext uri="{FF2B5EF4-FFF2-40B4-BE49-F238E27FC236}">
                <a16:creationId xmlns:a16="http://schemas.microsoft.com/office/drawing/2014/main" id="{A8CC6271-B4C0-2BE0-AF9C-99237DC84EFB}"/>
              </a:ext>
            </a:extLst>
          </p:cNvPr>
          <p:cNvSpPr txBox="1"/>
          <p:nvPr/>
        </p:nvSpPr>
        <p:spPr>
          <a:xfrm>
            <a:off x="16084888" y="9153907"/>
            <a:ext cx="1174412" cy="514350"/>
          </a:xfrm>
          <a:prstGeom prst="rect">
            <a:avLst/>
          </a:prstGeom>
        </p:spPr>
        <p:txBody>
          <a:bodyPr lIns="0" tIns="0" rIns="0" bIns="0" rtlCol="0" anchor="t">
            <a:spAutoFit/>
          </a:bodyPr>
          <a:lstStyle/>
          <a:p>
            <a:pPr algn="ctr">
              <a:lnSpc>
                <a:spcPts val="4200"/>
              </a:lnSpc>
              <a:spcBef>
                <a:spcPct val="0"/>
              </a:spcBef>
            </a:pPr>
            <a:r>
              <a:rPr lang="en-US" sz="3000" dirty="0">
                <a:solidFill>
                  <a:srgbClr val="353534"/>
                </a:solidFill>
                <a:latin typeface="Merriweather"/>
                <a:ea typeface="Merriweather"/>
                <a:cs typeface="Merriweather"/>
                <a:sym typeface="Merriweather"/>
              </a:rPr>
              <a:t>07</a:t>
            </a:r>
          </a:p>
        </p:txBody>
      </p:sp>
      <p:sp>
        <p:nvSpPr>
          <p:cNvPr id="15" name="TextBox 10">
            <a:extLst>
              <a:ext uri="{FF2B5EF4-FFF2-40B4-BE49-F238E27FC236}">
                <a16:creationId xmlns:a16="http://schemas.microsoft.com/office/drawing/2014/main" id="{CFD7C688-234C-0E26-2135-5875A7AEB5EB}"/>
              </a:ext>
            </a:extLst>
          </p:cNvPr>
          <p:cNvSpPr txBox="1"/>
          <p:nvPr/>
        </p:nvSpPr>
        <p:spPr>
          <a:xfrm>
            <a:off x="3566305" y="620911"/>
            <a:ext cx="7863695" cy="1846659"/>
          </a:xfrm>
          <a:prstGeom prst="rect">
            <a:avLst/>
          </a:prstGeom>
        </p:spPr>
        <p:txBody>
          <a:bodyPr wrap="square" lIns="0" tIns="0" rIns="0" bIns="0" rtlCol="0" anchor="t">
            <a:spAutoFit/>
          </a:bodyPr>
          <a:lstStyle/>
          <a:p>
            <a:pPr>
              <a:spcBef>
                <a:spcPct val="0"/>
              </a:spcBef>
            </a:pPr>
            <a:r>
              <a:rPr lang="es-CO" sz="6000" dirty="0">
                <a:solidFill>
                  <a:srgbClr val="353534"/>
                </a:solidFill>
                <a:latin typeface="Abril Fatface"/>
                <a:ea typeface="Abril Fatface"/>
                <a:cs typeface="Abril Fatface"/>
                <a:sym typeface="Abril Fatface"/>
              </a:rPr>
              <a:t>Órbitas Esféricas</a:t>
            </a:r>
          </a:p>
          <a:p>
            <a:pPr>
              <a:spcBef>
                <a:spcPct val="0"/>
              </a:spcBef>
            </a:pPr>
            <a:endParaRPr lang="es-CO" sz="6000" dirty="0">
              <a:solidFill>
                <a:srgbClr val="353534"/>
              </a:solidFill>
              <a:latin typeface="Abril Fatface"/>
              <a:ea typeface="Abril Fatface"/>
              <a:cs typeface="Abril Fatface"/>
              <a:sym typeface="Abril Fatface"/>
            </a:endParaRPr>
          </a:p>
        </p:txBody>
      </p:sp>
      <p:sp>
        <p:nvSpPr>
          <p:cNvPr id="25" name="Freeform 7">
            <a:extLst>
              <a:ext uri="{FF2B5EF4-FFF2-40B4-BE49-F238E27FC236}">
                <a16:creationId xmlns:a16="http://schemas.microsoft.com/office/drawing/2014/main" id="{14CE165C-0495-2AFA-0CBD-2A4D9EBF2094}"/>
              </a:ext>
            </a:extLst>
          </p:cNvPr>
          <p:cNvSpPr/>
          <p:nvPr/>
        </p:nvSpPr>
        <p:spPr>
          <a:xfrm>
            <a:off x="495705" y="9089666"/>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7" name="Freeform 8">
            <a:extLst>
              <a:ext uri="{FF2B5EF4-FFF2-40B4-BE49-F238E27FC236}">
                <a16:creationId xmlns:a16="http://schemas.microsoft.com/office/drawing/2014/main" id="{0B5FC891-3495-CA15-2E32-D65E46E8BB99}"/>
              </a:ext>
            </a:extLst>
          </p:cNvPr>
          <p:cNvSpPr/>
          <p:nvPr/>
        </p:nvSpPr>
        <p:spPr>
          <a:xfrm rot="-5400000">
            <a:off x="-1294784" y="7319324"/>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9" name="Freeform 12">
            <a:extLst>
              <a:ext uri="{FF2B5EF4-FFF2-40B4-BE49-F238E27FC236}">
                <a16:creationId xmlns:a16="http://schemas.microsoft.com/office/drawing/2014/main" id="{A6B35C13-637C-F5B5-83F6-5DE4F898BBC2}"/>
              </a:ext>
            </a:extLst>
          </p:cNvPr>
          <p:cNvSpPr/>
          <p:nvPr/>
        </p:nvSpPr>
        <p:spPr>
          <a:xfrm rot="-10800000">
            <a:off x="12626322" y="9495570"/>
            <a:ext cx="3580978" cy="296130"/>
          </a:xfrm>
          <a:custGeom>
            <a:avLst/>
            <a:gdLst/>
            <a:ahLst/>
            <a:cxnLst/>
            <a:rect l="l" t="t" r="r" b="b"/>
            <a:pathLst>
              <a:path w="3580978" h="296130">
                <a:moveTo>
                  <a:pt x="0" y="0"/>
                </a:moveTo>
                <a:lnTo>
                  <a:pt x="3580977" y="0"/>
                </a:lnTo>
                <a:lnTo>
                  <a:pt x="3580977"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7" name="TextBox 6">
            <a:extLst>
              <a:ext uri="{FF2B5EF4-FFF2-40B4-BE49-F238E27FC236}">
                <a16:creationId xmlns:a16="http://schemas.microsoft.com/office/drawing/2014/main" id="{E48CC8E9-7D21-1392-2420-B07076406F96}"/>
              </a:ext>
            </a:extLst>
          </p:cNvPr>
          <p:cNvSpPr txBox="1"/>
          <p:nvPr/>
        </p:nvSpPr>
        <p:spPr>
          <a:xfrm>
            <a:off x="1190638" y="4533900"/>
            <a:ext cx="4461629" cy="615553"/>
          </a:xfrm>
          <a:prstGeom prst="rect">
            <a:avLst/>
          </a:prstGeom>
        </p:spPr>
        <p:txBody>
          <a:bodyPr wrap="square" lIns="0" tIns="0" rIns="0" bIns="0" rtlCol="0" anchor="t">
            <a:spAutoFit/>
          </a:bodyPr>
          <a:lstStyle/>
          <a:p>
            <a:pPr algn="ctr">
              <a:spcBef>
                <a:spcPct val="0"/>
              </a:spcBef>
            </a:pPr>
            <a:r>
              <a:rPr lang="es-CO" sz="4000" dirty="0">
                <a:solidFill>
                  <a:srgbClr val="353534"/>
                </a:solidFill>
                <a:latin typeface="Abril Fatface"/>
                <a:ea typeface="Abril Fatface"/>
                <a:cs typeface="Abril Fatface"/>
                <a:sym typeface="Abril Fatface"/>
              </a:rPr>
              <a:t>Potencial Radial</a:t>
            </a:r>
            <a:endParaRPr lang="es-CO" sz="4000" noProof="0" dirty="0">
              <a:solidFill>
                <a:srgbClr val="353534"/>
              </a:solidFill>
              <a:latin typeface="Abril Fatface"/>
              <a:ea typeface="Abril Fatface"/>
              <a:cs typeface="Abril Fatface"/>
              <a:sym typeface="Abril Fatface"/>
            </a:endParaRPr>
          </a:p>
        </p:txBody>
      </p:sp>
      <p:pic>
        <p:nvPicPr>
          <p:cNvPr id="38" name="Imagen 37">
            <a:extLst>
              <a:ext uri="{FF2B5EF4-FFF2-40B4-BE49-F238E27FC236}">
                <a16:creationId xmlns:a16="http://schemas.microsoft.com/office/drawing/2014/main" id="{2E55075E-EBF9-3726-DB0E-47047CB4F6C4}"/>
              </a:ext>
            </a:extLst>
          </p:cNvPr>
          <p:cNvPicPr>
            <a:picLocks noChangeAspect="1"/>
          </p:cNvPicPr>
          <p:nvPr/>
        </p:nvPicPr>
        <p:blipFill>
          <a:blip r:embed="rId5"/>
          <a:srcRect t="-1769"/>
          <a:stretch>
            <a:fillRect/>
          </a:stretch>
        </p:blipFill>
        <p:spPr>
          <a:xfrm>
            <a:off x="8043455" y="1562100"/>
            <a:ext cx="8110945" cy="8046734"/>
          </a:xfrm>
          <a:prstGeom prst="rect">
            <a:avLst/>
          </a:prstGeom>
        </p:spPr>
      </p:pic>
      <p:sp>
        <p:nvSpPr>
          <p:cNvPr id="43" name="Google Shape;137;p17">
            <a:extLst>
              <a:ext uri="{FF2B5EF4-FFF2-40B4-BE49-F238E27FC236}">
                <a16:creationId xmlns:a16="http://schemas.microsoft.com/office/drawing/2014/main" id="{37E3162C-15B1-6569-B486-C619E2312BB4}"/>
              </a:ext>
            </a:extLst>
          </p:cNvPr>
          <p:cNvSpPr txBox="1"/>
          <p:nvPr/>
        </p:nvSpPr>
        <p:spPr>
          <a:xfrm>
            <a:off x="1156387" y="5320132"/>
            <a:ext cx="5596433" cy="814069"/>
          </a:xfrm>
          <a:prstGeom prst="rect">
            <a:avLst/>
          </a:prstGeom>
          <a:noFill/>
          <a:ln>
            <a:noFill/>
          </a:ln>
        </p:spPr>
        <p:txBody>
          <a:bodyPr spcFirstLastPara="1" wrap="square" lIns="0" tIns="0" rIns="0" bIns="0" anchor="t" anchorCtr="0">
            <a:spAutoFit/>
          </a:bodyPr>
          <a:lstStyle/>
          <a:p>
            <a:pPr algn="just">
              <a:lnSpc>
                <a:spcPct val="115000"/>
              </a:lnSpc>
              <a:buClr>
                <a:schemeClr val="bg1"/>
              </a:buClr>
            </a:pPr>
            <a:r>
              <a:rPr lang="es-MX" sz="2000" dirty="0">
                <a:solidFill>
                  <a:srgbClr val="353534"/>
                </a:solidFill>
                <a:latin typeface="KoHo"/>
                <a:ea typeface="KoHo"/>
                <a:cs typeface="KoHo"/>
                <a:sym typeface="KoHo"/>
              </a:rPr>
              <a:t>A partir de la condición de órbitas esféricas, podemos encontrar el potencial efectivo:</a:t>
            </a:r>
          </a:p>
          <a:p>
            <a:pPr algn="just">
              <a:lnSpc>
                <a:spcPct val="115000"/>
              </a:lnSpc>
              <a:buClr>
                <a:schemeClr val="bg1"/>
              </a:buClr>
            </a:pPr>
            <a:endParaRPr lang="es-CO" sz="600" dirty="0">
              <a:solidFill>
                <a:srgbClr val="353534"/>
              </a:solidFill>
            </a:endParaRPr>
          </a:p>
        </p:txBody>
      </p:sp>
      <p:sp>
        <p:nvSpPr>
          <p:cNvPr id="45" name="Flecha: a la derecha con bandas 44">
            <a:extLst>
              <a:ext uri="{FF2B5EF4-FFF2-40B4-BE49-F238E27FC236}">
                <a16:creationId xmlns:a16="http://schemas.microsoft.com/office/drawing/2014/main" id="{D4FA19A6-055B-D673-7655-8DC7CA4F9549}"/>
              </a:ext>
            </a:extLst>
          </p:cNvPr>
          <p:cNvSpPr/>
          <p:nvPr/>
        </p:nvSpPr>
        <p:spPr>
          <a:xfrm>
            <a:off x="13056019" y="762098"/>
            <a:ext cx="578168" cy="471810"/>
          </a:xfrm>
          <a:prstGeom prst="stripedRightArrow">
            <a:avLst>
              <a:gd name="adj1" fmla="val 42138"/>
              <a:gd name="adj2" fmla="val 73688"/>
            </a:avLst>
          </a:prstGeom>
          <a:noFill/>
          <a:ln>
            <a:solidFill>
              <a:srgbClr val="353534"/>
            </a:solidFill>
          </a:ln>
        </p:spPr>
        <p:style>
          <a:lnRef idx="3">
            <a:schemeClr val="lt1"/>
          </a:lnRef>
          <a:fillRef idx="1">
            <a:schemeClr val="dk1"/>
          </a:fillRef>
          <a:effectRef idx="1">
            <a:schemeClr val="dk1"/>
          </a:effectRef>
          <a:fontRef idx="minor">
            <a:schemeClr val="lt1"/>
          </a:fontRef>
        </p:style>
        <p:txBody>
          <a:bodyPr rtlCol="0" anchor="ctr"/>
          <a:lstStyle/>
          <a:p>
            <a:pPr algn="ctr"/>
            <a:endParaRPr lang="es-CO" dirty="0"/>
          </a:p>
        </p:txBody>
      </p:sp>
      <p:pic>
        <p:nvPicPr>
          <p:cNvPr id="48" name="Imagen 47">
            <a:extLst>
              <a:ext uri="{FF2B5EF4-FFF2-40B4-BE49-F238E27FC236}">
                <a16:creationId xmlns:a16="http://schemas.microsoft.com/office/drawing/2014/main" id="{2A7B684E-DDF5-CF71-71BC-BC6B698B617C}"/>
              </a:ext>
            </a:extLst>
          </p:cNvPr>
          <p:cNvPicPr>
            <a:picLocks noChangeAspect="1"/>
          </p:cNvPicPr>
          <p:nvPr/>
        </p:nvPicPr>
        <p:blipFill>
          <a:blip r:embed="rId6">
            <a:clrChange>
              <a:clrFrom>
                <a:srgbClr val="FCFCFC"/>
              </a:clrFrom>
              <a:clrTo>
                <a:srgbClr val="FCFCFC">
                  <a:alpha val="0"/>
                </a:srgbClr>
              </a:clrTo>
            </a:clrChange>
          </a:blip>
          <a:stretch>
            <a:fillRect/>
          </a:stretch>
        </p:blipFill>
        <p:spPr>
          <a:xfrm>
            <a:off x="13826255" y="738536"/>
            <a:ext cx="3931073" cy="579995"/>
          </a:xfrm>
          <a:prstGeom prst="rect">
            <a:avLst/>
          </a:prstGeom>
        </p:spPr>
      </p:pic>
      <p:pic>
        <p:nvPicPr>
          <p:cNvPr id="4" name="Imagen 3">
            <a:extLst>
              <a:ext uri="{FF2B5EF4-FFF2-40B4-BE49-F238E27FC236}">
                <a16:creationId xmlns:a16="http://schemas.microsoft.com/office/drawing/2014/main" id="{AB9044B2-91B5-3972-09E0-76758ADF2781}"/>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10515600" y="723900"/>
            <a:ext cx="1966275" cy="609269"/>
          </a:xfrm>
          <a:prstGeom prst="rect">
            <a:avLst/>
          </a:prstGeom>
        </p:spPr>
      </p:pic>
      <p:pic>
        <p:nvPicPr>
          <p:cNvPr id="8" name="Imagen 7">
            <a:extLst>
              <a:ext uri="{FF2B5EF4-FFF2-40B4-BE49-F238E27FC236}">
                <a16:creationId xmlns:a16="http://schemas.microsoft.com/office/drawing/2014/main" id="{B1F9BD61-3B1A-6497-FC2E-A26034099D2F}"/>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990600" y="6333118"/>
            <a:ext cx="5543441" cy="1396006"/>
          </a:xfrm>
          <a:prstGeom prst="rect">
            <a:avLst/>
          </a:prstGeom>
        </p:spPr>
      </p:pic>
      <p:pic>
        <p:nvPicPr>
          <p:cNvPr id="17" name="Picture 2" descr="Planetario Halley UIS – Grupo Halley">
            <a:extLst>
              <a:ext uri="{FF2B5EF4-FFF2-40B4-BE49-F238E27FC236}">
                <a16:creationId xmlns:a16="http://schemas.microsoft.com/office/drawing/2014/main" id="{85F4CD17-1448-EA7C-D06E-98BBCE18B363}"/>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50000"/>
          <a:stretch>
            <a:fillRect/>
          </a:stretch>
        </p:blipFill>
        <p:spPr bwMode="auto">
          <a:xfrm>
            <a:off x="2830037" y="9380251"/>
            <a:ext cx="598963" cy="713607"/>
          </a:xfrm>
          <a:prstGeom prst="rect">
            <a:avLst/>
          </a:prstGeom>
          <a:noFill/>
          <a:extLst>
            <a:ext uri="{909E8E84-426E-40DD-AFC4-6F175D3DCCD1}">
              <a14:hiddenFill xmlns:a14="http://schemas.microsoft.com/office/drawing/2010/main">
                <a:solidFill>
                  <a:srgbClr val="FFFFFF"/>
                </a:solidFill>
              </a14:hiddenFill>
            </a:ext>
          </a:extLst>
        </p:spPr>
      </p:pic>
      <p:pic>
        <p:nvPicPr>
          <p:cNvPr id="20" name="Imagen 19">
            <a:extLst>
              <a:ext uri="{FF2B5EF4-FFF2-40B4-BE49-F238E27FC236}">
                <a16:creationId xmlns:a16="http://schemas.microsoft.com/office/drawing/2014/main" id="{E736C2B5-8B7C-D5B8-E5A2-B2A58E49B110}"/>
              </a:ext>
            </a:extLst>
          </p:cNvPr>
          <p:cNvPicPr>
            <a:picLocks noChangeAspect="1"/>
          </p:cNvPicPr>
          <p:nvPr/>
        </p:nvPicPr>
        <p:blipFill>
          <a:blip r:embed="rId10"/>
          <a:srcRect t="1" r="32791" b="-13429"/>
          <a:stretch>
            <a:fillRect/>
          </a:stretch>
        </p:blipFill>
        <p:spPr>
          <a:xfrm>
            <a:off x="423753" y="9385796"/>
            <a:ext cx="1503844" cy="796860"/>
          </a:xfrm>
          <a:prstGeom prst="rect">
            <a:avLst/>
          </a:prstGeom>
        </p:spPr>
      </p:pic>
      <p:pic>
        <p:nvPicPr>
          <p:cNvPr id="22" name="Picture 2">
            <a:extLst>
              <a:ext uri="{FF2B5EF4-FFF2-40B4-BE49-F238E27FC236}">
                <a16:creationId xmlns:a16="http://schemas.microsoft.com/office/drawing/2014/main" id="{21313C62-FD73-4184-A53D-4F65CC7E7EB7}"/>
              </a:ext>
            </a:extLst>
          </p:cNvPr>
          <p:cNvPicPr>
            <a:picLocks noChangeAspect="1" noChangeArrowheads="1"/>
          </p:cNvPicPr>
          <p:nvPr/>
        </p:nvPicPr>
        <p:blipFill>
          <a:blip r:embed="rId11"/>
          <a:srcRect/>
          <a:stretch>
            <a:fillRect/>
          </a:stretch>
        </p:blipFill>
        <p:spPr bwMode="auto">
          <a:xfrm>
            <a:off x="1962232" y="9337184"/>
            <a:ext cx="857168" cy="799740"/>
          </a:xfrm>
          <a:prstGeom prst="rect">
            <a:avLst/>
          </a:prstGeom>
          <a:noFill/>
          <a:extLst>
            <a:ext uri="{909E8E84-426E-40DD-AFC4-6F175D3DCCD1}">
              <a14:hiddenFill xmlns:a14="http://schemas.microsoft.com/office/drawing/2010/main">
                <a:solidFill>
                  <a:srgbClr val="FFFFFF"/>
                </a:solidFill>
              </a14:hiddenFill>
            </a:ext>
          </a:extLst>
        </p:spPr>
      </p:pic>
      <p:sp>
        <p:nvSpPr>
          <p:cNvPr id="24" name="Google Shape;137;p17">
            <a:extLst>
              <a:ext uri="{FF2B5EF4-FFF2-40B4-BE49-F238E27FC236}">
                <a16:creationId xmlns:a16="http://schemas.microsoft.com/office/drawing/2014/main" id="{58B6A1AA-398C-5FCA-0AE3-D96A5B1287F6}"/>
              </a:ext>
            </a:extLst>
          </p:cNvPr>
          <p:cNvSpPr txBox="1"/>
          <p:nvPr/>
        </p:nvSpPr>
        <p:spPr>
          <a:xfrm>
            <a:off x="2286194" y="2060535"/>
            <a:ext cx="5100946" cy="814069"/>
          </a:xfrm>
          <a:prstGeom prst="rect">
            <a:avLst/>
          </a:prstGeom>
          <a:noFill/>
          <a:ln>
            <a:noFill/>
          </a:ln>
        </p:spPr>
        <p:txBody>
          <a:bodyPr spcFirstLastPara="1" wrap="square" lIns="0" tIns="0" rIns="0" bIns="0" anchor="t" anchorCtr="0">
            <a:spAutoFit/>
          </a:bodyPr>
          <a:lstStyle/>
          <a:p>
            <a:pPr algn="just">
              <a:lnSpc>
                <a:spcPct val="115000"/>
              </a:lnSpc>
              <a:buClr>
                <a:schemeClr val="bg1"/>
              </a:buClr>
            </a:pPr>
            <a:r>
              <a:rPr lang="es-MX" sz="2000" dirty="0">
                <a:solidFill>
                  <a:srgbClr val="353534"/>
                </a:solidFill>
                <a:latin typeface="KoHo"/>
                <a:ea typeface="KoHo"/>
                <a:cs typeface="KoHo"/>
                <a:sym typeface="KoHo"/>
              </a:rPr>
              <a:t>Usando el formalismo de Hamilton-Jacobi, se obtienen las ecuaciones de movimiento.</a:t>
            </a:r>
          </a:p>
          <a:p>
            <a:pPr algn="just">
              <a:lnSpc>
                <a:spcPct val="115000"/>
              </a:lnSpc>
              <a:buClr>
                <a:schemeClr val="bg1"/>
              </a:buClr>
            </a:pPr>
            <a:endParaRPr lang="es-CO" sz="600" dirty="0">
              <a:solidFill>
                <a:srgbClr val="353534"/>
              </a:solidFill>
            </a:endParaRPr>
          </a:p>
        </p:txBody>
      </p:sp>
      <p:pic>
        <p:nvPicPr>
          <p:cNvPr id="37" name="Imagen 36">
            <a:extLst>
              <a:ext uri="{FF2B5EF4-FFF2-40B4-BE49-F238E27FC236}">
                <a16:creationId xmlns:a16="http://schemas.microsoft.com/office/drawing/2014/main" id="{DFC13207-BE9E-2AED-A73F-020F56D7DCA2}"/>
              </a:ext>
            </a:extLst>
          </p:cNvPr>
          <p:cNvPicPr>
            <a:picLocks noChangeAspect="1"/>
          </p:cNvPicPr>
          <p:nvPr/>
        </p:nvPicPr>
        <p:blipFill>
          <a:blip r:embed="rId12">
            <a:clrChange>
              <a:clrFrom>
                <a:srgbClr val="FCFCFC"/>
              </a:clrFrom>
              <a:clrTo>
                <a:srgbClr val="FCFCFC">
                  <a:alpha val="0"/>
                </a:srgbClr>
              </a:clrTo>
            </a:clrChange>
          </a:blip>
          <a:stretch>
            <a:fillRect/>
          </a:stretch>
        </p:blipFill>
        <p:spPr>
          <a:xfrm>
            <a:off x="994598" y="7886700"/>
            <a:ext cx="2583191" cy="1062441"/>
          </a:xfrm>
          <a:prstGeom prst="rect">
            <a:avLst/>
          </a:prstGeom>
          <a:ln>
            <a:noFill/>
          </a:ln>
        </p:spPr>
      </p:pic>
      <p:pic>
        <p:nvPicPr>
          <p:cNvPr id="46" name="Imagen 45">
            <a:extLst>
              <a:ext uri="{FF2B5EF4-FFF2-40B4-BE49-F238E27FC236}">
                <a16:creationId xmlns:a16="http://schemas.microsoft.com/office/drawing/2014/main" id="{CD52EC11-E172-3B24-1C6D-E97DAB2B2EB8}"/>
              </a:ext>
            </a:extLst>
          </p:cNvPr>
          <p:cNvPicPr>
            <a:picLocks noChangeAspect="1"/>
          </p:cNvPicPr>
          <p:nvPr/>
        </p:nvPicPr>
        <p:blipFill>
          <a:blip r:embed="rId13">
            <a:clrChange>
              <a:clrFrom>
                <a:srgbClr val="FFFFFF"/>
              </a:clrFrom>
              <a:clrTo>
                <a:srgbClr val="FFFFFF">
                  <a:alpha val="0"/>
                </a:srgbClr>
              </a:clrTo>
            </a:clrChange>
          </a:blip>
          <a:stretch>
            <a:fillRect/>
          </a:stretch>
        </p:blipFill>
        <p:spPr>
          <a:xfrm>
            <a:off x="833230" y="3260330"/>
            <a:ext cx="1527769" cy="872101"/>
          </a:xfrm>
          <a:prstGeom prst="rect">
            <a:avLst/>
          </a:prstGeom>
        </p:spPr>
      </p:pic>
      <p:pic>
        <p:nvPicPr>
          <p:cNvPr id="49" name="Imagen 48">
            <a:extLst>
              <a:ext uri="{FF2B5EF4-FFF2-40B4-BE49-F238E27FC236}">
                <a16:creationId xmlns:a16="http://schemas.microsoft.com/office/drawing/2014/main" id="{F5166EB8-EB46-69FF-3840-803603CA68F9}"/>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2628441" y="3358726"/>
            <a:ext cx="5296359" cy="647756"/>
          </a:xfrm>
          <a:prstGeom prst="rect">
            <a:avLst/>
          </a:prstGeom>
        </p:spPr>
      </p:pic>
    </p:spTree>
    <p:extLst>
      <p:ext uri="{BB962C8B-B14F-4D97-AF65-F5344CB8AC3E}">
        <p14:creationId xmlns:p14="http://schemas.microsoft.com/office/powerpoint/2010/main" val="7478349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0EFE5"/>
        </a:solidFill>
        <a:effectLst/>
      </p:bgPr>
    </p:bg>
    <p:spTree>
      <p:nvGrpSpPr>
        <p:cNvPr id="1" name="">
          <a:extLst>
            <a:ext uri="{FF2B5EF4-FFF2-40B4-BE49-F238E27FC236}">
              <a16:creationId xmlns:a16="http://schemas.microsoft.com/office/drawing/2014/main" id="{9FE30D9A-7BA0-45AE-7C1B-D9A57B9E47D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9EDD77E-BE40-F135-FA1B-377671B51238}"/>
              </a:ext>
            </a:extLst>
          </p:cNvPr>
          <p:cNvSpPr/>
          <p:nvPr/>
        </p:nvSpPr>
        <p:spPr>
          <a:xfrm rot="-5400000">
            <a:off x="564950" y="550875"/>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5" name="Freeform 5">
            <a:extLst>
              <a:ext uri="{FF2B5EF4-FFF2-40B4-BE49-F238E27FC236}">
                <a16:creationId xmlns:a16="http://schemas.microsoft.com/office/drawing/2014/main" id="{79F245FE-3DD2-FA53-92EA-32A5EAF02C61}"/>
              </a:ext>
            </a:extLst>
          </p:cNvPr>
          <p:cNvSpPr/>
          <p:nvPr/>
        </p:nvSpPr>
        <p:spPr>
          <a:xfrm>
            <a:off x="18685678" y="536003"/>
            <a:ext cx="2726522" cy="2696778"/>
          </a:xfrm>
          <a:custGeom>
            <a:avLst/>
            <a:gdLst/>
            <a:ahLst/>
            <a:cxnLst/>
            <a:rect l="l" t="t" r="r" b="b"/>
            <a:pathLst>
              <a:path w="2726522" h="2696778">
                <a:moveTo>
                  <a:pt x="0" y="0"/>
                </a:moveTo>
                <a:lnTo>
                  <a:pt x="2726522" y="0"/>
                </a:lnTo>
                <a:lnTo>
                  <a:pt x="2726522" y="2696778"/>
                </a:lnTo>
                <a:lnTo>
                  <a:pt x="0" y="26967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grpSp>
        <p:nvGrpSpPr>
          <p:cNvPr id="9" name="Group 9">
            <a:extLst>
              <a:ext uri="{FF2B5EF4-FFF2-40B4-BE49-F238E27FC236}">
                <a16:creationId xmlns:a16="http://schemas.microsoft.com/office/drawing/2014/main" id="{E5B79C50-8582-DEFA-1371-446994270E6B}"/>
              </a:ext>
            </a:extLst>
          </p:cNvPr>
          <p:cNvGrpSpPr/>
          <p:nvPr/>
        </p:nvGrpSpPr>
        <p:grpSpPr>
          <a:xfrm>
            <a:off x="16197774" y="8764908"/>
            <a:ext cx="1061526" cy="3044184"/>
            <a:chOff x="0" y="0"/>
            <a:chExt cx="279579" cy="801760"/>
          </a:xfrm>
        </p:grpSpPr>
        <p:sp>
          <p:nvSpPr>
            <p:cNvPr id="10" name="Freeform 10">
              <a:extLst>
                <a:ext uri="{FF2B5EF4-FFF2-40B4-BE49-F238E27FC236}">
                  <a16:creationId xmlns:a16="http://schemas.microsoft.com/office/drawing/2014/main" id="{81074EDC-269E-9372-3BF5-22ACCB2F974E}"/>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a:p>
          </p:txBody>
        </p:sp>
        <p:sp>
          <p:nvSpPr>
            <p:cNvPr id="11" name="TextBox 11">
              <a:extLst>
                <a:ext uri="{FF2B5EF4-FFF2-40B4-BE49-F238E27FC236}">
                  <a16:creationId xmlns:a16="http://schemas.microsoft.com/office/drawing/2014/main" id="{1161ED98-B13A-DCBA-3170-5F9CCD5A7B77}"/>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a:extLst>
              <a:ext uri="{FF2B5EF4-FFF2-40B4-BE49-F238E27FC236}">
                <a16:creationId xmlns:a16="http://schemas.microsoft.com/office/drawing/2014/main" id="{245DB0EE-643B-40D5-9D1D-226FE8B8B079}"/>
              </a:ext>
            </a:extLst>
          </p:cNvPr>
          <p:cNvSpPr txBox="1"/>
          <p:nvPr/>
        </p:nvSpPr>
        <p:spPr>
          <a:xfrm>
            <a:off x="16084888" y="9153907"/>
            <a:ext cx="1174412" cy="514350"/>
          </a:xfrm>
          <a:prstGeom prst="rect">
            <a:avLst/>
          </a:prstGeom>
        </p:spPr>
        <p:txBody>
          <a:bodyPr lIns="0" tIns="0" rIns="0" bIns="0" rtlCol="0" anchor="t">
            <a:spAutoFit/>
          </a:bodyPr>
          <a:lstStyle/>
          <a:p>
            <a:pPr algn="ctr">
              <a:lnSpc>
                <a:spcPts val="4200"/>
              </a:lnSpc>
              <a:spcBef>
                <a:spcPct val="0"/>
              </a:spcBef>
            </a:pPr>
            <a:r>
              <a:rPr lang="en-US" sz="3000" dirty="0">
                <a:solidFill>
                  <a:srgbClr val="353534"/>
                </a:solidFill>
                <a:latin typeface="Merriweather"/>
                <a:ea typeface="Merriweather"/>
                <a:cs typeface="Merriweather"/>
                <a:sym typeface="Merriweather"/>
              </a:rPr>
              <a:t>07</a:t>
            </a:r>
          </a:p>
        </p:txBody>
      </p:sp>
      <p:sp>
        <p:nvSpPr>
          <p:cNvPr id="15" name="TextBox 10">
            <a:extLst>
              <a:ext uri="{FF2B5EF4-FFF2-40B4-BE49-F238E27FC236}">
                <a16:creationId xmlns:a16="http://schemas.microsoft.com/office/drawing/2014/main" id="{92425DD0-EB11-3985-2C8A-8B589359DC76}"/>
              </a:ext>
            </a:extLst>
          </p:cNvPr>
          <p:cNvSpPr txBox="1"/>
          <p:nvPr/>
        </p:nvSpPr>
        <p:spPr>
          <a:xfrm>
            <a:off x="3566305" y="620911"/>
            <a:ext cx="7863695" cy="1846659"/>
          </a:xfrm>
          <a:prstGeom prst="rect">
            <a:avLst/>
          </a:prstGeom>
        </p:spPr>
        <p:txBody>
          <a:bodyPr wrap="square" lIns="0" tIns="0" rIns="0" bIns="0" rtlCol="0" anchor="t">
            <a:spAutoFit/>
          </a:bodyPr>
          <a:lstStyle/>
          <a:p>
            <a:pPr>
              <a:spcBef>
                <a:spcPct val="0"/>
              </a:spcBef>
            </a:pPr>
            <a:r>
              <a:rPr lang="es-CO" sz="6000" dirty="0">
                <a:solidFill>
                  <a:srgbClr val="353534"/>
                </a:solidFill>
                <a:latin typeface="Abril Fatface"/>
                <a:ea typeface="Abril Fatface"/>
                <a:cs typeface="Abril Fatface"/>
                <a:sym typeface="Abril Fatface"/>
              </a:rPr>
              <a:t>Órbitas Esféricas</a:t>
            </a:r>
          </a:p>
          <a:p>
            <a:pPr>
              <a:spcBef>
                <a:spcPct val="0"/>
              </a:spcBef>
            </a:pPr>
            <a:endParaRPr lang="es-CO" sz="6000" dirty="0">
              <a:solidFill>
                <a:srgbClr val="353534"/>
              </a:solidFill>
              <a:latin typeface="Abril Fatface"/>
              <a:ea typeface="Abril Fatface"/>
              <a:cs typeface="Abril Fatface"/>
              <a:sym typeface="Abril Fatface"/>
            </a:endParaRPr>
          </a:p>
        </p:txBody>
      </p:sp>
      <p:sp>
        <p:nvSpPr>
          <p:cNvPr id="25" name="Freeform 7">
            <a:extLst>
              <a:ext uri="{FF2B5EF4-FFF2-40B4-BE49-F238E27FC236}">
                <a16:creationId xmlns:a16="http://schemas.microsoft.com/office/drawing/2014/main" id="{523436B2-5B87-5137-CAE6-9F36E1916C5F}"/>
              </a:ext>
            </a:extLst>
          </p:cNvPr>
          <p:cNvSpPr/>
          <p:nvPr/>
        </p:nvSpPr>
        <p:spPr>
          <a:xfrm>
            <a:off x="495705" y="9089666"/>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7" name="Freeform 8">
            <a:extLst>
              <a:ext uri="{FF2B5EF4-FFF2-40B4-BE49-F238E27FC236}">
                <a16:creationId xmlns:a16="http://schemas.microsoft.com/office/drawing/2014/main" id="{5ED00C1F-9B07-88FB-0DB5-E26BC04EF3FF}"/>
              </a:ext>
            </a:extLst>
          </p:cNvPr>
          <p:cNvSpPr/>
          <p:nvPr/>
        </p:nvSpPr>
        <p:spPr>
          <a:xfrm rot="-5400000">
            <a:off x="-1294784" y="7319324"/>
            <a:ext cx="3580978" cy="296130"/>
          </a:xfrm>
          <a:custGeom>
            <a:avLst/>
            <a:gdLst/>
            <a:ahLst/>
            <a:cxnLst/>
            <a:rect l="l" t="t" r="r" b="b"/>
            <a:pathLst>
              <a:path w="3580978" h="296130">
                <a:moveTo>
                  <a:pt x="0" y="0"/>
                </a:moveTo>
                <a:lnTo>
                  <a:pt x="3580978" y="0"/>
                </a:lnTo>
                <a:lnTo>
                  <a:pt x="3580978"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29" name="Freeform 12">
            <a:extLst>
              <a:ext uri="{FF2B5EF4-FFF2-40B4-BE49-F238E27FC236}">
                <a16:creationId xmlns:a16="http://schemas.microsoft.com/office/drawing/2014/main" id="{1087BD36-831A-036E-8DF4-AE10EA821182}"/>
              </a:ext>
            </a:extLst>
          </p:cNvPr>
          <p:cNvSpPr/>
          <p:nvPr/>
        </p:nvSpPr>
        <p:spPr>
          <a:xfrm rot="-10800000">
            <a:off x="12626322" y="9495570"/>
            <a:ext cx="3580978" cy="296130"/>
          </a:xfrm>
          <a:custGeom>
            <a:avLst/>
            <a:gdLst/>
            <a:ahLst/>
            <a:cxnLst/>
            <a:rect l="l" t="t" r="r" b="b"/>
            <a:pathLst>
              <a:path w="3580978" h="296130">
                <a:moveTo>
                  <a:pt x="0" y="0"/>
                </a:moveTo>
                <a:lnTo>
                  <a:pt x="3580977" y="0"/>
                </a:lnTo>
                <a:lnTo>
                  <a:pt x="3580977" y="296130"/>
                </a:lnTo>
                <a:lnTo>
                  <a:pt x="0" y="2961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pic>
        <p:nvPicPr>
          <p:cNvPr id="38" name="Imagen 37">
            <a:extLst>
              <a:ext uri="{FF2B5EF4-FFF2-40B4-BE49-F238E27FC236}">
                <a16:creationId xmlns:a16="http://schemas.microsoft.com/office/drawing/2014/main" id="{45A97CC6-1397-E3DC-85BC-EB50D3E5C345}"/>
              </a:ext>
            </a:extLst>
          </p:cNvPr>
          <p:cNvPicPr>
            <a:picLocks noChangeAspect="1"/>
          </p:cNvPicPr>
          <p:nvPr/>
        </p:nvPicPr>
        <p:blipFill>
          <a:blip r:embed="rId5"/>
          <a:srcRect l="50908" t="67585" r="-2286"/>
          <a:stretch>
            <a:fillRect/>
          </a:stretch>
        </p:blipFill>
        <p:spPr>
          <a:xfrm>
            <a:off x="9722313" y="5457547"/>
            <a:ext cx="5822487" cy="3580978"/>
          </a:xfrm>
          <a:prstGeom prst="rect">
            <a:avLst/>
          </a:prstGeom>
        </p:spPr>
      </p:pic>
      <p:pic>
        <p:nvPicPr>
          <p:cNvPr id="13" name="Imagen 12">
            <a:extLst>
              <a:ext uri="{FF2B5EF4-FFF2-40B4-BE49-F238E27FC236}">
                <a16:creationId xmlns:a16="http://schemas.microsoft.com/office/drawing/2014/main" id="{90A461AC-55C2-428A-A5AC-4C27E64F2B91}"/>
              </a:ext>
            </a:extLst>
          </p:cNvPr>
          <p:cNvPicPr>
            <a:picLocks noChangeAspect="1"/>
          </p:cNvPicPr>
          <p:nvPr/>
        </p:nvPicPr>
        <p:blipFill>
          <a:blip r:embed="rId5"/>
          <a:srcRect l="-78" t="67585" r="48699"/>
          <a:stretch>
            <a:fillRect/>
          </a:stretch>
        </p:blipFill>
        <p:spPr>
          <a:xfrm>
            <a:off x="9646113" y="1882132"/>
            <a:ext cx="5822487" cy="3580978"/>
          </a:xfrm>
          <a:prstGeom prst="rect">
            <a:avLst/>
          </a:prstGeom>
        </p:spPr>
      </p:pic>
      <p:grpSp>
        <p:nvGrpSpPr>
          <p:cNvPr id="20" name="Group 9">
            <a:extLst>
              <a:ext uri="{FF2B5EF4-FFF2-40B4-BE49-F238E27FC236}">
                <a16:creationId xmlns:a16="http://schemas.microsoft.com/office/drawing/2014/main" id="{905FA1C9-BD3A-2B94-3D00-67FEEAFBF7BF}"/>
              </a:ext>
            </a:extLst>
          </p:cNvPr>
          <p:cNvGrpSpPr/>
          <p:nvPr/>
        </p:nvGrpSpPr>
        <p:grpSpPr>
          <a:xfrm rot="5400000">
            <a:off x="8778931" y="3116525"/>
            <a:ext cx="442335" cy="1020815"/>
            <a:chOff x="0" y="0"/>
            <a:chExt cx="279579" cy="801760"/>
          </a:xfrm>
        </p:grpSpPr>
        <p:sp>
          <p:nvSpPr>
            <p:cNvPr id="21" name="Freeform 10">
              <a:extLst>
                <a:ext uri="{FF2B5EF4-FFF2-40B4-BE49-F238E27FC236}">
                  <a16:creationId xmlns:a16="http://schemas.microsoft.com/office/drawing/2014/main" id="{734E3174-789E-2776-06F4-F07FA66E4974}"/>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sz="1400"/>
            </a:p>
          </p:txBody>
        </p:sp>
        <p:sp>
          <p:nvSpPr>
            <p:cNvPr id="22" name="TextBox 11">
              <a:extLst>
                <a:ext uri="{FF2B5EF4-FFF2-40B4-BE49-F238E27FC236}">
                  <a16:creationId xmlns:a16="http://schemas.microsoft.com/office/drawing/2014/main" id="{977D76DF-4CDA-D324-DD53-FDE8CA1AFFF6}"/>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sz="1400"/>
            </a:p>
          </p:txBody>
        </p:sp>
      </p:grpSp>
      <p:sp>
        <p:nvSpPr>
          <p:cNvPr id="24" name="TextBox 12">
            <a:extLst>
              <a:ext uri="{FF2B5EF4-FFF2-40B4-BE49-F238E27FC236}">
                <a16:creationId xmlns:a16="http://schemas.microsoft.com/office/drawing/2014/main" id="{A8AC2438-8B3A-B183-E121-A5500C62583C}"/>
              </a:ext>
            </a:extLst>
          </p:cNvPr>
          <p:cNvSpPr txBox="1"/>
          <p:nvPr/>
        </p:nvSpPr>
        <p:spPr>
          <a:xfrm>
            <a:off x="8170400" y="3478766"/>
            <a:ext cx="1659400" cy="369332"/>
          </a:xfrm>
          <a:prstGeom prst="rect">
            <a:avLst/>
          </a:prstGeom>
        </p:spPr>
        <p:txBody>
          <a:bodyPr wrap="square" lIns="0" tIns="0" rIns="0" bIns="0" rtlCol="0" anchor="t">
            <a:spAutoFit/>
          </a:bodyPr>
          <a:lstStyle/>
          <a:p>
            <a:pPr algn="ctr">
              <a:spcBef>
                <a:spcPct val="0"/>
              </a:spcBef>
            </a:pPr>
            <a:r>
              <a:rPr lang="es-CO" sz="2400" b="1" i="1" dirty="0">
                <a:solidFill>
                  <a:srgbClr val="353534"/>
                </a:solidFill>
                <a:latin typeface="KoHo"/>
                <a:ea typeface="Cambria Math" panose="02040503050406030204" pitchFamily="18" charset="0"/>
                <a:cs typeface="KoHo"/>
                <a:sym typeface="KoHo"/>
              </a:rPr>
              <a:t>K=0</a:t>
            </a:r>
          </a:p>
        </p:txBody>
      </p:sp>
      <p:grpSp>
        <p:nvGrpSpPr>
          <p:cNvPr id="26" name="Group 9">
            <a:extLst>
              <a:ext uri="{FF2B5EF4-FFF2-40B4-BE49-F238E27FC236}">
                <a16:creationId xmlns:a16="http://schemas.microsoft.com/office/drawing/2014/main" id="{7906AEB7-6190-E290-D7D3-C28FB6A34DC3}"/>
              </a:ext>
            </a:extLst>
          </p:cNvPr>
          <p:cNvGrpSpPr/>
          <p:nvPr/>
        </p:nvGrpSpPr>
        <p:grpSpPr>
          <a:xfrm rot="5400000">
            <a:off x="8854928" y="6723004"/>
            <a:ext cx="442335" cy="1020815"/>
            <a:chOff x="0" y="0"/>
            <a:chExt cx="279579" cy="801760"/>
          </a:xfrm>
        </p:grpSpPr>
        <p:sp>
          <p:nvSpPr>
            <p:cNvPr id="28" name="Freeform 10">
              <a:extLst>
                <a:ext uri="{FF2B5EF4-FFF2-40B4-BE49-F238E27FC236}">
                  <a16:creationId xmlns:a16="http://schemas.microsoft.com/office/drawing/2014/main" id="{C2B28FEB-9265-8A3F-50E5-4C2F9A108BE8}"/>
                </a:ext>
              </a:extLst>
            </p:cNvPr>
            <p:cNvSpPr/>
            <p:nvPr/>
          </p:nvSpPr>
          <p:spPr>
            <a:xfrm>
              <a:off x="0" y="0"/>
              <a:ext cx="279579" cy="801760"/>
            </a:xfrm>
            <a:custGeom>
              <a:avLst/>
              <a:gdLst/>
              <a:ahLst/>
              <a:cxnLst/>
              <a:rect l="l" t="t" r="r" b="b"/>
              <a:pathLst>
                <a:path w="279579" h="801760">
                  <a:moveTo>
                    <a:pt x="139789" y="0"/>
                  </a:moveTo>
                  <a:lnTo>
                    <a:pt x="139789" y="0"/>
                  </a:lnTo>
                  <a:cubicBezTo>
                    <a:pt x="216993" y="0"/>
                    <a:pt x="279579" y="62586"/>
                    <a:pt x="279579" y="139789"/>
                  </a:cubicBezTo>
                  <a:lnTo>
                    <a:pt x="279579" y="661971"/>
                  </a:lnTo>
                  <a:cubicBezTo>
                    <a:pt x="279579" y="739175"/>
                    <a:pt x="216993" y="801760"/>
                    <a:pt x="139789" y="801760"/>
                  </a:cubicBezTo>
                  <a:lnTo>
                    <a:pt x="139789" y="801760"/>
                  </a:lnTo>
                  <a:cubicBezTo>
                    <a:pt x="62586" y="801760"/>
                    <a:pt x="0" y="739175"/>
                    <a:pt x="0" y="661971"/>
                  </a:cubicBezTo>
                  <a:lnTo>
                    <a:pt x="0" y="139789"/>
                  </a:lnTo>
                  <a:cubicBezTo>
                    <a:pt x="0" y="62586"/>
                    <a:pt x="62586" y="0"/>
                    <a:pt x="139789" y="0"/>
                  </a:cubicBezTo>
                  <a:close/>
                </a:path>
              </a:pathLst>
            </a:custGeom>
            <a:ln w="28575" cap="rnd">
              <a:solidFill>
                <a:srgbClr val="000000"/>
              </a:solidFill>
              <a:prstDash val="solid"/>
              <a:round/>
            </a:ln>
          </p:spPr>
          <p:txBody>
            <a:bodyPr/>
            <a:lstStyle/>
            <a:p>
              <a:endParaRPr lang="es-CO" sz="1400"/>
            </a:p>
          </p:txBody>
        </p:sp>
        <p:sp>
          <p:nvSpPr>
            <p:cNvPr id="30" name="TextBox 11">
              <a:extLst>
                <a:ext uri="{FF2B5EF4-FFF2-40B4-BE49-F238E27FC236}">
                  <a16:creationId xmlns:a16="http://schemas.microsoft.com/office/drawing/2014/main" id="{E909025F-B42A-D201-B749-E9FBF4F9C5BD}"/>
                </a:ext>
              </a:extLst>
            </p:cNvPr>
            <p:cNvSpPr txBox="1"/>
            <p:nvPr/>
          </p:nvSpPr>
          <p:spPr>
            <a:xfrm>
              <a:off x="0" y="-38100"/>
              <a:ext cx="279579" cy="839860"/>
            </a:xfrm>
            <a:prstGeom prst="rect">
              <a:avLst/>
            </a:prstGeom>
          </p:spPr>
          <p:txBody>
            <a:bodyPr lIns="50800" tIns="50800" rIns="50800" bIns="50800" rtlCol="0" anchor="ctr"/>
            <a:lstStyle/>
            <a:p>
              <a:pPr algn="ctr">
                <a:lnSpc>
                  <a:spcPts val="2659"/>
                </a:lnSpc>
                <a:spcBef>
                  <a:spcPct val="0"/>
                </a:spcBef>
              </a:pPr>
              <a:endParaRPr sz="1400"/>
            </a:p>
          </p:txBody>
        </p:sp>
      </p:grpSp>
      <p:sp>
        <p:nvSpPr>
          <p:cNvPr id="32" name="TextBox 12">
            <a:extLst>
              <a:ext uri="{FF2B5EF4-FFF2-40B4-BE49-F238E27FC236}">
                <a16:creationId xmlns:a16="http://schemas.microsoft.com/office/drawing/2014/main" id="{0746876A-CAA3-88B9-056D-45CA2817DEDE}"/>
              </a:ext>
            </a:extLst>
          </p:cNvPr>
          <p:cNvSpPr txBox="1"/>
          <p:nvPr/>
        </p:nvSpPr>
        <p:spPr>
          <a:xfrm>
            <a:off x="8246397" y="7085245"/>
            <a:ext cx="1659400" cy="369332"/>
          </a:xfrm>
          <a:prstGeom prst="rect">
            <a:avLst/>
          </a:prstGeom>
        </p:spPr>
        <p:txBody>
          <a:bodyPr wrap="square" lIns="0" tIns="0" rIns="0" bIns="0" rtlCol="0" anchor="t">
            <a:spAutoFit/>
          </a:bodyPr>
          <a:lstStyle/>
          <a:p>
            <a:pPr algn="ctr">
              <a:spcBef>
                <a:spcPct val="0"/>
              </a:spcBef>
            </a:pPr>
            <a:r>
              <a:rPr lang="es-CO" sz="2400" b="1" i="1" dirty="0">
                <a:solidFill>
                  <a:srgbClr val="353534"/>
                </a:solidFill>
                <a:latin typeface="KoHo"/>
                <a:ea typeface="Cambria Math" panose="02040503050406030204" pitchFamily="18" charset="0"/>
                <a:cs typeface="KoHo"/>
                <a:sym typeface="KoHo"/>
              </a:rPr>
              <a:t>K=2</a:t>
            </a:r>
          </a:p>
        </p:txBody>
      </p:sp>
      <p:pic>
        <p:nvPicPr>
          <p:cNvPr id="36" name="Picture 2" descr="Planetario Halley UIS – Grupo Halley">
            <a:extLst>
              <a:ext uri="{FF2B5EF4-FFF2-40B4-BE49-F238E27FC236}">
                <a16:creationId xmlns:a16="http://schemas.microsoft.com/office/drawing/2014/main" id="{CC66BB05-D273-96D8-FB65-60290D2DE884}"/>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50000"/>
          <a:stretch>
            <a:fillRect/>
          </a:stretch>
        </p:blipFill>
        <p:spPr bwMode="auto">
          <a:xfrm>
            <a:off x="2830037" y="9380251"/>
            <a:ext cx="598963" cy="713607"/>
          </a:xfrm>
          <a:prstGeom prst="rect">
            <a:avLst/>
          </a:prstGeom>
          <a:noFill/>
          <a:extLst>
            <a:ext uri="{909E8E84-426E-40DD-AFC4-6F175D3DCCD1}">
              <a14:hiddenFill xmlns:a14="http://schemas.microsoft.com/office/drawing/2010/main">
                <a:solidFill>
                  <a:srgbClr val="FFFFFF"/>
                </a:solidFill>
              </a14:hiddenFill>
            </a:ext>
          </a:extLst>
        </p:spPr>
      </p:pic>
      <p:pic>
        <p:nvPicPr>
          <p:cNvPr id="44" name="Imagen 43">
            <a:extLst>
              <a:ext uri="{FF2B5EF4-FFF2-40B4-BE49-F238E27FC236}">
                <a16:creationId xmlns:a16="http://schemas.microsoft.com/office/drawing/2014/main" id="{9481A7B1-CA96-7F75-2DEC-56B809E44829}"/>
              </a:ext>
            </a:extLst>
          </p:cNvPr>
          <p:cNvPicPr>
            <a:picLocks noChangeAspect="1"/>
          </p:cNvPicPr>
          <p:nvPr/>
        </p:nvPicPr>
        <p:blipFill>
          <a:blip r:embed="rId7"/>
          <a:srcRect t="1" r="32791" b="-13429"/>
          <a:stretch>
            <a:fillRect/>
          </a:stretch>
        </p:blipFill>
        <p:spPr>
          <a:xfrm>
            <a:off x="423753" y="9385796"/>
            <a:ext cx="1503844" cy="796860"/>
          </a:xfrm>
          <a:prstGeom prst="rect">
            <a:avLst/>
          </a:prstGeom>
        </p:spPr>
      </p:pic>
      <p:pic>
        <p:nvPicPr>
          <p:cNvPr id="47" name="Picture 2">
            <a:extLst>
              <a:ext uri="{FF2B5EF4-FFF2-40B4-BE49-F238E27FC236}">
                <a16:creationId xmlns:a16="http://schemas.microsoft.com/office/drawing/2014/main" id="{CEB30CB4-682F-A61F-61D0-702D7E4F19C1}"/>
              </a:ext>
            </a:extLst>
          </p:cNvPr>
          <p:cNvPicPr>
            <a:picLocks noChangeAspect="1" noChangeArrowheads="1"/>
          </p:cNvPicPr>
          <p:nvPr/>
        </p:nvPicPr>
        <p:blipFill>
          <a:blip r:embed="rId8"/>
          <a:srcRect/>
          <a:stretch>
            <a:fillRect/>
          </a:stretch>
        </p:blipFill>
        <p:spPr bwMode="auto">
          <a:xfrm>
            <a:off x="1962232" y="9337184"/>
            <a:ext cx="857168" cy="799740"/>
          </a:xfrm>
          <a:prstGeom prst="rect">
            <a:avLst/>
          </a:prstGeom>
          <a:noFill/>
          <a:extLst>
            <a:ext uri="{909E8E84-426E-40DD-AFC4-6F175D3DCCD1}">
              <a14:hiddenFill xmlns:a14="http://schemas.microsoft.com/office/drawing/2010/main">
                <a:solidFill>
                  <a:srgbClr val="FFFFFF"/>
                </a:solidFill>
              </a14:hiddenFill>
            </a:ext>
          </a:extLst>
        </p:spPr>
      </p:pic>
      <p:sp>
        <p:nvSpPr>
          <p:cNvPr id="49" name="Flecha: a la derecha con bandas 48">
            <a:extLst>
              <a:ext uri="{FF2B5EF4-FFF2-40B4-BE49-F238E27FC236}">
                <a16:creationId xmlns:a16="http://schemas.microsoft.com/office/drawing/2014/main" id="{07028792-29DC-AA23-5DCF-CBAC046AF318}"/>
              </a:ext>
            </a:extLst>
          </p:cNvPr>
          <p:cNvSpPr/>
          <p:nvPr/>
        </p:nvSpPr>
        <p:spPr>
          <a:xfrm>
            <a:off x="13056019" y="762098"/>
            <a:ext cx="578168" cy="471810"/>
          </a:xfrm>
          <a:prstGeom prst="stripedRightArrow">
            <a:avLst>
              <a:gd name="adj1" fmla="val 42138"/>
              <a:gd name="adj2" fmla="val 73688"/>
            </a:avLst>
          </a:prstGeom>
          <a:noFill/>
          <a:ln>
            <a:solidFill>
              <a:srgbClr val="353534"/>
            </a:solidFill>
          </a:ln>
        </p:spPr>
        <p:style>
          <a:lnRef idx="3">
            <a:schemeClr val="lt1"/>
          </a:lnRef>
          <a:fillRef idx="1">
            <a:schemeClr val="dk1"/>
          </a:fillRef>
          <a:effectRef idx="1">
            <a:schemeClr val="dk1"/>
          </a:effectRef>
          <a:fontRef idx="minor">
            <a:schemeClr val="lt1"/>
          </a:fontRef>
        </p:style>
        <p:txBody>
          <a:bodyPr rtlCol="0" anchor="ctr"/>
          <a:lstStyle/>
          <a:p>
            <a:pPr algn="ctr"/>
            <a:endParaRPr lang="es-CO" dirty="0"/>
          </a:p>
        </p:txBody>
      </p:sp>
      <p:pic>
        <p:nvPicPr>
          <p:cNvPr id="51" name="Imagen 50">
            <a:extLst>
              <a:ext uri="{FF2B5EF4-FFF2-40B4-BE49-F238E27FC236}">
                <a16:creationId xmlns:a16="http://schemas.microsoft.com/office/drawing/2014/main" id="{F6A28673-B4AB-9F03-E3B4-9ADCE4C06188}"/>
              </a:ext>
            </a:extLst>
          </p:cNvPr>
          <p:cNvPicPr>
            <a:picLocks noChangeAspect="1"/>
          </p:cNvPicPr>
          <p:nvPr/>
        </p:nvPicPr>
        <p:blipFill>
          <a:blip r:embed="rId9">
            <a:clrChange>
              <a:clrFrom>
                <a:srgbClr val="FCFCFC"/>
              </a:clrFrom>
              <a:clrTo>
                <a:srgbClr val="FCFCFC">
                  <a:alpha val="0"/>
                </a:srgbClr>
              </a:clrTo>
            </a:clrChange>
          </a:blip>
          <a:stretch>
            <a:fillRect/>
          </a:stretch>
        </p:blipFill>
        <p:spPr>
          <a:xfrm>
            <a:off x="13826255" y="738536"/>
            <a:ext cx="3931073" cy="579995"/>
          </a:xfrm>
          <a:prstGeom prst="rect">
            <a:avLst/>
          </a:prstGeom>
        </p:spPr>
      </p:pic>
      <p:pic>
        <p:nvPicPr>
          <p:cNvPr id="53" name="Imagen 52">
            <a:extLst>
              <a:ext uri="{FF2B5EF4-FFF2-40B4-BE49-F238E27FC236}">
                <a16:creationId xmlns:a16="http://schemas.microsoft.com/office/drawing/2014/main" id="{5639EEBE-0FA9-4742-A5D9-EAD856C15538}"/>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10515600" y="723900"/>
            <a:ext cx="1966275" cy="609269"/>
          </a:xfrm>
          <a:prstGeom prst="rect">
            <a:avLst/>
          </a:prstGeom>
        </p:spPr>
      </p:pic>
      <p:sp>
        <p:nvSpPr>
          <p:cNvPr id="77" name="TextBox 6">
            <a:extLst>
              <a:ext uri="{FF2B5EF4-FFF2-40B4-BE49-F238E27FC236}">
                <a16:creationId xmlns:a16="http://schemas.microsoft.com/office/drawing/2014/main" id="{7A1042F4-1124-B97B-BACB-E3DF69FE31FD}"/>
              </a:ext>
            </a:extLst>
          </p:cNvPr>
          <p:cNvSpPr txBox="1"/>
          <p:nvPr/>
        </p:nvSpPr>
        <p:spPr>
          <a:xfrm>
            <a:off x="1190638" y="4533900"/>
            <a:ext cx="4461629" cy="615553"/>
          </a:xfrm>
          <a:prstGeom prst="rect">
            <a:avLst/>
          </a:prstGeom>
        </p:spPr>
        <p:txBody>
          <a:bodyPr wrap="square" lIns="0" tIns="0" rIns="0" bIns="0" rtlCol="0" anchor="t">
            <a:spAutoFit/>
          </a:bodyPr>
          <a:lstStyle/>
          <a:p>
            <a:pPr algn="ctr">
              <a:spcBef>
                <a:spcPct val="0"/>
              </a:spcBef>
            </a:pPr>
            <a:r>
              <a:rPr lang="es-CO" sz="4000" dirty="0">
                <a:solidFill>
                  <a:srgbClr val="353534"/>
                </a:solidFill>
                <a:latin typeface="Abril Fatface"/>
                <a:ea typeface="Abril Fatface"/>
                <a:cs typeface="Abril Fatface"/>
                <a:sym typeface="Abril Fatface"/>
              </a:rPr>
              <a:t>Potencial Radial</a:t>
            </a:r>
            <a:endParaRPr lang="es-CO" sz="4000" noProof="0" dirty="0">
              <a:solidFill>
                <a:srgbClr val="353534"/>
              </a:solidFill>
              <a:latin typeface="Abril Fatface"/>
              <a:ea typeface="Abril Fatface"/>
              <a:cs typeface="Abril Fatface"/>
              <a:sym typeface="Abril Fatface"/>
            </a:endParaRPr>
          </a:p>
        </p:txBody>
      </p:sp>
      <p:sp>
        <p:nvSpPr>
          <p:cNvPr id="79" name="Google Shape;137;p17">
            <a:extLst>
              <a:ext uri="{FF2B5EF4-FFF2-40B4-BE49-F238E27FC236}">
                <a16:creationId xmlns:a16="http://schemas.microsoft.com/office/drawing/2014/main" id="{B6868513-28D9-FC0C-E8A1-08296E1D3DCA}"/>
              </a:ext>
            </a:extLst>
          </p:cNvPr>
          <p:cNvSpPr txBox="1"/>
          <p:nvPr/>
        </p:nvSpPr>
        <p:spPr>
          <a:xfrm>
            <a:off x="1156387" y="5320132"/>
            <a:ext cx="5596433" cy="814069"/>
          </a:xfrm>
          <a:prstGeom prst="rect">
            <a:avLst/>
          </a:prstGeom>
          <a:noFill/>
          <a:ln>
            <a:noFill/>
          </a:ln>
        </p:spPr>
        <p:txBody>
          <a:bodyPr spcFirstLastPara="1" wrap="square" lIns="0" tIns="0" rIns="0" bIns="0" anchor="t" anchorCtr="0">
            <a:spAutoFit/>
          </a:bodyPr>
          <a:lstStyle/>
          <a:p>
            <a:pPr algn="just">
              <a:lnSpc>
                <a:spcPct val="115000"/>
              </a:lnSpc>
              <a:buClr>
                <a:schemeClr val="bg1"/>
              </a:buClr>
            </a:pPr>
            <a:r>
              <a:rPr lang="es-MX" sz="2000" dirty="0">
                <a:solidFill>
                  <a:srgbClr val="353534"/>
                </a:solidFill>
                <a:latin typeface="KoHo"/>
                <a:ea typeface="KoHo"/>
                <a:cs typeface="KoHo"/>
                <a:sym typeface="KoHo"/>
              </a:rPr>
              <a:t>A partir de la condición de órbitas esféricas, podemos encontrar el potencial efectivo:</a:t>
            </a:r>
          </a:p>
          <a:p>
            <a:pPr algn="just">
              <a:lnSpc>
                <a:spcPct val="115000"/>
              </a:lnSpc>
              <a:buClr>
                <a:schemeClr val="bg1"/>
              </a:buClr>
            </a:pPr>
            <a:endParaRPr lang="es-CO" sz="600" dirty="0">
              <a:solidFill>
                <a:srgbClr val="353534"/>
              </a:solidFill>
            </a:endParaRPr>
          </a:p>
        </p:txBody>
      </p:sp>
      <p:pic>
        <p:nvPicPr>
          <p:cNvPr id="81" name="Imagen 80">
            <a:extLst>
              <a:ext uri="{FF2B5EF4-FFF2-40B4-BE49-F238E27FC236}">
                <a16:creationId xmlns:a16="http://schemas.microsoft.com/office/drawing/2014/main" id="{4A565146-9C4D-15C1-AE0B-2003D7B9E4FA}"/>
              </a:ext>
            </a:extLst>
          </p:cNvPr>
          <p:cNvPicPr>
            <a:picLocks noChangeAspect="1"/>
          </p:cNvPicPr>
          <p:nvPr/>
        </p:nvPicPr>
        <p:blipFill>
          <a:blip r:embed="rId11">
            <a:clrChange>
              <a:clrFrom>
                <a:srgbClr val="FFFFFF"/>
              </a:clrFrom>
              <a:clrTo>
                <a:srgbClr val="FFFFFF">
                  <a:alpha val="0"/>
                </a:srgbClr>
              </a:clrTo>
            </a:clrChange>
          </a:blip>
          <a:stretch>
            <a:fillRect/>
          </a:stretch>
        </p:blipFill>
        <p:spPr>
          <a:xfrm>
            <a:off x="990600" y="6333118"/>
            <a:ext cx="5543441" cy="1396006"/>
          </a:xfrm>
          <a:prstGeom prst="rect">
            <a:avLst/>
          </a:prstGeom>
        </p:spPr>
      </p:pic>
      <p:sp>
        <p:nvSpPr>
          <p:cNvPr id="83" name="Google Shape;137;p17">
            <a:extLst>
              <a:ext uri="{FF2B5EF4-FFF2-40B4-BE49-F238E27FC236}">
                <a16:creationId xmlns:a16="http://schemas.microsoft.com/office/drawing/2014/main" id="{4528F40B-1CAF-DAA3-61F0-5D96943CDBD0}"/>
              </a:ext>
            </a:extLst>
          </p:cNvPr>
          <p:cNvSpPr txBox="1"/>
          <p:nvPr/>
        </p:nvSpPr>
        <p:spPr>
          <a:xfrm>
            <a:off x="2286194" y="2060535"/>
            <a:ext cx="5100946" cy="814069"/>
          </a:xfrm>
          <a:prstGeom prst="rect">
            <a:avLst/>
          </a:prstGeom>
          <a:noFill/>
          <a:ln>
            <a:noFill/>
          </a:ln>
        </p:spPr>
        <p:txBody>
          <a:bodyPr spcFirstLastPara="1" wrap="square" lIns="0" tIns="0" rIns="0" bIns="0" anchor="t" anchorCtr="0">
            <a:spAutoFit/>
          </a:bodyPr>
          <a:lstStyle/>
          <a:p>
            <a:pPr algn="just">
              <a:lnSpc>
                <a:spcPct val="115000"/>
              </a:lnSpc>
              <a:buClr>
                <a:schemeClr val="bg1"/>
              </a:buClr>
            </a:pPr>
            <a:r>
              <a:rPr lang="es-MX" sz="2000" dirty="0">
                <a:solidFill>
                  <a:srgbClr val="353534"/>
                </a:solidFill>
                <a:latin typeface="KoHo"/>
                <a:ea typeface="KoHo"/>
                <a:cs typeface="KoHo"/>
                <a:sym typeface="KoHo"/>
              </a:rPr>
              <a:t>Usando el formalismo de Hamilton-Jacobi, se obtienen las ecuaciones de movimiento.</a:t>
            </a:r>
          </a:p>
          <a:p>
            <a:pPr algn="just">
              <a:lnSpc>
                <a:spcPct val="115000"/>
              </a:lnSpc>
              <a:buClr>
                <a:schemeClr val="bg1"/>
              </a:buClr>
            </a:pPr>
            <a:endParaRPr lang="es-CO" sz="600" dirty="0">
              <a:solidFill>
                <a:srgbClr val="353534"/>
              </a:solidFill>
            </a:endParaRPr>
          </a:p>
        </p:txBody>
      </p:sp>
      <p:pic>
        <p:nvPicPr>
          <p:cNvPr id="85" name="Imagen 84">
            <a:extLst>
              <a:ext uri="{FF2B5EF4-FFF2-40B4-BE49-F238E27FC236}">
                <a16:creationId xmlns:a16="http://schemas.microsoft.com/office/drawing/2014/main" id="{79DE552D-F555-532A-7DB4-52E8A357B4BE}"/>
              </a:ext>
            </a:extLst>
          </p:cNvPr>
          <p:cNvPicPr>
            <a:picLocks noChangeAspect="1"/>
          </p:cNvPicPr>
          <p:nvPr/>
        </p:nvPicPr>
        <p:blipFill>
          <a:blip r:embed="rId12">
            <a:clrChange>
              <a:clrFrom>
                <a:srgbClr val="FCFCFC"/>
              </a:clrFrom>
              <a:clrTo>
                <a:srgbClr val="FCFCFC">
                  <a:alpha val="0"/>
                </a:srgbClr>
              </a:clrTo>
            </a:clrChange>
          </a:blip>
          <a:stretch>
            <a:fillRect/>
          </a:stretch>
        </p:blipFill>
        <p:spPr>
          <a:xfrm>
            <a:off x="994598" y="7886700"/>
            <a:ext cx="2583191" cy="1062441"/>
          </a:xfrm>
          <a:prstGeom prst="rect">
            <a:avLst/>
          </a:prstGeom>
          <a:ln>
            <a:noFill/>
          </a:ln>
        </p:spPr>
      </p:pic>
      <p:pic>
        <p:nvPicPr>
          <p:cNvPr id="87" name="Imagen 86">
            <a:extLst>
              <a:ext uri="{FF2B5EF4-FFF2-40B4-BE49-F238E27FC236}">
                <a16:creationId xmlns:a16="http://schemas.microsoft.com/office/drawing/2014/main" id="{F706F76A-F902-78B4-6002-82C7D94325FF}"/>
              </a:ext>
            </a:extLst>
          </p:cNvPr>
          <p:cNvPicPr>
            <a:picLocks noChangeAspect="1"/>
          </p:cNvPicPr>
          <p:nvPr/>
        </p:nvPicPr>
        <p:blipFill>
          <a:blip r:embed="rId13">
            <a:clrChange>
              <a:clrFrom>
                <a:srgbClr val="FFFFFF"/>
              </a:clrFrom>
              <a:clrTo>
                <a:srgbClr val="FFFFFF">
                  <a:alpha val="0"/>
                </a:srgbClr>
              </a:clrTo>
            </a:clrChange>
          </a:blip>
          <a:stretch>
            <a:fillRect/>
          </a:stretch>
        </p:blipFill>
        <p:spPr>
          <a:xfrm>
            <a:off x="833230" y="3260330"/>
            <a:ext cx="1527769" cy="872101"/>
          </a:xfrm>
          <a:prstGeom prst="rect">
            <a:avLst/>
          </a:prstGeom>
        </p:spPr>
      </p:pic>
      <p:pic>
        <p:nvPicPr>
          <p:cNvPr id="89" name="Imagen 88">
            <a:extLst>
              <a:ext uri="{FF2B5EF4-FFF2-40B4-BE49-F238E27FC236}">
                <a16:creationId xmlns:a16="http://schemas.microsoft.com/office/drawing/2014/main" id="{AB958F41-2C64-A6C2-EA45-B220A541B50A}"/>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2628441" y="3358726"/>
            <a:ext cx="5296359" cy="647756"/>
          </a:xfrm>
          <a:prstGeom prst="rect">
            <a:avLst/>
          </a:prstGeom>
        </p:spPr>
      </p:pic>
    </p:spTree>
    <p:extLst>
      <p:ext uri="{BB962C8B-B14F-4D97-AF65-F5344CB8AC3E}">
        <p14:creationId xmlns:p14="http://schemas.microsoft.com/office/powerpoint/2010/main" val="4729137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10482</TotalTime>
  <Words>841</Words>
  <Application>Microsoft Office PowerPoint</Application>
  <PresentationFormat>Personalizado</PresentationFormat>
  <Paragraphs>166</Paragraphs>
  <Slides>27</Slides>
  <Notes>17</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27</vt:i4>
      </vt:variant>
    </vt:vector>
  </HeadingPairs>
  <TitlesOfParts>
    <vt:vector size="35" baseType="lpstr">
      <vt:lpstr>Arial</vt:lpstr>
      <vt:lpstr>Cambria Math</vt:lpstr>
      <vt:lpstr>Aptos</vt:lpstr>
      <vt:lpstr>Merriweather</vt:lpstr>
      <vt:lpstr>Abril Fatface</vt:lpstr>
      <vt:lpstr>Calibri</vt:lpstr>
      <vt:lpstr>KoHo</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Grey and Beige Minimalist Professional Presentation</dc:title>
  <dc:creator>Brayan</dc:creator>
  <cp:lastModifiedBy>Brayan Santiago Amorocho Lizcano</cp:lastModifiedBy>
  <cp:revision>6</cp:revision>
  <dcterms:created xsi:type="dcterms:W3CDTF">2006-08-16T00:00:00Z</dcterms:created>
  <dcterms:modified xsi:type="dcterms:W3CDTF">2026-08-27T21:03:32Z</dcterms:modified>
  <dc:identifier>DAHS1nHVp2Q</dc:identifier>
</cp:coreProperties>
</file>