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2" r:id="rId3"/>
    <p:sldId id="263" r:id="rId4"/>
    <p:sldId id="264" r:id="rId5"/>
    <p:sldId id="288" r:id="rId6"/>
    <p:sldId id="269" r:id="rId7"/>
    <p:sldId id="273" r:id="rId8"/>
    <p:sldId id="271" r:id="rId9"/>
    <p:sldId id="272" r:id="rId10"/>
    <p:sldId id="274" r:id="rId11"/>
    <p:sldId id="275" r:id="rId12"/>
    <p:sldId id="276" r:id="rId13"/>
    <p:sldId id="277" r:id="rId14"/>
    <p:sldId id="289" r:id="rId15"/>
    <p:sldId id="278" r:id="rId16"/>
    <p:sldId id="280" r:id="rId17"/>
    <p:sldId id="281" r:id="rId18"/>
    <p:sldId id="294" r:id="rId19"/>
    <p:sldId id="282" r:id="rId20"/>
    <p:sldId id="283" r:id="rId21"/>
    <p:sldId id="284" r:id="rId22"/>
    <p:sldId id="286" r:id="rId23"/>
    <p:sldId id="285" r:id="rId24"/>
    <p:sldId id="293" r:id="rId25"/>
    <p:sldId id="258" r:id="rId26"/>
    <p:sldId id="290" r:id="rId27"/>
    <p:sldId id="291" r:id="rId28"/>
    <p:sldId id="287" r:id="rId2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4D94D181-169C-4FCC-9E9E-5E821FD53FA9}">
          <p14:sldIdLst>
            <p14:sldId id="256"/>
            <p14:sldId id="262"/>
            <p14:sldId id="263"/>
            <p14:sldId id="264"/>
            <p14:sldId id="288"/>
            <p14:sldId id="269"/>
          </p14:sldIdLst>
        </p14:section>
        <p14:section name="Objetivo" id="{A17DA4B7-280D-4385-913C-D3DAEC0D46A0}">
          <p14:sldIdLst>
            <p14:sldId id="273"/>
          </p14:sldIdLst>
        </p14:section>
        <p14:section name="Metodología" id="{0B44DB71-A527-4ABD-892C-3557B1908694}">
          <p14:sldIdLst>
            <p14:sldId id="271"/>
            <p14:sldId id="272"/>
          </p14:sldIdLst>
        </p14:section>
        <p14:section name="Resultados" id="{9B8007E8-7E24-4124-A940-FF5397ED5263}">
          <p14:sldIdLst>
            <p14:sldId id="274"/>
            <p14:sldId id="275"/>
            <p14:sldId id="276"/>
            <p14:sldId id="277"/>
            <p14:sldId id="289"/>
            <p14:sldId id="278"/>
            <p14:sldId id="280"/>
            <p14:sldId id="281"/>
            <p14:sldId id="294"/>
            <p14:sldId id="282"/>
            <p14:sldId id="283"/>
            <p14:sldId id="284"/>
          </p14:sldIdLst>
        </p14:section>
        <p14:section name="Conclusiones" id="{D49A782A-17CD-428C-B394-C64830F6DE21}">
          <p14:sldIdLst>
            <p14:sldId id="286"/>
            <p14:sldId id="285"/>
            <p14:sldId id="293"/>
            <p14:sldId id="258"/>
            <p14:sldId id="290"/>
            <p14:sldId id="291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29"/>
    <a:srgbClr val="D6A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6CF03-2872-CE52-B94A-3CC5113F0B48}" v="163" dt="2024-04-29T22:08:31.439"/>
    <p1510:client id="{79EC46C3-1E25-6737-8F41-7EC797ABF5EF}" v="684" dt="2024-04-29T02:55:49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51896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2005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7390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42630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33134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8302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86256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716772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4590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67103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118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12281-1AA8-CE4A-A554-8B9E186C39A7}" type="datetimeFigureOut">
              <a:rPr lang="es-ES_tradnl" smtClean="0"/>
              <a:t>29/04/2024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02DB-5781-F943-94F9-873A9A97355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008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astroblogs.nl/2015/11/10/tienjarig-pierre-auger-observatorium-maakt-doorstart-met-verbeterde-detectoren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602" y="110605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err="1">
                <a:latin typeface="Times New Roman"/>
                <a:ea typeface="Verdana"/>
                <a:cs typeface="Times New Roman"/>
              </a:rPr>
              <a:t>Estudio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de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los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efectos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de la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actividad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solar a largo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plazo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sobre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el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flujo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de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rayos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cósmicos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secundarios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en</a:t>
            </a:r>
            <a:r>
              <a:rPr lang="en-US" sz="350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el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Observatorio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 Pierre Auger</a:t>
            </a:r>
            <a:endParaRPr lang="es-ES_tradnl" sz="3500">
              <a:latin typeface="Times New Roman"/>
              <a:ea typeface="Verdana"/>
              <a:cs typeface="Times New Roman"/>
            </a:endParaRP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922" y="5378709"/>
            <a:ext cx="2760455" cy="12764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142" y="709662"/>
            <a:ext cx="1831316" cy="3677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328388"/>
            <a:ext cx="5190227" cy="14268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80E3EC-144A-C6FE-1430-BFD71328F38D}"/>
              </a:ext>
            </a:extLst>
          </p:cNvPr>
          <p:cNvSpPr txBox="1"/>
          <p:nvPr/>
        </p:nvSpPr>
        <p:spPr>
          <a:xfrm>
            <a:off x="598165" y="2919272"/>
            <a:ext cx="734395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>
                <a:latin typeface="Times New Roman"/>
                <a:ea typeface="Calibri"/>
                <a:cs typeface="Calibri"/>
              </a:rPr>
              <a:t>Jennifer Grisales </a:t>
            </a:r>
            <a:r>
              <a:rPr lang="en-US" sz="2000" i="1" err="1">
                <a:latin typeface="Times New Roman"/>
                <a:ea typeface="Calibri"/>
                <a:cs typeface="Calibri"/>
              </a:rPr>
              <a:t>Casadiegos</a:t>
            </a:r>
            <a:endParaRPr lang="en-US" sz="2000" i="1">
              <a:latin typeface="Times New Roman"/>
              <a:ea typeface="Calibri"/>
              <a:cs typeface="Calibri"/>
            </a:endParaRPr>
          </a:p>
          <a:p>
            <a:endParaRPr lang="en-US" sz="2000" i="1">
              <a:latin typeface="Times New Roman"/>
              <a:ea typeface="Calibri"/>
              <a:cs typeface="Calibri"/>
            </a:endParaRPr>
          </a:p>
          <a:p>
            <a:r>
              <a:rPr lang="en-US" sz="2000" err="1">
                <a:latin typeface="Times New Roman"/>
                <a:ea typeface="Calibri"/>
                <a:cs typeface="Calibri"/>
              </a:rPr>
              <a:t>Directores</a:t>
            </a:r>
            <a:r>
              <a:rPr lang="en-US" sz="2000">
                <a:latin typeface="Times New Roman"/>
                <a:ea typeface="Calibri"/>
                <a:cs typeface="Calibri"/>
              </a:rPr>
              <a:t>:</a:t>
            </a:r>
          </a:p>
          <a:p>
            <a:r>
              <a:rPr lang="en-US" sz="2000">
                <a:latin typeface="Times New Roman"/>
                <a:ea typeface="Calibri"/>
                <a:cs typeface="Calibri"/>
              </a:rPr>
              <a:t>PhD Luis A. Núñez, UIS Colombia</a:t>
            </a:r>
          </a:p>
          <a:p>
            <a:r>
              <a:rPr lang="en-US" sz="2000">
                <a:latin typeface="Times New Roman"/>
                <a:ea typeface="Calibri"/>
                <a:cs typeface="Calibri"/>
              </a:rPr>
              <a:t>PhD Roberto Mussa, 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INFN Torino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6A8FA8-6D4C-0104-38AE-0314DB10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8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488" y="2913082"/>
            <a:ext cx="2314508" cy="6203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err="1">
                <a:latin typeface="Times New Roman"/>
                <a:ea typeface="Verdana"/>
                <a:cs typeface="Times New Roman"/>
              </a:rPr>
              <a:t>Resultados</a:t>
            </a:r>
            <a:endParaRPr lang="en-US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750" y="5977422"/>
            <a:ext cx="1541256" cy="699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093" y="201662"/>
            <a:ext cx="694365" cy="1391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94445"/>
            <a:ext cx="3121942" cy="8498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F37D3-AC3E-0FBD-6DFF-DCB8BBFF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78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Intensidad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rayos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cósmicos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C1BA4-76C4-87C1-27C6-3E2EB8FA0401}"/>
              </a:ext>
            </a:extLst>
          </p:cNvPr>
          <p:cNvSpPr txBox="1"/>
          <p:nvPr/>
        </p:nvSpPr>
        <p:spPr>
          <a:xfrm>
            <a:off x="366815" y="6081023"/>
            <a:ext cx="1037757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err="1">
                <a:latin typeface="Times New Roman"/>
                <a:ea typeface="+mn-lt"/>
                <a:cs typeface="+mn-lt"/>
              </a:rPr>
              <a:t>Intensidad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rayos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cósmicos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normalizada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medida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para las </a:t>
            </a:r>
            <a:r>
              <a:rPr lang="en-US" sz="1900" err="1">
                <a:latin typeface="Times New Roman"/>
                <a:ea typeface="+mn-lt"/>
                <a:cs typeface="+mn-lt"/>
              </a:rPr>
              <a:t>estaciones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neutrones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Oulu, México, Athenas, Tsumeb </a:t>
            </a:r>
            <a:r>
              <a:rPr lang="en-US" sz="1900" err="1">
                <a:latin typeface="Times New Roman"/>
                <a:ea typeface="+mn-lt"/>
                <a:cs typeface="+mn-lt"/>
              </a:rPr>
              <a:t>comparadas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con la </a:t>
            </a:r>
            <a:r>
              <a:rPr lang="en-US" sz="1900" err="1">
                <a:latin typeface="Times New Roman"/>
                <a:ea typeface="+mn-lt"/>
                <a:cs typeface="+mn-lt"/>
              </a:rPr>
              <a:t>tasa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scaler.</a:t>
            </a:r>
            <a:endParaRPr lang="en-US" sz="1900">
              <a:latin typeface="Times New Roman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92C72-FA75-32F2-BB16-C10F4B7B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0AAEE4B4-2E22-06D4-758E-66303A6DE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418D7DF-9B6D-C2F4-0CBA-AF07DF6479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0" t="11270" r="7968"/>
          <a:stretch/>
        </p:blipFill>
        <p:spPr>
          <a:xfrm>
            <a:off x="540230" y="897027"/>
            <a:ext cx="10047024" cy="52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Correlación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con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el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ciclo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solar</a:t>
            </a: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1EA08-59AE-3AED-5A5E-BD6B4DC2F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4" t="10615" r="7936" b="4167"/>
          <a:stretch/>
        </p:blipFill>
        <p:spPr>
          <a:xfrm>
            <a:off x="2005299" y="767669"/>
            <a:ext cx="8049726" cy="536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349550" y="6158302"/>
            <a:ext cx="10762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Distribuciones y </a:t>
            </a:r>
            <a:r>
              <a:rPr lang="en-US" err="1">
                <a:latin typeface="Times New Roman"/>
                <a:ea typeface="+mn-lt"/>
                <a:cs typeface="+mn-lt"/>
              </a:rPr>
              <a:t>tendencias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Número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Manchas</a:t>
            </a:r>
            <a:r>
              <a:rPr lang="en-US" dirty="0">
                <a:latin typeface="Times New Roman"/>
                <a:ea typeface="+mn-lt"/>
                <a:cs typeface="+mn-lt"/>
              </a:rPr>
              <a:t> Solares, </a:t>
            </a:r>
            <a:r>
              <a:rPr lang="en-US" err="1">
                <a:latin typeface="Times New Roman"/>
                <a:ea typeface="+mn-lt"/>
                <a:cs typeface="+mn-lt"/>
              </a:rPr>
              <a:t>Intensidad</a:t>
            </a:r>
            <a:r>
              <a:rPr lang="en-US" dirty="0">
                <a:latin typeface="Times New Roman"/>
                <a:ea typeface="+mn-lt"/>
                <a:cs typeface="+mn-lt"/>
              </a:rPr>
              <a:t> de Rayos </a:t>
            </a:r>
            <a:r>
              <a:rPr lang="en-US" err="1">
                <a:latin typeface="Times New Roman"/>
                <a:ea typeface="+mn-lt"/>
                <a:cs typeface="+mn-lt"/>
              </a:rPr>
              <a:t>Cósmicos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err="1">
                <a:latin typeface="Times New Roman"/>
                <a:ea typeface="+mn-lt"/>
                <a:cs typeface="+mn-lt"/>
              </a:rPr>
              <a:t>Velocidad</a:t>
            </a:r>
            <a:r>
              <a:rPr lang="en-US" dirty="0">
                <a:latin typeface="Times New Roman"/>
                <a:ea typeface="+mn-lt"/>
                <a:cs typeface="+mn-lt"/>
              </a:rPr>
              <a:t> del Viento Solar. Las </a:t>
            </a:r>
            <a:r>
              <a:rPr lang="en-US" err="1">
                <a:latin typeface="Times New Roman"/>
                <a:ea typeface="+mn-lt"/>
                <a:cs typeface="+mn-lt"/>
              </a:rPr>
              <a:t>tendencias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err="1">
                <a:latin typeface="Times New Roman"/>
                <a:ea typeface="+mn-lt"/>
                <a:cs typeface="+mn-lt"/>
              </a:rPr>
              <a:t>determinaron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utilizando</a:t>
            </a:r>
            <a:r>
              <a:rPr lang="en-US" dirty="0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media </a:t>
            </a:r>
            <a:r>
              <a:rPr lang="en-US" err="1">
                <a:latin typeface="Times New Roman"/>
                <a:ea typeface="+mn-lt"/>
                <a:cs typeface="+mn-lt"/>
              </a:rPr>
              <a:t>móvil</a:t>
            </a:r>
            <a:r>
              <a:rPr lang="en-US" dirty="0">
                <a:latin typeface="Times New Roman"/>
                <a:ea typeface="+mn-lt"/>
                <a:cs typeface="+mn-lt"/>
              </a:rPr>
              <a:t> de 10 </a:t>
            </a:r>
            <a:r>
              <a:rPr lang="en-US" err="1">
                <a:latin typeface="Times New Roman"/>
                <a:ea typeface="+mn-lt"/>
                <a:cs typeface="+mn-lt"/>
              </a:rPr>
              <a:t>dı́as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ea typeface="Calibri"/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74F1A-CBC9-4C1E-D37D-E2765B5A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32AA9A0D-B152-D20A-38AC-033520B0E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6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Correlación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con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el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ciclo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solar</a:t>
            </a: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200894" y="6119624"/>
            <a:ext cx="1076234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dirty="0" err="1">
                <a:latin typeface="Times New Roman"/>
                <a:ea typeface="+mn-lt"/>
                <a:cs typeface="+mn-lt"/>
              </a:rPr>
              <a:t>Correlación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cruzada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Pearson entre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Número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Manchas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Solares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diario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y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 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Índice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Rayos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Cósmicos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y la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Velocidad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del Viento Solar.</a:t>
            </a:r>
            <a:endParaRPr lang="en-US" sz="1900" dirty="0">
              <a:latin typeface="Times New Roman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3E2F-DA97-16D2-67DA-9AA10694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2F9FFD41-1AF3-657E-B848-A7FAA2FFA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2E1261-BF9C-AD87-8A2C-F141E2086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75" y="888961"/>
            <a:ext cx="10251055" cy="51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7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Correlación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con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el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ciclo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solar</a:t>
            </a: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433369" y="5861319"/>
            <a:ext cx="1076234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err="1">
                <a:latin typeface="Times New Roman"/>
                <a:cs typeface="Calibri"/>
              </a:rPr>
              <a:t>Variación</a:t>
            </a:r>
            <a:r>
              <a:rPr lang="en-US" sz="1900" dirty="0">
                <a:latin typeface="Times New Roman"/>
                <a:cs typeface="Calibri"/>
              </a:rPr>
              <a:t> </a:t>
            </a:r>
            <a:r>
              <a:rPr lang="en-US" sz="1900" err="1">
                <a:latin typeface="Times New Roman"/>
                <a:cs typeface="Calibri"/>
              </a:rPr>
              <a:t>en</a:t>
            </a:r>
            <a:r>
              <a:rPr lang="en-US" sz="1900" dirty="0">
                <a:latin typeface="Times New Roman"/>
                <a:cs typeface="Calibri"/>
              </a:rPr>
              <a:t> </a:t>
            </a:r>
            <a:r>
              <a:rPr lang="en-US" sz="1900" err="1">
                <a:latin typeface="Times New Roman"/>
                <a:cs typeface="Calibri"/>
              </a:rPr>
              <a:t>el</a:t>
            </a:r>
            <a:r>
              <a:rPr lang="en-US" sz="1900" dirty="0">
                <a:latin typeface="Times New Roman"/>
                <a:cs typeface="Calibri"/>
              </a:rPr>
              <a:t> </a:t>
            </a:r>
            <a:r>
              <a:rPr lang="en-US" sz="1900" err="1">
                <a:latin typeface="Times New Roman"/>
                <a:cs typeface="Calibri"/>
              </a:rPr>
              <a:t>retardo</a:t>
            </a:r>
            <a:r>
              <a:rPr lang="en-US" sz="1900" dirty="0">
                <a:latin typeface="Times New Roman"/>
                <a:cs typeface="Calibri"/>
              </a:rPr>
              <a:t> de la </a:t>
            </a:r>
            <a:r>
              <a:rPr lang="en-US" sz="1900" err="1">
                <a:latin typeface="Times New Roman"/>
                <a:cs typeface="Calibri"/>
              </a:rPr>
              <a:t>señal</a:t>
            </a:r>
            <a:r>
              <a:rPr lang="en-US" sz="1900" dirty="0">
                <a:latin typeface="Times New Roman"/>
                <a:cs typeface="Calibri"/>
              </a:rPr>
              <a:t> con </a:t>
            </a:r>
            <a:r>
              <a:rPr lang="en-US" sz="1900" err="1">
                <a:latin typeface="Times New Roman"/>
                <a:cs typeface="Calibri"/>
              </a:rPr>
              <a:t>relación</a:t>
            </a:r>
            <a:r>
              <a:rPr lang="en-US" sz="1900" dirty="0">
                <a:latin typeface="Times New Roman"/>
                <a:cs typeface="Calibri"/>
              </a:rPr>
              <a:t> a la </a:t>
            </a:r>
            <a:r>
              <a:rPr lang="en-US" sz="1900" err="1">
                <a:latin typeface="Times New Roman"/>
                <a:cs typeface="Calibri"/>
              </a:rPr>
              <a:t>Rigidez</a:t>
            </a:r>
            <a:r>
              <a:rPr lang="en-US" sz="1900" dirty="0">
                <a:latin typeface="Times New Roman"/>
                <a:cs typeface="Calibri"/>
              </a:rPr>
              <a:t> de corte de </a:t>
            </a:r>
            <a:r>
              <a:rPr lang="en-US" sz="1900" err="1">
                <a:latin typeface="Times New Roman"/>
                <a:cs typeface="Calibri"/>
              </a:rPr>
              <a:t>cada</a:t>
            </a:r>
            <a:r>
              <a:rPr lang="en-US" sz="1900" dirty="0">
                <a:latin typeface="Times New Roman"/>
                <a:cs typeface="Calibri"/>
              </a:rPr>
              <a:t> </a:t>
            </a:r>
            <a:r>
              <a:rPr lang="en-US" sz="1900" err="1">
                <a:latin typeface="Times New Roman"/>
                <a:cs typeface="Calibri"/>
              </a:rPr>
              <a:t>estación</a:t>
            </a:r>
            <a:r>
              <a:rPr lang="en-US" sz="1900" dirty="0">
                <a:latin typeface="Times New Roman"/>
                <a:cs typeface="Calibri"/>
              </a:rPr>
              <a:t> de </a:t>
            </a:r>
            <a:r>
              <a:rPr lang="en-US" sz="1900" err="1">
                <a:latin typeface="Times New Roman"/>
                <a:cs typeface="Calibri"/>
              </a:rPr>
              <a:t>neutrones</a:t>
            </a:r>
            <a:r>
              <a:rPr lang="en-US" sz="1900" dirty="0">
                <a:latin typeface="Times New Roman"/>
                <a:cs typeface="Calibri"/>
              </a:rPr>
              <a:t>. </a:t>
            </a:r>
            <a:endParaRPr lang="en-US"/>
          </a:p>
          <a:p>
            <a:r>
              <a:rPr lang="en-US" sz="1900" i="1" dirty="0">
                <a:latin typeface="Times New Roman"/>
                <a:cs typeface="Calibri"/>
              </a:rPr>
              <a:t>Fuente: Ross 2019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3E2F-DA97-16D2-67DA-9AA10694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2F9FFD41-1AF3-657E-B848-A7FAA2FFA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E0468-4ECE-8AE5-0744-BC83D0211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43" y="897671"/>
            <a:ext cx="9100867" cy="48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Otras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periodicidades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209655" y="6015670"/>
            <a:ext cx="10762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ea typeface="+mn-lt"/>
                <a:cs typeface="+mn-lt"/>
              </a:rPr>
              <a:t>Densidad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espectral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potencias</a:t>
            </a:r>
            <a:r>
              <a:rPr lang="en-US" dirty="0">
                <a:latin typeface="Times New Roman"/>
                <a:ea typeface="+mn-lt"/>
                <a:cs typeface="+mn-lt"/>
              </a:rPr>
              <a:t> a </a:t>
            </a:r>
            <a:r>
              <a:rPr lang="en-US" err="1">
                <a:latin typeface="Times New Roman"/>
                <a:ea typeface="+mn-lt"/>
                <a:cs typeface="+mn-lt"/>
              </a:rPr>
              <a:t>partir</a:t>
            </a:r>
            <a:r>
              <a:rPr lang="en-US" dirty="0">
                <a:latin typeface="Times New Roman"/>
                <a:ea typeface="+mn-lt"/>
                <a:cs typeface="+mn-lt"/>
              </a:rPr>
              <a:t> de la </a:t>
            </a:r>
            <a:r>
              <a:rPr lang="en-US" err="1">
                <a:latin typeface="Times New Roman"/>
                <a:ea typeface="+mn-lt"/>
                <a:cs typeface="+mn-lt"/>
              </a:rPr>
              <a:t>transformada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discreta</a:t>
            </a:r>
            <a:r>
              <a:rPr lang="en-US" dirty="0">
                <a:latin typeface="Times New Roman"/>
                <a:ea typeface="+mn-lt"/>
                <a:cs typeface="+mn-lt"/>
              </a:rPr>
              <a:t> de Fourier con un </a:t>
            </a:r>
            <a:r>
              <a:rPr lang="en-US" err="1">
                <a:latin typeface="Times New Roman"/>
                <a:ea typeface="+mn-lt"/>
                <a:cs typeface="+mn-lt"/>
              </a:rPr>
              <a:t>remeustreo</a:t>
            </a:r>
            <a:r>
              <a:rPr lang="en-US" dirty="0">
                <a:latin typeface="Times New Roman"/>
                <a:ea typeface="+mn-lt"/>
                <a:cs typeface="+mn-lt"/>
              </a:rPr>
              <a:t> a 3 horas (panel </a:t>
            </a:r>
            <a:r>
              <a:rPr lang="en-US" err="1">
                <a:latin typeface="Times New Roman"/>
                <a:ea typeface="+mn-lt"/>
                <a:cs typeface="+mn-lt"/>
              </a:rPr>
              <a:t>izquierdo</a:t>
            </a:r>
            <a:r>
              <a:rPr lang="en-US" dirty="0">
                <a:latin typeface="Times New Roman"/>
                <a:ea typeface="+mn-lt"/>
                <a:cs typeface="+mn-lt"/>
              </a:rPr>
              <a:t>) y un </a:t>
            </a:r>
            <a:r>
              <a:rPr lang="en-US" err="1">
                <a:latin typeface="Times New Roman"/>
                <a:ea typeface="+mn-lt"/>
                <a:cs typeface="+mn-lt"/>
              </a:rPr>
              <a:t>remuestreo</a:t>
            </a:r>
            <a:r>
              <a:rPr lang="en-US" dirty="0">
                <a:latin typeface="Times New Roman"/>
                <a:ea typeface="+mn-lt"/>
                <a:cs typeface="+mn-lt"/>
              </a:rPr>
              <a:t> a 3 horas + un </a:t>
            </a:r>
            <a:r>
              <a:rPr lang="en-US" err="1">
                <a:latin typeface="Times New Roman"/>
                <a:ea typeface="+mn-lt"/>
                <a:cs typeface="+mn-lt"/>
              </a:rPr>
              <a:t>suavizado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por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ventana</a:t>
            </a:r>
            <a:r>
              <a:rPr lang="en-US" dirty="0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móvil</a:t>
            </a:r>
            <a:r>
              <a:rPr lang="en-US" dirty="0">
                <a:latin typeface="Times New Roman"/>
                <a:ea typeface="+mn-lt"/>
                <a:cs typeface="+mn-lt"/>
              </a:rPr>
              <a:t> de 4 horas.</a:t>
            </a:r>
            <a:endParaRPr lang="en-US">
              <a:latin typeface="Times New Roman"/>
              <a:ea typeface="+mn-lt"/>
              <a:cs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3E88D-905F-D848-65AF-CB67C7AE5A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31" r="131" b="-439"/>
          <a:stretch/>
        </p:blipFill>
        <p:spPr>
          <a:xfrm>
            <a:off x="1897584" y="881213"/>
            <a:ext cx="8202566" cy="51227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4B193-787D-7FA8-C115-4C793348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307F667B-2D8B-4E78-3859-83ABE80B0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5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Filtrado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la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señal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diaria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180900" y="6015213"/>
            <a:ext cx="106473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ea typeface="+mn-lt"/>
                <a:cs typeface="+mn-lt"/>
              </a:rPr>
              <a:t>Datos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disponibles</a:t>
            </a:r>
            <a:r>
              <a:rPr lang="en-US" dirty="0">
                <a:latin typeface="Times New Roman"/>
                <a:ea typeface="+mn-lt"/>
                <a:cs typeface="+mn-lt"/>
              </a:rPr>
              <a:t> para </a:t>
            </a:r>
            <a:r>
              <a:rPr lang="en-US" err="1">
                <a:latin typeface="Times New Roman"/>
                <a:ea typeface="+mn-lt"/>
                <a:cs typeface="+mn-lt"/>
              </a:rPr>
              <a:t>el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tiempo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funcionamiento</a:t>
            </a:r>
            <a:r>
              <a:rPr lang="en-US" dirty="0">
                <a:latin typeface="Times New Roman"/>
                <a:ea typeface="+mn-lt"/>
                <a:cs typeface="+mn-lt"/>
              </a:rPr>
              <a:t> del </a:t>
            </a:r>
            <a:r>
              <a:rPr lang="en-US" err="1">
                <a:latin typeface="Times New Roman"/>
                <a:ea typeface="+mn-lt"/>
                <a:cs typeface="+mn-lt"/>
              </a:rPr>
              <a:t>Observatorio</a:t>
            </a:r>
            <a:r>
              <a:rPr lang="en-US" dirty="0">
                <a:latin typeface="Times New Roman"/>
                <a:ea typeface="+mn-lt"/>
                <a:cs typeface="+mn-lt"/>
              </a:rPr>
              <a:t> Pierre Auger con 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taza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muestreo</a:t>
            </a:r>
            <a:r>
              <a:rPr lang="en-US" dirty="0">
                <a:latin typeface="Times New Roman"/>
                <a:ea typeface="+mn-lt"/>
                <a:cs typeface="+mn-lt"/>
              </a:rPr>
              <a:t> de 300s. La </a:t>
            </a:r>
            <a:r>
              <a:rPr lang="en-US" err="1">
                <a:latin typeface="Times New Roman"/>
                <a:ea typeface="+mn-lt"/>
                <a:cs typeface="+mn-lt"/>
              </a:rPr>
              <a:t>linea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roja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corresponde</a:t>
            </a:r>
            <a:r>
              <a:rPr lang="en-US" dirty="0">
                <a:latin typeface="Times New Roman"/>
                <a:ea typeface="+mn-lt"/>
                <a:cs typeface="+mn-lt"/>
              </a:rPr>
              <a:t> a la </a:t>
            </a:r>
            <a:r>
              <a:rPr lang="en-US" err="1">
                <a:latin typeface="Times New Roman"/>
                <a:ea typeface="+mn-lt"/>
                <a:cs typeface="+mn-lt"/>
              </a:rPr>
              <a:t>señal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filtrada</a:t>
            </a:r>
            <a:r>
              <a:rPr lang="en-US" dirty="0">
                <a:latin typeface="Times New Roman"/>
                <a:ea typeface="+mn-lt"/>
                <a:cs typeface="+mn-lt"/>
              </a:rPr>
              <a:t> con 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ventana</a:t>
            </a:r>
            <a:r>
              <a:rPr lang="en-US" dirty="0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móvil</a:t>
            </a:r>
            <a:r>
              <a:rPr lang="en-US" dirty="0">
                <a:latin typeface="Times New Roman"/>
                <a:ea typeface="+mn-lt"/>
                <a:cs typeface="+mn-lt"/>
              </a:rPr>
              <a:t> de un </a:t>
            </a:r>
            <a:r>
              <a:rPr lang="en-US" err="1">
                <a:latin typeface="Times New Roman"/>
                <a:ea typeface="+mn-lt"/>
                <a:cs typeface="+mn-lt"/>
              </a:rPr>
              <a:t>dı́a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graph of a graph&#10;&#10;Description automatically generated">
            <a:extLst>
              <a:ext uri="{FF2B5EF4-FFF2-40B4-BE49-F238E27FC236}">
                <a16:creationId xmlns:a16="http://schemas.microsoft.com/office/drawing/2014/main" id="{98C0B018-A56E-F853-33FE-03AC3EE7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74" y="802736"/>
            <a:ext cx="10111161" cy="5085475"/>
          </a:xfrm>
          <a:prstGeom prst="rect">
            <a:avLst/>
          </a:prstGeom>
        </p:spPr>
      </p:pic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7E4A1A3-0416-F048-4E42-BE7FDAE49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1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Búsqueda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eventos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Forbush</a:t>
            </a:r>
            <a:endParaRPr lang="en-US" dirty="0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1270168" y="6144854"/>
            <a:ext cx="9644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ea typeface="+mn-lt"/>
                <a:cs typeface="+mn-lt"/>
              </a:rPr>
              <a:t>Magnitudes de </a:t>
            </a:r>
            <a:r>
              <a:rPr lang="en-US" dirty="0" err="1">
                <a:latin typeface="Times New Roman"/>
                <a:ea typeface="+mn-lt"/>
                <a:cs typeface="+mn-lt"/>
              </a:rPr>
              <a:t>los</a:t>
            </a:r>
            <a:r>
              <a:rPr lang="en-US" dirty="0">
                <a:latin typeface="Times New Roman"/>
                <a:ea typeface="+mn-lt"/>
                <a:cs typeface="+mn-lt"/>
              </a:rPr>
              <a:t> FD </a:t>
            </a:r>
            <a:r>
              <a:rPr lang="en-US" dirty="0" err="1">
                <a:latin typeface="Times New Roman"/>
                <a:ea typeface="+mn-lt"/>
                <a:cs typeface="+mn-lt"/>
              </a:rPr>
              <a:t>registrados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en</a:t>
            </a:r>
            <a:r>
              <a:rPr lang="en-US" dirty="0">
                <a:latin typeface="Times New Roman"/>
                <a:ea typeface="+mn-lt"/>
                <a:cs typeface="+mn-lt"/>
              </a:rPr>
              <a:t> la base de </a:t>
            </a:r>
            <a:r>
              <a:rPr lang="en-US" dirty="0" err="1">
                <a:latin typeface="Times New Roman"/>
                <a:ea typeface="+mn-lt"/>
                <a:cs typeface="+mn-lt"/>
              </a:rPr>
              <a:t>datos</a:t>
            </a:r>
            <a:r>
              <a:rPr lang="en-US" dirty="0">
                <a:latin typeface="Times New Roman"/>
                <a:ea typeface="+mn-lt"/>
                <a:cs typeface="+mn-lt"/>
              </a:rPr>
              <a:t>, </a:t>
            </a:r>
            <a:r>
              <a:rPr lang="en-US" dirty="0" err="1">
                <a:latin typeface="Times New Roman"/>
                <a:ea typeface="+mn-lt"/>
                <a:cs typeface="+mn-lt"/>
              </a:rPr>
              <a:t>clasificados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según</a:t>
            </a:r>
            <a:r>
              <a:rPr lang="en-US" dirty="0">
                <a:latin typeface="Times New Roman"/>
                <a:ea typeface="+mn-lt"/>
                <a:cs typeface="+mn-lt"/>
              </a:rPr>
              <a:t> la </a:t>
            </a:r>
            <a:r>
              <a:rPr lang="en-US" dirty="0" err="1">
                <a:latin typeface="Times New Roman"/>
                <a:ea typeface="+mn-lt"/>
                <a:cs typeface="+mn-lt"/>
              </a:rPr>
              <a:t>fuente</a:t>
            </a:r>
            <a:r>
              <a:rPr lang="en-US" dirty="0">
                <a:latin typeface="Times New Roman"/>
                <a:ea typeface="+mn-lt"/>
                <a:cs typeface="+mn-lt"/>
              </a:rPr>
              <a:t> que lo ha </a:t>
            </a:r>
            <a:r>
              <a:rPr lang="en-US" dirty="0" err="1">
                <a:latin typeface="Times New Roman"/>
                <a:ea typeface="+mn-lt"/>
                <a:cs typeface="+mn-lt"/>
              </a:rPr>
              <a:t>generado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1225849B-DC1D-157D-6BC1-1C470D4912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6" t="8730" r="8594" b="397"/>
          <a:stretch/>
        </p:blipFill>
        <p:spPr>
          <a:xfrm>
            <a:off x="1175978" y="891282"/>
            <a:ext cx="9850624" cy="5253444"/>
          </a:xfrm>
          <a:prstGeom prst="rect">
            <a:avLst/>
          </a:prstGeom>
        </p:spPr>
      </p:pic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F7E773AD-E919-98A7-CCDC-11D7A89B6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Búsqueda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eventos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Forbush</a:t>
            </a:r>
            <a:endParaRPr lang="en-US" dirty="0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3901225" y="6173609"/>
            <a:ext cx="31886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 New Roman"/>
                <a:cs typeface="Calibri"/>
              </a:rPr>
              <a:t>Esquema</a:t>
            </a:r>
            <a:r>
              <a:rPr lang="en-US" dirty="0">
                <a:latin typeface="Times New Roman"/>
                <a:cs typeface="Calibri"/>
              </a:rPr>
              <a:t> del un </a:t>
            </a:r>
            <a:r>
              <a:rPr lang="en-US" dirty="0" err="1">
                <a:latin typeface="Times New Roman"/>
                <a:cs typeface="Calibri"/>
              </a:rPr>
              <a:t>Evento</a:t>
            </a:r>
            <a:r>
              <a:rPr lang="en-US" dirty="0">
                <a:latin typeface="Times New Roman"/>
                <a:cs typeface="Calibri"/>
              </a:rPr>
              <a:t> Forbush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F7E773AD-E919-98A7-CCDC-11D7A89B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2" name="Picture 1" descr="A diagram of a satellite&#10;&#10;Description automatically generated">
            <a:extLst>
              <a:ext uri="{FF2B5EF4-FFF2-40B4-BE49-F238E27FC236}">
                <a16:creationId xmlns:a16="http://schemas.microsoft.com/office/drawing/2014/main" id="{A22096B9-1CB4-6C30-A510-A9A3D0A3D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463" y="886336"/>
            <a:ext cx="7282131" cy="51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Búsqueda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eventos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Forbush</a:t>
            </a:r>
            <a:endParaRPr lang="en-US" dirty="0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1116571" y="6058346"/>
            <a:ext cx="996930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err="1">
                <a:latin typeface="Times New Roman"/>
                <a:ea typeface="+mn-lt"/>
                <a:cs typeface="+mn-lt"/>
              </a:rPr>
              <a:t>Comparación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del % </a:t>
            </a:r>
            <a:r>
              <a:rPr lang="en-US" sz="1900" err="1">
                <a:latin typeface="Times New Roman"/>
                <a:ea typeface="+mn-lt"/>
                <a:cs typeface="+mn-lt"/>
              </a:rPr>
              <a:t>normalizado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en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magnitud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Eventos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Forbush versus la </a:t>
            </a:r>
            <a:r>
              <a:rPr lang="en-US" sz="1900" err="1">
                <a:latin typeface="Times New Roman"/>
                <a:ea typeface="+mn-lt"/>
                <a:cs typeface="+mn-lt"/>
              </a:rPr>
              <a:t>intensidad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 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rayos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cósmicos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CRI </a:t>
            </a:r>
            <a:r>
              <a:rPr lang="en-US" sz="1900" err="1">
                <a:latin typeface="Times New Roman"/>
                <a:ea typeface="+mn-lt"/>
                <a:cs typeface="+mn-lt"/>
              </a:rPr>
              <a:t>medida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por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Observatorio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Pierre Auger entre </a:t>
            </a:r>
            <a:r>
              <a:rPr lang="en-US" sz="1900" err="1">
                <a:latin typeface="Times New Roman"/>
                <a:ea typeface="+mn-lt"/>
                <a:cs typeface="+mn-lt"/>
              </a:rPr>
              <a:t>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2006 al 2021.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87AEE69-0D0D-6AF7-F869-D4A15FCC9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124" y="856720"/>
            <a:ext cx="9181653" cy="5059208"/>
          </a:xfrm>
          <a:prstGeom prst="rect">
            <a:avLst/>
          </a:prstGeom>
        </p:spPr>
      </p:pic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E3D9CCCB-69B4-0EE7-41A7-05D2A311E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>
                <a:latin typeface="Times New Roman"/>
                <a:ea typeface="Verdana"/>
                <a:cs typeface="Times New Roman"/>
              </a:rPr>
              <a:t>El Sol</a:t>
            </a:r>
            <a:endParaRPr lang="en-US">
              <a:cs typeface="Calibri"/>
            </a:endParaRP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80E3EC-144A-C6FE-1430-BFD71328F38D}"/>
              </a:ext>
            </a:extLst>
          </p:cNvPr>
          <p:cNvSpPr txBox="1"/>
          <p:nvPr/>
        </p:nvSpPr>
        <p:spPr>
          <a:xfrm>
            <a:off x="4393788" y="4845838"/>
            <a:ext cx="70276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latin typeface="Times New Roman"/>
                <a:cs typeface="Calibri"/>
              </a:rPr>
              <a:t>Solar dynamics observatory, NASA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38F28-5032-5995-EDF4-D1722BC00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892" y="1089804"/>
            <a:ext cx="6638744" cy="3743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6FB47-EA28-1CE4-5671-E4CB2B7F2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47" y="1094060"/>
            <a:ext cx="3704327" cy="3718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3D4423-3A63-BDE6-13EA-0A2D4EB1581C}"/>
              </a:ext>
            </a:extLst>
          </p:cNvPr>
          <p:cNvSpPr txBox="1"/>
          <p:nvPr/>
        </p:nvSpPr>
        <p:spPr>
          <a:xfrm>
            <a:off x="478237" y="4834954"/>
            <a:ext cx="37783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National Solar Observatory (NSO)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4DCC418-B6EF-B07B-E2CF-EF15C265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587FA10-3582-E78E-89C1-3BAB927E4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6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Estimación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la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magnitud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observada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153288" y="6183406"/>
            <a:ext cx="1120575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dirty="0">
                <a:latin typeface="Times New Roman"/>
                <a:ea typeface="+mn-lt"/>
                <a:cs typeface="+mn-lt"/>
              </a:rPr>
              <a:t>FD </a:t>
            </a:r>
            <a:r>
              <a:rPr lang="en-US" sz="1900" err="1">
                <a:latin typeface="Times New Roman"/>
                <a:ea typeface="+mn-lt"/>
                <a:cs typeface="+mn-lt"/>
              </a:rPr>
              <a:t>ocurrido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22 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junio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del 2015 de </a:t>
            </a:r>
            <a:r>
              <a:rPr lang="en-US" sz="1900" err="1">
                <a:latin typeface="Times New Roman"/>
                <a:ea typeface="+mn-lt"/>
                <a:cs typeface="+mn-lt"/>
              </a:rPr>
              <a:t>magnitud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9,6 %. La </a:t>
            </a:r>
            <a:r>
              <a:rPr lang="en-US" sz="1900" err="1">
                <a:latin typeface="Times New Roman"/>
                <a:ea typeface="+mn-lt"/>
                <a:cs typeface="+mn-lt"/>
              </a:rPr>
              <a:t>lı́nea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negra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corresponde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a la </a:t>
            </a:r>
            <a:r>
              <a:rPr lang="en-US" sz="1900" err="1">
                <a:latin typeface="Times New Roman"/>
                <a:ea typeface="+mn-lt"/>
                <a:cs typeface="+mn-lt"/>
              </a:rPr>
              <a:t>señal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err="1">
                <a:latin typeface="Times New Roman"/>
                <a:ea typeface="+mn-lt"/>
                <a:cs typeface="+mn-lt"/>
              </a:rPr>
              <a:t>filtrada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 con la media </a:t>
            </a:r>
            <a:r>
              <a:rPr lang="en-US" sz="1900" err="1">
                <a:latin typeface="Times New Roman"/>
                <a:ea typeface="+mn-lt"/>
                <a:cs typeface="+mn-lt"/>
              </a:rPr>
              <a:t>móvil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0" name="Picture 9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B05198BC-5A2A-902C-CB5A-DF7222F8E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576"/>
          <a:stretch/>
        </p:blipFill>
        <p:spPr>
          <a:xfrm>
            <a:off x="159293" y="723793"/>
            <a:ext cx="6592469" cy="4946229"/>
          </a:xfrm>
          <a:prstGeom prst="rect">
            <a:avLst/>
          </a:prstGeom>
        </p:spPr>
      </p:pic>
      <p:pic>
        <p:nvPicPr>
          <p:cNvPr id="11" name="Picture 10" descr="A graph showing a number of data&#10;&#10;Description automatically generated">
            <a:extLst>
              <a:ext uri="{FF2B5EF4-FFF2-40B4-BE49-F238E27FC236}">
                <a16:creationId xmlns:a16="http://schemas.microsoft.com/office/drawing/2014/main" id="{24C8A583-4393-B073-01B8-A75FFF61E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7505" y="1715578"/>
            <a:ext cx="7263441" cy="44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Estimación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la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magnitud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observada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1207628" y="6175191"/>
            <a:ext cx="962904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dirty="0" err="1">
                <a:latin typeface="Times New Roman"/>
                <a:ea typeface="+mn-lt"/>
                <a:cs typeface="+mn-lt"/>
              </a:rPr>
              <a:t>Evento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Forbush del 22 de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junio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del 2015. La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amplitud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del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decrecimiento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 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estimado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fue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de 3,01 %.</a:t>
            </a:r>
            <a:endParaRPr lang="en-US" sz="190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graph with a line graph and numbers&#10;&#10;Description automatically generated">
            <a:extLst>
              <a:ext uri="{FF2B5EF4-FFF2-40B4-BE49-F238E27FC236}">
                <a16:creationId xmlns:a16="http://schemas.microsoft.com/office/drawing/2014/main" id="{D65827E0-079D-7ED8-8DCE-57C6B6FFB4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1" t="9412" r="8000" b="8235"/>
          <a:stretch/>
        </p:blipFill>
        <p:spPr>
          <a:xfrm>
            <a:off x="2605470" y="930923"/>
            <a:ext cx="6968702" cy="5009882"/>
          </a:xfrm>
          <a:prstGeom prst="rect">
            <a:avLst/>
          </a:prstGeom>
        </p:spPr>
      </p:pic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916B5E1-0C1F-D578-23C0-BB4504DF6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488" y="2913082"/>
            <a:ext cx="2725746" cy="6203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Conclusiones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750" y="5977422"/>
            <a:ext cx="1541256" cy="699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093" y="201662"/>
            <a:ext cx="694365" cy="1391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94445"/>
            <a:ext cx="3121942" cy="8498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F37D3-AC3E-0FBD-6DFF-DCB8BBFF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22</a:t>
            </a:fld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115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Conclusiones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374104" y="1305208"/>
            <a:ext cx="1059483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b="1" i="1" dirty="0">
                <a:latin typeface="Times New Roman"/>
                <a:ea typeface="+mn-lt"/>
                <a:cs typeface="+mn-lt"/>
              </a:rPr>
              <a:t>Respuesta a la </a:t>
            </a:r>
            <a:r>
              <a:rPr lang="en-US" b="1" i="1" dirty="0" err="1">
                <a:latin typeface="Times New Roman"/>
                <a:ea typeface="+mn-lt"/>
                <a:cs typeface="+mn-lt"/>
              </a:rPr>
              <a:t>Actividad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Solar:</a:t>
            </a:r>
            <a:r>
              <a:rPr lang="en-US" dirty="0">
                <a:latin typeface="Times New Roman"/>
                <a:ea typeface="+mn-lt"/>
                <a:cs typeface="+mn-lt"/>
              </a:rPr>
              <a:t> Los scaler muestran una respuesta a la modulación de la actividad solar a largo plazo sobre el flujo de GCR, en concordancia a su rigidez de corte geomagnético RC = 9,8GV.</a:t>
            </a:r>
            <a:endParaRPr lang="en-US">
              <a:latin typeface="Times New Roman"/>
              <a:ea typeface="Calibri" panose="020F0502020204030204"/>
              <a:cs typeface="Calibri" panose="020F0502020204030204"/>
            </a:endParaRPr>
          </a:p>
          <a:p>
            <a:pPr algn="just"/>
            <a:endParaRPr lang="en-US" dirty="0">
              <a:latin typeface="Times New Roman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b="1" i="1" dirty="0" err="1">
                <a:latin typeface="Times New Roman"/>
                <a:ea typeface="+mn-lt"/>
                <a:cs typeface="+mn-lt"/>
              </a:rPr>
              <a:t>Correlación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b="1" i="1" dirty="0" err="1">
                <a:latin typeface="Times New Roman"/>
                <a:ea typeface="+mn-lt"/>
                <a:cs typeface="+mn-lt"/>
              </a:rPr>
              <a:t>Confirmada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: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dirty="0" err="1">
                <a:latin typeface="Times New Roman"/>
                <a:ea typeface="+mn-lt"/>
                <a:cs typeface="+mn-lt"/>
              </a:rPr>
              <a:t>confirmó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correlación</a:t>
            </a:r>
            <a:r>
              <a:rPr lang="en-US" dirty="0">
                <a:latin typeface="Times New Roman"/>
                <a:ea typeface="+mn-lt"/>
                <a:cs typeface="+mn-lt"/>
              </a:rPr>
              <a:t> (entre 0.30 y 0.50) entre la intensidad de rayos cósmicos y el histórico de número de manchas solares.</a:t>
            </a:r>
            <a:endParaRPr lang="en-US">
              <a:latin typeface="Times New Roman"/>
              <a:ea typeface="Calibri" panose="020F0502020204030204"/>
              <a:cs typeface="Calibri" panose="020F0502020204030204"/>
            </a:endParaRPr>
          </a:p>
          <a:p>
            <a:pPr algn="just"/>
            <a:endParaRPr lang="en-US" dirty="0">
              <a:latin typeface="Times New Roman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b="1" i="1" err="1">
                <a:latin typeface="Times New Roman"/>
                <a:ea typeface="+mn-lt"/>
                <a:cs typeface="+mn-lt"/>
              </a:rPr>
              <a:t>Análisis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b="1" i="1" err="1">
                <a:latin typeface="Times New Roman"/>
                <a:ea typeface="+mn-lt"/>
                <a:cs typeface="+mn-lt"/>
              </a:rPr>
              <a:t>Espectral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: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err="1">
                <a:latin typeface="Times New Roman"/>
                <a:ea typeface="+mn-lt"/>
                <a:cs typeface="+mn-lt"/>
              </a:rPr>
              <a:t>realizó</a:t>
            </a:r>
            <a:r>
              <a:rPr lang="en-US" dirty="0">
                <a:latin typeface="Times New Roman"/>
                <a:ea typeface="+mn-lt"/>
                <a:cs typeface="+mn-lt"/>
              </a:rPr>
              <a:t> un </a:t>
            </a:r>
            <a:r>
              <a:rPr lang="en-US" err="1">
                <a:latin typeface="Times New Roman"/>
                <a:ea typeface="+mn-lt"/>
                <a:cs typeface="+mn-lt"/>
              </a:rPr>
              <a:t>análisis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espectral</a:t>
            </a:r>
            <a:r>
              <a:rPr lang="en-US" dirty="0">
                <a:latin typeface="Times New Roman"/>
                <a:ea typeface="+mn-lt"/>
                <a:cs typeface="+mn-lt"/>
              </a:rPr>
              <a:t> que </a:t>
            </a:r>
            <a:r>
              <a:rPr lang="en-US" err="1">
                <a:latin typeface="Times New Roman"/>
                <a:ea typeface="+mn-lt"/>
                <a:cs typeface="+mn-lt"/>
              </a:rPr>
              <a:t>arroja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componente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diaria</a:t>
            </a:r>
            <a:r>
              <a:rPr lang="en-US" dirty="0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mensual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err="1">
                <a:latin typeface="Times New Roman"/>
                <a:ea typeface="+mn-lt"/>
                <a:cs typeface="+mn-lt"/>
              </a:rPr>
              <a:t>anual</a:t>
            </a:r>
            <a:r>
              <a:rPr lang="en-US" dirty="0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relacionadas</a:t>
            </a:r>
            <a:r>
              <a:rPr lang="en-US" dirty="0">
                <a:latin typeface="Times New Roman"/>
                <a:ea typeface="+mn-lt"/>
                <a:cs typeface="+mn-lt"/>
              </a:rPr>
              <a:t> con la </a:t>
            </a:r>
            <a:r>
              <a:rPr lang="en-US" err="1">
                <a:latin typeface="Times New Roman"/>
                <a:ea typeface="+mn-lt"/>
                <a:cs typeface="+mn-lt"/>
              </a:rPr>
              <a:t>interacción</a:t>
            </a:r>
            <a:r>
              <a:rPr lang="en-US" dirty="0">
                <a:latin typeface="Times New Roman"/>
                <a:ea typeface="+mn-lt"/>
                <a:cs typeface="+mn-lt"/>
              </a:rPr>
              <a:t> del campo </a:t>
            </a:r>
            <a:r>
              <a:rPr lang="en-US" err="1">
                <a:latin typeface="Times New Roman"/>
                <a:ea typeface="+mn-lt"/>
                <a:cs typeface="+mn-lt"/>
              </a:rPr>
              <a:t>magnético</a:t>
            </a:r>
            <a:r>
              <a:rPr lang="en-US" dirty="0">
                <a:latin typeface="Times New Roman"/>
                <a:ea typeface="+mn-lt"/>
                <a:cs typeface="+mn-lt"/>
              </a:rPr>
              <a:t> de la Tierra con la </a:t>
            </a:r>
            <a:r>
              <a:rPr lang="en-US" err="1">
                <a:latin typeface="Times New Roman"/>
                <a:ea typeface="+mn-lt"/>
                <a:cs typeface="+mn-lt"/>
              </a:rPr>
              <a:t>heliósfera</a:t>
            </a:r>
            <a:r>
              <a:rPr lang="en-US" dirty="0">
                <a:latin typeface="Times New Roman"/>
                <a:ea typeface="+mn-lt"/>
                <a:cs typeface="+mn-lt"/>
              </a:rPr>
              <a:t> y sus </a:t>
            </a:r>
            <a:r>
              <a:rPr lang="en-US" err="1">
                <a:latin typeface="Times New Roman"/>
                <a:ea typeface="+mn-lt"/>
                <a:cs typeface="+mn-lt"/>
              </a:rPr>
              <a:t>perturbaciones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asociadas</a:t>
            </a:r>
            <a:r>
              <a:rPr lang="en-US" dirty="0">
                <a:latin typeface="Times New Roman"/>
                <a:ea typeface="+mn-lt"/>
                <a:cs typeface="+mn-lt"/>
              </a:rPr>
              <a:t> a la </a:t>
            </a:r>
            <a:r>
              <a:rPr lang="en-US" err="1">
                <a:latin typeface="Times New Roman"/>
                <a:ea typeface="+mn-lt"/>
                <a:cs typeface="+mn-lt"/>
              </a:rPr>
              <a:t>rotación</a:t>
            </a:r>
            <a:r>
              <a:rPr lang="en-US" dirty="0">
                <a:latin typeface="Times New Roman"/>
                <a:ea typeface="+mn-lt"/>
                <a:cs typeface="+mn-lt"/>
              </a:rPr>
              <a:t> solar.</a:t>
            </a:r>
            <a:endParaRPr lang="en-US">
              <a:latin typeface="Times New Roman"/>
              <a:ea typeface="Calibri" panose="020F0502020204030204"/>
              <a:cs typeface="Calibri" panose="020F0502020204030204"/>
            </a:endParaRPr>
          </a:p>
          <a:p>
            <a:pPr algn="just"/>
            <a:endParaRPr lang="en-US" dirty="0">
              <a:latin typeface="Times New Roman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b="1" i="1" err="1">
                <a:latin typeface="Times New Roman"/>
                <a:ea typeface="+mn-lt"/>
                <a:cs typeface="+mn-lt"/>
              </a:rPr>
              <a:t>Modulaciones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de </a:t>
            </a:r>
            <a:r>
              <a:rPr lang="en-US" b="1" i="1" err="1">
                <a:latin typeface="Times New Roman"/>
                <a:ea typeface="+mn-lt"/>
                <a:cs typeface="+mn-lt"/>
              </a:rPr>
              <a:t>alta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b="1" i="1" err="1">
                <a:latin typeface="Times New Roman"/>
                <a:ea typeface="+mn-lt"/>
                <a:cs typeface="+mn-lt"/>
              </a:rPr>
              <a:t>frecuencia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b="1" i="1" err="1">
                <a:latin typeface="Times New Roman"/>
                <a:ea typeface="+mn-lt"/>
                <a:cs typeface="+mn-lt"/>
              </a:rPr>
              <a:t>observadas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: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err="1">
                <a:latin typeface="Times New Roman"/>
                <a:ea typeface="+mn-lt"/>
                <a:cs typeface="+mn-lt"/>
              </a:rPr>
              <a:t>observaron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modulaciones</a:t>
            </a:r>
            <a:r>
              <a:rPr lang="en-US" dirty="0">
                <a:latin typeface="Times New Roman"/>
                <a:ea typeface="+mn-lt"/>
                <a:cs typeface="+mn-lt"/>
              </a:rPr>
              <a:t> a 24, 12, 8, 6 y 4.8 horas, con la </a:t>
            </a:r>
            <a:r>
              <a:rPr lang="en-US" err="1">
                <a:latin typeface="Times New Roman"/>
                <a:ea typeface="+mn-lt"/>
                <a:cs typeface="+mn-lt"/>
              </a:rPr>
              <a:t>señal</a:t>
            </a:r>
            <a:r>
              <a:rPr lang="en-US" dirty="0">
                <a:latin typeface="Times New Roman"/>
                <a:ea typeface="+mn-lt"/>
                <a:cs typeface="+mn-lt"/>
              </a:rPr>
              <a:t> de 8 horas </a:t>
            </a:r>
            <a:r>
              <a:rPr lang="en-US" err="1">
                <a:latin typeface="Times New Roman"/>
                <a:ea typeface="+mn-lt"/>
                <a:cs typeface="+mn-lt"/>
              </a:rPr>
              <a:t>necesitando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más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estudio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ea typeface="Calibri" panose="020F0502020204030204"/>
              <a:cs typeface="Calibri" panose="020F0502020204030204"/>
            </a:endParaRPr>
          </a:p>
          <a:p>
            <a:pPr algn="just"/>
            <a:endParaRPr lang="en-US" dirty="0">
              <a:latin typeface="Times New Roman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b="1" i="1" err="1">
                <a:latin typeface="Times New Roman"/>
                <a:ea typeface="+mn-lt"/>
                <a:cs typeface="+mn-lt"/>
              </a:rPr>
              <a:t>Magnitud</a:t>
            </a:r>
            <a:r>
              <a:rPr lang="en-US" b="1" i="1" dirty="0">
                <a:latin typeface="Times New Roman"/>
                <a:ea typeface="+mn-lt"/>
                <a:cs typeface="+mn-lt"/>
              </a:rPr>
              <a:t> del FD: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err="1">
                <a:latin typeface="Times New Roman"/>
                <a:ea typeface="+mn-lt"/>
                <a:cs typeface="+mn-lt"/>
              </a:rPr>
              <a:t>estimó</a:t>
            </a:r>
            <a:r>
              <a:rPr lang="en-US" dirty="0">
                <a:latin typeface="Times New Roman"/>
                <a:ea typeface="+mn-lt"/>
                <a:cs typeface="+mn-lt"/>
              </a:rPr>
              <a:t> un </a:t>
            </a:r>
            <a:r>
              <a:rPr lang="en-US" err="1">
                <a:latin typeface="Times New Roman"/>
                <a:ea typeface="+mn-lt"/>
                <a:cs typeface="+mn-lt"/>
              </a:rPr>
              <a:t>porcentaje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decrecimiento</a:t>
            </a:r>
            <a:r>
              <a:rPr lang="en-US" dirty="0">
                <a:latin typeface="Times New Roman"/>
                <a:ea typeface="+mn-lt"/>
                <a:cs typeface="+mn-lt"/>
              </a:rPr>
              <a:t> del 3,01 % para la </a:t>
            </a:r>
            <a:r>
              <a:rPr lang="en-US" err="1">
                <a:latin typeface="Times New Roman"/>
                <a:ea typeface="+mn-lt"/>
                <a:cs typeface="+mn-lt"/>
              </a:rPr>
              <a:t>magnitud</a:t>
            </a:r>
            <a:r>
              <a:rPr lang="en-US" dirty="0">
                <a:latin typeface="Times New Roman"/>
                <a:ea typeface="+mn-lt"/>
                <a:cs typeface="+mn-lt"/>
              </a:rPr>
              <a:t> del FD, </a:t>
            </a:r>
            <a:r>
              <a:rPr lang="en-US" err="1">
                <a:latin typeface="Times New Roman"/>
                <a:ea typeface="+mn-lt"/>
                <a:cs typeface="+mn-lt"/>
              </a:rPr>
              <a:t>sugiriendo</a:t>
            </a:r>
            <a:r>
              <a:rPr lang="en-US" dirty="0">
                <a:latin typeface="Times New Roman"/>
                <a:ea typeface="+mn-lt"/>
                <a:cs typeface="+mn-lt"/>
              </a:rPr>
              <a:t> la </a:t>
            </a:r>
            <a:r>
              <a:rPr lang="en-US" err="1">
                <a:latin typeface="Times New Roman"/>
                <a:ea typeface="+mn-lt"/>
                <a:cs typeface="+mn-lt"/>
              </a:rPr>
              <a:t>necesidad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caracterización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más</a:t>
            </a:r>
            <a:r>
              <a:rPr lang="en-US" dirty="0">
                <a:latin typeface="Times New Roman"/>
                <a:ea typeface="+mn-lt"/>
                <a:cs typeface="+mn-lt"/>
              </a:rPr>
              <a:t> robusta del </a:t>
            </a:r>
            <a:r>
              <a:rPr lang="en-US" err="1">
                <a:latin typeface="Times New Roman"/>
                <a:ea typeface="+mn-lt"/>
                <a:cs typeface="+mn-lt"/>
              </a:rPr>
              <a:t>fondo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985FB6F5-74EF-A74F-A640-1EA50E599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Ponencias</a:t>
            </a:r>
            <a:endParaRPr lang="en-US" dirty="0" err="1"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985FB6F5-74EF-A74F-A640-1EA50E599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2" name="Picture 1" descr="AGU Fall Meeting 2021">
            <a:extLst>
              <a:ext uri="{FF2B5EF4-FFF2-40B4-BE49-F238E27FC236}">
                <a16:creationId xmlns:a16="http://schemas.microsoft.com/office/drawing/2014/main" id="{25B232F2-8B1D-ED31-7DB5-5B82BBC7E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11" y="710138"/>
            <a:ext cx="5518029" cy="2979193"/>
          </a:xfrm>
          <a:prstGeom prst="rect">
            <a:avLst/>
          </a:prstGeom>
        </p:spPr>
      </p:pic>
      <p:pic>
        <p:nvPicPr>
          <p:cNvPr id="9" name="Picture 8" descr="A poster with a city in the background&#10;&#10;Description automatically generated">
            <a:extLst>
              <a:ext uri="{FF2B5EF4-FFF2-40B4-BE49-F238E27FC236}">
                <a16:creationId xmlns:a16="http://schemas.microsoft.com/office/drawing/2014/main" id="{886CDB75-A02E-20A2-6D89-57F1CBF2F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117" y="2701060"/>
            <a:ext cx="5690557" cy="384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31F9F0-BC05-0F5F-2A8B-0AF43B431166}"/>
              </a:ext>
            </a:extLst>
          </p:cNvPr>
          <p:cNvSpPr txBox="1"/>
          <p:nvPr/>
        </p:nvSpPr>
        <p:spPr>
          <a:xfrm>
            <a:off x="526212" y="3703608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Times New Roman"/>
                <a:ea typeface="Verdana"/>
                <a:cs typeface="Times New Roman"/>
              </a:rPr>
              <a:t>Observation of the Modulation of the Galactic Cosmic Ray Flux Across a 15 Year Period at the Pierrre Auger Observatory</a:t>
            </a:r>
            <a:endParaRPr lang="en-US" i="1">
              <a:latin typeface="Times New Roman"/>
              <a:cs typeface="Times New Roman"/>
            </a:endParaRPr>
          </a:p>
        </p:txBody>
      </p:sp>
      <p:pic>
        <p:nvPicPr>
          <p:cNvPr id="11" name="Picture 10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EDCE9416-8A94-2036-75CD-78A7841E26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21" b="47902"/>
          <a:stretch/>
        </p:blipFill>
        <p:spPr>
          <a:xfrm>
            <a:off x="6031390" y="5752"/>
            <a:ext cx="2832163" cy="26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8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ines in the sky&#10;&#10;Description automatically generated">
            <a:extLst>
              <a:ext uri="{FF2B5EF4-FFF2-40B4-BE49-F238E27FC236}">
                <a16:creationId xmlns:a16="http://schemas.microsoft.com/office/drawing/2014/main" id="{A35A2363-04D2-3A84-5402-64FEB66F8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7797" r="1313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2C234-FA4B-E48A-C88F-DCF06C678DFA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¡Gracias!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62B5E-A1CD-F13D-E579-5305931B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33B02DB-5781-F943-94F9-873A9A97355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0279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Contribuciones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la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energía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depositada</a:t>
            </a: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368137" y="1073666"/>
            <a:ext cx="461792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Times New Roman"/>
                <a:ea typeface="+mn-lt"/>
                <a:cs typeface="Times New Roman"/>
              </a:rPr>
              <a:t>Para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cada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intervalo</a:t>
            </a:r>
            <a:r>
              <a:rPr lang="en-US" dirty="0">
                <a:latin typeface="Times New Roman"/>
                <a:ea typeface="+mn-lt"/>
                <a:cs typeface="Times New Roman"/>
              </a:rPr>
              <a:t> de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energía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del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primario</a:t>
            </a:r>
            <a:r>
              <a:rPr lang="en-US" dirty="0">
                <a:latin typeface="Times New Roman"/>
                <a:ea typeface="+mn-lt"/>
                <a:cs typeface="Times New Roman"/>
              </a:rPr>
              <a:t>, se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estudia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la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contribución</a:t>
            </a:r>
            <a:r>
              <a:rPr lang="en-US" dirty="0">
                <a:latin typeface="Times New Roman"/>
                <a:ea typeface="+mn-lt"/>
                <a:cs typeface="Times New Roman"/>
              </a:rPr>
              <a:t> a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cada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banda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de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energía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depositada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Ed,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donde</a:t>
            </a:r>
            <a:r>
              <a:rPr lang="en-US" dirty="0">
                <a:latin typeface="Times New Roman"/>
                <a:ea typeface="+mn-lt"/>
                <a:cs typeface="Times New Roman"/>
              </a:rPr>
              <a:t> se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observa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que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en</a:t>
            </a:r>
            <a:r>
              <a:rPr lang="en-US" dirty="0">
                <a:latin typeface="Times New Roman"/>
                <a:ea typeface="+mn-lt"/>
                <a:cs typeface="Times New Roman"/>
              </a:rPr>
              <a:t> las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bandas</a:t>
            </a:r>
            <a:r>
              <a:rPr lang="en-US" dirty="0">
                <a:latin typeface="Times New Roman"/>
                <a:ea typeface="+mn-lt"/>
                <a:cs typeface="Times New Roman"/>
              </a:rPr>
              <a:t> de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energía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depositada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más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altas</a:t>
            </a:r>
            <a:r>
              <a:rPr lang="en-US" dirty="0">
                <a:latin typeface="Times New Roman"/>
                <a:ea typeface="+mn-lt"/>
                <a:cs typeface="Times New Roman"/>
              </a:rPr>
              <a:t>, la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contribución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dominante</a:t>
            </a:r>
            <a:r>
              <a:rPr lang="en-US" dirty="0">
                <a:latin typeface="Times New Roman"/>
                <a:ea typeface="+mn-lt"/>
                <a:cs typeface="Times New Roman"/>
              </a:rPr>
              <a:t> es la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correspondiente</a:t>
            </a:r>
            <a:r>
              <a:rPr lang="en-US" dirty="0">
                <a:latin typeface="Times New Roman"/>
                <a:ea typeface="+mn-lt"/>
                <a:cs typeface="Times New Roman"/>
              </a:rPr>
              <a:t> a Ep &gt; 456 GeV.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916B5E1-0C1F-D578-23C0-BB4504DF6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8A0D724-AEF1-4213-08CC-E5816D148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227" y="854990"/>
            <a:ext cx="6175339" cy="4218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B4C872-96C9-B087-4C09-DAECC6306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0" y="2961953"/>
            <a:ext cx="4996588" cy="37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>
                <a:latin typeface="Times New Roman"/>
                <a:ea typeface="Verdana"/>
                <a:cs typeface="Times New Roman"/>
              </a:rPr>
              <a:t>Sistema de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disparo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del modo scaler</a:t>
            </a: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C916B5E1-0C1F-D578-23C0-BB4504DF6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pic>
        <p:nvPicPr>
          <p:cNvPr id="11" name="Picture 10" descr="A diagram of a solar cell&#10;&#10;Description automatically generated">
            <a:extLst>
              <a:ext uri="{FF2B5EF4-FFF2-40B4-BE49-F238E27FC236}">
                <a16:creationId xmlns:a16="http://schemas.microsoft.com/office/drawing/2014/main" id="{FFC031AA-AB8E-785A-CAE2-0EB670C5B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494" y="4493448"/>
            <a:ext cx="6096000" cy="2227583"/>
          </a:xfrm>
          <a:prstGeom prst="rect">
            <a:avLst/>
          </a:prstGeom>
        </p:spPr>
      </p:pic>
      <p:pic>
        <p:nvPicPr>
          <p:cNvPr id="12" name="Picture 11" descr="A white text with black text&#10;&#10;Description automatically generated">
            <a:extLst>
              <a:ext uri="{FF2B5EF4-FFF2-40B4-BE49-F238E27FC236}">
                <a16:creationId xmlns:a16="http://schemas.microsoft.com/office/drawing/2014/main" id="{A0FCFC7A-BBE6-F60F-2FB7-596D1B1B0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425" y="857896"/>
            <a:ext cx="69151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5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dirty="0" err="1">
                <a:latin typeface="Times New Roman"/>
                <a:ea typeface="Verdana"/>
                <a:cs typeface="Times New Roman"/>
              </a:rPr>
              <a:t>Estimación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de la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magnitud</a:t>
            </a:r>
            <a:r>
              <a:rPr lang="en-US" sz="3500" dirty="0">
                <a:latin typeface="Times New Roman"/>
                <a:ea typeface="Verdana"/>
                <a:cs typeface="Times New Roman"/>
              </a:rPr>
              <a:t> </a:t>
            </a:r>
            <a:r>
              <a:rPr lang="en-US" sz="3500" dirty="0" err="1">
                <a:latin typeface="Times New Roman"/>
                <a:ea typeface="Verdana"/>
                <a:cs typeface="Times New Roman"/>
              </a:rPr>
              <a:t>observada</a:t>
            </a:r>
            <a:endParaRPr lang="en-US" dirty="0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51" y="6025689"/>
            <a:ext cx="1552758" cy="715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4197" y="148945"/>
            <a:ext cx="724261" cy="1419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89104"/>
            <a:ext cx="3148644" cy="8661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98F928-B370-0A46-4C7C-B47C118AF292}"/>
              </a:ext>
            </a:extLst>
          </p:cNvPr>
          <p:cNvSpPr txBox="1"/>
          <p:nvPr/>
        </p:nvSpPr>
        <p:spPr>
          <a:xfrm>
            <a:off x="4125685" y="308065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252B9-47FE-9DA7-08E4-802EDAC934CA}"/>
              </a:ext>
            </a:extLst>
          </p:cNvPr>
          <p:cNvSpPr txBox="1"/>
          <p:nvPr/>
        </p:nvSpPr>
        <p:spPr>
          <a:xfrm>
            <a:off x="361189" y="1059818"/>
            <a:ext cx="10594834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latin typeface="Times New Roman"/>
                <a:ea typeface="+mn-lt"/>
                <a:cs typeface="+mn-lt"/>
              </a:rPr>
              <a:t>Se </a:t>
            </a:r>
            <a:r>
              <a:rPr lang="en-US" err="1">
                <a:latin typeface="Times New Roman"/>
                <a:ea typeface="+mn-lt"/>
                <a:cs typeface="+mn-lt"/>
              </a:rPr>
              <a:t>observó</a:t>
            </a:r>
            <a:r>
              <a:rPr lang="en-US" dirty="0">
                <a:latin typeface="Times New Roman"/>
                <a:ea typeface="+mn-lt"/>
                <a:cs typeface="+mn-lt"/>
              </a:rPr>
              <a:t> que </a:t>
            </a:r>
            <a:r>
              <a:rPr lang="en-US" err="1">
                <a:latin typeface="Times New Roman"/>
                <a:ea typeface="+mn-lt"/>
                <a:cs typeface="+mn-lt"/>
              </a:rPr>
              <a:t>los</a:t>
            </a:r>
            <a:r>
              <a:rPr lang="en-US" dirty="0">
                <a:latin typeface="Times New Roman"/>
                <a:ea typeface="+mn-lt"/>
                <a:cs typeface="+mn-lt"/>
              </a:rPr>
              <a:t> scaler </a:t>
            </a:r>
            <a:r>
              <a:rPr lang="en-US" err="1">
                <a:latin typeface="Times New Roman"/>
                <a:ea typeface="+mn-lt"/>
                <a:cs typeface="+mn-lt"/>
              </a:rPr>
              <a:t>tienen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respuesta</a:t>
            </a:r>
            <a:r>
              <a:rPr lang="en-US" dirty="0">
                <a:latin typeface="Times New Roman"/>
                <a:ea typeface="+mn-lt"/>
                <a:cs typeface="+mn-lt"/>
              </a:rPr>
              <a:t> a la </a:t>
            </a:r>
            <a:r>
              <a:rPr lang="en-US" err="1">
                <a:latin typeface="Times New Roman"/>
                <a:ea typeface="+mn-lt"/>
                <a:cs typeface="+mn-lt"/>
              </a:rPr>
              <a:t>modulación</a:t>
            </a:r>
            <a:r>
              <a:rPr lang="en-US" dirty="0">
                <a:latin typeface="Times New Roman"/>
                <a:ea typeface="+mn-lt"/>
                <a:cs typeface="+mn-lt"/>
              </a:rPr>
              <a:t> de la </a:t>
            </a:r>
            <a:r>
              <a:rPr lang="en-US" err="1">
                <a:latin typeface="Times New Roman"/>
                <a:ea typeface="+mn-lt"/>
                <a:cs typeface="+mn-lt"/>
              </a:rPr>
              <a:t>actividad</a:t>
            </a:r>
            <a:r>
              <a:rPr lang="en-US" dirty="0">
                <a:latin typeface="Times New Roman"/>
                <a:ea typeface="+mn-lt"/>
                <a:cs typeface="+mn-lt"/>
              </a:rPr>
              <a:t> solar a largo </a:t>
            </a:r>
            <a:r>
              <a:rPr lang="en-US" err="1">
                <a:latin typeface="Times New Roman"/>
                <a:ea typeface="+mn-lt"/>
                <a:cs typeface="+mn-lt"/>
              </a:rPr>
              <a:t>plazo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sobre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el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flujo</a:t>
            </a:r>
            <a:r>
              <a:rPr lang="en-US" dirty="0">
                <a:latin typeface="Times New Roman"/>
                <a:ea typeface="+mn-lt"/>
                <a:cs typeface="+mn-lt"/>
              </a:rPr>
              <a:t> de GCR </a:t>
            </a:r>
            <a:r>
              <a:rPr lang="en-US" err="1">
                <a:latin typeface="Times New Roman"/>
                <a:ea typeface="+mn-lt"/>
                <a:cs typeface="+mn-lt"/>
              </a:rPr>
              <a:t>en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concordancia</a:t>
            </a:r>
            <a:r>
              <a:rPr lang="en-US" dirty="0">
                <a:latin typeface="Times New Roman"/>
                <a:ea typeface="+mn-lt"/>
                <a:cs typeface="+mn-lt"/>
              </a:rPr>
              <a:t> a </a:t>
            </a:r>
            <a:r>
              <a:rPr lang="en-US" err="1">
                <a:latin typeface="Times New Roman"/>
                <a:ea typeface="+mn-lt"/>
                <a:cs typeface="+mn-lt"/>
              </a:rPr>
              <a:t>su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rigidez</a:t>
            </a:r>
            <a:r>
              <a:rPr lang="en-US" dirty="0">
                <a:latin typeface="Times New Roman"/>
                <a:ea typeface="+mn-lt"/>
                <a:cs typeface="+mn-lt"/>
              </a:rPr>
              <a:t> de corte </a:t>
            </a:r>
            <a:r>
              <a:rPr lang="en-US" err="1">
                <a:latin typeface="Times New Roman"/>
                <a:ea typeface="+mn-lt"/>
                <a:cs typeface="+mn-lt"/>
              </a:rPr>
              <a:t>geomagnético</a:t>
            </a:r>
            <a:r>
              <a:rPr lang="en-US" dirty="0">
                <a:latin typeface="Times New Roman"/>
                <a:ea typeface="+mn-lt"/>
                <a:cs typeface="+mn-lt"/>
              </a:rPr>
              <a:t> RC = 9,8GV </a:t>
            </a:r>
            <a:r>
              <a:rPr lang="en-US" err="1">
                <a:latin typeface="Times New Roman"/>
                <a:ea typeface="+mn-lt"/>
                <a:cs typeface="+mn-lt"/>
              </a:rPr>
              <a:t>en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comparación</a:t>
            </a:r>
            <a:r>
              <a:rPr lang="en-US" dirty="0">
                <a:latin typeface="Times New Roman"/>
                <a:ea typeface="+mn-lt"/>
                <a:cs typeface="+mn-lt"/>
              </a:rPr>
              <a:t> con </a:t>
            </a:r>
            <a:r>
              <a:rPr lang="en-US" err="1">
                <a:latin typeface="Times New Roman"/>
                <a:ea typeface="+mn-lt"/>
                <a:cs typeface="+mn-lt"/>
              </a:rPr>
              <a:t>otros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detectores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neutrones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ubicados</a:t>
            </a:r>
            <a:r>
              <a:rPr lang="en-US" dirty="0">
                <a:latin typeface="Times New Roman"/>
                <a:ea typeface="+mn-lt"/>
                <a:cs typeface="+mn-lt"/>
              </a:rPr>
              <a:t> a </a:t>
            </a:r>
            <a:r>
              <a:rPr lang="en-US" err="1">
                <a:latin typeface="Times New Roman"/>
                <a:ea typeface="+mn-lt"/>
                <a:cs typeface="+mn-lt"/>
              </a:rPr>
              <a:t>diferentes</a:t>
            </a:r>
            <a:r>
              <a:rPr lang="en-US" dirty="0">
                <a:latin typeface="Times New Roman"/>
                <a:ea typeface="+mn-lt"/>
                <a:cs typeface="+mn-lt"/>
              </a:rPr>
              <a:t> latitudes </a:t>
            </a:r>
            <a:r>
              <a:rPr lang="en-US" err="1">
                <a:latin typeface="Times New Roman"/>
                <a:ea typeface="+mn-lt"/>
                <a:cs typeface="+mn-lt"/>
              </a:rPr>
              <a:t>alrededor</a:t>
            </a:r>
            <a:r>
              <a:rPr lang="en-US" dirty="0">
                <a:latin typeface="Times New Roman"/>
                <a:ea typeface="+mn-lt"/>
                <a:cs typeface="+mn-lt"/>
              </a:rPr>
              <a:t> del </a:t>
            </a:r>
            <a:r>
              <a:rPr lang="en-US" err="1">
                <a:latin typeface="Times New Roman"/>
                <a:ea typeface="+mn-lt"/>
                <a:cs typeface="+mn-lt"/>
              </a:rPr>
              <a:t>mundo</a:t>
            </a:r>
            <a:r>
              <a:rPr lang="en-US" dirty="0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ea typeface="+mn-lt"/>
              <a:cs typeface="+mn-lt"/>
            </a:endParaRPr>
          </a:p>
          <a:p>
            <a:pPr algn="just"/>
            <a:endParaRPr lang="en-US" dirty="0">
              <a:latin typeface="Times New Roman"/>
              <a:ea typeface="+mn-lt"/>
              <a:cs typeface="+mn-lt"/>
            </a:endParaRPr>
          </a:p>
          <a:p>
            <a:pPr algn="just"/>
            <a:r>
              <a:rPr lang="en-US" dirty="0">
                <a:latin typeface="Times New Roman"/>
                <a:ea typeface="+mn-lt"/>
                <a:cs typeface="+mn-lt"/>
              </a:rPr>
              <a:t>Se </a:t>
            </a:r>
            <a:r>
              <a:rPr lang="en-US" err="1">
                <a:latin typeface="Times New Roman"/>
                <a:ea typeface="+mn-lt"/>
                <a:cs typeface="+mn-lt"/>
              </a:rPr>
              <a:t>confirmó</a:t>
            </a:r>
            <a:r>
              <a:rPr lang="en-US" dirty="0">
                <a:latin typeface="Times New Roman"/>
                <a:ea typeface="+mn-lt"/>
                <a:cs typeface="+mn-lt"/>
              </a:rPr>
              <a:t> la </a:t>
            </a:r>
            <a:r>
              <a:rPr lang="en-US" err="1">
                <a:latin typeface="Times New Roman"/>
                <a:ea typeface="+mn-lt"/>
                <a:cs typeface="+mn-lt"/>
              </a:rPr>
              <a:t>correlación</a:t>
            </a:r>
            <a:r>
              <a:rPr lang="en-US" dirty="0">
                <a:latin typeface="Times New Roman"/>
                <a:ea typeface="+mn-lt"/>
                <a:cs typeface="+mn-lt"/>
              </a:rPr>
              <a:t> (entre 0.30 y 0.50) entre la </a:t>
            </a:r>
            <a:r>
              <a:rPr lang="en-US" err="1">
                <a:latin typeface="Times New Roman"/>
                <a:ea typeface="+mn-lt"/>
                <a:cs typeface="+mn-lt"/>
              </a:rPr>
              <a:t>intensidad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rayos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cósmicos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err="1">
                <a:latin typeface="Times New Roman"/>
                <a:ea typeface="+mn-lt"/>
                <a:cs typeface="+mn-lt"/>
              </a:rPr>
              <a:t>el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histórico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número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err="1">
                <a:latin typeface="Times New Roman"/>
                <a:ea typeface="+mn-lt"/>
                <a:cs typeface="+mn-lt"/>
              </a:rPr>
              <a:t>manchas</a:t>
            </a:r>
            <a:r>
              <a:rPr lang="en-US" dirty="0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solares</a:t>
            </a:r>
            <a:r>
              <a:rPr lang="en-US" dirty="0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presentando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tendencia</a:t>
            </a:r>
            <a:r>
              <a:rPr lang="en-US" dirty="0">
                <a:latin typeface="Times New Roman"/>
                <a:ea typeface="+mn-lt"/>
                <a:cs typeface="+mn-lt"/>
              </a:rPr>
              <a:t> similar a la </a:t>
            </a:r>
            <a:r>
              <a:rPr lang="en-US" err="1">
                <a:latin typeface="Times New Roman"/>
                <a:ea typeface="+mn-lt"/>
                <a:cs typeface="+mn-lt"/>
              </a:rPr>
              <a:t>observada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en</a:t>
            </a:r>
            <a:r>
              <a:rPr lang="en-US" dirty="0">
                <a:latin typeface="Times New Roman"/>
                <a:ea typeface="+mn-lt"/>
                <a:cs typeface="+mn-lt"/>
              </a:rPr>
              <a:t> las </a:t>
            </a:r>
            <a:r>
              <a:rPr lang="en-US" err="1">
                <a:latin typeface="Times New Roman"/>
                <a:ea typeface="+mn-lt"/>
                <a:cs typeface="+mn-lt"/>
              </a:rPr>
              <a:t>estaciones</a:t>
            </a:r>
            <a:r>
              <a:rPr lang="en-US" dirty="0">
                <a:latin typeface="Times New Roman"/>
                <a:ea typeface="+mn-lt"/>
                <a:cs typeface="+mn-lt"/>
              </a:rPr>
              <a:t> de Tsumeb y Oulu. </a:t>
            </a:r>
          </a:p>
          <a:p>
            <a:pPr algn="just"/>
            <a:endParaRPr lang="en-US" dirty="0">
              <a:latin typeface="Times New Roman"/>
              <a:ea typeface="Calibri"/>
              <a:cs typeface="Calibri"/>
            </a:endParaRPr>
          </a:p>
          <a:p>
            <a:pPr algn="just"/>
            <a:r>
              <a:rPr lang="en-US" dirty="0" err="1">
                <a:latin typeface="Times New Roman"/>
                <a:ea typeface="+mn-lt"/>
                <a:cs typeface="+mn-lt"/>
              </a:rPr>
              <a:t>También</a:t>
            </a:r>
            <a:r>
              <a:rPr lang="en-US" dirty="0">
                <a:latin typeface="Times New Roman"/>
                <a:ea typeface="+mn-lt"/>
                <a:cs typeface="+mn-lt"/>
              </a:rPr>
              <a:t> se </a:t>
            </a:r>
            <a:r>
              <a:rPr lang="en-US" dirty="0" err="1">
                <a:latin typeface="Times New Roman"/>
                <a:ea typeface="+mn-lt"/>
                <a:cs typeface="+mn-lt"/>
              </a:rPr>
              <a:t>realizó</a:t>
            </a:r>
            <a:r>
              <a:rPr lang="en-US" dirty="0">
                <a:latin typeface="Times New Roman"/>
                <a:ea typeface="+mn-lt"/>
                <a:cs typeface="+mn-lt"/>
              </a:rPr>
              <a:t> un </a:t>
            </a:r>
            <a:r>
              <a:rPr lang="en-US" dirty="0" err="1">
                <a:latin typeface="Times New Roman"/>
                <a:ea typeface="+mn-lt"/>
                <a:cs typeface="+mn-lt"/>
              </a:rPr>
              <a:t>análisis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espectral</a:t>
            </a:r>
            <a:r>
              <a:rPr lang="en-US" dirty="0">
                <a:latin typeface="Times New Roman"/>
                <a:ea typeface="+mn-lt"/>
                <a:cs typeface="+mn-lt"/>
              </a:rPr>
              <a:t> a </a:t>
            </a:r>
            <a:r>
              <a:rPr lang="en-US" dirty="0" err="1">
                <a:latin typeface="Times New Roman"/>
                <a:ea typeface="+mn-lt"/>
                <a:cs typeface="+mn-lt"/>
              </a:rPr>
              <a:t>través</a:t>
            </a:r>
            <a:r>
              <a:rPr lang="en-US" dirty="0">
                <a:latin typeface="Times New Roman"/>
                <a:ea typeface="+mn-lt"/>
                <a:cs typeface="+mn-lt"/>
              </a:rPr>
              <a:t> de la </a:t>
            </a:r>
            <a:r>
              <a:rPr lang="en-US" dirty="0" err="1">
                <a:latin typeface="Times New Roman"/>
                <a:ea typeface="+mn-lt"/>
                <a:cs typeface="+mn-lt"/>
              </a:rPr>
              <a:t>transformada</a:t>
            </a:r>
            <a:r>
              <a:rPr lang="en-US" dirty="0">
                <a:latin typeface="Times New Roman"/>
                <a:ea typeface="+mn-lt"/>
                <a:cs typeface="+mn-lt"/>
              </a:rPr>
              <a:t> de Fourier que </a:t>
            </a:r>
            <a:r>
              <a:rPr lang="en-US" dirty="0" err="1">
                <a:latin typeface="Times New Roman"/>
                <a:ea typeface="+mn-lt"/>
                <a:cs typeface="+mn-lt"/>
              </a:rPr>
              <a:t>arroja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una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componente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diaria</a:t>
            </a:r>
            <a:r>
              <a:rPr lang="en-US" dirty="0">
                <a:latin typeface="Times New Roman"/>
                <a:ea typeface="+mn-lt"/>
                <a:cs typeface="+mn-lt"/>
              </a:rPr>
              <a:t>, </a:t>
            </a:r>
            <a:r>
              <a:rPr lang="en-US" dirty="0" err="1">
                <a:latin typeface="Times New Roman"/>
                <a:ea typeface="+mn-lt"/>
                <a:cs typeface="+mn-lt"/>
              </a:rPr>
              <a:t>mensual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dirty="0" err="1">
                <a:latin typeface="Times New Roman"/>
                <a:ea typeface="+mn-lt"/>
                <a:cs typeface="+mn-lt"/>
              </a:rPr>
              <a:t>anual</a:t>
            </a:r>
            <a:r>
              <a:rPr lang="en-US" dirty="0">
                <a:latin typeface="Times New Roman"/>
                <a:ea typeface="+mn-lt"/>
                <a:cs typeface="+mn-lt"/>
              </a:rPr>
              <a:t>. </a:t>
            </a:r>
            <a:r>
              <a:rPr lang="en-US" dirty="0" err="1">
                <a:latin typeface="Times New Roman"/>
                <a:ea typeface="+mn-lt"/>
                <a:cs typeface="+mn-lt"/>
              </a:rPr>
              <a:t>Estas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modulaciones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han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sido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identificadas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dirty="0" err="1">
                <a:latin typeface="Times New Roman"/>
                <a:ea typeface="+mn-lt"/>
                <a:cs typeface="+mn-lt"/>
              </a:rPr>
              <a:t>analizadas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previamente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en</a:t>
            </a:r>
            <a:r>
              <a:rPr lang="en-US" dirty="0">
                <a:latin typeface="Times New Roman"/>
                <a:ea typeface="+mn-lt"/>
                <a:cs typeface="+mn-lt"/>
              </a:rPr>
              <a:t> la </a:t>
            </a:r>
            <a:r>
              <a:rPr lang="en-US" dirty="0" err="1">
                <a:latin typeface="Times New Roman"/>
                <a:ea typeface="+mn-lt"/>
                <a:cs typeface="+mn-lt"/>
              </a:rPr>
              <a:t>estaciones</a:t>
            </a:r>
            <a:r>
              <a:rPr lang="en-US" dirty="0">
                <a:latin typeface="Times New Roman"/>
                <a:ea typeface="+mn-lt"/>
                <a:cs typeface="+mn-lt"/>
              </a:rPr>
              <a:t> de </a:t>
            </a:r>
            <a:r>
              <a:rPr lang="en-US" dirty="0" err="1">
                <a:latin typeface="Times New Roman"/>
                <a:ea typeface="+mn-lt"/>
                <a:cs typeface="+mn-lt"/>
              </a:rPr>
              <a:t>neutrones</a:t>
            </a:r>
            <a:r>
              <a:rPr lang="en-US" dirty="0">
                <a:latin typeface="Times New Roman"/>
                <a:ea typeface="+mn-lt"/>
                <a:cs typeface="+mn-lt"/>
              </a:rPr>
              <a:t> y </a:t>
            </a:r>
            <a:r>
              <a:rPr lang="en-US" dirty="0" err="1">
                <a:latin typeface="Times New Roman"/>
                <a:ea typeface="+mn-lt"/>
                <a:cs typeface="+mn-lt"/>
              </a:rPr>
              <a:t>están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relacionadas</a:t>
            </a:r>
            <a:r>
              <a:rPr lang="en-US" dirty="0">
                <a:latin typeface="Times New Roman"/>
                <a:ea typeface="+mn-lt"/>
                <a:cs typeface="+mn-lt"/>
              </a:rPr>
              <a:t> con la forma </a:t>
            </a:r>
            <a:r>
              <a:rPr lang="en-US" dirty="0" err="1">
                <a:latin typeface="Times New Roman"/>
                <a:ea typeface="+mn-lt"/>
                <a:cs typeface="+mn-lt"/>
              </a:rPr>
              <a:t>como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el</a:t>
            </a:r>
            <a:r>
              <a:rPr lang="en-US" dirty="0">
                <a:latin typeface="Times New Roman"/>
                <a:ea typeface="+mn-lt"/>
                <a:cs typeface="+mn-lt"/>
              </a:rPr>
              <a:t> campo </a:t>
            </a:r>
            <a:r>
              <a:rPr lang="en-US" dirty="0" err="1">
                <a:latin typeface="Times New Roman"/>
                <a:ea typeface="+mn-lt"/>
                <a:cs typeface="+mn-lt"/>
              </a:rPr>
              <a:t>magnético</a:t>
            </a:r>
            <a:r>
              <a:rPr lang="en-US" dirty="0">
                <a:latin typeface="Times New Roman"/>
                <a:ea typeface="+mn-lt"/>
                <a:cs typeface="+mn-lt"/>
              </a:rPr>
              <a:t> de la Tierra </a:t>
            </a:r>
            <a:r>
              <a:rPr lang="en-US" dirty="0" err="1">
                <a:latin typeface="Times New Roman"/>
                <a:ea typeface="+mn-lt"/>
                <a:cs typeface="+mn-lt"/>
              </a:rPr>
              <a:t>interactúa</a:t>
            </a:r>
            <a:r>
              <a:rPr lang="en-US" dirty="0">
                <a:latin typeface="Times New Roman"/>
                <a:ea typeface="+mn-lt"/>
                <a:cs typeface="+mn-lt"/>
              </a:rPr>
              <a:t> con la </a:t>
            </a:r>
            <a:r>
              <a:rPr lang="en-US" dirty="0" err="1">
                <a:latin typeface="Times New Roman"/>
                <a:ea typeface="+mn-lt"/>
                <a:cs typeface="+mn-lt"/>
              </a:rPr>
              <a:t>heliósfera</a:t>
            </a:r>
            <a:r>
              <a:rPr lang="en-US" dirty="0">
                <a:latin typeface="Times New Roman"/>
                <a:ea typeface="+mn-lt"/>
                <a:cs typeface="+mn-lt"/>
              </a:rPr>
              <a:t> y sus </a:t>
            </a:r>
            <a:r>
              <a:rPr lang="en-US" dirty="0" err="1">
                <a:latin typeface="Times New Roman"/>
                <a:ea typeface="+mn-lt"/>
                <a:cs typeface="+mn-lt"/>
              </a:rPr>
              <a:t>perturbaciones</a:t>
            </a:r>
            <a:r>
              <a:rPr lang="en-US" dirty="0">
                <a:latin typeface="Times New Roman"/>
                <a:ea typeface="+mn-lt"/>
                <a:cs typeface="+mn-lt"/>
              </a:rPr>
              <a:t> </a:t>
            </a:r>
            <a:r>
              <a:rPr lang="en-US" dirty="0" err="1">
                <a:latin typeface="Times New Roman"/>
                <a:ea typeface="+mn-lt"/>
                <a:cs typeface="+mn-lt"/>
              </a:rPr>
              <a:t>asociadas</a:t>
            </a:r>
            <a:r>
              <a:rPr lang="en-US" dirty="0">
                <a:latin typeface="Times New Roman"/>
                <a:ea typeface="+mn-lt"/>
                <a:cs typeface="+mn-lt"/>
              </a:rPr>
              <a:t> la </a:t>
            </a:r>
            <a:r>
              <a:rPr lang="en-US" dirty="0" err="1">
                <a:latin typeface="Times New Roman"/>
                <a:ea typeface="+mn-lt"/>
                <a:cs typeface="+mn-lt"/>
              </a:rPr>
              <a:t>rotación</a:t>
            </a:r>
            <a:r>
              <a:rPr lang="en-US" dirty="0">
                <a:latin typeface="Times New Roman"/>
                <a:ea typeface="+mn-lt"/>
                <a:cs typeface="+mn-lt"/>
              </a:rPr>
              <a:t> solar. </a:t>
            </a:r>
          </a:p>
          <a:p>
            <a:pPr algn="just"/>
            <a:endParaRPr lang="en-US" dirty="0">
              <a:ea typeface="+mn-lt"/>
              <a:cs typeface="+mn-lt"/>
            </a:endParaRPr>
          </a:p>
          <a:p>
            <a:pPr algn="just"/>
            <a:r>
              <a:rPr lang="en-US" dirty="0">
                <a:ea typeface="+mn-lt"/>
                <a:cs typeface="+mn-lt"/>
              </a:rPr>
              <a:t>Se </a:t>
            </a:r>
            <a:r>
              <a:rPr lang="en-US" dirty="0" err="1">
                <a:ea typeface="+mn-lt"/>
                <a:cs typeface="+mn-lt"/>
              </a:rPr>
              <a:t>observó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evidencia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modulaciones</a:t>
            </a:r>
            <a:r>
              <a:rPr lang="en-US" dirty="0">
                <a:ea typeface="+mn-lt"/>
                <a:cs typeface="+mn-lt"/>
              </a:rPr>
              <a:t> a 24, 12, 8, 6 y 4.8 horas, </a:t>
            </a:r>
            <a:r>
              <a:rPr lang="en-US" dirty="0" err="1">
                <a:ea typeface="+mn-lt"/>
                <a:cs typeface="+mn-lt"/>
              </a:rPr>
              <a:t>reportadas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también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algunos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detectores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neutrones</a:t>
            </a:r>
            <a:r>
              <a:rPr lang="en-US" dirty="0">
                <a:ea typeface="+mn-lt"/>
                <a:cs typeface="+mn-lt"/>
              </a:rPr>
              <a:t>. La </a:t>
            </a:r>
            <a:r>
              <a:rPr lang="en-US" dirty="0" err="1">
                <a:ea typeface="+mn-lt"/>
                <a:cs typeface="+mn-lt"/>
              </a:rPr>
              <a:t>evidencia</a:t>
            </a:r>
            <a:r>
              <a:rPr lang="en-US" dirty="0">
                <a:ea typeface="+mn-lt"/>
                <a:cs typeface="+mn-lt"/>
              </a:rPr>
              <a:t> de la </a:t>
            </a:r>
            <a:r>
              <a:rPr lang="en-US" dirty="0" err="1">
                <a:ea typeface="+mn-lt"/>
                <a:cs typeface="+mn-lt"/>
              </a:rPr>
              <a:t>señal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observada</a:t>
            </a:r>
            <a:r>
              <a:rPr lang="en-US" dirty="0">
                <a:ea typeface="+mn-lt"/>
                <a:cs typeface="+mn-lt"/>
              </a:rPr>
              <a:t> a 8 horas </a:t>
            </a:r>
            <a:r>
              <a:rPr lang="en-US" dirty="0" err="1">
                <a:ea typeface="+mn-lt"/>
                <a:cs typeface="+mn-lt"/>
              </a:rPr>
              <a:t>tiene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muy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pocos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registros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literatura</a:t>
            </a:r>
            <a:r>
              <a:rPr lang="en-US" dirty="0">
                <a:ea typeface="+mn-lt"/>
                <a:cs typeface="+mn-lt"/>
              </a:rPr>
              <a:t> y </a:t>
            </a:r>
            <a:r>
              <a:rPr lang="en-US" dirty="0" err="1">
                <a:ea typeface="+mn-lt"/>
                <a:cs typeface="+mn-lt"/>
              </a:rPr>
              <a:t>debe</a:t>
            </a:r>
            <a:r>
              <a:rPr lang="en-US" dirty="0">
                <a:ea typeface="+mn-lt"/>
                <a:cs typeface="+mn-lt"/>
              </a:rPr>
              <a:t> ser </a:t>
            </a:r>
            <a:r>
              <a:rPr lang="en-US" dirty="0" err="1">
                <a:ea typeface="+mn-lt"/>
                <a:cs typeface="+mn-lt"/>
              </a:rPr>
              <a:t>estudiada</a:t>
            </a:r>
            <a:r>
              <a:rPr lang="en-US" dirty="0">
                <a:ea typeface="+mn-lt"/>
                <a:cs typeface="+mn-lt"/>
              </a:rPr>
              <a:t> con mayor </a:t>
            </a:r>
            <a:r>
              <a:rPr lang="en-US" dirty="0" err="1">
                <a:ea typeface="+mn-lt"/>
                <a:cs typeface="+mn-lt"/>
              </a:rPr>
              <a:t>nivel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detalle</a:t>
            </a:r>
            <a:r>
              <a:rPr lang="en-US" dirty="0">
                <a:ea typeface="+mn-lt"/>
                <a:cs typeface="+mn-lt"/>
              </a:rPr>
              <a:t>. En general la </a:t>
            </a:r>
            <a:r>
              <a:rPr lang="en-US" dirty="0" err="1">
                <a:ea typeface="+mn-lt"/>
                <a:cs typeface="+mn-lt"/>
              </a:rPr>
              <a:t>explicación</a:t>
            </a:r>
            <a:r>
              <a:rPr lang="en-US" dirty="0">
                <a:ea typeface="+mn-lt"/>
                <a:cs typeface="+mn-lt"/>
              </a:rPr>
              <a:t> de las </a:t>
            </a:r>
            <a:r>
              <a:rPr lang="en-US" dirty="0" err="1">
                <a:ea typeface="+mn-lt"/>
                <a:cs typeface="+mn-lt"/>
              </a:rPr>
              <a:t>interacciones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geomagnéticas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detrás</a:t>
            </a:r>
            <a:r>
              <a:rPr lang="en-US" dirty="0">
                <a:ea typeface="+mn-lt"/>
                <a:cs typeface="+mn-lt"/>
              </a:rPr>
              <a:t> de</a:t>
            </a:r>
            <a:endParaRPr lang="en-US" dirty="0" err="1">
              <a:ea typeface="Calibri"/>
              <a:cs typeface="Calibri"/>
            </a:endParaRPr>
          </a:p>
          <a:p>
            <a:pPr algn="just"/>
            <a:r>
              <a:rPr lang="en-US" dirty="0" err="1">
                <a:ea typeface="+mn-lt"/>
                <a:cs typeface="+mn-lt"/>
              </a:rPr>
              <a:t>estas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modulaciones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intensidad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rayos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cósmicos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sigue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siendo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problema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abierto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este</a:t>
            </a:r>
            <a:r>
              <a:rPr lang="en-US" dirty="0">
                <a:ea typeface="+mn-lt"/>
                <a:cs typeface="+mn-lt"/>
              </a:rPr>
              <a:t> campo de </a:t>
            </a:r>
            <a:r>
              <a:rPr lang="en-US" dirty="0" err="1">
                <a:ea typeface="+mn-lt"/>
                <a:cs typeface="+mn-lt"/>
              </a:rPr>
              <a:t>estudio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algn="just"/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en-US" dirty="0">
                <a:ea typeface="+mn-lt"/>
                <a:cs typeface="+mn-lt"/>
              </a:rPr>
              <a:t>Se </a:t>
            </a:r>
            <a:r>
              <a:rPr lang="en-US" dirty="0" err="1">
                <a:ea typeface="+mn-lt"/>
                <a:cs typeface="+mn-lt"/>
              </a:rPr>
              <a:t>estimó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magnitud</a:t>
            </a:r>
            <a:r>
              <a:rPr lang="en-US" dirty="0">
                <a:ea typeface="+mn-lt"/>
                <a:cs typeface="+mn-lt"/>
              </a:rPr>
              <a:t> del FD </a:t>
            </a:r>
            <a:r>
              <a:rPr lang="en-US" dirty="0" err="1">
                <a:ea typeface="+mn-lt"/>
                <a:cs typeface="+mn-lt"/>
              </a:rPr>
              <a:t>obteniendo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porcentaje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decrecimiento</a:t>
            </a:r>
            <a:r>
              <a:rPr lang="en-US" dirty="0">
                <a:ea typeface="+mn-lt"/>
                <a:cs typeface="+mn-lt"/>
              </a:rPr>
              <a:t> del 3,01 % que es un valor </a:t>
            </a:r>
            <a:r>
              <a:rPr lang="en-US" dirty="0" err="1">
                <a:ea typeface="+mn-lt"/>
                <a:cs typeface="+mn-lt"/>
              </a:rPr>
              <a:t>muy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debajo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que se </a:t>
            </a:r>
            <a:r>
              <a:rPr lang="en-US" dirty="0" err="1">
                <a:ea typeface="+mn-lt"/>
                <a:cs typeface="+mn-lt"/>
              </a:rPr>
              <a:t>reportan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literatura</a:t>
            </a:r>
            <a:r>
              <a:rPr lang="en-US" dirty="0">
                <a:ea typeface="+mn-lt"/>
                <a:cs typeface="+mn-lt"/>
              </a:rPr>
              <a:t> (entre 5,2 % y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 15,2 %) lo que </a:t>
            </a:r>
            <a:r>
              <a:rPr lang="en-US" dirty="0" err="1">
                <a:ea typeface="+mn-lt"/>
                <a:cs typeface="+mn-lt"/>
              </a:rPr>
              <a:t>sugiere</a:t>
            </a:r>
            <a:r>
              <a:rPr lang="en-US" dirty="0">
                <a:ea typeface="+mn-lt"/>
                <a:cs typeface="+mn-lt"/>
              </a:rPr>
              <a:t> que para </a:t>
            </a:r>
            <a:r>
              <a:rPr lang="en-US" dirty="0" err="1">
                <a:ea typeface="+mn-lt"/>
                <a:cs typeface="+mn-lt"/>
              </a:rPr>
              <a:t>determinar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capacidad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resolución</a:t>
            </a:r>
            <a:r>
              <a:rPr lang="en-US" dirty="0">
                <a:ea typeface="+mn-lt"/>
                <a:cs typeface="+mn-lt"/>
              </a:rPr>
              <a:t> de FD no </a:t>
            </a:r>
            <a:r>
              <a:rPr lang="en-US" dirty="0" err="1">
                <a:ea typeface="+mn-lt"/>
                <a:cs typeface="+mn-lt"/>
              </a:rPr>
              <a:t>recurrentes</a:t>
            </a:r>
            <a:r>
              <a:rPr lang="en-US" dirty="0">
                <a:ea typeface="+mn-lt"/>
                <a:cs typeface="+mn-lt"/>
              </a:rPr>
              <a:t>, se </a:t>
            </a:r>
            <a:r>
              <a:rPr lang="en-US" dirty="0" err="1">
                <a:ea typeface="+mn-lt"/>
                <a:cs typeface="+mn-lt"/>
              </a:rPr>
              <a:t>debe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hacer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caracterización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más</a:t>
            </a:r>
            <a:r>
              <a:rPr lang="en-US" dirty="0">
                <a:ea typeface="+mn-lt"/>
                <a:cs typeface="+mn-lt"/>
              </a:rPr>
              <a:t> robusta del </a:t>
            </a:r>
            <a:r>
              <a:rPr lang="en-US" dirty="0" err="1">
                <a:ea typeface="+mn-lt"/>
                <a:cs typeface="+mn-lt"/>
              </a:rPr>
              <a:t>fondo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39348-DEFB-9001-DEDF-EEDDFC2C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28</a:t>
            </a:fld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13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>
                <a:latin typeface="Times New Roman"/>
                <a:ea typeface="Verdana"/>
                <a:cs typeface="Times New Roman"/>
              </a:rPr>
              <a:t>El Sol</a:t>
            </a:r>
            <a:endParaRPr lang="en-US">
              <a:cs typeface="Calibri"/>
            </a:endParaRPr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435" y="148945"/>
            <a:ext cx="724261" cy="14197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80E3EC-144A-C6FE-1430-BFD71328F38D}"/>
              </a:ext>
            </a:extLst>
          </p:cNvPr>
          <p:cNvSpPr txBox="1"/>
          <p:nvPr/>
        </p:nvSpPr>
        <p:spPr>
          <a:xfrm>
            <a:off x="6678813" y="3775822"/>
            <a:ext cx="45213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i="1" dirty="0">
                <a:latin typeface="Times New Roman"/>
                <a:ea typeface="+mn-lt"/>
                <a:cs typeface="+mn-lt"/>
              </a:rPr>
              <a:t>SOHO/MDI, SOHO/EIT, SOHO/LASCO</a:t>
            </a:r>
            <a:r>
              <a:rPr lang="en-US" sz="1600" i="1" dirty="0">
                <a:latin typeface="Times New Roman"/>
                <a:ea typeface="+mn-lt"/>
                <a:cs typeface="Calibri"/>
              </a:rPr>
              <a:t> </a:t>
            </a:r>
            <a:r>
              <a:rPr lang="en-US" sz="1600" i="1" dirty="0">
                <a:latin typeface="Times New Roman"/>
                <a:ea typeface="+mn-lt"/>
                <a:cs typeface="Times New Roman"/>
              </a:rPr>
              <a:t>(ESA/NASA)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D4423-3A63-BDE6-13EA-0A2D4EB1581C}"/>
              </a:ext>
            </a:extLst>
          </p:cNvPr>
          <p:cNvSpPr txBox="1"/>
          <p:nvPr/>
        </p:nvSpPr>
        <p:spPr>
          <a:xfrm>
            <a:off x="9741399" y="5535545"/>
            <a:ext cx="23964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Fuente: Neutron Monitor Database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5" name="Picture 4" descr="A graph with red lines&#10;&#10;Description automatically generated">
            <a:extLst>
              <a:ext uri="{FF2B5EF4-FFF2-40B4-BE49-F238E27FC236}">
                <a16:creationId xmlns:a16="http://schemas.microsoft.com/office/drawing/2014/main" id="{5E07794F-8F01-787B-FCF2-C4B7FAB45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35" y="513092"/>
            <a:ext cx="6820260" cy="3028233"/>
          </a:xfrm>
          <a:prstGeom prst="rect">
            <a:avLst/>
          </a:prstGeom>
        </p:spPr>
      </p:pic>
      <p:pic>
        <p:nvPicPr>
          <p:cNvPr id="9" name="Picture 8" descr="A diagram of a magnetic field&#10;&#10;Description automatically generated">
            <a:extLst>
              <a:ext uri="{FF2B5EF4-FFF2-40B4-BE49-F238E27FC236}">
                <a16:creationId xmlns:a16="http://schemas.microsoft.com/office/drawing/2014/main" id="{B3801089-CE3D-D2A1-2EBB-7E321A3E0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" y="3585789"/>
            <a:ext cx="4739899" cy="3161958"/>
          </a:xfrm>
          <a:prstGeom prst="rect">
            <a:avLst/>
          </a:prstGeom>
        </p:spPr>
      </p:pic>
      <p:pic>
        <p:nvPicPr>
          <p:cNvPr id="11" name="Picture 10" descr="A collage of images of the sun and the sun&#10;&#10;Description automatically generated">
            <a:extLst>
              <a:ext uri="{FF2B5EF4-FFF2-40B4-BE49-F238E27FC236}">
                <a16:creationId xmlns:a16="http://schemas.microsoft.com/office/drawing/2014/main" id="{D6482307-4FD1-CF2F-C668-6ECD19888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4976" y="509303"/>
            <a:ext cx="3450502" cy="3223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4666306" y="4629508"/>
            <a:ext cx="214909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 err="1">
                <a:latin typeface="Times New Roman"/>
                <a:ea typeface="+mn-lt"/>
                <a:cs typeface="+mn-lt"/>
              </a:rPr>
              <a:t>Tenerani</a:t>
            </a:r>
            <a:r>
              <a:rPr lang="en-US" sz="1600" i="1" dirty="0">
                <a:latin typeface="Times New Roman"/>
                <a:ea typeface="+mn-lt"/>
                <a:cs typeface="+mn-lt"/>
              </a:rPr>
              <a:t> (2012), Dynamics of ion-scale coherent magnetic structures and coupling with whistler waves during substorms. PhD Thesis</a:t>
            </a:r>
          </a:p>
        </p:txBody>
      </p:sp>
      <p:pic>
        <p:nvPicPr>
          <p:cNvPr id="13" name="Picture 12" descr="A diagram of a human body&#10;&#10;Description automatically generated">
            <a:extLst>
              <a:ext uri="{FF2B5EF4-FFF2-40B4-BE49-F238E27FC236}">
                <a16:creationId xmlns:a16="http://schemas.microsoft.com/office/drawing/2014/main" id="{774F0345-B22E-1C4D-8586-B95F8F734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1392" y="4226863"/>
            <a:ext cx="3497452" cy="26295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200E41-7058-4AA4-ED44-A5BBE0CC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35506" y="6399482"/>
            <a:ext cx="2743200" cy="365125"/>
          </a:xfrm>
        </p:spPr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9792A75E-215E-70AB-1367-65CC3DA91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2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>
                <a:latin typeface="Times New Roman"/>
                <a:ea typeface="Verdana"/>
                <a:cs typeface="Times New Roman"/>
              </a:rPr>
              <a:t>Espectro de Rayos 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Cósmicos</a:t>
            </a:r>
            <a:endParaRPr lang="en-US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173259" y="6147661"/>
            <a:ext cx="110676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latin typeface="Times New Roman"/>
                <a:ea typeface="+mn-lt"/>
                <a:cs typeface="+mn-lt"/>
              </a:rPr>
              <a:t>Fuente: Antonio </a:t>
            </a:r>
            <a:r>
              <a:rPr lang="en-US" sz="1600" i="1" err="1">
                <a:latin typeface="Times New Roman"/>
                <a:ea typeface="+mn-lt"/>
                <a:cs typeface="+mn-lt"/>
              </a:rPr>
              <a:t>Ferriz</a:t>
            </a:r>
            <a:r>
              <a:rPr lang="en-US" sz="1600" i="1" dirty="0">
                <a:latin typeface="Times New Roman"/>
                <a:ea typeface="+mn-lt"/>
                <a:cs typeface="+mn-lt"/>
              </a:rPr>
              <a:t> Mas, Universidad de Vigo e IAA/CSIC y Juan A. Garzón Heydt, Universidad de Santiago de Compostela.</a:t>
            </a:r>
            <a:endParaRPr lang="en-US" sz="1600" i="1">
              <a:latin typeface="Times New Roman"/>
              <a:cs typeface="Times New Roman"/>
            </a:endParaRPr>
          </a:p>
        </p:txBody>
      </p:sp>
      <p:pic>
        <p:nvPicPr>
          <p:cNvPr id="2" name="Picture 1" descr="A diagram of solar system&#10;&#10;Description automatically generated">
            <a:extLst>
              <a:ext uri="{FF2B5EF4-FFF2-40B4-BE49-F238E27FC236}">
                <a16:creationId xmlns:a16="http://schemas.microsoft.com/office/drawing/2014/main" id="{9C9C4E82-A9AD-6EA5-7B7F-AD5D36ED8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07" y="863397"/>
            <a:ext cx="7230253" cy="5279365"/>
          </a:xfrm>
          <a:prstGeom prst="rect">
            <a:avLst/>
          </a:prstGeom>
        </p:spPr>
      </p:pic>
      <p:pic>
        <p:nvPicPr>
          <p:cNvPr id="3" name="Picture 2" descr="Diagram of a diagram of a magnetic field&#10;&#10;Description automatically generated">
            <a:extLst>
              <a:ext uri="{FF2B5EF4-FFF2-40B4-BE49-F238E27FC236}">
                <a16:creationId xmlns:a16="http://schemas.microsoft.com/office/drawing/2014/main" id="{232C2C49-0542-C4EA-BF1B-B27F783E5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566" y="862836"/>
            <a:ext cx="3734159" cy="52793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5F577-5E95-CEC2-A620-4DD3356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90581A37-9C84-9081-A2DA-FA6FD73DD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>
                <a:latin typeface="Times New Roman"/>
                <a:ea typeface="Verdana"/>
                <a:cs typeface="Times New Roman"/>
              </a:rPr>
              <a:t>El 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Observatorio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 Pierre Auger</a:t>
            </a:r>
            <a:endParaRPr lang="en-US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51" y="6025689"/>
            <a:ext cx="1552758" cy="715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89104"/>
            <a:ext cx="3148644" cy="866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364794" y="4520582"/>
            <a:ext cx="53023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Times New Roman"/>
                <a:ea typeface="+mn-lt"/>
                <a:cs typeface="+mn-lt"/>
              </a:rPr>
              <a:t>De Donato y col., Pierre Auger Observatory. 2007</a:t>
            </a:r>
            <a:endParaRPr lang="en-US" dirty="0"/>
          </a:p>
        </p:txBody>
      </p:sp>
      <p:pic>
        <p:nvPicPr>
          <p:cNvPr id="4" name="Picture 3" descr="A collage of images of a hexagon and a diagram&#10;&#10;Description automatically generated">
            <a:extLst>
              <a:ext uri="{FF2B5EF4-FFF2-40B4-BE49-F238E27FC236}">
                <a16:creationId xmlns:a16="http://schemas.microsoft.com/office/drawing/2014/main" id="{68AAFA94-70C9-68CE-E663-6A80E1A5D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355" y="857427"/>
            <a:ext cx="4600686" cy="3669102"/>
          </a:xfrm>
          <a:prstGeom prst="rect">
            <a:avLst/>
          </a:prstGeom>
        </p:spPr>
      </p:pic>
      <p:pic>
        <p:nvPicPr>
          <p:cNvPr id="9" name="Picture 8" descr="A diagram of a solar cell&#10;&#10;Description automatically generated">
            <a:extLst>
              <a:ext uri="{FF2B5EF4-FFF2-40B4-BE49-F238E27FC236}">
                <a16:creationId xmlns:a16="http://schemas.microsoft.com/office/drawing/2014/main" id="{702492C0-C2A3-EE24-2EF5-A8A1E5FA6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1934" y="864261"/>
            <a:ext cx="6096000" cy="2227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C21C3-FC3E-53C4-4BD7-C863D8DC8AD4}"/>
              </a:ext>
            </a:extLst>
          </p:cNvPr>
          <p:cNvSpPr txBox="1"/>
          <p:nvPr/>
        </p:nvSpPr>
        <p:spPr>
          <a:xfrm>
            <a:off x="5860284" y="3083162"/>
            <a:ext cx="547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 err="1">
                <a:latin typeface="Times New Roman"/>
                <a:ea typeface="+mn-lt"/>
                <a:cs typeface="+mn-lt"/>
              </a:rPr>
              <a:t>Allekotte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 y </a:t>
            </a:r>
            <a:r>
              <a:rPr lang="en-US" sz="1400" i="1" err="1">
                <a:latin typeface="Times New Roman"/>
                <a:ea typeface="+mn-lt"/>
                <a:cs typeface="+mn-lt"/>
              </a:rPr>
              <a:t>col.,</a:t>
            </a:r>
            <a:r>
              <a:rPr lang="en-US" sz="1400" i="1" err="1">
                <a:latin typeface="Times New Roman"/>
                <a:ea typeface="+mn-lt"/>
                <a:cs typeface="Times New Roman"/>
              </a:rPr>
              <a:t>Pierre</a:t>
            </a:r>
            <a:r>
              <a:rPr lang="en-US" sz="1400" i="1" dirty="0">
                <a:latin typeface="Times New Roman"/>
                <a:ea typeface="+mn-lt"/>
                <a:cs typeface="Times New Roman"/>
              </a:rPr>
              <a:t> Auger Observatory.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 2008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graph of 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169A7AB-11A7-98E8-5BDC-982FC8354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3456" y="3429511"/>
            <a:ext cx="4387671" cy="30516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F03ACD-F9F8-23CF-5530-C0C257272036}"/>
              </a:ext>
            </a:extLst>
          </p:cNvPr>
          <p:cNvSpPr txBox="1"/>
          <p:nvPr/>
        </p:nvSpPr>
        <p:spPr>
          <a:xfrm>
            <a:off x="5857586" y="6472541"/>
            <a:ext cx="42969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 err="1">
                <a:latin typeface="Times New Roman"/>
                <a:ea typeface="+mn-lt"/>
                <a:cs typeface="+mn-lt"/>
              </a:rPr>
              <a:t>Asorey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, </a:t>
            </a:r>
            <a:r>
              <a:rPr lang="en-US" sz="1400" i="1" dirty="0">
                <a:latin typeface="Times New Roman"/>
                <a:ea typeface="+mn-lt"/>
                <a:cs typeface="Times New Roman"/>
              </a:rPr>
              <a:t>Pierre Auger Observatory.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 2012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B418-04E9-4658-42B0-6F91A6FF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22718F67-41D7-01FA-6364-2E28EFC2A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8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>
                <a:latin typeface="Times New Roman"/>
                <a:ea typeface="Verdana"/>
                <a:cs typeface="Times New Roman"/>
              </a:rPr>
              <a:t>El </a:t>
            </a:r>
            <a:r>
              <a:rPr lang="en-US" sz="3500" err="1">
                <a:latin typeface="Times New Roman"/>
                <a:ea typeface="Verdana"/>
                <a:cs typeface="Times New Roman"/>
              </a:rPr>
              <a:t>Observatorio</a:t>
            </a:r>
            <a:r>
              <a:rPr lang="en-US" sz="3500">
                <a:latin typeface="Times New Roman"/>
                <a:ea typeface="Verdana"/>
                <a:cs typeface="Times New Roman"/>
              </a:rPr>
              <a:t> Pierre Auger</a:t>
            </a:r>
            <a:endParaRPr lang="en-US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51" y="6025689"/>
            <a:ext cx="1552758" cy="715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89104"/>
            <a:ext cx="3148644" cy="866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484537" y="4554162"/>
            <a:ext cx="53023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Times New Roman"/>
                <a:ea typeface="+mn-lt"/>
                <a:cs typeface="+mn-lt"/>
              </a:rPr>
              <a:t>De Donato y col., 2007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C21C3-FC3E-53C4-4BD7-C863D8DC8AD4}"/>
              </a:ext>
            </a:extLst>
          </p:cNvPr>
          <p:cNvSpPr txBox="1"/>
          <p:nvPr/>
        </p:nvSpPr>
        <p:spPr>
          <a:xfrm>
            <a:off x="7423030" y="3431874"/>
            <a:ext cx="14923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err="1">
                <a:latin typeface="Times New Roman"/>
                <a:ea typeface="+mn-lt"/>
                <a:cs typeface="+mn-lt"/>
              </a:rPr>
              <a:t>Allekotte</a:t>
            </a:r>
            <a:r>
              <a:rPr lang="en-US" sz="1200" i="1">
                <a:latin typeface="Times New Roman"/>
                <a:ea typeface="+mn-lt"/>
                <a:cs typeface="+mn-lt"/>
              </a:rPr>
              <a:t> y col., 2008</a:t>
            </a:r>
            <a:endParaRPr lang="en-US" sz="1200" i="1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03ACD-F9F8-23CF-5530-C0C257272036}"/>
              </a:ext>
            </a:extLst>
          </p:cNvPr>
          <p:cNvSpPr txBox="1"/>
          <p:nvPr/>
        </p:nvSpPr>
        <p:spPr>
          <a:xfrm>
            <a:off x="7665720" y="6356304"/>
            <a:ext cx="23079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 err="1">
                <a:latin typeface="Times New Roman"/>
                <a:ea typeface="+mn-lt"/>
                <a:cs typeface="+mn-lt"/>
              </a:rPr>
              <a:t>Masías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-Meza, 2017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2" name="Picture 1" descr="A laser beam in the sky&#10;&#10;Description automatically generated">
            <a:extLst>
              <a:ext uri="{FF2B5EF4-FFF2-40B4-BE49-F238E27FC236}">
                <a16:creationId xmlns:a16="http://schemas.microsoft.com/office/drawing/2014/main" id="{10C83496-AA94-EFD2-C014-4BEE8E0EA4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181" y="887790"/>
            <a:ext cx="2781686" cy="3585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975FD-017F-1C5A-0076-E9C38856B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480" y="895653"/>
            <a:ext cx="2740782" cy="2119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6A777-0567-D3F3-9828-C7CD983CF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24" y="893838"/>
            <a:ext cx="4280709" cy="3570515"/>
          </a:xfrm>
          <a:prstGeom prst="rect">
            <a:avLst/>
          </a:prstGeom>
        </p:spPr>
      </p:pic>
      <p:pic>
        <p:nvPicPr>
          <p:cNvPr id="14" name="Picture 13" descr="A graph of energy band&#10;&#10;Description automatically generated">
            <a:extLst>
              <a:ext uri="{FF2B5EF4-FFF2-40B4-BE49-F238E27FC236}">
                <a16:creationId xmlns:a16="http://schemas.microsoft.com/office/drawing/2014/main" id="{952F8767-D657-7CE8-B956-6B9FB2BF6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9024" y="2798233"/>
            <a:ext cx="4917181" cy="352213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634C42-D6F6-BB86-D212-4C29B8C8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1" name="Picture 10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56BDE2D1-DBF3-5A5C-B429-9BB22DC6DF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602" y="110605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err="1">
                <a:latin typeface="Times New Roman"/>
                <a:ea typeface="Verdana"/>
                <a:cs typeface="Times New Roman"/>
              </a:rPr>
              <a:t>Objetivo</a:t>
            </a:r>
            <a:endParaRPr lang="en-US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750" y="5977422"/>
            <a:ext cx="1541256" cy="699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713" y="219805"/>
            <a:ext cx="699202" cy="1401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94445"/>
            <a:ext cx="3121942" cy="8498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80E3EC-144A-C6FE-1430-BFD71328F38D}"/>
              </a:ext>
            </a:extLst>
          </p:cNvPr>
          <p:cNvSpPr txBox="1"/>
          <p:nvPr/>
        </p:nvSpPr>
        <p:spPr>
          <a:xfrm>
            <a:off x="481928" y="2764289"/>
            <a:ext cx="438248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latin typeface="Times New Roman"/>
                <a:ea typeface="Calibri"/>
                <a:cs typeface="Times New Roman"/>
              </a:rPr>
              <a:t>Identificar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los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efectos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a largo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plazo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de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la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actividad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solar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en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el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flujo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de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fondo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de </a:t>
            </a:r>
            <a:endParaRPr lang="en-US"/>
          </a:p>
          <a:p>
            <a:r>
              <a:rPr lang="en-US" sz="2000" dirty="0" err="1">
                <a:latin typeface="Times New Roman"/>
                <a:ea typeface="Calibri"/>
                <a:cs typeface="Times New Roman"/>
              </a:rPr>
              <a:t>rayos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cósmicos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de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baja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energía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medidos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endParaRPr lang="en-US" dirty="0"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US" sz="2000" dirty="0" err="1">
                <a:latin typeface="Times New Roman"/>
                <a:ea typeface="Calibri"/>
                <a:cs typeface="Times New Roman"/>
              </a:rPr>
              <a:t>por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el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Observatorio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 Pierre Auger.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58EB8-0135-7150-469A-E99BCD8D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8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err="1">
                <a:latin typeface="Times New Roman"/>
                <a:ea typeface="Verdana"/>
                <a:cs typeface="Times New Roman"/>
              </a:rPr>
              <a:t>Metodología</a:t>
            </a:r>
            <a:endParaRPr lang="en-US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484537" y="5283505"/>
            <a:ext cx="53023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 New Roman"/>
                <a:ea typeface="+mn-lt"/>
                <a:cs typeface="+mn-lt"/>
              </a:rPr>
              <a:t>Fuente: De Donato y col., 2007</a:t>
            </a:r>
            <a:endParaRPr lang="en-US" i="1"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C21C3-FC3E-53C4-4BD7-C863D8DC8AD4}"/>
              </a:ext>
            </a:extLst>
          </p:cNvPr>
          <p:cNvSpPr txBox="1"/>
          <p:nvPr/>
        </p:nvSpPr>
        <p:spPr>
          <a:xfrm>
            <a:off x="6671916" y="4335390"/>
            <a:ext cx="14923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latin typeface="Times New Roman"/>
                <a:ea typeface="Calibri"/>
                <a:cs typeface="Calibri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03ACD-F9F8-23CF-5530-C0C257272036}"/>
              </a:ext>
            </a:extLst>
          </p:cNvPr>
          <p:cNvSpPr txBox="1"/>
          <p:nvPr/>
        </p:nvSpPr>
        <p:spPr>
          <a:xfrm>
            <a:off x="8939349" y="6101135"/>
            <a:ext cx="28105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Fuente: </a:t>
            </a:r>
            <a:r>
              <a:rPr lang="en-US" sz="1400" i="1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Malandraki</a:t>
            </a:r>
            <a:r>
              <a:rPr lang="en-US" sz="1400" i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y Crosby, 2018</a:t>
            </a:r>
            <a:endParaRPr lang="en-US" sz="1400" i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A diagram of a radar system&#10;&#10;Description automatically generated">
            <a:extLst>
              <a:ext uri="{FF2B5EF4-FFF2-40B4-BE49-F238E27FC236}">
                <a16:creationId xmlns:a16="http://schemas.microsoft.com/office/drawing/2014/main" id="{6C7256CC-5EF7-C5DC-56CA-78EBDB9A4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59" y="1143001"/>
            <a:ext cx="6600794" cy="4746170"/>
          </a:xfrm>
          <a:prstGeom prst="rect">
            <a:avLst/>
          </a:prstGeom>
        </p:spPr>
      </p:pic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A261EF17-76EE-56D8-9952-ACFAFD7FF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093" y="150359"/>
            <a:ext cx="5557158" cy="2496912"/>
          </a:xfrm>
          <a:prstGeom prst="rect">
            <a:avLst/>
          </a:prstGeom>
        </p:spPr>
      </p:pic>
      <p:pic>
        <p:nvPicPr>
          <p:cNvPr id="11" name="Picture 10" descr="A diagram of a production line&#10;&#10;Description automatically generated">
            <a:extLst>
              <a:ext uri="{FF2B5EF4-FFF2-40B4-BE49-F238E27FC236}">
                <a16:creationId xmlns:a16="http://schemas.microsoft.com/office/drawing/2014/main" id="{1F57B8BB-E8CE-2CF3-D984-4985A4B23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186" y="2917371"/>
            <a:ext cx="3192484" cy="3200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C1E99C-48C6-C411-778B-EFDB0D851F29}"/>
              </a:ext>
            </a:extLst>
          </p:cNvPr>
          <p:cNvSpPr/>
          <p:nvPr/>
        </p:nvSpPr>
        <p:spPr>
          <a:xfrm>
            <a:off x="5976256" y="3559628"/>
            <a:ext cx="1556657" cy="6531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052B3A-003F-383A-7301-5470F3D7F8E6}"/>
              </a:ext>
            </a:extLst>
          </p:cNvPr>
          <p:cNvSpPr/>
          <p:nvPr/>
        </p:nvSpPr>
        <p:spPr>
          <a:xfrm>
            <a:off x="7315199" y="4931228"/>
            <a:ext cx="1415142" cy="6313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1E2DC-DE90-BE45-1ECF-D4B8293BA5E9}"/>
              </a:ext>
            </a:extLst>
          </p:cNvPr>
          <p:cNvSpPr txBox="1"/>
          <p:nvPr/>
        </p:nvSpPr>
        <p:spPr>
          <a:xfrm>
            <a:off x="6030686" y="3516085"/>
            <a:ext cx="15675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latin typeface="Times New Roman"/>
                <a:ea typeface="Calibri"/>
                <a:cs typeface="Calibri"/>
              </a:rPr>
              <a:t>Observatorio</a:t>
            </a:r>
            <a:endParaRPr lang="en-US" err="1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000">
                <a:latin typeface="Times New Roman"/>
                <a:ea typeface="Calibri"/>
                <a:cs typeface="Calibri"/>
              </a:rPr>
              <a:t>Pierre Auger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7F6B1-BA52-F7FF-6E97-1256D2AFADB0}"/>
              </a:ext>
            </a:extLst>
          </p:cNvPr>
          <p:cNvSpPr txBox="1"/>
          <p:nvPr/>
        </p:nvSpPr>
        <p:spPr>
          <a:xfrm>
            <a:off x="7249885" y="4876800"/>
            <a:ext cx="154577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latin typeface="Times New Roman"/>
                <a:ea typeface="Calibri"/>
                <a:cs typeface="Calibri"/>
              </a:rPr>
              <a:t>Detectores</a:t>
            </a:r>
            <a:endParaRPr lang="en-US" sz="2000" err="1"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en-US" sz="2000">
                <a:latin typeface="Times New Roman"/>
                <a:ea typeface="Calibri"/>
                <a:cs typeface="Calibri"/>
              </a:rPr>
              <a:t>de </a:t>
            </a:r>
            <a:r>
              <a:rPr lang="en-US" sz="2000" err="1">
                <a:latin typeface="Times New Roman"/>
                <a:ea typeface="Calibri"/>
                <a:cs typeface="Calibri"/>
              </a:rPr>
              <a:t>Neutrones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65FE3-F024-D0AD-05C0-C467DED9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5DA6AAE3-AD22-AF44-D7F0-C2BFF95251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6647" y="1716657"/>
            <a:ext cx="1115534" cy="1972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4B022D-E811-C7F2-AFFE-6DC27185EEC1}"/>
              </a:ext>
            </a:extLst>
          </p:cNvPr>
          <p:cNvSpPr txBox="1"/>
          <p:nvPr/>
        </p:nvSpPr>
        <p:spPr>
          <a:xfrm>
            <a:off x="161656" y="5884433"/>
            <a:ext cx="53023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Times New Roman"/>
                <a:ea typeface="+mn-lt"/>
                <a:cs typeface="+mn-lt"/>
              </a:rPr>
              <a:t>Unger, M. Para la </a:t>
            </a:r>
            <a:r>
              <a:rPr lang="en-US" sz="1400" i="1" dirty="0" err="1">
                <a:latin typeface="Times New Roman"/>
                <a:ea typeface="+mn-lt"/>
                <a:cs typeface="+mn-lt"/>
              </a:rPr>
              <a:t>Colaboración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 Pierre Auger, 2013</a:t>
            </a:r>
            <a:endParaRPr lang="en-US" sz="1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068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07EC7B-01B7-00E4-6CBB-8963640F86DF}"/>
              </a:ext>
            </a:extLst>
          </p:cNvPr>
          <p:cNvSpPr/>
          <p:nvPr/>
        </p:nvSpPr>
        <p:spPr>
          <a:xfrm>
            <a:off x="6030685" y="3537857"/>
            <a:ext cx="1447800" cy="685800"/>
          </a:xfrm>
          <a:prstGeom prst="roundRect">
            <a:avLst/>
          </a:prstGeom>
          <a:solidFill>
            <a:srgbClr val="FF892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2751F-0A1E-40BD-AA45-63F5BA98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76" t="9091" r="3174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735C8F2-24DE-084C-BDA5-69D863E4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961" y="286544"/>
            <a:ext cx="819279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500" err="1">
                <a:latin typeface="Times New Roman"/>
                <a:ea typeface="Verdana"/>
                <a:cs typeface="Times New Roman"/>
              </a:rPr>
              <a:t>Metodología</a:t>
            </a:r>
            <a:endParaRPr lang="en-US" err="1"/>
          </a:p>
          <a:p>
            <a:pPr algn="l"/>
            <a:endParaRPr lang="es-ES_tradnl" sz="2000"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33B3A-994C-5275-4D70-8DBAA4D6536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CB3652-8FB6-EA33-A674-3FED040A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51" y="6025689"/>
            <a:ext cx="1552758" cy="7157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0ADA6-101B-A6C0-202B-5AA0C51E0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822" y="148945"/>
            <a:ext cx="724261" cy="1419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542D69-0B0E-F0E2-DE62-893A0EA12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9" y="5889104"/>
            <a:ext cx="3148644" cy="866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2D721-6078-1F73-C7CC-80B56CA75751}"/>
              </a:ext>
            </a:extLst>
          </p:cNvPr>
          <p:cNvSpPr txBox="1"/>
          <p:nvPr/>
        </p:nvSpPr>
        <p:spPr>
          <a:xfrm>
            <a:off x="484537" y="831248"/>
            <a:ext cx="530236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err="1">
                <a:latin typeface="Times New Roman"/>
                <a:ea typeface="+mn-lt"/>
                <a:cs typeface="+mn-lt"/>
              </a:rPr>
              <a:t>Datos</a:t>
            </a:r>
            <a:endParaRPr lang="en-US" sz="2000" err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5A19D-CC45-7059-535A-29E9CBA18FBD}"/>
              </a:ext>
            </a:extLst>
          </p:cNvPr>
          <p:cNvSpPr txBox="1"/>
          <p:nvPr/>
        </p:nvSpPr>
        <p:spPr>
          <a:xfrm>
            <a:off x="2432549" y="3563196"/>
            <a:ext cx="21847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1B1B1B"/>
                </a:solidFill>
                <a:latin typeface="Times New Roman"/>
                <a:cs typeface="Times New Roman"/>
              </a:rPr>
              <a:t>NASA's Space Physics Data Facility (SPDF)</a:t>
            </a:r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E52F5-DB5B-BE72-C62A-4E8D48959E0B}"/>
              </a:ext>
            </a:extLst>
          </p:cNvPr>
          <p:cNvSpPr txBox="1"/>
          <p:nvPr/>
        </p:nvSpPr>
        <p:spPr>
          <a:xfrm>
            <a:off x="2800553" y="4732036"/>
            <a:ext cx="14369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Times New Roman"/>
                <a:ea typeface="Calibri"/>
                <a:cs typeface="Calibri"/>
              </a:rPr>
              <a:t>Viento solar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A01F1-6206-CBA4-BAE1-79AF5E640953}"/>
              </a:ext>
            </a:extLst>
          </p:cNvPr>
          <p:cNvSpPr txBox="1"/>
          <p:nvPr/>
        </p:nvSpPr>
        <p:spPr>
          <a:xfrm>
            <a:off x="4922453" y="3496752"/>
            <a:ext cx="21064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Times New Roman"/>
                <a:ea typeface="Calibri"/>
                <a:cs typeface="Calibri"/>
              </a:rPr>
              <a:t>Base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datos</a:t>
            </a:r>
            <a:r>
              <a:rPr lang="en-US" sz="1600">
                <a:latin typeface="Times New Roman"/>
                <a:ea typeface="Calibri"/>
                <a:cs typeface="Calibri"/>
              </a:rPr>
              <a:t>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Monitores</a:t>
            </a:r>
            <a:r>
              <a:rPr lang="en-US" sz="1600">
                <a:latin typeface="Times New Roman"/>
                <a:ea typeface="Calibri"/>
                <a:cs typeface="Calibri"/>
              </a:rPr>
              <a:t>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Neutrones</a:t>
            </a:r>
            <a:endParaRPr lang="en-US" sz="160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F9CFC-EDEA-AFB7-74FB-486F39C89DB0}"/>
              </a:ext>
            </a:extLst>
          </p:cNvPr>
          <p:cNvSpPr txBox="1"/>
          <p:nvPr/>
        </p:nvSpPr>
        <p:spPr>
          <a:xfrm>
            <a:off x="4986793" y="4613269"/>
            <a:ext cx="18260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Times New Roman"/>
                <a:ea typeface="Calibri"/>
                <a:cs typeface="Calibri"/>
              </a:rPr>
              <a:t>Intensidad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 de </a:t>
            </a:r>
            <a:r>
              <a:rPr lang="en-US" sz="1600" dirty="0" err="1">
                <a:latin typeface="Times New Roman"/>
                <a:ea typeface="Calibri"/>
                <a:cs typeface="Calibri"/>
              </a:rPr>
              <a:t>rayos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600" dirty="0" err="1">
                <a:latin typeface="Times New Roman"/>
                <a:ea typeface="Calibri"/>
                <a:cs typeface="Calibri"/>
              </a:rPr>
              <a:t>cósmicos</a:t>
            </a:r>
            <a:endParaRPr lang="en-US" sz="1600" dirty="0">
              <a:latin typeface="Times New Roman"/>
              <a:ea typeface="Calibri"/>
              <a:cs typeface="Calibri"/>
            </a:endParaRPr>
          </a:p>
        </p:txBody>
      </p:sp>
      <p:pic>
        <p:nvPicPr>
          <p:cNvPr id="27" name="Picture 26" descr="A logo with a yellow sun and blue text&#10;&#10;Description automatically generated">
            <a:extLst>
              <a:ext uri="{FF2B5EF4-FFF2-40B4-BE49-F238E27FC236}">
                <a16:creationId xmlns:a16="http://schemas.microsoft.com/office/drawing/2014/main" id="{9B6DDBD9-6A4F-D176-A7F2-21880E84D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8952" y="1987465"/>
            <a:ext cx="1903639" cy="1062717"/>
          </a:xfrm>
          <a:prstGeom prst="rect">
            <a:avLst/>
          </a:prstGeom>
        </p:spPr>
      </p:pic>
      <p:pic>
        <p:nvPicPr>
          <p:cNvPr id="28" name="Picture 27" descr="A blue and yellow logo&#10;&#10;Description automatically generated">
            <a:extLst>
              <a:ext uri="{FF2B5EF4-FFF2-40B4-BE49-F238E27FC236}">
                <a16:creationId xmlns:a16="http://schemas.microsoft.com/office/drawing/2014/main" id="{EBDD591D-0608-DB04-594F-758FBA7E9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618" y="2128411"/>
            <a:ext cx="1674126" cy="9115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0A1EB37-2DDB-BAA1-EE10-485362AABCED}"/>
              </a:ext>
            </a:extLst>
          </p:cNvPr>
          <p:cNvSpPr txBox="1"/>
          <p:nvPr/>
        </p:nvSpPr>
        <p:spPr>
          <a:xfrm>
            <a:off x="7047769" y="3450771"/>
            <a:ext cx="2504365" cy="842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Times New Roman"/>
                <a:ea typeface="+mn-lt"/>
                <a:cs typeface="+mn-lt"/>
              </a:rPr>
              <a:t>Centro de </a:t>
            </a:r>
            <a:r>
              <a:rPr lang="en-US" sz="1600" err="1">
                <a:latin typeface="Times New Roman"/>
                <a:ea typeface="+mn-lt"/>
                <a:cs typeface="+mn-lt"/>
              </a:rPr>
              <a:t>Datos</a:t>
            </a:r>
            <a:r>
              <a:rPr lang="en-US" sz="1600">
                <a:latin typeface="Times New Roman"/>
                <a:ea typeface="+mn-lt"/>
                <a:cs typeface="+mn-lt"/>
              </a:rPr>
              <a:t> Mundial SILSO, Real </a:t>
            </a:r>
            <a:r>
              <a:rPr lang="en-US" sz="1600" err="1">
                <a:latin typeface="Times New Roman"/>
                <a:ea typeface="+mn-lt"/>
                <a:cs typeface="+mn-lt"/>
              </a:rPr>
              <a:t>Observatorio</a:t>
            </a:r>
            <a:r>
              <a:rPr lang="en-US" sz="1600">
                <a:latin typeface="Times New Roman"/>
                <a:ea typeface="+mn-lt"/>
                <a:cs typeface="+mn-lt"/>
              </a:rPr>
              <a:t> de </a:t>
            </a:r>
            <a:r>
              <a:rPr lang="en-US" sz="1600" err="1">
                <a:latin typeface="Times New Roman"/>
                <a:ea typeface="+mn-lt"/>
                <a:cs typeface="+mn-lt"/>
              </a:rPr>
              <a:t>Bélgica</a:t>
            </a:r>
            <a:r>
              <a:rPr lang="en-US" sz="160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Bruselas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7444A7-51CD-0D1A-B2FE-26882E280AEE}"/>
              </a:ext>
            </a:extLst>
          </p:cNvPr>
          <p:cNvSpPr txBox="1"/>
          <p:nvPr/>
        </p:nvSpPr>
        <p:spPr>
          <a:xfrm>
            <a:off x="7306751" y="4663309"/>
            <a:ext cx="196966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>
                <a:latin typeface="Times New Roman"/>
                <a:ea typeface="Calibri"/>
                <a:cs typeface="Calibri"/>
              </a:rPr>
              <a:t>Número</a:t>
            </a:r>
            <a:r>
              <a:rPr lang="en-US" sz="1600">
                <a:latin typeface="Times New Roman"/>
                <a:ea typeface="Calibri"/>
                <a:cs typeface="Calibri"/>
              </a:rPr>
              <a:t>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manchas</a:t>
            </a:r>
            <a:r>
              <a:rPr lang="en-US" sz="1600">
                <a:latin typeface="Times New Roman"/>
                <a:ea typeface="Calibri"/>
                <a:cs typeface="Calibri"/>
              </a:rPr>
              <a:t>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solares</a:t>
            </a:r>
            <a:endParaRPr lang="en-US" sz="1600">
              <a:latin typeface="Times New Roman"/>
              <a:cs typeface="Times New Roman"/>
            </a:endParaRPr>
          </a:p>
        </p:txBody>
      </p:sp>
      <p:pic>
        <p:nvPicPr>
          <p:cNvPr id="33" name="Picture 32" descr="A grey sign with black text&#10;&#10;Description automatically generated">
            <a:extLst>
              <a:ext uri="{FF2B5EF4-FFF2-40B4-BE49-F238E27FC236}">
                <a16:creationId xmlns:a16="http://schemas.microsoft.com/office/drawing/2014/main" id="{027679C1-6BDC-AB4A-7AB4-1D1087EB10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556" r="29708" b="-2222"/>
          <a:stretch/>
        </p:blipFill>
        <p:spPr>
          <a:xfrm>
            <a:off x="2319572" y="2298672"/>
            <a:ext cx="2503663" cy="4408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6EBDE1-B96F-626F-2848-87DAA1580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81" y="1937048"/>
            <a:ext cx="570891" cy="11516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A8D8F9-4469-A892-6521-C3B8A33F7963}"/>
              </a:ext>
            </a:extLst>
          </p:cNvPr>
          <p:cNvSpPr txBox="1"/>
          <p:nvPr/>
        </p:nvSpPr>
        <p:spPr>
          <a:xfrm>
            <a:off x="245334" y="3611457"/>
            <a:ext cx="1945295" cy="6075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>
                <a:latin typeface="Times New Roman"/>
                <a:ea typeface="Calibri"/>
                <a:cs typeface="Calibri"/>
              </a:rPr>
              <a:t>Datos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 del modo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detección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tipo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 scaler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B617BA-7B84-E16F-9DB5-AED94296F5FF}"/>
              </a:ext>
            </a:extLst>
          </p:cNvPr>
          <p:cNvSpPr txBox="1"/>
          <p:nvPr/>
        </p:nvSpPr>
        <p:spPr>
          <a:xfrm>
            <a:off x="267430" y="4613268"/>
            <a:ext cx="1821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>
                <a:latin typeface="Times New Roman"/>
                <a:ea typeface="Calibri"/>
                <a:cs typeface="Calibri"/>
              </a:rPr>
              <a:t>Intensidad</a:t>
            </a:r>
            <a:r>
              <a:rPr lang="en-US" sz="1600">
                <a:latin typeface="Times New Roman"/>
                <a:ea typeface="Calibri"/>
                <a:cs typeface="Calibri"/>
              </a:rPr>
              <a:t> de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rayos</a:t>
            </a:r>
            <a:r>
              <a:rPr lang="en-US" sz="1600">
                <a:latin typeface="Times New Roman"/>
                <a:ea typeface="Calibri"/>
                <a:cs typeface="Calibri"/>
              </a:rPr>
              <a:t> </a:t>
            </a:r>
            <a:r>
              <a:rPr lang="en-US" sz="1600" err="1">
                <a:latin typeface="Times New Roman"/>
                <a:ea typeface="Calibri"/>
                <a:cs typeface="Calibri"/>
              </a:rPr>
              <a:t>cósmicos</a:t>
            </a:r>
            <a:endParaRPr lang="en-US" sz="1600"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5A8D20-5DF4-02A9-07FD-7CC63117034B}"/>
              </a:ext>
            </a:extLst>
          </p:cNvPr>
          <p:cNvCxnSpPr/>
          <p:nvPr/>
        </p:nvCxnSpPr>
        <p:spPr>
          <a:xfrm flipH="1">
            <a:off x="2139005" y="1559378"/>
            <a:ext cx="0" cy="418011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5C5CAC5-E4F0-F418-A6DA-7FA142C3D570}"/>
              </a:ext>
            </a:extLst>
          </p:cNvPr>
          <p:cNvCxnSpPr>
            <a:cxnSpLocks/>
          </p:cNvCxnSpPr>
          <p:nvPr/>
        </p:nvCxnSpPr>
        <p:spPr>
          <a:xfrm flipH="1">
            <a:off x="4904380" y="1559378"/>
            <a:ext cx="0" cy="418011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553B62C-836E-7AD1-83FD-FA1A58353F08}"/>
              </a:ext>
            </a:extLst>
          </p:cNvPr>
          <p:cNvCxnSpPr>
            <a:cxnSpLocks/>
          </p:cNvCxnSpPr>
          <p:nvPr/>
        </p:nvCxnSpPr>
        <p:spPr>
          <a:xfrm flipH="1">
            <a:off x="7063326" y="1559378"/>
            <a:ext cx="0" cy="418011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333A-7FEC-2694-DB10-A4B0800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B02DB-5781-F943-94F9-873A9A973557}" type="slidenum">
              <a:rPr lang="es-ES_tradnl" dirty="0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C6F90-4367-710A-BE6F-61F13C5718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5" t="-1288" r="66761" b="-1613"/>
          <a:stretch/>
        </p:blipFill>
        <p:spPr>
          <a:xfrm>
            <a:off x="9732399" y="2103866"/>
            <a:ext cx="2011895" cy="9312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7615E3-341C-9E33-F92B-EC2E388513DD}"/>
              </a:ext>
            </a:extLst>
          </p:cNvPr>
          <p:cNvCxnSpPr>
            <a:cxnSpLocks/>
          </p:cNvCxnSpPr>
          <p:nvPr/>
        </p:nvCxnSpPr>
        <p:spPr>
          <a:xfrm flipH="1">
            <a:off x="9474430" y="1604870"/>
            <a:ext cx="0" cy="418011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90A5A0-B089-A815-A6A8-121370386268}"/>
              </a:ext>
            </a:extLst>
          </p:cNvPr>
          <p:cNvSpPr txBox="1"/>
          <p:nvPr/>
        </p:nvSpPr>
        <p:spPr>
          <a:xfrm>
            <a:off x="9718623" y="3447738"/>
            <a:ext cx="20436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Times New Roman"/>
                <a:ea typeface="+mn-lt"/>
                <a:cs typeface="+mn-lt"/>
              </a:rPr>
              <a:t>Catálogo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de 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los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 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efectos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Forbush y de las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perturbaciones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interplanetarias</a:t>
            </a:r>
            <a:endParaRPr lang="en-US" sz="1600" dirty="0">
              <a:latin typeface="Times New Roman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28FA8-6C13-E3D7-59DF-9ECD58DF8F08}"/>
              </a:ext>
            </a:extLst>
          </p:cNvPr>
          <p:cNvSpPr txBox="1"/>
          <p:nvPr/>
        </p:nvSpPr>
        <p:spPr>
          <a:xfrm>
            <a:off x="9618688" y="4734393"/>
            <a:ext cx="22310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err="1">
                <a:latin typeface="Times New Roman"/>
                <a:ea typeface="Calibri"/>
                <a:cs typeface="Calibri"/>
              </a:rPr>
              <a:t>Decrecimientos</a:t>
            </a:r>
            <a:r>
              <a:rPr lang="en-US" sz="1600" dirty="0">
                <a:latin typeface="Times New Roman"/>
                <a:ea typeface="Calibri"/>
                <a:cs typeface="Calibri"/>
              </a:rPr>
              <a:t> Forbush</a:t>
            </a:r>
          </a:p>
        </p:txBody>
      </p:sp>
    </p:spTree>
    <p:extLst>
      <p:ext uri="{BB962C8B-B14F-4D97-AF65-F5344CB8AC3E}">
        <p14:creationId xmlns:p14="http://schemas.microsoft.com/office/powerpoint/2010/main" val="1431241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revision>826</cp:revision>
  <dcterms:created xsi:type="dcterms:W3CDTF">2019-03-06T15:22:16Z</dcterms:created>
  <dcterms:modified xsi:type="dcterms:W3CDTF">2024-04-29T22:09:05Z</dcterms:modified>
</cp:coreProperties>
</file>