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6"/>
  </p:notesMasterIdLst>
  <p:sldIdLst>
    <p:sldId id="256" r:id="rId2"/>
    <p:sldId id="280" r:id="rId3"/>
    <p:sldId id="258" r:id="rId4"/>
    <p:sldId id="279" r:id="rId5"/>
    <p:sldId id="288" r:id="rId6"/>
    <p:sldId id="286" r:id="rId7"/>
    <p:sldId id="289" r:id="rId8"/>
    <p:sldId id="284" r:id="rId9"/>
    <p:sldId id="290" r:id="rId10"/>
    <p:sldId id="291" r:id="rId11"/>
    <p:sldId id="287" r:id="rId12"/>
    <p:sldId id="292" r:id="rId13"/>
    <p:sldId id="293" r:id="rId14"/>
    <p:sldId id="272" r:id="rId15"/>
  </p:sldIdLst>
  <p:sldSz cx="12192000" cy="6858000"/>
  <p:notesSz cx="6858000" cy="9144000"/>
  <p:embeddedFontLst>
    <p:embeddedFont>
      <p:font typeface="Bahnschrift Condensed" panose="020B0502040204020203" pitchFamily="34" charset="0"/>
      <p:regular r:id="rId17"/>
      <p:bold r:id="rId18"/>
    </p:embeddedFont>
    <p:embeddedFont>
      <p:font typeface="Cambria Math" panose="02040503050406030204" pitchFamily="18" charset="0"/>
      <p:regular r:id="rId19"/>
    </p:embeddedFont>
    <p:embeddedFont>
      <p:font typeface="Georgia" panose="02040502050405020303" pitchFamily="18" charset="0"/>
      <p:regular r:id="rId20"/>
      <p:bold r:id="rId21"/>
      <p:italic r:id="rId22"/>
      <p:boldItalic r:id="rId23"/>
    </p:embeddedFont>
    <p:embeddedFont>
      <p:font typeface="Libre Franklin" pitchFamily="2" charset="0"/>
      <p:regular r:id="rId24"/>
      <p:bold r:id="rId25"/>
      <p:italic r:id="rId26"/>
      <p:boldItalic r:id="rId27"/>
    </p:embeddedFont>
    <p:embeddedFont>
      <p:font typeface="Libre Franklin Thin" pitchFamily="2"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Segoe UI Emoji" panose="020B0502040204020203" pitchFamily="3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5" autoAdjust="0"/>
  </p:normalViewPr>
  <p:slideViewPr>
    <p:cSldViewPr snapToGrid="0">
      <p:cViewPr>
        <p:scale>
          <a:sx n="80" d="100"/>
          <a:sy n="80" d="100"/>
        </p:scale>
        <p:origin x="35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835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11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063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7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720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69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5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837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67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460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3623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6.png"/><Relationship Id="rId26" Type="http://schemas.openxmlformats.org/officeDocument/2006/relationships/image" Target="../media/image32.png"/><Relationship Id="rId3" Type="http://schemas.openxmlformats.org/officeDocument/2006/relationships/image" Target="../media/image2.png"/><Relationship Id="rId21" Type="http://schemas.openxmlformats.org/officeDocument/2006/relationships/image" Target="../media/image2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31.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30.jpg"/><Relationship Id="rId27"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12.png"/><Relationship Id="rId5" Type="http://schemas.openxmlformats.org/officeDocument/2006/relationships/image" Target="../media/image40.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pa banderas">
  <p:cSld name="Diapositiva de título">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1258" y="5077769"/>
            <a:ext cx="12220905" cy="1789617"/>
          </a:xfrm>
          <a:prstGeom prst="rect">
            <a:avLst/>
          </a:prstGeom>
          <a:noFill/>
          <a:ln>
            <a:noFill/>
          </a:ln>
        </p:spPr>
      </p:pic>
      <p:sp>
        <p:nvSpPr>
          <p:cNvPr id="8" name="Google Shape;8;p2"/>
          <p:cNvSpPr/>
          <p:nvPr/>
        </p:nvSpPr>
        <p:spPr>
          <a:xfrm>
            <a:off x="-12672" y="-1693"/>
            <a:ext cx="12207255" cy="5083127"/>
          </a:xfrm>
          <a:prstGeom prst="rect">
            <a:avLst/>
          </a:prstGeom>
          <a:solidFill>
            <a:srgbClr val="2C2A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ontserrat"/>
              <a:ea typeface="Montserrat"/>
              <a:cs typeface="Montserrat"/>
              <a:sym typeface="Montserrat"/>
            </a:endParaRPr>
          </a:p>
        </p:txBody>
      </p:sp>
      <p:pic>
        <p:nvPicPr>
          <p:cNvPr id="9" name="Google Shape;9;p2"/>
          <p:cNvPicPr preferRelativeResize="0"/>
          <p:nvPr/>
        </p:nvPicPr>
        <p:blipFill rotWithShape="1">
          <a:blip r:embed="rId3">
            <a:alphaModFix/>
          </a:blip>
          <a:srcRect/>
          <a:stretch/>
        </p:blipFill>
        <p:spPr>
          <a:xfrm>
            <a:off x="8030706" y="2078"/>
            <a:ext cx="4163877" cy="4051234"/>
          </a:xfrm>
          <a:prstGeom prst="rect">
            <a:avLst/>
          </a:prstGeom>
          <a:noFill/>
          <a:ln>
            <a:noFill/>
          </a:ln>
        </p:spPr>
      </p:pic>
      <p:grpSp>
        <p:nvGrpSpPr>
          <p:cNvPr id="10" name="Google Shape;10;p2"/>
          <p:cNvGrpSpPr/>
          <p:nvPr/>
        </p:nvGrpSpPr>
        <p:grpSpPr>
          <a:xfrm>
            <a:off x="7008718" y="5361238"/>
            <a:ext cx="3839229" cy="1239206"/>
            <a:chOff x="8169499" y="5338777"/>
            <a:chExt cx="3666185" cy="1170719"/>
          </a:xfrm>
        </p:grpSpPr>
        <p:pic>
          <p:nvPicPr>
            <p:cNvPr id="11" name="Google Shape;11;p2"/>
            <p:cNvPicPr preferRelativeResize="0"/>
            <p:nvPr/>
          </p:nvPicPr>
          <p:blipFill rotWithShape="1">
            <a:blip r:embed="rId4">
              <a:alphaModFix/>
            </a:blip>
            <a:srcRect/>
            <a:stretch/>
          </p:blipFill>
          <p:spPr>
            <a:xfrm>
              <a:off x="8574574" y="5338777"/>
              <a:ext cx="693314" cy="451359"/>
            </a:xfrm>
            <a:prstGeom prst="rect">
              <a:avLst/>
            </a:prstGeom>
            <a:noFill/>
            <a:ln>
              <a:noFill/>
            </a:ln>
          </p:spPr>
        </p:pic>
        <p:pic>
          <p:nvPicPr>
            <p:cNvPr id="12" name="Google Shape;12;p2" descr="Imagen que contiene dibujo&#10;&#10;Descripción generada con confianza muy alta"/>
            <p:cNvPicPr preferRelativeResize="0"/>
            <p:nvPr/>
          </p:nvPicPr>
          <p:blipFill rotWithShape="1">
            <a:blip r:embed="rId5">
              <a:alphaModFix/>
            </a:blip>
            <a:srcRect/>
            <a:stretch/>
          </p:blipFill>
          <p:spPr>
            <a:xfrm>
              <a:off x="9598502" y="5338777"/>
              <a:ext cx="693314" cy="451359"/>
            </a:xfrm>
            <a:prstGeom prst="rect">
              <a:avLst/>
            </a:prstGeom>
            <a:noFill/>
            <a:ln>
              <a:noFill/>
            </a:ln>
          </p:spPr>
        </p:pic>
        <p:pic>
          <p:nvPicPr>
            <p:cNvPr id="13" name="Google Shape;13;p2" descr="Imagen que contiene alimentos&#10;&#10;Descripción generada con confianza muy alta"/>
            <p:cNvPicPr preferRelativeResize="0"/>
            <p:nvPr/>
          </p:nvPicPr>
          <p:blipFill rotWithShape="1">
            <a:blip r:embed="rId6">
              <a:alphaModFix/>
            </a:blip>
            <a:srcRect/>
            <a:stretch/>
          </p:blipFill>
          <p:spPr>
            <a:xfrm>
              <a:off x="10597776" y="5342646"/>
              <a:ext cx="768440" cy="461316"/>
            </a:xfrm>
            <a:prstGeom prst="rect">
              <a:avLst/>
            </a:prstGeom>
            <a:noFill/>
            <a:ln>
              <a:noFill/>
            </a:ln>
          </p:spPr>
        </p:pic>
        <p:pic>
          <p:nvPicPr>
            <p:cNvPr id="14" name="Google Shape;14;p2" descr="Imagen que contiene dibujo&#10;&#10;Descripción generada con confianza muy alta"/>
            <p:cNvPicPr preferRelativeResize="0"/>
            <p:nvPr/>
          </p:nvPicPr>
          <p:blipFill rotWithShape="1">
            <a:blip r:embed="rId7">
              <a:alphaModFix/>
            </a:blip>
            <a:srcRect/>
            <a:stretch/>
          </p:blipFill>
          <p:spPr>
            <a:xfrm>
              <a:off x="8169499" y="6058137"/>
              <a:ext cx="693313" cy="451358"/>
            </a:xfrm>
            <a:prstGeom prst="rect">
              <a:avLst/>
            </a:prstGeom>
            <a:noFill/>
            <a:ln>
              <a:noFill/>
            </a:ln>
          </p:spPr>
        </p:pic>
        <p:pic>
          <p:nvPicPr>
            <p:cNvPr id="15" name="Google Shape;15;p2" descr="Imagen que contiene dibujo&#10;&#10;Descripción generada con confianza muy alta"/>
            <p:cNvPicPr preferRelativeResize="0"/>
            <p:nvPr/>
          </p:nvPicPr>
          <p:blipFill rotWithShape="1">
            <a:blip r:embed="rId8">
              <a:alphaModFix/>
            </a:blip>
            <a:srcRect/>
            <a:stretch/>
          </p:blipFill>
          <p:spPr>
            <a:xfrm>
              <a:off x="9167611" y="6047405"/>
              <a:ext cx="693313" cy="451358"/>
            </a:xfrm>
            <a:prstGeom prst="rect">
              <a:avLst/>
            </a:prstGeom>
            <a:noFill/>
            <a:ln>
              <a:noFill/>
            </a:ln>
          </p:spPr>
        </p:pic>
        <p:pic>
          <p:nvPicPr>
            <p:cNvPr id="16" name="Google Shape;16;p2" descr="Imagen que contiene alimentos&#10;&#10;Descripción generada con confianza muy alta"/>
            <p:cNvPicPr preferRelativeResize="0"/>
            <p:nvPr/>
          </p:nvPicPr>
          <p:blipFill rotWithShape="1">
            <a:blip r:embed="rId9">
              <a:alphaModFix/>
            </a:blip>
            <a:srcRect/>
            <a:stretch/>
          </p:blipFill>
          <p:spPr>
            <a:xfrm>
              <a:off x="10154991" y="6058137"/>
              <a:ext cx="693314" cy="451359"/>
            </a:xfrm>
            <a:prstGeom prst="rect">
              <a:avLst/>
            </a:prstGeom>
            <a:noFill/>
            <a:ln>
              <a:noFill/>
            </a:ln>
          </p:spPr>
        </p:pic>
        <p:pic>
          <p:nvPicPr>
            <p:cNvPr id="17" name="Google Shape;17;p2"/>
            <p:cNvPicPr preferRelativeResize="0"/>
            <p:nvPr/>
          </p:nvPicPr>
          <p:blipFill rotWithShape="1">
            <a:blip r:embed="rId10">
              <a:alphaModFix/>
            </a:blip>
            <a:srcRect/>
            <a:stretch/>
          </p:blipFill>
          <p:spPr>
            <a:xfrm>
              <a:off x="11142371" y="6058137"/>
              <a:ext cx="693313" cy="451358"/>
            </a:xfrm>
            <a:prstGeom prst="rect">
              <a:avLst/>
            </a:prstGeom>
            <a:noFill/>
            <a:ln>
              <a:noFill/>
            </a:ln>
          </p:spPr>
        </p:pic>
      </p:grpSp>
      <p:sp>
        <p:nvSpPr>
          <p:cNvPr id="18" name="Google Shape;18;p2"/>
          <p:cNvSpPr txBox="1">
            <a:spLocks noGrp="1"/>
          </p:cNvSpPr>
          <p:nvPr>
            <p:ph type="title"/>
          </p:nvPr>
        </p:nvSpPr>
        <p:spPr>
          <a:xfrm>
            <a:off x="838200" y="365125"/>
            <a:ext cx="7262078" cy="131998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2"/>
          <p:cNvPicPr preferRelativeResize="0"/>
          <p:nvPr/>
        </p:nvPicPr>
        <p:blipFill rotWithShape="1">
          <a:blip r:embed="rId11">
            <a:alphaModFix/>
          </a:blip>
          <a:srcRect/>
          <a:stretch/>
        </p:blipFill>
        <p:spPr>
          <a:xfrm>
            <a:off x="5809212" y="5091109"/>
            <a:ext cx="56431" cy="1779454"/>
          </a:xfrm>
          <a:prstGeom prst="rect">
            <a:avLst/>
          </a:prstGeom>
          <a:noFill/>
          <a:ln>
            <a:noFill/>
          </a:ln>
        </p:spPr>
      </p:pic>
      <p:sp>
        <p:nvSpPr>
          <p:cNvPr id="20" name="Google Shape;20;p2"/>
          <p:cNvSpPr txBox="1">
            <a:spLocks noGrp="1"/>
          </p:cNvSpPr>
          <p:nvPr>
            <p:ph type="body" idx="1"/>
          </p:nvPr>
        </p:nvSpPr>
        <p:spPr>
          <a:xfrm>
            <a:off x="832075" y="3526681"/>
            <a:ext cx="7192963" cy="7446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 name="Google Shape;21;p2"/>
          <p:cNvSpPr/>
          <p:nvPr/>
        </p:nvSpPr>
        <p:spPr>
          <a:xfrm>
            <a:off x="-12993" y="5041245"/>
            <a:ext cx="12217987" cy="67793"/>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2" name="Google Shape;22;p2"/>
          <p:cNvSpPr txBox="1">
            <a:spLocks noGrp="1"/>
          </p:cNvSpPr>
          <p:nvPr>
            <p:ph type="body" idx="2"/>
          </p:nvPr>
        </p:nvSpPr>
        <p:spPr>
          <a:xfrm>
            <a:off x="831850" y="1911350"/>
            <a:ext cx="7097713" cy="128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23" name="Google Shape;23;p2"/>
          <p:cNvPicPr preferRelativeResize="0"/>
          <p:nvPr/>
        </p:nvPicPr>
        <p:blipFill rotWithShape="1">
          <a:blip r:embed="rId12">
            <a:alphaModFix/>
          </a:blip>
          <a:srcRect/>
          <a:stretch/>
        </p:blipFill>
        <p:spPr>
          <a:xfrm>
            <a:off x="482275" y="5562676"/>
            <a:ext cx="3141510" cy="819775"/>
          </a:xfrm>
          <a:prstGeom prst="rect">
            <a:avLst/>
          </a:prstGeom>
          <a:noFill/>
          <a:ln>
            <a:noFill/>
          </a:ln>
        </p:spPr>
      </p:pic>
      <p:pic>
        <p:nvPicPr>
          <p:cNvPr id="24" name="Google Shape;24;p2" descr="Imagen que contiene alimentos, plato&#10;&#10;Descripción generada con confianza muy alta"/>
          <p:cNvPicPr preferRelativeResize="0"/>
          <p:nvPr/>
        </p:nvPicPr>
        <p:blipFill rotWithShape="1">
          <a:blip r:embed="rId13">
            <a:alphaModFix/>
          </a:blip>
          <a:srcRect/>
          <a:stretch/>
        </p:blipFill>
        <p:spPr>
          <a:xfrm>
            <a:off x="3940742" y="5754753"/>
            <a:ext cx="1670282" cy="3634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Libre Franklin Thin"/>
              <a:buNone/>
              <a:defRPr sz="32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8" name="Google Shape;168;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69" name="Google Shape;169;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170" name="Google Shape;17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71" name="Google Shape;17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72" name="Google Shape;17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Libre Franklin Thin"/>
              <a:buNone/>
              <a:defRPr sz="32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5" name="Google Shape;175;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76" name="Google Shape;176;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177" name="Google Shape;1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78" name="Google Shape;1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79" name="Google Shape;1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838200" y="365125"/>
            <a:ext cx="7262078" cy="13199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Libre Franklin Thin"/>
              <a:buNone/>
              <a:defRPr sz="44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17"/>
          <p:cNvSpPr txBox="1">
            <a:spLocks noGrp="1"/>
          </p:cNvSpPr>
          <p:nvPr>
            <p:ph type="body" idx="1"/>
          </p:nvPr>
        </p:nvSpPr>
        <p:spPr>
          <a:xfrm rot="5400000">
            <a:off x="2192491" y="471334"/>
            <a:ext cx="2814829" cy="552341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3" name="Google Shape;1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4" name="Google Shape;1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5" name="Google Shape;1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Libre Franklin Thin"/>
              <a:buNone/>
              <a:defRPr sz="44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9" name="Google Shape;18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0" name="Google Shape;19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1" name="Google Shape;19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pa universidades">
  <p:cSld name="Diapositiva de título_1">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21258" y="5077769"/>
            <a:ext cx="12220903" cy="1789616"/>
          </a:xfrm>
          <a:prstGeom prst="rect">
            <a:avLst/>
          </a:prstGeom>
          <a:noFill/>
          <a:ln>
            <a:noFill/>
          </a:ln>
        </p:spPr>
      </p:pic>
      <p:sp>
        <p:nvSpPr>
          <p:cNvPr id="27" name="Google Shape;27;p3"/>
          <p:cNvSpPr/>
          <p:nvPr/>
        </p:nvSpPr>
        <p:spPr>
          <a:xfrm>
            <a:off x="-12672" y="-1693"/>
            <a:ext cx="12207300" cy="5083200"/>
          </a:xfrm>
          <a:prstGeom prst="rect">
            <a:avLst/>
          </a:prstGeom>
          <a:solidFill>
            <a:srgbClr val="2C2A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ontserrat"/>
              <a:ea typeface="Montserrat"/>
              <a:cs typeface="Montserrat"/>
              <a:sym typeface="Montserrat"/>
            </a:endParaRPr>
          </a:p>
        </p:txBody>
      </p:sp>
      <p:pic>
        <p:nvPicPr>
          <p:cNvPr id="28" name="Google Shape;28;p3"/>
          <p:cNvPicPr preferRelativeResize="0"/>
          <p:nvPr/>
        </p:nvPicPr>
        <p:blipFill rotWithShape="1">
          <a:blip r:embed="rId3">
            <a:alphaModFix/>
          </a:blip>
          <a:srcRect/>
          <a:stretch/>
        </p:blipFill>
        <p:spPr>
          <a:xfrm>
            <a:off x="8030706" y="2078"/>
            <a:ext cx="4163876" cy="4051233"/>
          </a:xfrm>
          <a:prstGeom prst="rect">
            <a:avLst/>
          </a:prstGeom>
          <a:noFill/>
          <a:ln>
            <a:noFill/>
          </a:ln>
        </p:spPr>
      </p:pic>
      <p:sp>
        <p:nvSpPr>
          <p:cNvPr id="29" name="Google Shape;29;p3"/>
          <p:cNvSpPr txBox="1">
            <a:spLocks noGrp="1"/>
          </p:cNvSpPr>
          <p:nvPr>
            <p:ph type="title"/>
          </p:nvPr>
        </p:nvSpPr>
        <p:spPr>
          <a:xfrm>
            <a:off x="838200" y="365125"/>
            <a:ext cx="7262100" cy="132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 name="Google Shape;30;p3"/>
          <p:cNvPicPr preferRelativeResize="0"/>
          <p:nvPr/>
        </p:nvPicPr>
        <p:blipFill rotWithShape="1">
          <a:blip r:embed="rId4">
            <a:alphaModFix/>
          </a:blip>
          <a:srcRect/>
          <a:stretch/>
        </p:blipFill>
        <p:spPr>
          <a:xfrm>
            <a:off x="5809212" y="5091109"/>
            <a:ext cx="56431" cy="1779454"/>
          </a:xfrm>
          <a:prstGeom prst="rect">
            <a:avLst/>
          </a:prstGeom>
          <a:noFill/>
          <a:ln>
            <a:noFill/>
          </a:ln>
        </p:spPr>
      </p:pic>
      <p:sp>
        <p:nvSpPr>
          <p:cNvPr id="31" name="Google Shape;31;p3"/>
          <p:cNvSpPr txBox="1">
            <a:spLocks noGrp="1"/>
          </p:cNvSpPr>
          <p:nvPr>
            <p:ph type="body" idx="1"/>
          </p:nvPr>
        </p:nvSpPr>
        <p:spPr>
          <a:xfrm>
            <a:off x="832075" y="3526681"/>
            <a:ext cx="7193100" cy="74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3"/>
          <p:cNvSpPr/>
          <p:nvPr/>
        </p:nvSpPr>
        <p:spPr>
          <a:xfrm>
            <a:off x="-12993" y="5041245"/>
            <a:ext cx="12218100" cy="67800"/>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3" name="Google Shape;33;p3"/>
          <p:cNvSpPr txBox="1">
            <a:spLocks noGrp="1"/>
          </p:cNvSpPr>
          <p:nvPr>
            <p:ph type="body" idx="2"/>
          </p:nvPr>
        </p:nvSpPr>
        <p:spPr>
          <a:xfrm>
            <a:off x="831850" y="1911350"/>
            <a:ext cx="7097700" cy="128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34" name="Google Shape;34;p3"/>
          <p:cNvPicPr preferRelativeResize="0"/>
          <p:nvPr/>
        </p:nvPicPr>
        <p:blipFill rotWithShape="1">
          <a:blip r:embed="rId5">
            <a:alphaModFix/>
          </a:blip>
          <a:srcRect/>
          <a:stretch/>
        </p:blipFill>
        <p:spPr>
          <a:xfrm>
            <a:off x="482275" y="5562676"/>
            <a:ext cx="3141510" cy="819775"/>
          </a:xfrm>
          <a:prstGeom prst="rect">
            <a:avLst/>
          </a:prstGeom>
          <a:noFill/>
          <a:ln>
            <a:noFill/>
          </a:ln>
        </p:spPr>
      </p:pic>
      <p:pic>
        <p:nvPicPr>
          <p:cNvPr id="35" name="Google Shape;35;p3" descr="Imagen que contiene alimentos, plato&#10;&#10;Descripción generada con confianza muy alta"/>
          <p:cNvPicPr preferRelativeResize="0"/>
          <p:nvPr/>
        </p:nvPicPr>
        <p:blipFill rotWithShape="1">
          <a:blip r:embed="rId6">
            <a:alphaModFix/>
          </a:blip>
          <a:srcRect/>
          <a:stretch/>
        </p:blipFill>
        <p:spPr>
          <a:xfrm>
            <a:off x="3940742" y="5754753"/>
            <a:ext cx="1670282" cy="363445"/>
          </a:xfrm>
          <a:prstGeom prst="rect">
            <a:avLst/>
          </a:prstGeom>
          <a:noFill/>
          <a:ln>
            <a:noFill/>
          </a:ln>
        </p:spPr>
      </p:pic>
      <p:grpSp>
        <p:nvGrpSpPr>
          <p:cNvPr id="36" name="Google Shape;36;p3"/>
          <p:cNvGrpSpPr/>
          <p:nvPr/>
        </p:nvGrpSpPr>
        <p:grpSpPr>
          <a:xfrm>
            <a:off x="6298472" y="5292192"/>
            <a:ext cx="5293605" cy="1513141"/>
            <a:chOff x="5663592" y="2910750"/>
            <a:chExt cx="7660789" cy="2189784"/>
          </a:xfrm>
        </p:grpSpPr>
        <p:pic>
          <p:nvPicPr>
            <p:cNvPr id="37" name="Google Shape;37;p3"/>
            <p:cNvPicPr preferRelativeResize="0"/>
            <p:nvPr/>
          </p:nvPicPr>
          <p:blipFill rotWithShape="1">
            <a:blip r:embed="rId7">
              <a:alphaModFix/>
            </a:blip>
            <a:srcRect/>
            <a:stretch/>
          </p:blipFill>
          <p:spPr>
            <a:xfrm>
              <a:off x="10443879" y="4353000"/>
              <a:ext cx="1064532" cy="308713"/>
            </a:xfrm>
            <a:prstGeom prst="rect">
              <a:avLst/>
            </a:prstGeom>
            <a:noFill/>
            <a:ln>
              <a:noFill/>
            </a:ln>
          </p:spPr>
        </p:pic>
        <p:pic>
          <p:nvPicPr>
            <p:cNvPr id="38" name="Google Shape;38;p3"/>
            <p:cNvPicPr preferRelativeResize="0"/>
            <p:nvPr/>
          </p:nvPicPr>
          <p:blipFill rotWithShape="1">
            <a:blip r:embed="rId8">
              <a:alphaModFix/>
            </a:blip>
            <a:srcRect/>
            <a:stretch/>
          </p:blipFill>
          <p:spPr>
            <a:xfrm>
              <a:off x="5663592" y="3196188"/>
              <a:ext cx="887110" cy="394763"/>
            </a:xfrm>
            <a:prstGeom prst="rect">
              <a:avLst/>
            </a:prstGeom>
            <a:noFill/>
            <a:ln>
              <a:noFill/>
            </a:ln>
          </p:spPr>
        </p:pic>
        <p:pic>
          <p:nvPicPr>
            <p:cNvPr id="39" name="Google Shape;39;p3"/>
            <p:cNvPicPr preferRelativeResize="0"/>
            <p:nvPr/>
          </p:nvPicPr>
          <p:blipFill rotWithShape="1">
            <a:blip r:embed="rId9">
              <a:alphaModFix/>
            </a:blip>
            <a:srcRect/>
            <a:stretch/>
          </p:blipFill>
          <p:spPr>
            <a:xfrm>
              <a:off x="7476329" y="4188004"/>
              <a:ext cx="638718" cy="638718"/>
            </a:xfrm>
            <a:prstGeom prst="rect">
              <a:avLst/>
            </a:prstGeom>
            <a:noFill/>
            <a:ln>
              <a:noFill/>
            </a:ln>
          </p:spPr>
        </p:pic>
        <p:pic>
          <p:nvPicPr>
            <p:cNvPr id="40" name="Google Shape;40;p3"/>
            <p:cNvPicPr preferRelativeResize="0"/>
            <p:nvPr/>
          </p:nvPicPr>
          <p:blipFill rotWithShape="1">
            <a:blip r:embed="rId10">
              <a:alphaModFix/>
            </a:blip>
            <a:srcRect/>
            <a:stretch/>
          </p:blipFill>
          <p:spPr>
            <a:xfrm>
              <a:off x="7144476" y="3151911"/>
              <a:ext cx="887122" cy="434773"/>
            </a:xfrm>
            <a:prstGeom prst="rect">
              <a:avLst/>
            </a:prstGeom>
            <a:noFill/>
            <a:ln>
              <a:noFill/>
            </a:ln>
          </p:spPr>
        </p:pic>
        <p:pic>
          <p:nvPicPr>
            <p:cNvPr id="41" name="Google Shape;41;p3"/>
            <p:cNvPicPr preferRelativeResize="0"/>
            <p:nvPr/>
          </p:nvPicPr>
          <p:blipFill rotWithShape="1">
            <a:blip r:embed="rId11">
              <a:alphaModFix/>
            </a:blip>
            <a:srcRect/>
            <a:stretch/>
          </p:blipFill>
          <p:spPr>
            <a:xfrm>
              <a:off x="10854409" y="2910750"/>
              <a:ext cx="965665" cy="965665"/>
            </a:xfrm>
            <a:prstGeom prst="rect">
              <a:avLst/>
            </a:prstGeom>
            <a:noFill/>
            <a:ln>
              <a:noFill/>
            </a:ln>
          </p:spPr>
        </p:pic>
        <p:pic>
          <p:nvPicPr>
            <p:cNvPr id="42" name="Google Shape;42;p3"/>
            <p:cNvPicPr preferRelativeResize="0"/>
            <p:nvPr/>
          </p:nvPicPr>
          <p:blipFill rotWithShape="1">
            <a:blip r:embed="rId12">
              <a:alphaModFix/>
            </a:blip>
            <a:srcRect/>
            <a:stretch/>
          </p:blipFill>
          <p:spPr>
            <a:xfrm>
              <a:off x="12437254" y="3224979"/>
              <a:ext cx="887120" cy="337210"/>
            </a:xfrm>
            <a:prstGeom prst="rect">
              <a:avLst/>
            </a:prstGeom>
            <a:noFill/>
            <a:ln>
              <a:noFill/>
            </a:ln>
          </p:spPr>
        </p:pic>
        <p:pic>
          <p:nvPicPr>
            <p:cNvPr id="43" name="Google Shape;43;p3"/>
            <p:cNvPicPr preferRelativeResize="0"/>
            <p:nvPr/>
          </p:nvPicPr>
          <p:blipFill rotWithShape="1">
            <a:blip r:embed="rId13">
              <a:alphaModFix/>
            </a:blip>
            <a:srcRect/>
            <a:stretch/>
          </p:blipFill>
          <p:spPr>
            <a:xfrm>
              <a:off x="5663610" y="3914174"/>
              <a:ext cx="1186360" cy="1186360"/>
            </a:xfrm>
            <a:prstGeom prst="rect">
              <a:avLst/>
            </a:prstGeom>
            <a:noFill/>
            <a:ln>
              <a:noFill/>
            </a:ln>
          </p:spPr>
        </p:pic>
        <p:pic>
          <p:nvPicPr>
            <p:cNvPr id="44" name="Google Shape;44;p3"/>
            <p:cNvPicPr preferRelativeResize="0"/>
            <p:nvPr/>
          </p:nvPicPr>
          <p:blipFill rotWithShape="1">
            <a:blip r:embed="rId14">
              <a:alphaModFix/>
            </a:blip>
            <a:srcRect/>
            <a:stretch/>
          </p:blipFill>
          <p:spPr>
            <a:xfrm>
              <a:off x="12278503" y="4367614"/>
              <a:ext cx="1045878" cy="279490"/>
            </a:xfrm>
            <a:prstGeom prst="rect">
              <a:avLst/>
            </a:prstGeom>
            <a:noFill/>
            <a:ln>
              <a:noFill/>
            </a:ln>
          </p:spPr>
        </p:pic>
        <p:pic>
          <p:nvPicPr>
            <p:cNvPr id="45" name="Google Shape;45;p3"/>
            <p:cNvPicPr preferRelativeResize="0"/>
            <p:nvPr/>
          </p:nvPicPr>
          <p:blipFill rotWithShape="1">
            <a:blip r:embed="rId15">
              <a:alphaModFix/>
            </a:blip>
            <a:srcRect/>
            <a:stretch/>
          </p:blipFill>
          <p:spPr>
            <a:xfrm>
              <a:off x="9896267" y="3076100"/>
              <a:ext cx="586360" cy="586360"/>
            </a:xfrm>
            <a:prstGeom prst="rect">
              <a:avLst/>
            </a:prstGeom>
            <a:noFill/>
            <a:ln>
              <a:noFill/>
            </a:ln>
          </p:spPr>
        </p:pic>
      </p:grpSp>
      <p:pic>
        <p:nvPicPr>
          <p:cNvPr id="46" name="Google Shape;46;p3"/>
          <p:cNvPicPr preferRelativeResize="0"/>
          <p:nvPr/>
        </p:nvPicPr>
        <p:blipFill rotWithShape="1">
          <a:blip r:embed="rId16">
            <a:alphaModFix/>
          </a:blip>
          <a:srcRect/>
          <a:stretch/>
        </p:blipFill>
        <p:spPr>
          <a:xfrm>
            <a:off x="8441150" y="5985550"/>
            <a:ext cx="819775" cy="819775"/>
          </a:xfrm>
          <a:prstGeom prst="rect">
            <a:avLst/>
          </a:prstGeom>
          <a:noFill/>
          <a:ln>
            <a:noFill/>
          </a:ln>
        </p:spPr>
      </p:pic>
      <p:pic>
        <p:nvPicPr>
          <p:cNvPr id="47" name="Google Shape;47;p3"/>
          <p:cNvPicPr preferRelativeResize="0"/>
          <p:nvPr/>
        </p:nvPicPr>
        <p:blipFill rotWithShape="1">
          <a:blip r:embed="rId17">
            <a:alphaModFix/>
          </a:blip>
          <a:srcRect/>
          <a:stretch/>
        </p:blipFill>
        <p:spPr>
          <a:xfrm>
            <a:off x="8373825" y="5419200"/>
            <a:ext cx="424275" cy="4242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pa universidades + institutos">
  <p:cSld name="Diapositiva de título_1_1">
    <p:spTree>
      <p:nvGrpSpPr>
        <p:cNvPr id="1" name="Shape 48"/>
        <p:cNvGrpSpPr/>
        <p:nvPr/>
      </p:nvGrpSpPr>
      <p:grpSpPr>
        <a:xfrm>
          <a:off x="0" y="0"/>
          <a:ext cx="0" cy="0"/>
          <a:chOff x="0" y="0"/>
          <a:chExt cx="0" cy="0"/>
        </a:xfrm>
      </p:grpSpPr>
      <p:pic>
        <p:nvPicPr>
          <p:cNvPr id="49" name="Google Shape;49;p4"/>
          <p:cNvPicPr preferRelativeResize="0"/>
          <p:nvPr/>
        </p:nvPicPr>
        <p:blipFill rotWithShape="1">
          <a:blip r:embed="rId2">
            <a:alphaModFix/>
          </a:blip>
          <a:srcRect/>
          <a:stretch/>
        </p:blipFill>
        <p:spPr>
          <a:xfrm>
            <a:off x="-21258" y="5077769"/>
            <a:ext cx="12220903" cy="1789616"/>
          </a:xfrm>
          <a:prstGeom prst="rect">
            <a:avLst/>
          </a:prstGeom>
          <a:noFill/>
          <a:ln>
            <a:noFill/>
          </a:ln>
        </p:spPr>
      </p:pic>
      <p:sp>
        <p:nvSpPr>
          <p:cNvPr id="50" name="Google Shape;50;p4"/>
          <p:cNvSpPr/>
          <p:nvPr/>
        </p:nvSpPr>
        <p:spPr>
          <a:xfrm>
            <a:off x="-12672" y="-1693"/>
            <a:ext cx="12207300" cy="5083200"/>
          </a:xfrm>
          <a:prstGeom prst="rect">
            <a:avLst/>
          </a:prstGeom>
          <a:solidFill>
            <a:srgbClr val="2C2A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ontserrat"/>
              <a:ea typeface="Montserrat"/>
              <a:cs typeface="Montserrat"/>
              <a:sym typeface="Montserrat"/>
            </a:endParaRPr>
          </a:p>
        </p:txBody>
      </p:sp>
      <p:pic>
        <p:nvPicPr>
          <p:cNvPr id="51" name="Google Shape;51;p4"/>
          <p:cNvPicPr preferRelativeResize="0"/>
          <p:nvPr/>
        </p:nvPicPr>
        <p:blipFill rotWithShape="1">
          <a:blip r:embed="rId3">
            <a:alphaModFix/>
          </a:blip>
          <a:srcRect/>
          <a:stretch/>
        </p:blipFill>
        <p:spPr>
          <a:xfrm>
            <a:off x="8030706" y="2078"/>
            <a:ext cx="4163876" cy="4051233"/>
          </a:xfrm>
          <a:prstGeom prst="rect">
            <a:avLst/>
          </a:prstGeom>
          <a:noFill/>
          <a:ln>
            <a:noFill/>
          </a:ln>
        </p:spPr>
      </p:pic>
      <p:sp>
        <p:nvSpPr>
          <p:cNvPr id="52" name="Google Shape;52;p4"/>
          <p:cNvSpPr txBox="1">
            <a:spLocks noGrp="1"/>
          </p:cNvSpPr>
          <p:nvPr>
            <p:ph type="title"/>
          </p:nvPr>
        </p:nvSpPr>
        <p:spPr>
          <a:xfrm>
            <a:off x="838200" y="365125"/>
            <a:ext cx="7262100" cy="132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4"/>
          <p:cNvPicPr preferRelativeResize="0"/>
          <p:nvPr/>
        </p:nvPicPr>
        <p:blipFill rotWithShape="1">
          <a:blip r:embed="rId4">
            <a:alphaModFix/>
          </a:blip>
          <a:srcRect/>
          <a:stretch/>
        </p:blipFill>
        <p:spPr>
          <a:xfrm>
            <a:off x="5809212" y="5091109"/>
            <a:ext cx="56431" cy="1779454"/>
          </a:xfrm>
          <a:prstGeom prst="rect">
            <a:avLst/>
          </a:prstGeom>
          <a:noFill/>
          <a:ln>
            <a:noFill/>
          </a:ln>
        </p:spPr>
      </p:pic>
      <p:sp>
        <p:nvSpPr>
          <p:cNvPr id="54" name="Google Shape;54;p4"/>
          <p:cNvSpPr txBox="1">
            <a:spLocks noGrp="1"/>
          </p:cNvSpPr>
          <p:nvPr>
            <p:ph type="body" idx="1"/>
          </p:nvPr>
        </p:nvSpPr>
        <p:spPr>
          <a:xfrm>
            <a:off x="832075" y="3526681"/>
            <a:ext cx="7193100" cy="74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lt1"/>
              </a:buClr>
              <a:buSzPts val="2200"/>
              <a:buFont typeface="Arial"/>
              <a:buNone/>
              <a:defRPr sz="22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5" name="Google Shape;55;p4"/>
          <p:cNvSpPr/>
          <p:nvPr/>
        </p:nvSpPr>
        <p:spPr>
          <a:xfrm>
            <a:off x="-12993" y="5041245"/>
            <a:ext cx="12218100" cy="67800"/>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6" name="Google Shape;56;p4"/>
          <p:cNvSpPr txBox="1">
            <a:spLocks noGrp="1"/>
          </p:cNvSpPr>
          <p:nvPr>
            <p:ph type="body" idx="2"/>
          </p:nvPr>
        </p:nvSpPr>
        <p:spPr>
          <a:xfrm>
            <a:off x="831850" y="1911350"/>
            <a:ext cx="7097700" cy="128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57" name="Google Shape;57;p4"/>
          <p:cNvPicPr preferRelativeResize="0"/>
          <p:nvPr/>
        </p:nvPicPr>
        <p:blipFill rotWithShape="1">
          <a:blip r:embed="rId5">
            <a:alphaModFix/>
          </a:blip>
          <a:srcRect/>
          <a:stretch/>
        </p:blipFill>
        <p:spPr>
          <a:xfrm>
            <a:off x="482275" y="5562676"/>
            <a:ext cx="3141510" cy="819775"/>
          </a:xfrm>
          <a:prstGeom prst="rect">
            <a:avLst/>
          </a:prstGeom>
          <a:noFill/>
          <a:ln>
            <a:noFill/>
          </a:ln>
        </p:spPr>
      </p:pic>
      <p:pic>
        <p:nvPicPr>
          <p:cNvPr id="58" name="Google Shape;58;p4" descr="Imagen que contiene alimentos, plato&#10;&#10;Descripción generada con confianza muy alta"/>
          <p:cNvPicPr preferRelativeResize="0"/>
          <p:nvPr/>
        </p:nvPicPr>
        <p:blipFill rotWithShape="1">
          <a:blip r:embed="rId6">
            <a:alphaModFix/>
          </a:blip>
          <a:srcRect/>
          <a:stretch/>
        </p:blipFill>
        <p:spPr>
          <a:xfrm>
            <a:off x="3940742" y="5754753"/>
            <a:ext cx="1670282" cy="363445"/>
          </a:xfrm>
          <a:prstGeom prst="rect">
            <a:avLst/>
          </a:prstGeom>
          <a:noFill/>
          <a:ln>
            <a:noFill/>
          </a:ln>
        </p:spPr>
      </p:pic>
      <p:pic>
        <p:nvPicPr>
          <p:cNvPr id="59" name="Google Shape;59;p4"/>
          <p:cNvPicPr preferRelativeResize="0"/>
          <p:nvPr/>
        </p:nvPicPr>
        <p:blipFill rotWithShape="1">
          <a:blip r:embed="rId7">
            <a:alphaModFix/>
          </a:blip>
          <a:srcRect/>
          <a:stretch/>
        </p:blipFill>
        <p:spPr>
          <a:xfrm>
            <a:off x="9965541" y="5652213"/>
            <a:ext cx="591267" cy="171467"/>
          </a:xfrm>
          <a:prstGeom prst="rect">
            <a:avLst/>
          </a:prstGeom>
          <a:noFill/>
          <a:ln>
            <a:noFill/>
          </a:ln>
        </p:spPr>
      </p:pic>
      <p:pic>
        <p:nvPicPr>
          <p:cNvPr id="60" name="Google Shape;60;p4"/>
          <p:cNvPicPr preferRelativeResize="0"/>
          <p:nvPr/>
        </p:nvPicPr>
        <p:blipFill rotWithShape="1">
          <a:blip r:embed="rId8">
            <a:alphaModFix/>
          </a:blip>
          <a:srcRect/>
          <a:stretch/>
        </p:blipFill>
        <p:spPr>
          <a:xfrm>
            <a:off x="6108582" y="5241028"/>
            <a:ext cx="492723" cy="219262"/>
          </a:xfrm>
          <a:prstGeom prst="rect">
            <a:avLst/>
          </a:prstGeom>
          <a:noFill/>
          <a:ln>
            <a:noFill/>
          </a:ln>
        </p:spPr>
      </p:pic>
      <p:pic>
        <p:nvPicPr>
          <p:cNvPr id="61" name="Google Shape;61;p4"/>
          <p:cNvPicPr preferRelativeResize="0"/>
          <p:nvPr/>
        </p:nvPicPr>
        <p:blipFill rotWithShape="1">
          <a:blip r:embed="rId9">
            <a:alphaModFix/>
          </a:blip>
          <a:srcRect/>
          <a:stretch/>
        </p:blipFill>
        <p:spPr>
          <a:xfrm>
            <a:off x="7524696" y="5560565"/>
            <a:ext cx="354760" cy="354763"/>
          </a:xfrm>
          <a:prstGeom prst="rect">
            <a:avLst/>
          </a:prstGeom>
          <a:noFill/>
          <a:ln>
            <a:noFill/>
          </a:ln>
        </p:spPr>
      </p:pic>
      <p:pic>
        <p:nvPicPr>
          <p:cNvPr id="62" name="Google Shape;62;p4"/>
          <p:cNvPicPr preferRelativeResize="0"/>
          <p:nvPr/>
        </p:nvPicPr>
        <p:blipFill rotWithShape="1">
          <a:blip r:embed="rId10">
            <a:alphaModFix/>
          </a:blip>
          <a:srcRect/>
          <a:stretch/>
        </p:blipFill>
        <p:spPr>
          <a:xfrm>
            <a:off x="7260231" y="5221214"/>
            <a:ext cx="536352" cy="262866"/>
          </a:xfrm>
          <a:prstGeom prst="rect">
            <a:avLst/>
          </a:prstGeom>
          <a:noFill/>
          <a:ln>
            <a:noFill/>
          </a:ln>
        </p:spPr>
      </p:pic>
      <p:pic>
        <p:nvPicPr>
          <p:cNvPr id="63" name="Google Shape;63;p4"/>
          <p:cNvPicPr preferRelativeResize="0"/>
          <p:nvPr/>
        </p:nvPicPr>
        <p:blipFill rotWithShape="1">
          <a:blip r:embed="rId11">
            <a:alphaModFix/>
          </a:blip>
          <a:srcRect/>
          <a:stretch/>
        </p:blipFill>
        <p:spPr>
          <a:xfrm>
            <a:off x="10324146" y="5082488"/>
            <a:ext cx="536355" cy="536357"/>
          </a:xfrm>
          <a:prstGeom prst="rect">
            <a:avLst/>
          </a:prstGeom>
          <a:noFill/>
          <a:ln>
            <a:noFill/>
          </a:ln>
        </p:spPr>
      </p:pic>
      <p:pic>
        <p:nvPicPr>
          <p:cNvPr id="64" name="Google Shape;64;p4"/>
          <p:cNvPicPr preferRelativeResize="0"/>
          <p:nvPr/>
        </p:nvPicPr>
        <p:blipFill rotWithShape="1">
          <a:blip r:embed="rId12">
            <a:alphaModFix/>
          </a:blip>
          <a:srcRect/>
          <a:stretch/>
        </p:blipFill>
        <p:spPr>
          <a:xfrm>
            <a:off x="11438005" y="5257019"/>
            <a:ext cx="492728" cy="187296"/>
          </a:xfrm>
          <a:prstGeom prst="rect">
            <a:avLst/>
          </a:prstGeom>
          <a:noFill/>
          <a:ln>
            <a:noFill/>
          </a:ln>
        </p:spPr>
      </p:pic>
      <p:pic>
        <p:nvPicPr>
          <p:cNvPr id="65" name="Google Shape;65;p4"/>
          <p:cNvPicPr preferRelativeResize="0"/>
          <p:nvPr/>
        </p:nvPicPr>
        <p:blipFill rotWithShape="1">
          <a:blip r:embed="rId13">
            <a:alphaModFix/>
          </a:blip>
          <a:srcRect/>
          <a:stretch/>
        </p:blipFill>
        <p:spPr>
          <a:xfrm>
            <a:off x="5958521" y="5375138"/>
            <a:ext cx="725615" cy="725618"/>
          </a:xfrm>
          <a:prstGeom prst="rect">
            <a:avLst/>
          </a:prstGeom>
          <a:noFill/>
          <a:ln>
            <a:noFill/>
          </a:ln>
        </p:spPr>
      </p:pic>
      <p:pic>
        <p:nvPicPr>
          <p:cNvPr id="66" name="Google Shape;66;p4"/>
          <p:cNvPicPr preferRelativeResize="0"/>
          <p:nvPr/>
        </p:nvPicPr>
        <p:blipFill rotWithShape="1">
          <a:blip r:embed="rId14">
            <a:alphaModFix/>
          </a:blip>
          <a:srcRect/>
          <a:stretch/>
        </p:blipFill>
        <p:spPr>
          <a:xfrm>
            <a:off x="11387906" y="5660329"/>
            <a:ext cx="580913" cy="155236"/>
          </a:xfrm>
          <a:prstGeom prst="rect">
            <a:avLst/>
          </a:prstGeom>
          <a:noFill/>
          <a:ln>
            <a:noFill/>
          </a:ln>
        </p:spPr>
      </p:pic>
      <p:pic>
        <p:nvPicPr>
          <p:cNvPr id="67" name="Google Shape;67;p4"/>
          <p:cNvPicPr preferRelativeResize="0"/>
          <p:nvPr/>
        </p:nvPicPr>
        <p:blipFill rotWithShape="1">
          <a:blip r:embed="rId15">
            <a:alphaModFix/>
          </a:blip>
          <a:srcRect/>
          <a:stretch/>
        </p:blipFill>
        <p:spPr>
          <a:xfrm>
            <a:off x="9427943" y="5174328"/>
            <a:ext cx="325680" cy="325680"/>
          </a:xfrm>
          <a:prstGeom prst="rect">
            <a:avLst/>
          </a:prstGeom>
          <a:noFill/>
          <a:ln>
            <a:noFill/>
          </a:ln>
        </p:spPr>
      </p:pic>
      <p:pic>
        <p:nvPicPr>
          <p:cNvPr id="68" name="Google Shape;68;p4"/>
          <p:cNvPicPr preferRelativeResize="0"/>
          <p:nvPr/>
        </p:nvPicPr>
        <p:blipFill rotWithShape="1">
          <a:blip r:embed="rId16">
            <a:alphaModFix/>
          </a:blip>
          <a:srcRect/>
          <a:stretch/>
        </p:blipFill>
        <p:spPr>
          <a:xfrm>
            <a:off x="6659552" y="6582642"/>
            <a:ext cx="468093" cy="143017"/>
          </a:xfrm>
          <a:prstGeom prst="rect">
            <a:avLst/>
          </a:prstGeom>
          <a:noFill/>
          <a:ln>
            <a:noFill/>
          </a:ln>
        </p:spPr>
      </p:pic>
      <p:pic>
        <p:nvPicPr>
          <p:cNvPr id="69" name="Google Shape;69;p4"/>
          <p:cNvPicPr preferRelativeResize="0"/>
          <p:nvPr/>
        </p:nvPicPr>
        <p:blipFill rotWithShape="1">
          <a:blip r:embed="rId17">
            <a:alphaModFix/>
          </a:blip>
          <a:srcRect/>
          <a:stretch/>
        </p:blipFill>
        <p:spPr>
          <a:xfrm>
            <a:off x="11174805" y="6054198"/>
            <a:ext cx="298513" cy="298515"/>
          </a:xfrm>
          <a:prstGeom prst="rect">
            <a:avLst/>
          </a:prstGeom>
          <a:noFill/>
          <a:ln>
            <a:noFill/>
          </a:ln>
        </p:spPr>
      </p:pic>
      <p:pic>
        <p:nvPicPr>
          <p:cNvPr id="70" name="Google Shape;70;p4"/>
          <p:cNvPicPr preferRelativeResize="0"/>
          <p:nvPr/>
        </p:nvPicPr>
        <p:blipFill rotWithShape="1">
          <a:blip r:embed="rId18">
            <a:alphaModFix/>
          </a:blip>
          <a:srcRect/>
          <a:stretch/>
        </p:blipFill>
        <p:spPr>
          <a:xfrm>
            <a:off x="6744338" y="6054186"/>
            <a:ext cx="298511" cy="298540"/>
          </a:xfrm>
          <a:prstGeom prst="rect">
            <a:avLst/>
          </a:prstGeom>
          <a:noFill/>
          <a:ln>
            <a:noFill/>
          </a:ln>
        </p:spPr>
      </p:pic>
      <p:pic>
        <p:nvPicPr>
          <p:cNvPr id="71" name="Google Shape;71;p4"/>
          <p:cNvPicPr preferRelativeResize="0"/>
          <p:nvPr/>
        </p:nvPicPr>
        <p:blipFill rotWithShape="1">
          <a:blip r:embed="rId19">
            <a:alphaModFix/>
          </a:blip>
          <a:srcRect/>
          <a:stretch/>
        </p:blipFill>
        <p:spPr>
          <a:xfrm>
            <a:off x="7272525" y="6054198"/>
            <a:ext cx="298513" cy="298515"/>
          </a:xfrm>
          <a:prstGeom prst="rect">
            <a:avLst/>
          </a:prstGeom>
          <a:noFill/>
          <a:ln>
            <a:noFill/>
          </a:ln>
        </p:spPr>
      </p:pic>
      <p:pic>
        <p:nvPicPr>
          <p:cNvPr id="72" name="Google Shape;72;p4"/>
          <p:cNvPicPr preferRelativeResize="0"/>
          <p:nvPr/>
        </p:nvPicPr>
        <p:blipFill rotWithShape="1">
          <a:blip r:embed="rId20">
            <a:alphaModFix/>
          </a:blip>
          <a:srcRect/>
          <a:stretch/>
        </p:blipFill>
        <p:spPr>
          <a:xfrm>
            <a:off x="8695537" y="6582647"/>
            <a:ext cx="558988" cy="143007"/>
          </a:xfrm>
          <a:prstGeom prst="rect">
            <a:avLst/>
          </a:prstGeom>
          <a:noFill/>
          <a:ln>
            <a:noFill/>
          </a:ln>
        </p:spPr>
      </p:pic>
      <p:pic>
        <p:nvPicPr>
          <p:cNvPr id="73" name="Google Shape;73;p4"/>
          <p:cNvPicPr preferRelativeResize="0"/>
          <p:nvPr/>
        </p:nvPicPr>
        <p:blipFill rotWithShape="1">
          <a:blip r:embed="rId21">
            <a:alphaModFix/>
          </a:blip>
          <a:srcRect/>
          <a:stretch/>
        </p:blipFill>
        <p:spPr>
          <a:xfrm>
            <a:off x="11758187" y="6054187"/>
            <a:ext cx="298515" cy="298538"/>
          </a:xfrm>
          <a:prstGeom prst="rect">
            <a:avLst/>
          </a:prstGeom>
          <a:noFill/>
          <a:ln>
            <a:noFill/>
          </a:ln>
        </p:spPr>
      </p:pic>
      <p:pic>
        <p:nvPicPr>
          <p:cNvPr id="74" name="Google Shape;74;p4"/>
          <p:cNvPicPr preferRelativeResize="0"/>
          <p:nvPr/>
        </p:nvPicPr>
        <p:blipFill rotWithShape="1">
          <a:blip r:embed="rId22">
            <a:alphaModFix/>
          </a:blip>
          <a:srcRect/>
          <a:stretch/>
        </p:blipFill>
        <p:spPr>
          <a:xfrm>
            <a:off x="7845346" y="6065771"/>
            <a:ext cx="275344" cy="275368"/>
          </a:xfrm>
          <a:prstGeom prst="rect">
            <a:avLst/>
          </a:prstGeom>
          <a:noFill/>
          <a:ln>
            <a:noFill/>
          </a:ln>
        </p:spPr>
      </p:pic>
      <p:pic>
        <p:nvPicPr>
          <p:cNvPr id="75" name="Google Shape;75;p4"/>
          <p:cNvPicPr preferRelativeResize="0"/>
          <p:nvPr/>
        </p:nvPicPr>
        <p:blipFill rotWithShape="1">
          <a:blip r:embed="rId23">
            <a:alphaModFix/>
          </a:blip>
          <a:srcRect/>
          <a:stretch/>
        </p:blipFill>
        <p:spPr>
          <a:xfrm>
            <a:off x="9373595" y="5923960"/>
            <a:ext cx="558988" cy="558990"/>
          </a:xfrm>
          <a:prstGeom prst="rect">
            <a:avLst/>
          </a:prstGeom>
          <a:noFill/>
          <a:ln>
            <a:noFill/>
          </a:ln>
        </p:spPr>
      </p:pic>
      <p:pic>
        <p:nvPicPr>
          <p:cNvPr id="76" name="Google Shape;76;p4"/>
          <p:cNvPicPr preferRelativeResize="0"/>
          <p:nvPr/>
        </p:nvPicPr>
        <p:blipFill rotWithShape="1">
          <a:blip r:embed="rId24">
            <a:alphaModFix/>
          </a:blip>
          <a:srcRect/>
          <a:stretch/>
        </p:blipFill>
        <p:spPr>
          <a:xfrm>
            <a:off x="8632554" y="5375138"/>
            <a:ext cx="725615" cy="725618"/>
          </a:xfrm>
          <a:prstGeom prst="rect">
            <a:avLst/>
          </a:prstGeom>
          <a:noFill/>
          <a:ln>
            <a:noFill/>
          </a:ln>
        </p:spPr>
      </p:pic>
      <p:pic>
        <p:nvPicPr>
          <p:cNvPr id="77" name="Google Shape;77;p4"/>
          <p:cNvPicPr preferRelativeResize="0"/>
          <p:nvPr/>
        </p:nvPicPr>
        <p:blipFill rotWithShape="1">
          <a:blip r:embed="rId25">
            <a:alphaModFix/>
          </a:blip>
          <a:srcRect/>
          <a:stretch/>
        </p:blipFill>
        <p:spPr>
          <a:xfrm>
            <a:off x="8333550" y="5158475"/>
            <a:ext cx="388350" cy="388350"/>
          </a:xfrm>
          <a:prstGeom prst="rect">
            <a:avLst/>
          </a:prstGeom>
          <a:noFill/>
          <a:ln>
            <a:noFill/>
          </a:ln>
        </p:spPr>
      </p:pic>
      <p:pic>
        <p:nvPicPr>
          <p:cNvPr id="78" name="Google Shape;78;p4"/>
          <p:cNvPicPr preferRelativeResize="0"/>
          <p:nvPr/>
        </p:nvPicPr>
        <p:blipFill rotWithShape="1">
          <a:blip r:embed="rId26">
            <a:alphaModFix/>
          </a:blip>
          <a:srcRect/>
          <a:stretch/>
        </p:blipFill>
        <p:spPr>
          <a:xfrm>
            <a:off x="5940550" y="6109805"/>
            <a:ext cx="590861" cy="187301"/>
          </a:xfrm>
          <a:prstGeom prst="rect">
            <a:avLst/>
          </a:prstGeom>
          <a:noFill/>
          <a:ln>
            <a:noFill/>
          </a:ln>
        </p:spPr>
      </p:pic>
      <p:pic>
        <p:nvPicPr>
          <p:cNvPr id="79" name="Google Shape;79;p4"/>
          <p:cNvPicPr preferRelativeResize="0"/>
          <p:nvPr/>
        </p:nvPicPr>
        <p:blipFill rotWithShape="1">
          <a:blip r:embed="rId27">
            <a:alphaModFix/>
          </a:blip>
          <a:srcRect/>
          <a:stretch/>
        </p:blipFill>
        <p:spPr>
          <a:xfrm>
            <a:off x="8398109" y="6093805"/>
            <a:ext cx="774289" cy="219275"/>
          </a:xfrm>
          <a:prstGeom prst="rect">
            <a:avLst/>
          </a:prstGeom>
          <a:noFill/>
          <a:ln>
            <a:noFill/>
          </a:ln>
        </p:spPr>
      </p:pic>
      <p:pic>
        <p:nvPicPr>
          <p:cNvPr id="80" name="Google Shape;80;p4"/>
          <p:cNvPicPr preferRelativeResize="0"/>
          <p:nvPr/>
        </p:nvPicPr>
        <p:blipFill rotWithShape="1">
          <a:blip r:embed="rId28">
            <a:alphaModFix/>
          </a:blip>
          <a:srcRect/>
          <a:stretch/>
        </p:blipFill>
        <p:spPr>
          <a:xfrm>
            <a:off x="10184533" y="6131955"/>
            <a:ext cx="705429" cy="143001"/>
          </a:xfrm>
          <a:prstGeom prst="rect">
            <a:avLst/>
          </a:prstGeom>
          <a:noFill/>
          <a:ln>
            <a:noFill/>
          </a:ln>
        </p:spPr>
      </p:pic>
      <p:pic>
        <p:nvPicPr>
          <p:cNvPr id="81" name="Google Shape;81;p4"/>
          <p:cNvPicPr preferRelativeResize="0"/>
          <p:nvPr/>
        </p:nvPicPr>
        <p:blipFill rotWithShape="1">
          <a:blip r:embed="rId29">
            <a:alphaModFix/>
          </a:blip>
          <a:srcRect/>
          <a:stretch/>
        </p:blipFill>
        <p:spPr>
          <a:xfrm>
            <a:off x="10784300" y="6571850"/>
            <a:ext cx="558975" cy="158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89"/>
        <p:cNvGrpSpPr/>
        <p:nvPr/>
      </p:nvGrpSpPr>
      <p:grpSpPr>
        <a:xfrm>
          <a:off x="0" y="0"/>
          <a:ext cx="0" cy="0"/>
          <a:chOff x="0" y="0"/>
          <a:chExt cx="0" cy="0"/>
        </a:xfrm>
      </p:grpSpPr>
      <p:sp>
        <p:nvSpPr>
          <p:cNvPr id="90" name="Google Shape;90;p6"/>
          <p:cNvSpPr/>
          <p:nvPr/>
        </p:nvSpPr>
        <p:spPr>
          <a:xfrm>
            <a:off x="709684" y="-2265"/>
            <a:ext cx="11484734" cy="682273"/>
          </a:xfrm>
          <a:prstGeom prst="rect">
            <a:avLst/>
          </a:prstGeom>
          <a:solidFill>
            <a:srgbClr val="2C2A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91" name="Google Shape;91;p6" descr="Imagen que contiene paraguas&#10;&#10;Descripción generada con confianza muy alta"/>
          <p:cNvPicPr preferRelativeResize="0"/>
          <p:nvPr/>
        </p:nvPicPr>
        <p:blipFill rotWithShape="1">
          <a:blip r:embed="rId2">
            <a:alphaModFix/>
          </a:blip>
          <a:srcRect/>
          <a:stretch/>
        </p:blipFill>
        <p:spPr>
          <a:xfrm>
            <a:off x="9357360" y="-4410"/>
            <a:ext cx="2865120" cy="689540"/>
          </a:xfrm>
          <a:prstGeom prst="rect">
            <a:avLst/>
          </a:prstGeom>
          <a:noFill/>
          <a:ln>
            <a:noFill/>
          </a:ln>
        </p:spPr>
      </p:pic>
      <p:pic>
        <p:nvPicPr>
          <p:cNvPr id="92" name="Google Shape;92;p6"/>
          <p:cNvPicPr preferRelativeResize="0"/>
          <p:nvPr/>
        </p:nvPicPr>
        <p:blipFill rotWithShape="1">
          <a:blip r:embed="rId3">
            <a:alphaModFix/>
          </a:blip>
          <a:srcRect/>
          <a:stretch/>
        </p:blipFill>
        <p:spPr>
          <a:xfrm>
            <a:off x="0" y="719286"/>
            <a:ext cx="12228347" cy="2315504"/>
          </a:xfrm>
          <a:prstGeom prst="rect">
            <a:avLst/>
          </a:prstGeom>
          <a:noFill/>
          <a:ln>
            <a:noFill/>
          </a:ln>
        </p:spPr>
      </p:pic>
      <p:pic>
        <p:nvPicPr>
          <p:cNvPr id="93" name="Google Shape;93;p6" descr="Imagen que contiene reloj&#10;&#10;Descripción generada con confianza muy alta"/>
          <p:cNvPicPr preferRelativeResize="0"/>
          <p:nvPr/>
        </p:nvPicPr>
        <p:blipFill rotWithShape="1">
          <a:blip r:embed="rId4">
            <a:alphaModFix/>
          </a:blip>
          <a:srcRect/>
          <a:stretch/>
        </p:blipFill>
        <p:spPr>
          <a:xfrm>
            <a:off x="91440" y="6598818"/>
            <a:ext cx="1412240" cy="172923"/>
          </a:xfrm>
          <a:prstGeom prst="rect">
            <a:avLst/>
          </a:prstGeom>
          <a:noFill/>
          <a:ln>
            <a:noFill/>
          </a:ln>
        </p:spPr>
      </p:pic>
      <p:sp>
        <p:nvSpPr>
          <p:cNvPr id="94" name="Google Shape;94;p6"/>
          <p:cNvSpPr/>
          <p:nvPr/>
        </p:nvSpPr>
        <p:spPr>
          <a:xfrm rot="10800000" flipH="1">
            <a:off x="-4360" y="6493038"/>
            <a:ext cx="12191999" cy="44428"/>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5" name="Google Shape;95;p6"/>
          <p:cNvSpPr/>
          <p:nvPr/>
        </p:nvSpPr>
        <p:spPr>
          <a:xfrm>
            <a:off x="-8586" y="673567"/>
            <a:ext cx="12217987" cy="45719"/>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6" name="Google Shape;96;p6"/>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 name="Google Shape;97;p6" descr="Imagen que contiene objeto, reloj&#10;&#10;Descripción generada con confianza muy alta"/>
          <p:cNvPicPr preferRelativeResize="0"/>
          <p:nvPr/>
        </p:nvPicPr>
        <p:blipFill rotWithShape="1">
          <a:blip r:embed="rId5">
            <a:alphaModFix/>
          </a:blip>
          <a:srcRect/>
          <a:stretch/>
        </p:blipFill>
        <p:spPr>
          <a:xfrm>
            <a:off x="11152909" y="6640049"/>
            <a:ext cx="914401" cy="117245"/>
          </a:xfrm>
          <a:prstGeom prst="rect">
            <a:avLst/>
          </a:prstGeom>
          <a:noFill/>
          <a:ln>
            <a:noFill/>
          </a:ln>
        </p:spPr>
      </p:pic>
      <p:sp>
        <p:nvSpPr>
          <p:cNvPr id="98" name="Google Shape;98;p6"/>
          <p:cNvSpPr txBox="1">
            <a:spLocks noGrp="1"/>
          </p:cNvSpPr>
          <p:nvPr>
            <p:ph type="body" idx="1"/>
          </p:nvPr>
        </p:nvSpPr>
        <p:spPr>
          <a:xfrm>
            <a:off x="833438" y="1037255"/>
            <a:ext cx="10515600" cy="50625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200"/>
              <a:buFont typeface="Arial"/>
              <a:buNone/>
              <a:defRPr sz="22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99" name="Google Shape;99;p6" descr="Imagen que contiene señal&#10;&#10;Descripción generada con confianza muy alta"/>
          <p:cNvPicPr preferRelativeResize="0"/>
          <p:nvPr/>
        </p:nvPicPr>
        <p:blipFill rotWithShape="1">
          <a:blip r:embed="rId6">
            <a:alphaModFix/>
          </a:blip>
          <a:srcRect/>
          <a:stretch/>
        </p:blipFill>
        <p:spPr>
          <a:xfrm>
            <a:off x="50370" y="43518"/>
            <a:ext cx="597385" cy="6020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25"/>
        <p:cNvGrpSpPr/>
        <p:nvPr/>
      </p:nvGrpSpPr>
      <p:grpSpPr>
        <a:xfrm>
          <a:off x="0" y="0"/>
          <a:ext cx="0" cy="0"/>
          <a:chOff x="0" y="0"/>
          <a:chExt cx="0" cy="0"/>
        </a:xfrm>
      </p:grpSpPr>
      <p:pic>
        <p:nvPicPr>
          <p:cNvPr id="126" name="Google Shape;126;p10"/>
          <p:cNvPicPr preferRelativeResize="0"/>
          <p:nvPr/>
        </p:nvPicPr>
        <p:blipFill rotWithShape="1">
          <a:blip r:embed="rId2">
            <a:alphaModFix/>
          </a:blip>
          <a:srcRect/>
          <a:stretch/>
        </p:blipFill>
        <p:spPr>
          <a:xfrm>
            <a:off x="-21258" y="5077769"/>
            <a:ext cx="12220905" cy="1789617"/>
          </a:xfrm>
          <a:prstGeom prst="rect">
            <a:avLst/>
          </a:prstGeom>
          <a:noFill/>
          <a:ln>
            <a:noFill/>
          </a:ln>
        </p:spPr>
      </p:pic>
      <p:sp>
        <p:nvSpPr>
          <p:cNvPr id="127" name="Google Shape;127;p10"/>
          <p:cNvSpPr/>
          <p:nvPr/>
        </p:nvSpPr>
        <p:spPr>
          <a:xfrm>
            <a:off x="-12672" y="-1693"/>
            <a:ext cx="12207255" cy="5083127"/>
          </a:xfrm>
          <a:prstGeom prst="rect">
            <a:avLst/>
          </a:prstGeom>
          <a:solidFill>
            <a:srgbClr val="2C2A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8" name="Google Shape;128;p10"/>
          <p:cNvSpPr/>
          <p:nvPr/>
        </p:nvSpPr>
        <p:spPr>
          <a:xfrm>
            <a:off x="-23404" y="5041245"/>
            <a:ext cx="12217987" cy="67793"/>
          </a:xfrm>
          <a:prstGeom prst="rect">
            <a:avLst/>
          </a:prstGeom>
          <a:solidFill>
            <a:srgbClr val="EC20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129" name="Google Shape;129;p10"/>
          <p:cNvPicPr preferRelativeResize="0"/>
          <p:nvPr/>
        </p:nvPicPr>
        <p:blipFill rotWithShape="1">
          <a:blip r:embed="rId3">
            <a:alphaModFix/>
          </a:blip>
          <a:srcRect/>
          <a:stretch/>
        </p:blipFill>
        <p:spPr>
          <a:xfrm>
            <a:off x="6925270" y="2078"/>
            <a:ext cx="5269313" cy="5124473"/>
          </a:xfrm>
          <a:prstGeom prst="rect">
            <a:avLst/>
          </a:prstGeom>
          <a:noFill/>
          <a:ln>
            <a:noFill/>
          </a:ln>
        </p:spPr>
      </p:pic>
      <p:pic>
        <p:nvPicPr>
          <p:cNvPr id="130" name="Google Shape;130;p10"/>
          <p:cNvPicPr preferRelativeResize="0"/>
          <p:nvPr/>
        </p:nvPicPr>
        <p:blipFill rotWithShape="1">
          <a:blip r:embed="rId4">
            <a:alphaModFix/>
          </a:blip>
          <a:srcRect/>
          <a:stretch/>
        </p:blipFill>
        <p:spPr>
          <a:xfrm>
            <a:off x="5766922" y="5091109"/>
            <a:ext cx="56431" cy="1779453"/>
          </a:xfrm>
          <a:prstGeom prst="rect">
            <a:avLst/>
          </a:prstGeom>
          <a:noFill/>
          <a:ln>
            <a:noFill/>
          </a:ln>
        </p:spPr>
      </p:pic>
      <p:pic>
        <p:nvPicPr>
          <p:cNvPr id="131" name="Google Shape;131;p10" descr="Imagen que contiene dibujo&#10;&#10;Descripción generada con confianza muy alta"/>
          <p:cNvPicPr preferRelativeResize="0"/>
          <p:nvPr/>
        </p:nvPicPr>
        <p:blipFill rotWithShape="1">
          <a:blip r:embed="rId5">
            <a:alphaModFix/>
          </a:blip>
          <a:srcRect/>
          <a:stretch/>
        </p:blipFill>
        <p:spPr>
          <a:xfrm>
            <a:off x="5996725" y="4000498"/>
            <a:ext cx="284410" cy="295142"/>
          </a:xfrm>
          <a:prstGeom prst="rect">
            <a:avLst/>
          </a:prstGeom>
          <a:noFill/>
          <a:ln>
            <a:noFill/>
          </a:ln>
        </p:spPr>
      </p:pic>
      <p:pic>
        <p:nvPicPr>
          <p:cNvPr id="132" name="Google Shape;132;p10"/>
          <p:cNvPicPr preferRelativeResize="0"/>
          <p:nvPr/>
        </p:nvPicPr>
        <p:blipFill rotWithShape="1">
          <a:blip r:embed="rId6">
            <a:alphaModFix/>
          </a:blip>
          <a:srcRect/>
          <a:stretch/>
        </p:blipFill>
        <p:spPr>
          <a:xfrm>
            <a:off x="6581640" y="4000499"/>
            <a:ext cx="284410" cy="295142"/>
          </a:xfrm>
          <a:prstGeom prst="rect">
            <a:avLst/>
          </a:prstGeom>
          <a:noFill/>
          <a:ln>
            <a:noFill/>
          </a:ln>
        </p:spPr>
      </p:pic>
      <p:pic>
        <p:nvPicPr>
          <p:cNvPr id="133" name="Google Shape;133;p10" descr="Imagen que contiene dibujo&#10;&#10;Descripción generada con confianza muy alta"/>
          <p:cNvPicPr preferRelativeResize="0"/>
          <p:nvPr/>
        </p:nvPicPr>
        <p:blipFill rotWithShape="1">
          <a:blip r:embed="rId7">
            <a:alphaModFix/>
          </a:blip>
          <a:srcRect/>
          <a:stretch/>
        </p:blipFill>
        <p:spPr>
          <a:xfrm>
            <a:off x="904204" y="1886218"/>
            <a:ext cx="348804" cy="359536"/>
          </a:xfrm>
          <a:prstGeom prst="rect">
            <a:avLst/>
          </a:prstGeom>
          <a:noFill/>
          <a:ln>
            <a:noFill/>
          </a:ln>
        </p:spPr>
      </p:pic>
      <p:pic>
        <p:nvPicPr>
          <p:cNvPr id="134" name="Google Shape;134;p10" descr="Imagen que contiene dibujo&#10;&#10;Descripción generada con confianza muy alta"/>
          <p:cNvPicPr preferRelativeResize="0"/>
          <p:nvPr/>
        </p:nvPicPr>
        <p:blipFill rotWithShape="1">
          <a:blip r:embed="rId8">
            <a:alphaModFix/>
          </a:blip>
          <a:srcRect/>
          <a:stretch/>
        </p:blipFill>
        <p:spPr>
          <a:xfrm>
            <a:off x="5411810" y="4000499"/>
            <a:ext cx="284410" cy="295142"/>
          </a:xfrm>
          <a:prstGeom prst="rect">
            <a:avLst/>
          </a:prstGeom>
          <a:noFill/>
          <a:ln>
            <a:noFill/>
          </a:ln>
        </p:spPr>
      </p:pic>
      <p:pic>
        <p:nvPicPr>
          <p:cNvPr id="135" name="Google Shape;135;p10" descr="Imagen que contiene dibujo&#10;&#10;Descripción generada con confianza muy alta"/>
          <p:cNvPicPr preferRelativeResize="0"/>
          <p:nvPr/>
        </p:nvPicPr>
        <p:blipFill rotWithShape="1">
          <a:blip r:embed="rId9">
            <a:alphaModFix/>
          </a:blip>
          <a:srcRect/>
          <a:stretch/>
        </p:blipFill>
        <p:spPr>
          <a:xfrm>
            <a:off x="904204" y="1338865"/>
            <a:ext cx="348804" cy="359536"/>
          </a:xfrm>
          <a:prstGeom prst="rect">
            <a:avLst/>
          </a:prstGeom>
          <a:noFill/>
          <a:ln>
            <a:noFill/>
          </a:ln>
        </p:spPr>
      </p:pic>
      <p:sp>
        <p:nvSpPr>
          <p:cNvPr id="136" name="Google Shape;136;p10"/>
          <p:cNvSpPr txBox="1"/>
          <p:nvPr/>
        </p:nvSpPr>
        <p:spPr>
          <a:xfrm>
            <a:off x="1375893" y="1279301"/>
            <a:ext cx="535117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Roboto"/>
                <a:ea typeface="Roboto"/>
                <a:cs typeface="Roboto"/>
                <a:sym typeface="Roboto"/>
              </a:rPr>
              <a:t>http://laconga.redclara.net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Roboto"/>
                <a:ea typeface="Roboto"/>
                <a:cs typeface="Roboto"/>
                <a:sym typeface="Roboto"/>
              </a:rPr>
              <a:t>contacto@laconga.redclara.net</a:t>
            </a:r>
            <a:endParaRPr sz="1400" b="0" i="0" u="none" strike="noStrike" cap="none">
              <a:solidFill>
                <a:srgbClr val="000000"/>
              </a:solidFill>
              <a:latin typeface="Arial"/>
              <a:ea typeface="Arial"/>
              <a:cs typeface="Arial"/>
              <a:sym typeface="Arial"/>
            </a:endParaRPr>
          </a:p>
        </p:txBody>
      </p:sp>
      <p:sp>
        <p:nvSpPr>
          <p:cNvPr id="137" name="Google Shape;137;p10"/>
          <p:cNvSpPr txBox="1"/>
          <p:nvPr/>
        </p:nvSpPr>
        <p:spPr>
          <a:xfrm>
            <a:off x="4835275" y="4424050"/>
            <a:ext cx="26073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Roboto"/>
                <a:ea typeface="Roboto"/>
                <a:cs typeface="Roboto"/>
                <a:sym typeface="Roboto"/>
              </a:rPr>
              <a:t>lacongaphysics</a:t>
            </a:r>
            <a:endParaRPr sz="1800" b="0" i="0" u="none" strike="noStrike" cap="none">
              <a:solidFill>
                <a:schemeClr val="lt1"/>
              </a:solidFill>
              <a:latin typeface="Roboto"/>
              <a:ea typeface="Roboto"/>
              <a:cs typeface="Roboto"/>
              <a:sym typeface="Roboto"/>
            </a:endParaRPr>
          </a:p>
        </p:txBody>
      </p:sp>
      <p:pic>
        <p:nvPicPr>
          <p:cNvPr id="138" name="Google Shape;138;p10"/>
          <p:cNvPicPr preferRelativeResize="0"/>
          <p:nvPr/>
        </p:nvPicPr>
        <p:blipFill rotWithShape="1">
          <a:blip r:embed="rId10">
            <a:alphaModFix/>
          </a:blip>
          <a:srcRect/>
          <a:stretch/>
        </p:blipFill>
        <p:spPr>
          <a:xfrm>
            <a:off x="1048882" y="5356951"/>
            <a:ext cx="4081453" cy="1065041"/>
          </a:xfrm>
          <a:prstGeom prst="rect">
            <a:avLst/>
          </a:prstGeom>
          <a:noFill/>
          <a:ln>
            <a:noFill/>
          </a:ln>
        </p:spPr>
      </p:pic>
      <p:sp>
        <p:nvSpPr>
          <p:cNvPr id="139" name="Google Shape;139;p10"/>
          <p:cNvSpPr/>
          <p:nvPr/>
        </p:nvSpPr>
        <p:spPr>
          <a:xfrm>
            <a:off x="5996725" y="6029838"/>
            <a:ext cx="6096000"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s-ES" sz="1000" b="0" i="0" u="none" strike="noStrike" cap="none">
                <a:solidFill>
                  <a:schemeClr val="dk1"/>
                </a:solidFill>
                <a:latin typeface="Roboto"/>
                <a:ea typeface="Roboto"/>
                <a:cs typeface="Roboto"/>
                <a:sym typeface="Roboto"/>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sz="1000" b="0" i="0" u="none" strike="noStrike" cap="none">
              <a:solidFill>
                <a:schemeClr val="dk1"/>
              </a:solidFill>
              <a:latin typeface="Roboto"/>
              <a:ea typeface="Roboto"/>
              <a:cs typeface="Roboto"/>
              <a:sym typeface="Roboto"/>
            </a:endParaRPr>
          </a:p>
        </p:txBody>
      </p:sp>
      <p:pic>
        <p:nvPicPr>
          <p:cNvPr id="140" name="Google Shape;140;p10" descr="Imagen que contiene alimentos, plato&#10;&#10;Descripción generada con confianza muy alta"/>
          <p:cNvPicPr preferRelativeResize="0"/>
          <p:nvPr/>
        </p:nvPicPr>
        <p:blipFill rotWithShape="1">
          <a:blip r:embed="rId11">
            <a:alphaModFix/>
          </a:blip>
          <a:srcRect/>
          <a:stretch/>
        </p:blipFill>
        <p:spPr>
          <a:xfrm>
            <a:off x="8118984" y="5465581"/>
            <a:ext cx="2108750" cy="4588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838200" y="365125"/>
            <a:ext cx="7262078" cy="13199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Libre Franklin Thin"/>
              <a:buNone/>
              <a:defRPr sz="44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 name="Google Shape;14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4" name="Google Shape;14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5" name="Google Shape;14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6" name="Google Shape;14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7" name="Google Shape;14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48"/>
        <p:cNvGrpSpPr/>
        <p:nvPr/>
      </p:nvGrpSpPr>
      <p:grpSpPr>
        <a:xfrm>
          <a:off x="0" y="0"/>
          <a:ext cx="0" cy="0"/>
          <a:chOff x="0" y="0"/>
          <a:chExt cx="0" cy="0"/>
        </a:xfrm>
      </p:grpSpPr>
      <p:sp>
        <p:nvSpPr>
          <p:cNvPr id="149" name="Google Shape;149;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Libre Franklin Thin"/>
              <a:buNone/>
              <a:defRPr sz="44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0" name="Google Shape;150;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151" name="Google Shape;151;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2" name="Google Shape;152;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153" name="Google Shape;153;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4" name="Google Shape;15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5" name="Google Shape;1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6" name="Google Shape;1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838200" y="365125"/>
            <a:ext cx="7262078" cy="13199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Libre Franklin Thin"/>
              <a:buNone/>
              <a:defRPr sz="4400" b="0" i="0" u="none" strike="noStrike" cap="none">
                <a:solidFill>
                  <a:schemeClr val="lt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0" name="Google Shape;16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1" name="Google Shape;16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62"/>
        <p:cNvGrpSpPr/>
        <p:nvPr/>
      </p:nvGrpSpPr>
      <p:grpSpPr>
        <a:xfrm>
          <a:off x="0" y="0"/>
          <a:ext cx="0" cy="0"/>
          <a:chOff x="0" y="0"/>
          <a:chExt cx="0" cy="0"/>
        </a:xfrm>
      </p:grpSpPr>
      <p:sp>
        <p:nvSpPr>
          <p:cNvPr id="163" name="Google Shape;16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4" name="Google Shape;16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5" name="Google Shape;16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link.springer.com/article/10.1140/epjb/s10051-023-00542-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0.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7.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563354" y="161778"/>
            <a:ext cx="11065289" cy="1320000"/>
          </a:xfrm>
          <a:prstGeom prst="rect">
            <a:avLst/>
          </a:prstGeom>
          <a:noFill/>
          <a:ln>
            <a:noFill/>
          </a:ln>
        </p:spPr>
        <p:txBody>
          <a:bodyPr spcFirstLastPara="1" wrap="square" lIns="91425" tIns="45700" rIns="91425" bIns="45700" anchor="ctr" anchorCtr="0">
            <a:noAutofit/>
          </a:bodyPr>
          <a:lstStyle/>
          <a:p>
            <a:pPr algn="ctr"/>
            <a:r>
              <a:rPr lang="en-US" sz="3600" dirty="0">
                <a:latin typeface="Segoe UI Emoji" panose="020B0502040204020203" pitchFamily="34" charset="0"/>
                <a:ea typeface="Segoe UI Emoji" panose="020B0502040204020203" pitchFamily="34" charset="0"/>
              </a:rPr>
              <a:t>Revisiting the electronic properties of disclinated</a:t>
            </a:r>
            <a:br>
              <a:rPr lang="en-US" sz="3600" dirty="0">
                <a:latin typeface="Segoe UI Emoji" panose="020B0502040204020203" pitchFamily="34" charset="0"/>
                <a:ea typeface="Segoe UI Emoji" panose="020B0502040204020203" pitchFamily="34" charset="0"/>
              </a:rPr>
            </a:br>
            <a:r>
              <a:rPr lang="en-US" sz="3600" dirty="0">
                <a:latin typeface="Segoe UI Emoji" panose="020B0502040204020203" pitchFamily="34" charset="0"/>
                <a:ea typeface="Segoe UI Emoji" panose="020B0502040204020203" pitchFamily="34" charset="0"/>
              </a:rPr>
              <a:t>graphene sheets</a:t>
            </a:r>
            <a:endParaRPr sz="6600" dirty="0">
              <a:latin typeface="Segoe UI Emoji" panose="020B0502040204020203" pitchFamily="34" charset="0"/>
              <a:ea typeface="Segoe UI Emoji" panose="020B0502040204020203" pitchFamily="34" charset="0"/>
            </a:endParaRPr>
          </a:p>
        </p:txBody>
      </p:sp>
      <mc:AlternateContent xmlns:mc="http://schemas.openxmlformats.org/markup-compatibility/2006" xmlns:a14="http://schemas.microsoft.com/office/drawing/2010/main">
        <mc:Choice Requires="a14">
          <p:sp>
            <p:nvSpPr>
              <p:cNvPr id="197" name="Google Shape;197;p19"/>
              <p:cNvSpPr txBox="1">
                <a:spLocks noGrp="1"/>
              </p:cNvSpPr>
              <p:nvPr>
                <p:ph type="body" idx="1"/>
              </p:nvPr>
            </p:nvSpPr>
            <p:spPr>
              <a:xfrm>
                <a:off x="166114" y="1481778"/>
                <a:ext cx="11859768" cy="3537483"/>
              </a:xfrm>
              <a:prstGeom prst="rect">
                <a:avLst/>
              </a:prstGeom>
              <a:noFill/>
              <a:ln>
                <a:noFill/>
              </a:ln>
            </p:spPr>
            <p:txBody>
              <a:bodyPr spcFirstLastPara="1" wrap="square" lIns="91425" tIns="45700" rIns="91425" bIns="45700" anchor="t" anchorCtr="0">
                <a:noAutofit/>
              </a:bodyPr>
              <a:lstStyle/>
              <a:p>
                <a:pPr marL="0" lvl="0" indent="0" algn="ctr">
                  <a:spcBef>
                    <a:spcPts val="0"/>
                  </a:spcBef>
                </a:pPr>
                <a14:m>
                  <m:oMath xmlns:m="http://schemas.openxmlformats.org/officeDocument/2006/math">
                    <m:sSup>
                      <m:sSupPr>
                        <m:ctrlPr>
                          <a:rPr lang="pt-BR" sz="1800" i="1" smtClean="0">
                            <a:latin typeface="Cambria Math" panose="02040503050406030204" pitchFamily="18" charset="0"/>
                            <a:ea typeface="Segoe UI Emoji" panose="020B0502040204020203" pitchFamily="34" charset="0"/>
                          </a:rPr>
                        </m:ctrlPr>
                      </m:sSupPr>
                      <m:e>
                        <m:r>
                          <m:rPr>
                            <m:nor/>
                          </m:rPr>
                          <a:rPr lang="pt-BR" sz="1800" dirty="0">
                            <a:latin typeface="Segoe UI Emoji" panose="020B0502040204020203" pitchFamily="34" charset="0"/>
                            <a:ea typeface="Segoe UI Emoji" panose="020B0502040204020203" pitchFamily="34" charset="0"/>
                          </a:rPr>
                          <m:t>Nicol</m:t>
                        </m:r>
                        <m:r>
                          <m:rPr>
                            <m:nor/>
                          </m:rPr>
                          <a:rPr lang="pt-BR" sz="1800" dirty="0">
                            <a:latin typeface="Segoe UI Emoji" panose="020B0502040204020203" pitchFamily="34" charset="0"/>
                            <a:ea typeface="Segoe UI Emoji" panose="020B0502040204020203" pitchFamily="34" charset="0"/>
                          </a:rPr>
                          <m:t>á</m:t>
                        </m:r>
                        <m:r>
                          <m:rPr>
                            <m:nor/>
                          </m:rPr>
                          <a:rPr lang="pt-BR" sz="1800" dirty="0">
                            <a:latin typeface="Segoe UI Emoji" panose="020B0502040204020203" pitchFamily="34" charset="0"/>
                            <a:ea typeface="Segoe UI Emoji" panose="020B0502040204020203" pitchFamily="34" charset="0"/>
                          </a:rPr>
                          <m:t>s</m:t>
                        </m:r>
                        <m:r>
                          <m:rPr>
                            <m:nor/>
                          </m:rPr>
                          <a:rPr lang="pt-BR" sz="1800" dirty="0">
                            <a:latin typeface="Segoe UI Emoji" panose="020B0502040204020203" pitchFamily="34" charset="0"/>
                            <a:ea typeface="Segoe UI Emoji" panose="020B0502040204020203" pitchFamily="34" charset="0"/>
                          </a:rPr>
                          <m:t> </m:t>
                        </m:r>
                        <m:r>
                          <m:rPr>
                            <m:nor/>
                          </m:rPr>
                          <a:rPr lang="pt-BR" sz="1800" dirty="0">
                            <a:latin typeface="Segoe UI Emoji" panose="020B0502040204020203" pitchFamily="34" charset="0"/>
                            <a:ea typeface="Segoe UI Emoji" panose="020B0502040204020203" pitchFamily="34" charset="0"/>
                          </a:rPr>
                          <m:t>Fern</m:t>
                        </m:r>
                        <m:r>
                          <m:rPr>
                            <m:nor/>
                          </m:rPr>
                          <a:rPr lang="pt-BR" sz="1800" dirty="0">
                            <a:latin typeface="Segoe UI Emoji" panose="020B0502040204020203" pitchFamily="34" charset="0"/>
                            <a:ea typeface="Segoe UI Emoji" panose="020B0502040204020203" pitchFamily="34" charset="0"/>
                          </a:rPr>
                          <m:t>á</m:t>
                        </m:r>
                        <m:r>
                          <m:rPr>
                            <m:nor/>
                          </m:rPr>
                          <a:rPr lang="pt-BR" sz="1800" dirty="0">
                            <a:latin typeface="Segoe UI Emoji" panose="020B0502040204020203" pitchFamily="34" charset="0"/>
                            <a:ea typeface="Segoe UI Emoji" panose="020B0502040204020203" pitchFamily="34" charset="0"/>
                          </a:rPr>
                          <m:t>ndez</m:t>
                        </m:r>
                      </m:e>
                      <m:sup>
                        <m:r>
                          <a:rPr lang="es-AR" sz="1800" b="0" i="0" smtClean="0">
                            <a:latin typeface="Cambria Math" panose="02040503050406030204" pitchFamily="18" charset="0"/>
                            <a:ea typeface="Segoe UI Emoji" panose="020B0502040204020203" pitchFamily="34" charset="0"/>
                          </a:rPr>
                          <m:t>1</m:t>
                        </m:r>
                      </m:sup>
                    </m:sSup>
                  </m:oMath>
                </a14:m>
                <a:r>
                  <a:rPr lang="pt-BR" sz="1800" dirty="0">
                    <a:latin typeface="Segoe UI Emoji" panose="020B0502040204020203" pitchFamily="34" charset="0"/>
                    <a:ea typeface="Segoe UI Emoji" panose="020B0502040204020203" pitchFamily="34" charset="0"/>
                  </a:rPr>
                  <a:t> , </a:t>
                </a:r>
                <a14:m>
                  <m:oMath xmlns:m="http://schemas.openxmlformats.org/officeDocument/2006/math">
                    <m:sSup>
                      <m:sSupPr>
                        <m:ctrlPr>
                          <a:rPr lang="pt-BR" sz="1800" i="1">
                            <a:latin typeface="Cambria Math" panose="02040503050406030204" pitchFamily="18" charset="0"/>
                            <a:ea typeface="Segoe UI Emoji" panose="020B0502040204020203" pitchFamily="34" charset="0"/>
                          </a:rPr>
                        </m:ctrlPr>
                      </m:sSupPr>
                      <m:e>
                        <m:r>
                          <m:rPr>
                            <m:nor/>
                          </m:rPr>
                          <a:rPr lang="es-AR" sz="1800" b="0" dirty="0" smtClean="0">
                            <a:latin typeface="Segoe UI Emoji" panose="020B0502040204020203" pitchFamily="34" charset="0"/>
                            <a:ea typeface="Segoe UI Emoji" panose="020B0502040204020203" pitchFamily="34" charset="0"/>
                          </a:rPr>
                          <m:t>Pierre</m:t>
                        </m:r>
                        <m:r>
                          <m:rPr>
                            <m:nor/>
                          </m:rPr>
                          <a:rPr lang="es-AR" sz="1800" b="0" dirty="0" smtClean="0">
                            <a:latin typeface="Segoe UI Emoji" panose="020B0502040204020203" pitchFamily="34" charset="0"/>
                            <a:ea typeface="Segoe UI Emoji" panose="020B0502040204020203" pitchFamily="34" charset="0"/>
                          </a:rPr>
                          <m:t> </m:t>
                        </m:r>
                        <m:r>
                          <m:rPr>
                            <m:nor/>
                          </m:rPr>
                          <a:rPr lang="es-AR" sz="1800" b="0" dirty="0" smtClean="0">
                            <a:latin typeface="Segoe UI Emoji" panose="020B0502040204020203" pitchFamily="34" charset="0"/>
                            <a:ea typeface="Segoe UI Emoji" panose="020B0502040204020203" pitchFamily="34" charset="0"/>
                          </a:rPr>
                          <m:t>Pujol</m:t>
                        </m:r>
                      </m:e>
                      <m:sup>
                        <m:r>
                          <a:rPr lang="es-AR" sz="1800" b="0" i="0" dirty="0" smtClean="0">
                            <a:latin typeface="Cambria Math" panose="02040503050406030204" pitchFamily="18" charset="0"/>
                            <a:ea typeface="Segoe UI Emoji" panose="020B0502040204020203" pitchFamily="34" charset="0"/>
                          </a:rPr>
                          <m:t>2</m:t>
                        </m:r>
                      </m:sup>
                    </m:sSup>
                  </m:oMath>
                </a14:m>
                <a:r>
                  <a:rPr lang="pt-BR" sz="1800" dirty="0">
                    <a:latin typeface="Segoe UI Emoji" panose="020B0502040204020203" pitchFamily="34" charset="0"/>
                    <a:ea typeface="Segoe UI Emoji" panose="020B0502040204020203" pitchFamily="34" charset="0"/>
                  </a:rPr>
                  <a:t>, </a:t>
                </a:r>
                <a14:m>
                  <m:oMath xmlns:m="http://schemas.openxmlformats.org/officeDocument/2006/math">
                    <m:sSup>
                      <m:sSupPr>
                        <m:ctrlPr>
                          <a:rPr lang="pt-BR" sz="1800" i="1">
                            <a:latin typeface="Cambria Math" panose="02040503050406030204" pitchFamily="18" charset="0"/>
                            <a:ea typeface="Segoe UI Emoji" panose="020B0502040204020203" pitchFamily="34" charset="0"/>
                          </a:rPr>
                        </m:ctrlPr>
                      </m:sSupPr>
                      <m:e>
                        <m:r>
                          <m:rPr>
                            <m:nor/>
                          </m:rPr>
                          <a:rPr lang="es-AR" sz="1800">
                            <a:latin typeface="Segoe UI Emoji" panose="020B0502040204020203" pitchFamily="34" charset="0"/>
                            <a:ea typeface="Segoe UI Emoji" panose="020B0502040204020203" pitchFamily="34" charset="0"/>
                          </a:rPr>
                          <m:t>Mario</m:t>
                        </m:r>
                        <m:r>
                          <m:rPr>
                            <m:nor/>
                          </m:rPr>
                          <a:rPr lang="es-AR" sz="1800">
                            <a:latin typeface="Segoe UI Emoji" panose="020B0502040204020203" pitchFamily="34" charset="0"/>
                            <a:ea typeface="Segoe UI Emoji" panose="020B0502040204020203" pitchFamily="34" charset="0"/>
                          </a:rPr>
                          <m:t> </m:t>
                        </m:r>
                        <m:r>
                          <m:rPr>
                            <m:nor/>
                          </m:rPr>
                          <a:rPr lang="es-AR" sz="1800">
                            <a:latin typeface="Segoe UI Emoji" panose="020B0502040204020203" pitchFamily="34" charset="0"/>
                            <a:ea typeface="Segoe UI Emoji" panose="020B0502040204020203" pitchFamily="34" charset="0"/>
                          </a:rPr>
                          <m:t>Sol</m:t>
                        </m:r>
                        <m:r>
                          <m:rPr>
                            <m:nor/>
                          </m:rPr>
                          <a:rPr lang="es-AR" sz="1800">
                            <a:latin typeface="Segoe UI Emoji" panose="020B0502040204020203" pitchFamily="34" charset="0"/>
                            <a:ea typeface="Segoe UI Emoji" panose="020B0502040204020203" pitchFamily="34" charset="0"/>
                          </a:rPr>
                          <m:t>í</m:t>
                        </m:r>
                        <m:r>
                          <m:rPr>
                            <m:nor/>
                          </m:rPr>
                          <a:rPr lang="es-AR" sz="1800">
                            <a:latin typeface="Segoe UI Emoji" panose="020B0502040204020203" pitchFamily="34" charset="0"/>
                            <a:ea typeface="Segoe UI Emoji" panose="020B0502040204020203" pitchFamily="34" charset="0"/>
                          </a:rPr>
                          <m:t>s</m:t>
                        </m:r>
                      </m:e>
                      <m:sup>
                        <m:r>
                          <a:rPr lang="es-AR" sz="1800" i="0" dirty="0">
                            <a:latin typeface="Cambria Math" panose="02040503050406030204" pitchFamily="18" charset="0"/>
                            <a:ea typeface="Segoe UI Emoji" panose="020B0502040204020203" pitchFamily="34" charset="0"/>
                          </a:rPr>
                          <m:t>3</m:t>
                        </m:r>
                        <m:r>
                          <a:rPr lang="es-AR" sz="1800" b="0" i="0" dirty="0" smtClean="0">
                            <a:latin typeface="Cambria Math" panose="02040503050406030204" pitchFamily="18" charset="0"/>
                            <a:ea typeface="Segoe UI Emoji" panose="020B0502040204020203" pitchFamily="34" charset="0"/>
                          </a:rPr>
                          <m:t>,4</m:t>
                        </m:r>
                      </m:sup>
                    </m:sSup>
                  </m:oMath>
                </a14:m>
                <a:r>
                  <a:rPr lang="pt-BR" sz="1800" dirty="0">
                    <a:latin typeface="Segoe UI Emoji" panose="020B0502040204020203" pitchFamily="34" charset="0"/>
                    <a:ea typeface="Segoe UI Emoji" panose="020B0502040204020203" pitchFamily="34" charset="0"/>
                  </a:rPr>
                  <a:t>, and </a:t>
                </a:r>
                <a14:m>
                  <m:oMath xmlns:m="http://schemas.openxmlformats.org/officeDocument/2006/math">
                    <m:sSup>
                      <m:sSupPr>
                        <m:ctrlPr>
                          <a:rPr lang="pt-BR" sz="1800" i="1">
                            <a:latin typeface="Cambria Math" panose="02040503050406030204" pitchFamily="18" charset="0"/>
                            <a:ea typeface="Segoe UI Emoji" panose="020B0502040204020203" pitchFamily="34" charset="0"/>
                          </a:rPr>
                        </m:ctrlPr>
                      </m:sSupPr>
                      <m:e>
                        <m:r>
                          <m:rPr>
                            <m:nor/>
                          </m:rPr>
                          <a:rPr lang="es-AR" sz="1800">
                            <a:latin typeface="Segoe UI Emoji" panose="020B0502040204020203" pitchFamily="34" charset="0"/>
                            <a:ea typeface="Segoe UI Emoji" panose="020B0502040204020203" pitchFamily="34" charset="0"/>
                          </a:rPr>
                          <m:t>Te</m:t>
                        </m:r>
                        <m:r>
                          <m:rPr>
                            <m:nor/>
                          </m:rPr>
                          <a:rPr lang="es-AR" sz="1800">
                            <a:latin typeface="Segoe UI Emoji" panose="020B0502040204020203" pitchFamily="34" charset="0"/>
                            <a:ea typeface="Segoe UI Emoji" panose="020B0502040204020203" pitchFamily="34" charset="0"/>
                          </a:rPr>
                          <m:t>ó</m:t>
                        </m:r>
                        <m:r>
                          <m:rPr>
                            <m:nor/>
                          </m:rPr>
                          <a:rPr lang="es-AR" sz="1800">
                            <a:latin typeface="Segoe UI Emoji" panose="020B0502040204020203" pitchFamily="34" charset="0"/>
                            <a:ea typeface="Segoe UI Emoji" panose="020B0502040204020203" pitchFamily="34" charset="0"/>
                          </a:rPr>
                          <m:t>filo</m:t>
                        </m:r>
                        <m:r>
                          <m:rPr>
                            <m:nor/>
                          </m:rPr>
                          <a:rPr lang="es-AR" sz="1800">
                            <a:latin typeface="Segoe UI Emoji" panose="020B0502040204020203" pitchFamily="34" charset="0"/>
                            <a:ea typeface="Segoe UI Emoji" panose="020B0502040204020203" pitchFamily="34" charset="0"/>
                          </a:rPr>
                          <m:t> </m:t>
                        </m:r>
                        <m:r>
                          <m:rPr>
                            <m:sty m:val="p"/>
                          </m:rPr>
                          <a:rPr lang="es-AR" sz="1800" i="0">
                            <a:latin typeface="Cambria Math" panose="02040503050406030204" pitchFamily="18" charset="0"/>
                            <a:ea typeface="Segoe UI Emoji" panose="020B0502040204020203" pitchFamily="34" charset="0"/>
                          </a:rPr>
                          <m:t>Vargas</m:t>
                        </m:r>
                      </m:e>
                      <m:sup>
                        <m:r>
                          <a:rPr lang="es-AR" sz="1800" b="0" i="0" smtClean="0">
                            <a:latin typeface="Cambria Math" panose="02040503050406030204" pitchFamily="18" charset="0"/>
                            <a:ea typeface="Segoe UI Emoji" panose="020B0502040204020203" pitchFamily="34" charset="0"/>
                          </a:rPr>
                          <m:t>5</m:t>
                        </m:r>
                      </m:sup>
                    </m:sSup>
                  </m:oMath>
                </a14:m>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0" lvl="0" indent="0" algn="ctr">
                  <a:spcBef>
                    <a:spcPts val="0"/>
                  </a:spcBef>
                </a:pPr>
                <a:endParaRPr lang="pt-BR" sz="1800" dirty="0">
                  <a:latin typeface="Segoe UI Emoji" panose="020B0502040204020203" pitchFamily="34" charset="0"/>
                  <a:ea typeface="Segoe UI Emoji" panose="020B0502040204020203" pitchFamily="34" charset="0"/>
                </a:endParaRPr>
              </a:p>
              <a:p>
                <a:pPr marL="285750" lvl="0" indent="-285750">
                  <a:spcBef>
                    <a:spcPts val="0"/>
                  </a:spcBef>
                </a:pPr>
                <a14:m>
                  <m:oMath xmlns:m="http://schemas.openxmlformats.org/officeDocument/2006/math">
                    <m:sSup>
                      <m:sSupPr>
                        <m:ctrlPr>
                          <a:rPr lang="pt-BR" sz="1600" i="1" smtClean="0">
                            <a:latin typeface="Cambria Math" panose="02040503050406030204" pitchFamily="18" charset="0"/>
                            <a:ea typeface="Segoe UI Emoji" panose="020B0502040204020203" pitchFamily="34" charset="0"/>
                          </a:rPr>
                        </m:ctrlPr>
                      </m:sSupPr>
                      <m:e/>
                      <m:sup>
                        <m:r>
                          <a:rPr lang="es-AR" sz="1600" b="0" i="1" smtClean="0">
                            <a:latin typeface="Cambria Math" panose="02040503050406030204" pitchFamily="18" charset="0"/>
                            <a:ea typeface="Segoe UI Emoji" panose="020B0502040204020203" pitchFamily="34" charset="0"/>
                          </a:rPr>
                          <m:t>1</m:t>
                        </m:r>
                      </m:sup>
                    </m:sSup>
                  </m:oMath>
                </a14:m>
                <a:r>
                  <a:rPr lang="pt-BR" sz="1600" dirty="0" err="1">
                    <a:latin typeface="Segoe UI Emoji" panose="020B0502040204020203" pitchFamily="34" charset="0"/>
                    <a:ea typeface="Segoe UI Emoji" panose="020B0502040204020203" pitchFamily="34" charset="0"/>
                  </a:rPr>
                  <a:t>Facultad</a:t>
                </a:r>
                <a:r>
                  <a:rPr lang="pt-BR" sz="1600" dirty="0">
                    <a:latin typeface="Segoe UI Emoji" panose="020B0502040204020203" pitchFamily="34" charset="0"/>
                    <a:ea typeface="Segoe UI Emoji" panose="020B0502040204020203" pitchFamily="34" charset="0"/>
                  </a:rPr>
                  <a:t> de </a:t>
                </a:r>
                <a:r>
                  <a:rPr lang="pt-BR" sz="1600" dirty="0" err="1">
                    <a:latin typeface="Segoe UI Emoji" panose="020B0502040204020203" pitchFamily="34" charset="0"/>
                    <a:ea typeface="Segoe UI Emoji" panose="020B0502040204020203" pitchFamily="34" charset="0"/>
                  </a:rPr>
                  <a:t>Ciencias</a:t>
                </a:r>
                <a:r>
                  <a:rPr lang="pt-BR" sz="1600" dirty="0">
                    <a:latin typeface="Segoe UI Emoji" panose="020B0502040204020203" pitchFamily="34" charset="0"/>
                    <a:ea typeface="Segoe UI Emoji" panose="020B0502040204020203" pitchFamily="34" charset="0"/>
                  </a:rPr>
                  <a:t> Físicas, </a:t>
                </a:r>
                <a:r>
                  <a:rPr lang="pt-BR" sz="1600" dirty="0" err="1">
                    <a:latin typeface="Segoe UI Emoji" panose="020B0502040204020203" pitchFamily="34" charset="0"/>
                    <a:ea typeface="Segoe UI Emoji" panose="020B0502040204020203" pitchFamily="34" charset="0"/>
                  </a:rPr>
                  <a:t>Universidad</a:t>
                </a:r>
                <a:r>
                  <a:rPr lang="pt-BR" sz="1600" dirty="0">
                    <a:latin typeface="Segoe UI Emoji" panose="020B0502040204020203" pitchFamily="34" charset="0"/>
                    <a:ea typeface="Segoe UI Emoji" panose="020B0502040204020203" pitchFamily="34" charset="0"/>
                  </a:rPr>
                  <a:t> Nacional Mayor de San Marcos, Avenida Venezuela s/n Cercado de Lima, Lima 15081, Lima, Peru.</a:t>
                </a:r>
              </a:p>
              <a:p>
                <a:pPr marL="0" lvl="0" indent="0">
                  <a:spcBef>
                    <a:spcPts val="0"/>
                  </a:spcBef>
                </a:pPr>
                <a14:m>
                  <m:oMath xmlns:m="http://schemas.openxmlformats.org/officeDocument/2006/math">
                    <m:sSup>
                      <m:sSupPr>
                        <m:ctrlPr>
                          <a:rPr lang="pt-BR" sz="1600" i="1">
                            <a:latin typeface="Cambria Math" panose="02040503050406030204" pitchFamily="18" charset="0"/>
                            <a:ea typeface="Segoe UI Emoji" panose="020B0502040204020203" pitchFamily="34" charset="0"/>
                          </a:rPr>
                        </m:ctrlPr>
                      </m:sSupPr>
                      <m:e/>
                      <m:sup>
                        <m:r>
                          <a:rPr lang="es-AR" sz="1600" b="0" i="1" smtClean="0">
                            <a:latin typeface="Cambria Math" panose="02040503050406030204" pitchFamily="18" charset="0"/>
                            <a:ea typeface="Segoe UI Emoji" panose="020B0502040204020203" pitchFamily="34" charset="0"/>
                          </a:rPr>
                          <m:t>2</m:t>
                        </m:r>
                      </m:sup>
                    </m:sSup>
                  </m:oMath>
                </a14:m>
                <a:r>
                  <a:rPr lang="pt-BR" sz="1600" dirty="0" err="1">
                    <a:latin typeface="Segoe UI Emoji" panose="020B0502040204020203" pitchFamily="34" charset="0"/>
                    <a:ea typeface="Segoe UI Emoji" panose="020B0502040204020203" pitchFamily="34" charset="0"/>
                  </a:rPr>
                  <a:t>Laboratoire</a:t>
                </a:r>
                <a:r>
                  <a:rPr lang="pt-BR" sz="1600" dirty="0">
                    <a:latin typeface="Segoe UI Emoji" panose="020B0502040204020203" pitchFamily="34" charset="0"/>
                    <a:ea typeface="Segoe UI Emoji" panose="020B0502040204020203" pitchFamily="34" charset="0"/>
                  </a:rPr>
                  <a:t> de </a:t>
                </a:r>
                <a:r>
                  <a:rPr lang="pt-BR" sz="1600" dirty="0" err="1">
                    <a:latin typeface="Segoe UI Emoji" panose="020B0502040204020203" pitchFamily="34" charset="0"/>
                    <a:ea typeface="Segoe UI Emoji" panose="020B0502040204020203" pitchFamily="34" charset="0"/>
                  </a:rPr>
                  <a:t>Physique</a:t>
                </a:r>
                <a:r>
                  <a:rPr lang="pt-BR" sz="1600" dirty="0">
                    <a:latin typeface="Segoe UI Emoji" panose="020B0502040204020203" pitchFamily="34" charset="0"/>
                    <a:ea typeface="Segoe UI Emoji" panose="020B0502040204020203" pitchFamily="34" charset="0"/>
                  </a:rPr>
                  <a:t> </a:t>
                </a:r>
                <a:r>
                  <a:rPr lang="pt-BR" sz="1600" dirty="0" err="1">
                    <a:latin typeface="Segoe UI Emoji" panose="020B0502040204020203" pitchFamily="34" charset="0"/>
                    <a:ea typeface="Segoe UI Emoji" panose="020B0502040204020203" pitchFamily="34" charset="0"/>
                  </a:rPr>
                  <a:t>Théorique</a:t>
                </a:r>
                <a:r>
                  <a:rPr lang="pt-BR" sz="1600" dirty="0">
                    <a:latin typeface="Segoe UI Emoji" panose="020B0502040204020203" pitchFamily="34" charset="0"/>
                    <a:ea typeface="Segoe UI Emoji" panose="020B0502040204020203" pitchFamily="34" charset="0"/>
                  </a:rPr>
                  <a:t>, CNRS and </a:t>
                </a:r>
                <a:r>
                  <a:rPr lang="pt-BR" sz="1600" dirty="0" err="1">
                    <a:latin typeface="Segoe UI Emoji" panose="020B0502040204020203" pitchFamily="34" charset="0"/>
                    <a:ea typeface="Segoe UI Emoji" panose="020B0502040204020203" pitchFamily="34" charset="0"/>
                  </a:rPr>
                  <a:t>Université</a:t>
                </a:r>
                <a:r>
                  <a:rPr lang="pt-BR" sz="1600" dirty="0">
                    <a:latin typeface="Segoe UI Emoji" panose="020B0502040204020203" pitchFamily="34" charset="0"/>
                    <a:ea typeface="Segoe UI Emoji" panose="020B0502040204020203" pitchFamily="34" charset="0"/>
                  </a:rPr>
                  <a:t> de Toulouse, UPS, 31062 Toulouse, France.</a:t>
                </a:r>
              </a:p>
              <a:p>
                <a:pPr marL="0" lvl="0" indent="0">
                  <a:spcBef>
                    <a:spcPts val="0"/>
                  </a:spcBef>
                </a:pPr>
                <a14:m>
                  <m:oMath xmlns:m="http://schemas.openxmlformats.org/officeDocument/2006/math">
                    <m:sSup>
                      <m:sSupPr>
                        <m:ctrlPr>
                          <a:rPr lang="pt-BR" sz="1600" i="1">
                            <a:latin typeface="Cambria Math" panose="02040503050406030204" pitchFamily="18" charset="0"/>
                            <a:ea typeface="Segoe UI Emoji" panose="020B0502040204020203" pitchFamily="34" charset="0"/>
                          </a:rPr>
                        </m:ctrlPr>
                      </m:sSupPr>
                      <m:e/>
                      <m:sup>
                        <m:r>
                          <a:rPr lang="es-AR" sz="1600" b="0" i="1" smtClean="0">
                            <a:latin typeface="Cambria Math" panose="02040503050406030204" pitchFamily="18" charset="0"/>
                            <a:ea typeface="Segoe UI Emoji" panose="020B0502040204020203" pitchFamily="34" charset="0"/>
                          </a:rPr>
                          <m:t>3</m:t>
                        </m:r>
                      </m:sup>
                    </m:sSup>
                  </m:oMath>
                </a14:m>
                <a:r>
                  <a:rPr lang="pt-BR" sz="1600" dirty="0">
                    <a:latin typeface="Segoe UI Emoji" panose="020B0502040204020203" pitchFamily="34" charset="0"/>
                    <a:ea typeface="Segoe UI Emoji" panose="020B0502040204020203" pitchFamily="34" charset="0"/>
                  </a:rPr>
                  <a:t>Centro Atómico Bariloche, CNEA and CONICET, R8402AGP San Carlos de Bariloche, Rio Negro, Argentina.</a:t>
                </a:r>
              </a:p>
              <a:p>
                <a:pPr marL="0" lvl="0" indent="0">
                  <a:spcBef>
                    <a:spcPts val="0"/>
                  </a:spcBef>
                </a:pPr>
                <a14:m>
                  <m:oMath xmlns:m="http://schemas.openxmlformats.org/officeDocument/2006/math">
                    <m:sSup>
                      <m:sSupPr>
                        <m:ctrlPr>
                          <a:rPr lang="pt-BR" sz="1600" i="1">
                            <a:latin typeface="Cambria Math" panose="02040503050406030204" pitchFamily="18" charset="0"/>
                            <a:ea typeface="Segoe UI Emoji" panose="020B0502040204020203" pitchFamily="34" charset="0"/>
                          </a:rPr>
                        </m:ctrlPr>
                      </m:sSupPr>
                      <m:e/>
                      <m:sup>
                        <m:r>
                          <a:rPr lang="es-AR" sz="1600" b="0" i="1" smtClean="0">
                            <a:latin typeface="Cambria Math" panose="02040503050406030204" pitchFamily="18" charset="0"/>
                            <a:ea typeface="Segoe UI Emoji" panose="020B0502040204020203" pitchFamily="34" charset="0"/>
                          </a:rPr>
                          <m:t>4</m:t>
                        </m:r>
                      </m:sup>
                    </m:sSup>
                  </m:oMath>
                </a14:m>
                <a:r>
                  <a:rPr lang="pt-BR" sz="1600" dirty="0">
                    <a:latin typeface="Segoe UI Emoji" panose="020B0502040204020203" pitchFamily="34" charset="0"/>
                    <a:ea typeface="Segoe UI Emoji" panose="020B0502040204020203" pitchFamily="34" charset="0"/>
                  </a:rPr>
                  <a:t>Instituto Balseiro, </a:t>
                </a:r>
                <a:r>
                  <a:rPr lang="pt-BR" sz="1600" dirty="0" err="1">
                    <a:latin typeface="Segoe UI Emoji" panose="020B0502040204020203" pitchFamily="34" charset="0"/>
                    <a:ea typeface="Segoe UI Emoji" panose="020B0502040204020203" pitchFamily="34" charset="0"/>
                  </a:rPr>
                  <a:t>UNCuyo</a:t>
                </a:r>
                <a:r>
                  <a:rPr lang="pt-BR" sz="1600" dirty="0">
                    <a:latin typeface="Segoe UI Emoji" panose="020B0502040204020203" pitchFamily="34" charset="0"/>
                    <a:ea typeface="Segoe UI Emoji" panose="020B0502040204020203" pitchFamily="34" charset="0"/>
                  </a:rPr>
                  <a:t>, R8402AGP San Carlos de Bariloche, Rio Negro, Argentina.</a:t>
                </a:r>
              </a:p>
              <a:p>
                <a:pPr marL="285750" lvl="0" indent="-285750">
                  <a:spcBef>
                    <a:spcPts val="0"/>
                  </a:spcBef>
                </a:pPr>
                <a14:m>
                  <m:oMath xmlns:m="http://schemas.openxmlformats.org/officeDocument/2006/math">
                    <m:sSup>
                      <m:sSupPr>
                        <m:ctrlPr>
                          <a:rPr lang="pt-BR" sz="1600" i="1">
                            <a:latin typeface="Cambria Math" panose="02040503050406030204" pitchFamily="18" charset="0"/>
                            <a:ea typeface="Segoe UI Emoji" panose="020B0502040204020203" pitchFamily="34" charset="0"/>
                          </a:rPr>
                        </m:ctrlPr>
                      </m:sSupPr>
                      <m:e/>
                      <m:sup>
                        <m:r>
                          <a:rPr lang="es-AR" sz="1600" b="0" i="1" smtClean="0">
                            <a:latin typeface="Cambria Math" panose="02040503050406030204" pitchFamily="18" charset="0"/>
                            <a:ea typeface="Segoe UI Emoji" panose="020B0502040204020203" pitchFamily="34" charset="0"/>
                          </a:rPr>
                          <m:t>5</m:t>
                        </m:r>
                      </m:sup>
                    </m:sSup>
                  </m:oMath>
                </a14:m>
                <a:r>
                  <a:rPr lang="pt-BR" sz="1600" dirty="0">
                    <a:latin typeface="Segoe UI Emoji" panose="020B0502040204020203" pitchFamily="34" charset="0"/>
                    <a:ea typeface="Segoe UI Emoji" panose="020B0502040204020203" pitchFamily="34" charset="0"/>
                  </a:rPr>
                  <a:t>Grupo de Física Teórica GFT and Grupo de </a:t>
                </a:r>
                <a:r>
                  <a:rPr lang="pt-BR" sz="1600" dirty="0" err="1">
                    <a:latin typeface="Segoe UI Emoji" panose="020B0502040204020203" pitchFamily="34" charset="0"/>
                    <a:ea typeface="Segoe UI Emoji" panose="020B0502040204020203" pitchFamily="34" charset="0"/>
                  </a:rPr>
                  <a:t>Astronomía</a:t>
                </a:r>
                <a:r>
                  <a:rPr lang="pt-BR" sz="1600" dirty="0">
                    <a:latin typeface="Segoe UI Emoji" panose="020B0502040204020203" pitchFamily="34" charset="0"/>
                    <a:ea typeface="Segoe UI Emoji" panose="020B0502040204020203" pitchFamily="34" charset="0"/>
                  </a:rPr>
                  <a:t> SPACE, </a:t>
                </a:r>
                <a:r>
                  <a:rPr lang="pt-BR" sz="1600" dirty="0" err="1">
                    <a:latin typeface="Segoe UI Emoji" panose="020B0502040204020203" pitchFamily="34" charset="0"/>
                    <a:ea typeface="Segoe UI Emoji" panose="020B0502040204020203" pitchFamily="34" charset="0"/>
                  </a:rPr>
                  <a:t>Universidad</a:t>
                </a:r>
                <a:r>
                  <a:rPr lang="pt-BR" sz="1600" dirty="0">
                    <a:latin typeface="Segoe UI Emoji" panose="020B0502040204020203" pitchFamily="34" charset="0"/>
                    <a:ea typeface="Segoe UI Emoji" panose="020B0502040204020203" pitchFamily="34" charset="0"/>
                  </a:rPr>
                  <a:t> Nacional Mayor de San Marcos, Avenida Venezuela s/n Cercado de Lima, Lima 15081, Lima, Peru.</a:t>
                </a:r>
                <a:endParaRPr lang="es-ES" sz="1400" i="1" dirty="0"/>
              </a:p>
            </p:txBody>
          </p:sp>
        </mc:Choice>
        <mc:Fallback xmlns="">
          <p:sp>
            <p:nvSpPr>
              <p:cNvPr id="197" name="Google Shape;197;p19"/>
              <p:cNvSpPr txBox="1">
                <a:spLocks noGrp="1" noRot="1" noChangeAspect="1" noMove="1" noResize="1" noEditPoints="1" noAdjustHandles="1" noChangeArrowheads="1" noChangeShapeType="1" noTextEdit="1"/>
              </p:cNvSpPr>
              <p:nvPr>
                <p:ph type="body" idx="1"/>
              </p:nvPr>
            </p:nvSpPr>
            <p:spPr>
              <a:xfrm>
                <a:off x="166114" y="1481778"/>
                <a:ext cx="11859768" cy="3537483"/>
              </a:xfrm>
              <a:prstGeom prst="rect">
                <a:avLst/>
              </a:prstGeom>
              <a:blipFill>
                <a:blip r:embed="rId3"/>
                <a:stretch>
                  <a:fillRect t="-1552" b="-1897"/>
                </a:stretch>
              </a:blipFill>
              <a:ln>
                <a:noFill/>
              </a:ln>
            </p:spPr>
            <p:txBody>
              <a:bodyPr/>
              <a:lstStyle/>
              <a:p>
                <a:r>
                  <a:rPr lang="en-US">
                    <a:noFill/>
                  </a:rPr>
                  <a:t> </a:t>
                </a:r>
              </a:p>
            </p:txBody>
          </p:sp>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Massless fermions in disclinated planar graphene</a:t>
            </a:r>
            <a:endParaRPr dirty="0"/>
          </a:p>
        </p:txBody>
      </p:sp>
      <p:sp>
        <p:nvSpPr>
          <p:cNvPr id="30" name="TextBox 29">
            <a:extLst>
              <a:ext uri="{FF2B5EF4-FFF2-40B4-BE49-F238E27FC236}">
                <a16:creationId xmlns:a16="http://schemas.microsoft.com/office/drawing/2014/main" id="{5F406E12-0382-44DF-BF6E-59FBE9CABE9D}"/>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10</a:t>
            </a:fld>
            <a:endParaRPr lang="es-PE" dirty="0"/>
          </a:p>
        </p:txBody>
      </p:sp>
      <mc:AlternateContent xmlns:mc="http://schemas.openxmlformats.org/markup-compatibility/2006" xmlns:a14="http://schemas.microsoft.com/office/drawing/2010/main">
        <mc:Choice Requires="a14">
          <p:sp>
            <p:nvSpPr>
              <p:cNvPr id="2" name="Rectángulo 1"/>
              <p:cNvSpPr/>
              <p:nvPr/>
            </p:nvSpPr>
            <p:spPr>
              <a:xfrm>
                <a:off x="295276" y="841840"/>
                <a:ext cx="5705474" cy="6049028"/>
              </a:xfrm>
              <a:prstGeom prst="rect">
                <a:avLst/>
              </a:prstGeom>
            </p:spPr>
            <p:txBody>
              <a:bodyPr wrap="square">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In the leading order for Eq. (34), we obtain</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DoS</m:t>
                      </m:r>
                      <m:r>
                        <a:rPr lang="en-US">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𝛾</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=−1/3,</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=0,</m:t>
                                </m:r>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4/5</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8</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/5</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=−1/6,</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=0,</m:t>
                                </m:r>
                              </m:e>
                            </m:mr>
                            <m:mr>
                              <m:e>
                                <m:r>
                                  <a:rPr lang="en-US">
                                    <a:latin typeface="Cambria Math" panose="02040503050406030204" pitchFamily="18" charset="0"/>
                                    <a:ea typeface="Calibri" panose="020F0502020204030204" pitchFamily="34" charset="0"/>
                                    <a:cs typeface="Times New Roman" panose="02020603050405020304" pitchFamily="18" charset="0"/>
                                  </a:rPr>
                                  <m:t>𝐸</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𝛾</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=0,</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=0,</m:t>
                                </m:r>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4/7</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12</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/7</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=1/6,</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1/4</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3</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=1/3,</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4</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/3</m:t>
                                    </m:r>
                                  </m:sup>
                                </m:sSup>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=1/2,</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e>
                            </m:mr>
                          </m:m>
                        </m:e>
                      </m:d>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for values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=0,−1/6,−1/3</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of the deficit angle. In the inextensional limit ( </a:t>
                </a:r>
                <a14:m>
                  <m:oMath xmlns:m="http://schemas.openxmlformats.org/officeDocument/2006/math">
                    <m:r>
                      <a:rPr lang="en-US" smtClean="0">
                        <a:latin typeface="Cambria Math" panose="02040503050406030204" pitchFamily="18" charset="0"/>
                        <a:ea typeface="Calibri" panose="020F0502020204030204" pitchFamily="34" charset="0"/>
                        <a:cs typeface="Times New Roman" panose="02020603050405020304" pitchFamily="18" charset="0"/>
                      </a:rPr>
                      <m:t>𝜎</m:t>
                    </m:r>
                    <m:r>
                      <a:rPr lang="en-US">
                        <a:latin typeface="Cambria Math" panose="02040503050406030204" pitchFamily="18" charset="0"/>
                        <a:ea typeface="Calibri" panose="020F0502020204030204" pitchFamily="34" charset="0"/>
                        <a:cs typeface="Times New Roman" panose="02020603050405020304" pitchFamily="18" charset="0"/>
                      </a:rPr>
                      <m:t>=1/2</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i.e., rigid membrane), our results are in agreement with previous works.</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At last, we study the discretization of spectrum because of the finite-size system. We consider the billiard boundary condition with an infinite potential at the boundary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assuming a circular contour, i.e., with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𝛼</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the boundary. Such a condition for the spinor components can be written as</a:t>
                </a:r>
              </a:p>
              <a:p>
                <a:pPr algn="just">
                  <a:spcAft>
                    <a:spcPts val="500"/>
                  </a:spcAft>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den>
                      </m:f>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a:latin typeface="Cambria Math" panose="02040503050406030204" pitchFamily="18" charset="0"/>
                              <a:ea typeface="Calibri" panose="020F0502020204030204" pitchFamily="34" charset="0"/>
                              <a:cs typeface="Times New Roman" panose="02020603050405020304" pitchFamily="18" charset="0"/>
                            </a:rPr>
                            <m:t>𝑖</m:t>
                          </m:r>
                          <m:r>
                            <a:rPr lang="en-US">
                              <a:latin typeface="Cambria Math" panose="02040503050406030204" pitchFamily="18" charset="0"/>
                              <a:ea typeface="Calibri" panose="020F0502020204030204" pitchFamily="34" charset="0"/>
                              <a:cs typeface="Times New Roman" panose="02020603050405020304" pitchFamily="18" charset="0"/>
                            </a:rPr>
                            <m:t>𝜑</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𝜉</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𝐽</m:t>
                        </m:r>
                      </m:e>
                      <m:sub>
                        <m:r>
                          <a:rPr lang="en-US">
                            <a:latin typeface="Cambria Math" panose="02040503050406030204" pitchFamily="18" charset="0"/>
                            <a:ea typeface="Calibri" panose="020F0502020204030204" pitchFamily="34" charset="0"/>
                            <a:cs typeface="Times New Roman" panose="02020603050405020304" pitchFamily="18" charset="0"/>
                          </a:rPr>
                          <m:t>𝜂</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a:latin typeface="Cambria Math" panose="02040503050406030204" pitchFamily="18" charset="0"/>
                            <a:ea typeface="Calibri" panose="020F0502020204030204" pitchFamily="34" charset="0"/>
                            <a:cs typeface="Times New Roman" panose="02020603050405020304" pitchFamily="18" charset="0"/>
                          </a:rPr>
                          <m:t>𝑖𝑙</m:t>
                        </m:r>
                        <m:r>
                          <a:rPr lang="en-US">
                            <a:latin typeface="Cambria Math" panose="02040503050406030204" pitchFamily="18" charset="0"/>
                            <a:ea typeface="Calibri" panose="020F0502020204030204" pitchFamily="34" charset="0"/>
                            <a:cs typeface="Times New Roman" panose="02020603050405020304" pitchFamily="18" charset="0"/>
                          </a:rPr>
                          <m:t>𝜑</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𝜉</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𝐽</m:t>
                        </m:r>
                      </m:e>
                      <m:sub>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a:latin typeface="Cambria Math" panose="02040503050406030204" pitchFamily="18" charset="0"/>
                            <a:ea typeface="Calibri" panose="020F0502020204030204" pitchFamily="34" charset="0"/>
                            <a:cs typeface="Times New Roman" panose="02020603050405020304" pitchFamily="18" charset="0"/>
                          </a:rPr>
                          <m:t>𝑖</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𝜑</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so (36) becomes</a:t>
                </a:r>
              </a:p>
              <a:p>
                <a:pPr algn="just">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𝐽</m:t>
                          </m:r>
                        </m:e>
                        <m:sub>
                          <m:r>
                            <a:rPr lang="en-US">
                              <a:latin typeface="Cambria Math" panose="02040503050406030204" pitchFamily="18" charset="0"/>
                              <a:ea typeface="Calibri" panose="020F0502020204030204" pitchFamily="34" charset="0"/>
                              <a:cs typeface="Times New Roman" panose="02020603050405020304" pitchFamily="18" charset="0"/>
                            </a:rPr>
                            <m:t>𝜂</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𝐽</m:t>
                          </m:r>
                        </m:e>
                        <m:sub>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95276" y="841840"/>
                <a:ext cx="5705474" cy="6049028"/>
              </a:xfrm>
              <a:prstGeom prst="rect">
                <a:avLst/>
              </a:prstGeom>
              <a:blipFill>
                <a:blip r:embed="rId3"/>
                <a:stretch>
                  <a:fillRect l="-321" t="-202" r="-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6000750" y="841840"/>
                <a:ext cx="6096000" cy="4678653"/>
              </a:xfrm>
              <a:prstGeom prst="rect">
                <a:avLst/>
              </a:prstGeom>
            </p:spPr>
            <p:txBody>
              <a:bodyPr>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Considering the asymptotic behavior of the Bessel functions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≫1</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a:t>
                </a:r>
              </a:p>
              <a:p>
                <a:pPr algn="just">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𝐽</m:t>
                          </m:r>
                        </m:e>
                        <m:sub>
                          <m:r>
                            <a:rPr lang="en-US">
                              <a:latin typeface="Cambria Math" panose="02040503050406030204" pitchFamily="18" charset="0"/>
                              <a:ea typeface="Calibri" panose="020F0502020204030204" pitchFamily="34" charset="0"/>
                              <a:cs typeface="Times New Roman" panose="02020603050405020304" pitchFamily="18" charset="0"/>
                            </a:rPr>
                            <m:t>𝜂</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2</m:t>
                              </m:r>
                            </m:num>
                            <m:den>
                              <m:r>
                                <a:rPr lang="en-US">
                                  <a:latin typeface="Cambria Math" panose="02040503050406030204" pitchFamily="18" charset="0"/>
                                  <a:ea typeface="Calibri" panose="020F0502020204030204" pitchFamily="34" charset="0"/>
                                  <a:cs typeface="Times New Roman" panose="02020603050405020304" pitchFamily="18" charset="0"/>
                                </a:rPr>
                                <m:t>𝜋</m:t>
                              </m:r>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den>
                          </m:f>
                        </m:e>
                      </m:rad>
                      <m:r>
                        <m:rPr>
                          <m:sty m:val="p"/>
                        </m:rPr>
                        <a:rPr lang="en-US">
                          <a:latin typeface="Cambria Math" panose="02040503050406030204" pitchFamily="18" charset="0"/>
                          <a:ea typeface="Calibri" panose="020F0502020204030204" pitchFamily="34" charset="0"/>
                          <a:cs typeface="Times New Roman" panose="02020603050405020304" pitchFamily="18" charset="0"/>
                        </a:rPr>
                        <m:t>cos</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𝜂𝜋</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𝜋</m:t>
                              </m:r>
                            </m:num>
                            <m:den>
                              <m:r>
                                <a:rPr lang="en-US">
                                  <a:latin typeface="Cambria Math" panose="02040503050406030204" pitchFamily="18" charset="0"/>
                                  <a:ea typeface="Calibri" panose="020F0502020204030204" pitchFamily="34" charset="0"/>
                                  <a:cs typeface="Times New Roman" panose="02020603050405020304" pitchFamily="18" charset="0"/>
                                </a:rPr>
                                <m:t>4</m:t>
                              </m:r>
                            </m:den>
                          </m:f>
                        </m:e>
                      </m:d>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The boundary condition impose</a:t>
                </a:r>
              </a:p>
              <a:p>
                <a:pPr algn="just">
                  <a:spcAft>
                    <a:spcPts val="5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cos</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𝜂𝜋</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𝜋</m:t>
                              </m:r>
                            </m:num>
                            <m:den>
                              <m:r>
                                <a:rPr lang="en-US">
                                  <a:latin typeface="Cambria Math" panose="02040503050406030204" pitchFamily="18" charset="0"/>
                                  <a:ea typeface="Calibri" panose="020F0502020204030204" pitchFamily="34" charset="0"/>
                                  <a:cs typeface="Times New Roman" panose="02020603050405020304" pitchFamily="18" charset="0"/>
                                </a:rPr>
                                <m:t>4</m:t>
                              </m:r>
                            </m:den>
                          </m:f>
                        </m:e>
                      </m:d>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sin</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𝐸𝑅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𝜂𝜋</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𝜋</m:t>
                              </m:r>
                            </m:num>
                            <m:den>
                              <m:r>
                                <a:rPr lang="en-US">
                                  <a:latin typeface="Cambria Math" panose="02040503050406030204" pitchFamily="18" charset="0"/>
                                  <a:ea typeface="Calibri" panose="020F0502020204030204" pitchFamily="34" charset="0"/>
                                  <a:cs typeface="Times New Roman" panose="02020603050405020304" pitchFamily="18" charset="0"/>
                                </a:rPr>
                                <m:t>4</m:t>
                              </m:r>
                            </m:den>
                          </m:f>
                        </m:e>
                      </m:d>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hence the argument must be equal to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𝜋</m:t>
                    </m:r>
                    <m:r>
                      <a:rPr lang="en-US">
                        <a:latin typeface="Cambria Math" panose="02040503050406030204" pitchFamily="18" charset="0"/>
                        <a:ea typeface="Calibri" panose="020F0502020204030204" pitchFamily="34" charset="0"/>
                        <a:cs typeface="Times New Roman" panose="02020603050405020304" pitchFamily="18" charset="0"/>
                      </a:rPr>
                      <m:t>/4+</m:t>
                    </m:r>
                    <m:r>
                      <a:rPr lang="en-US">
                        <a:latin typeface="Cambria Math" panose="02040503050406030204" pitchFamily="18" charset="0"/>
                        <a:ea typeface="Calibri" panose="020F0502020204030204" pitchFamily="34" charset="0"/>
                        <a:cs typeface="Times New Roman" panose="02020603050405020304" pitchFamily="18" charset="0"/>
                      </a:rPr>
                      <m:t>𝑛</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This gives us the spectrum in the presence of wedge disclination as</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𝜋𝛾</m:t>
                          </m:r>
                        </m:num>
                        <m:den>
                          <m:r>
                            <a:rPr lang="en-US">
                              <a:latin typeface="Cambria Math" panose="02040503050406030204" pitchFamily="18" charset="0"/>
                              <a:ea typeface="Calibri" panose="020F0502020204030204" pitchFamily="34" charset="0"/>
                              <a:cs typeface="Times New Roman" panose="02020603050405020304" pitchFamily="18" charset="0"/>
                            </a:rPr>
                            <m:t>𝑅</m:t>
                          </m:r>
                        </m:den>
                      </m:f>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𝑛</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r>
                            <a:rPr lang="en-US">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𝛼</m:t>
                                  </m:r>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4</m:t>
                                  </m:r>
                                  <m:r>
                                    <a:rPr lang="en-US">
                                      <a:latin typeface="Cambria Math" panose="02040503050406030204" pitchFamily="18" charset="0"/>
                                      <a:ea typeface="Calibri" panose="020F0502020204030204" pitchFamily="34" charset="0"/>
                                      <a:cs typeface="Times New Roman" panose="02020603050405020304" pitchFamily="18" charset="0"/>
                                    </a:rPr>
                                    <m:t>𝛼</m:t>
                                  </m:r>
                                </m:den>
                              </m:f>
                            </m:e>
                          </m:d>
                        </m:e>
                      </m:d>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It is important to point out that the result depends on the elasticity properties through the definition of γ, given in Eq. (8), with an explicit dependence on the Poisson's ratio. This last result is to put in perspective with the remark that when a wedge of material is removed, the electrons spread over a smaller area than the one available in a material without defects, whereas, when a wedge of material is added, the electrons spread over a larger area. Geometrically, these correspond to positive and negative curvature surfaces respectively.</a:t>
                </a:r>
                <a:endParaRPr lang="es-AR" dirty="0">
                  <a:latin typeface="Bahnschrift Condensed" panose="020B0502040204020203"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6000750" y="841840"/>
                <a:ext cx="6096000" cy="4678653"/>
              </a:xfrm>
              <a:prstGeom prst="rect">
                <a:avLst/>
              </a:prstGeom>
              <a:blipFill>
                <a:blip r:embed="rId4"/>
                <a:stretch>
                  <a:fillRect l="-300" t="-260" r="-300" b="-391"/>
                </a:stretch>
              </a:blipFill>
            </p:spPr>
            <p:txBody>
              <a:bodyPr/>
              <a:lstStyle/>
              <a:p>
                <a:r>
                  <a:rPr lang="es-PE">
                    <a:noFill/>
                  </a:rPr>
                  <a:t> </a:t>
                </a:r>
              </a:p>
            </p:txBody>
          </p:sp>
        </mc:Fallback>
      </mc:AlternateContent>
      <p:sp>
        <p:nvSpPr>
          <p:cNvPr id="22" name="CuadroTexto 21"/>
          <p:cNvSpPr txBox="1"/>
          <p:nvPr/>
        </p:nvSpPr>
        <p:spPr>
          <a:xfrm>
            <a:off x="5414582" y="2101383"/>
            <a:ext cx="586168" cy="307777"/>
          </a:xfrm>
          <a:prstGeom prst="rect">
            <a:avLst/>
          </a:prstGeom>
          <a:noFill/>
        </p:spPr>
        <p:txBody>
          <a:bodyPr wrap="square" rtlCol="0">
            <a:spAutoFit/>
          </a:bodyPr>
          <a:lstStyle/>
          <a:p>
            <a:r>
              <a:rPr lang="es-AR" dirty="0">
                <a:solidFill>
                  <a:srgbClr val="0070C0"/>
                </a:solidFill>
              </a:rPr>
              <a:t>(35)</a:t>
            </a:r>
            <a:endParaRPr lang="en-US" dirty="0">
              <a:solidFill>
                <a:srgbClr val="0070C0"/>
              </a:solidFill>
            </a:endParaRPr>
          </a:p>
        </p:txBody>
      </p:sp>
      <p:sp>
        <p:nvSpPr>
          <p:cNvPr id="23" name="CuadroTexto 22"/>
          <p:cNvSpPr txBox="1"/>
          <p:nvPr/>
        </p:nvSpPr>
        <p:spPr>
          <a:xfrm>
            <a:off x="5414582" y="4979785"/>
            <a:ext cx="586168" cy="307777"/>
          </a:xfrm>
          <a:prstGeom prst="rect">
            <a:avLst/>
          </a:prstGeom>
          <a:noFill/>
        </p:spPr>
        <p:txBody>
          <a:bodyPr wrap="square" rtlCol="0">
            <a:spAutoFit/>
          </a:bodyPr>
          <a:lstStyle/>
          <a:p>
            <a:r>
              <a:rPr lang="es-AR" dirty="0">
                <a:solidFill>
                  <a:srgbClr val="0070C0"/>
                </a:solidFill>
              </a:rPr>
              <a:t>(36)</a:t>
            </a:r>
            <a:endParaRPr lang="en-US" dirty="0">
              <a:solidFill>
                <a:srgbClr val="0070C0"/>
              </a:solidFill>
            </a:endParaRPr>
          </a:p>
        </p:txBody>
      </p:sp>
      <p:sp>
        <p:nvSpPr>
          <p:cNvPr id="25" name="CuadroTexto 24"/>
          <p:cNvSpPr txBox="1"/>
          <p:nvPr/>
        </p:nvSpPr>
        <p:spPr>
          <a:xfrm>
            <a:off x="5414582" y="5935651"/>
            <a:ext cx="586168" cy="307777"/>
          </a:xfrm>
          <a:prstGeom prst="rect">
            <a:avLst/>
          </a:prstGeom>
          <a:noFill/>
        </p:spPr>
        <p:txBody>
          <a:bodyPr wrap="square" rtlCol="0">
            <a:spAutoFit/>
          </a:bodyPr>
          <a:lstStyle/>
          <a:p>
            <a:r>
              <a:rPr lang="es-AR" dirty="0">
                <a:solidFill>
                  <a:srgbClr val="0070C0"/>
                </a:solidFill>
              </a:rPr>
              <a:t>(37)</a:t>
            </a:r>
            <a:endParaRPr lang="en-US" dirty="0">
              <a:solidFill>
                <a:srgbClr val="0070C0"/>
              </a:solidFill>
            </a:endParaRPr>
          </a:p>
        </p:txBody>
      </p:sp>
      <p:sp>
        <p:nvSpPr>
          <p:cNvPr id="26" name="CuadroTexto 25"/>
          <p:cNvSpPr txBox="1"/>
          <p:nvPr/>
        </p:nvSpPr>
        <p:spPr>
          <a:xfrm>
            <a:off x="11510582" y="1325551"/>
            <a:ext cx="586168" cy="307777"/>
          </a:xfrm>
          <a:prstGeom prst="rect">
            <a:avLst/>
          </a:prstGeom>
          <a:noFill/>
        </p:spPr>
        <p:txBody>
          <a:bodyPr wrap="square" rtlCol="0">
            <a:spAutoFit/>
          </a:bodyPr>
          <a:lstStyle/>
          <a:p>
            <a:r>
              <a:rPr lang="es-AR" dirty="0">
                <a:solidFill>
                  <a:srgbClr val="0070C0"/>
                </a:solidFill>
              </a:rPr>
              <a:t>(38)</a:t>
            </a:r>
            <a:endParaRPr lang="en-US" dirty="0">
              <a:solidFill>
                <a:srgbClr val="0070C0"/>
              </a:solidFill>
            </a:endParaRPr>
          </a:p>
        </p:txBody>
      </p:sp>
      <p:sp>
        <p:nvSpPr>
          <p:cNvPr id="27" name="CuadroTexto 26"/>
          <p:cNvSpPr txBox="1"/>
          <p:nvPr/>
        </p:nvSpPr>
        <p:spPr>
          <a:xfrm>
            <a:off x="11510582" y="2164125"/>
            <a:ext cx="586168" cy="307777"/>
          </a:xfrm>
          <a:prstGeom prst="rect">
            <a:avLst/>
          </a:prstGeom>
          <a:noFill/>
        </p:spPr>
        <p:txBody>
          <a:bodyPr wrap="square" rtlCol="0">
            <a:spAutoFit/>
          </a:bodyPr>
          <a:lstStyle/>
          <a:p>
            <a:r>
              <a:rPr lang="es-AR" dirty="0">
                <a:solidFill>
                  <a:srgbClr val="0070C0"/>
                </a:solidFill>
              </a:rPr>
              <a:t>(39)</a:t>
            </a:r>
            <a:endParaRPr lang="en-US" dirty="0">
              <a:solidFill>
                <a:srgbClr val="0070C0"/>
              </a:solidFill>
            </a:endParaRPr>
          </a:p>
        </p:txBody>
      </p:sp>
      <p:sp>
        <p:nvSpPr>
          <p:cNvPr id="28" name="CuadroTexto 27"/>
          <p:cNvSpPr txBox="1"/>
          <p:nvPr/>
        </p:nvSpPr>
        <p:spPr>
          <a:xfrm>
            <a:off x="11510582" y="3429000"/>
            <a:ext cx="586168" cy="307777"/>
          </a:xfrm>
          <a:prstGeom prst="rect">
            <a:avLst/>
          </a:prstGeom>
          <a:noFill/>
        </p:spPr>
        <p:txBody>
          <a:bodyPr wrap="square" rtlCol="0">
            <a:spAutoFit/>
          </a:bodyPr>
          <a:lstStyle/>
          <a:p>
            <a:r>
              <a:rPr lang="es-AR" dirty="0">
                <a:solidFill>
                  <a:srgbClr val="0070C0"/>
                </a:solidFill>
              </a:rPr>
              <a:t>(40)</a:t>
            </a:r>
            <a:endParaRPr lang="en-US" dirty="0">
              <a:solidFill>
                <a:srgbClr val="0070C0"/>
              </a:solidFill>
            </a:endParaRPr>
          </a:p>
        </p:txBody>
      </p:sp>
    </p:spTree>
    <p:extLst>
      <p:ext uri="{BB962C8B-B14F-4D97-AF65-F5344CB8AC3E}">
        <p14:creationId xmlns:p14="http://schemas.microsoft.com/office/powerpoint/2010/main" val="48854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8" y="78578"/>
            <a:ext cx="11167661" cy="5336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dirty="0"/>
              <a:t>CONCLUSIONS</a:t>
            </a:r>
            <a:endParaRPr lang="es-E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3AA7F2-ACB6-43F0-90AD-B46B7994E4E6}"/>
                  </a:ext>
                </a:extLst>
              </p:cNvPr>
              <p:cNvSpPr txBox="1"/>
              <p:nvPr/>
            </p:nvSpPr>
            <p:spPr>
              <a:xfrm>
                <a:off x="1614128" y="1948444"/>
                <a:ext cx="9136022" cy="3262432"/>
              </a:xfrm>
              <a:prstGeom prst="rect">
                <a:avLst/>
              </a:prstGeom>
              <a:noFill/>
            </p:spPr>
            <p:txBody>
              <a:bodyPr wrap="square">
                <a:spAutoFit/>
              </a:bodyPr>
              <a:lstStyle/>
              <a:p>
                <a:pPr algn="just"/>
                <a:r>
                  <a:rPr lang="en-US" sz="1600" dirty="0">
                    <a:latin typeface="Bahnschrift Condensed" panose="020B0502040204020203" pitchFamily="34" charset="0"/>
                  </a:rPr>
                  <a:t>In this work, we showed how the fermionic dynamics in graphene is affected by a wedge disclination. We used the geometric approach developed in [21] and implemented the line element of a wedge disclination found in elasticity theory </a:t>
                </a:r>
                <a14:m>
                  <m:oMath xmlns:m="http://schemas.openxmlformats.org/officeDocument/2006/math">
                    <m:r>
                      <a:rPr lang="en-US" sz="1600">
                        <a:latin typeface="Cambria Math" panose="02040503050406030204" pitchFamily="18" charset="0"/>
                      </a:rPr>
                      <m:t>[7,21]</m:t>
                    </m:r>
                  </m:oMath>
                </a14:m>
                <a:r>
                  <a:rPr lang="en-US" sz="1600" dirty="0">
                    <a:latin typeface="Bahnschrift Condensed" panose="020B0502040204020203" pitchFamily="34" charset="0"/>
                  </a:rPr>
                  <a:t> within the elastic-gauge [25]. This choice of metric corresponds to the case where the graphene sheet is kept planar despite the fact of a presence of a disclination. Our main results are the LDOS in Eq. (35), where we found a different power dependence in radius </a:t>
                </a:r>
                <a14:m>
                  <m:oMath xmlns:m="http://schemas.openxmlformats.org/officeDocument/2006/math">
                    <m:r>
                      <a:rPr lang="en-US" sz="1600" i="1">
                        <a:latin typeface="Cambria Math" panose="02040503050406030204" pitchFamily="18" charset="0"/>
                      </a:rPr>
                      <m:t>𝛿</m:t>
                    </m:r>
                  </m:oMath>
                </a14:m>
                <a:r>
                  <a:rPr lang="en-US" sz="1600" dirty="0">
                    <a:latin typeface="Bahnschrift Condensed" panose="020B0502040204020203" pitchFamily="34" charset="0"/>
                  </a:rPr>
                  <a:t> than in previous works made on a conical geometry [12,17] and the finite size spectrum in Eq. (40) was obtained using the billiard condition. A similar result was reported in [26] where the authors studied Landau's levels. However, it is important to stress that in this work, our results contain the explicit presence of the Poisson's ratio, which appears for example in Eq. (40), a result directly arising from the planar geometry which manifests itself through the so-called elastic-gauge. As a consequence, the result for the spectrum, Eq. (40) show the explicitly interplay between the electronic and elastic properties in a disclinated graphene sheet. Our results may be verified in an experimental set-up and provide, in principle, a nondestructive manner to compute the Poisson's ratio. We are confident that this analysis can be extended to a graphene sheet with several disclinations with equal or different deficit angles, and the study of the Landau levels of graphene with disclinations.</a:t>
                </a:r>
              </a:p>
              <a:p>
                <a:pPr marL="400050" indent="-400050" algn="just">
                  <a:buFont typeface="+mj-lt"/>
                  <a:buAutoNum type="romanUcPeriod"/>
                </a:pPr>
                <a:endParaRPr lang="es-PE" dirty="0">
                  <a:latin typeface="Segoe UI Emoji" panose="020B0502040204020203" pitchFamily="34" charset="0"/>
                  <a:ea typeface="Segoe UI Emoji" panose="020B0502040204020203" pitchFamily="34" charset="0"/>
                </a:endParaRPr>
              </a:p>
            </p:txBody>
          </p:sp>
        </mc:Choice>
        <mc:Fallback xmlns="">
          <p:sp>
            <p:nvSpPr>
              <p:cNvPr id="34" name="TextBox 33">
                <a:extLst>
                  <a:ext uri="{FF2B5EF4-FFF2-40B4-BE49-F238E27FC236}">
                    <a16:creationId xmlns:a16="http://schemas.microsoft.com/office/drawing/2014/main" id="{EB3AA7F2-ACB6-43F0-90AD-B46B7994E4E6}"/>
                  </a:ext>
                </a:extLst>
              </p:cNvPr>
              <p:cNvSpPr txBox="1">
                <a:spLocks noRot="1" noChangeAspect="1" noMove="1" noResize="1" noEditPoints="1" noAdjustHandles="1" noChangeArrowheads="1" noChangeShapeType="1" noTextEdit="1"/>
              </p:cNvSpPr>
              <p:nvPr/>
            </p:nvSpPr>
            <p:spPr>
              <a:xfrm>
                <a:off x="1614128" y="1948444"/>
                <a:ext cx="9136022" cy="3262432"/>
              </a:xfrm>
              <a:prstGeom prst="rect">
                <a:avLst/>
              </a:prstGeom>
              <a:blipFill>
                <a:blip r:embed="rId3"/>
                <a:stretch>
                  <a:fillRect l="-401" t="-561" r="-33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D2150BE8-29C7-4690-A77C-330C9514A595}"/>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11</a:t>
            </a:fld>
            <a:endParaRPr lang="es-PE" dirty="0"/>
          </a:p>
        </p:txBody>
      </p:sp>
    </p:spTree>
    <p:extLst>
      <p:ext uri="{BB962C8B-B14F-4D97-AF65-F5344CB8AC3E}">
        <p14:creationId xmlns:p14="http://schemas.microsoft.com/office/powerpoint/2010/main" val="91796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8" y="78578"/>
            <a:ext cx="11167661" cy="533637"/>
          </a:xfrm>
          <a:prstGeom prst="rect">
            <a:avLst/>
          </a:prstGeom>
          <a:noFill/>
          <a:ln>
            <a:noFill/>
          </a:ln>
        </p:spPr>
        <p:txBody>
          <a:bodyPr spcFirstLastPara="1" wrap="square" lIns="91425" tIns="45700" rIns="91425" bIns="45700" anchor="t" anchorCtr="0">
            <a:noAutofit/>
          </a:bodyPr>
          <a:lstStyle/>
          <a:p>
            <a:pPr lvl="0"/>
            <a:r>
              <a:rPr lang="en-US" dirty="0"/>
              <a:t>References</a:t>
            </a:r>
            <a:endParaRPr lang="es-E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3AA7F2-ACB6-43F0-90AD-B46B7994E4E6}"/>
                  </a:ext>
                </a:extLst>
              </p:cNvPr>
              <p:cNvSpPr txBox="1"/>
              <p:nvPr/>
            </p:nvSpPr>
            <p:spPr>
              <a:xfrm>
                <a:off x="257175" y="825148"/>
                <a:ext cx="11811000" cy="5616922"/>
              </a:xfrm>
              <a:prstGeom prst="rect">
                <a:avLst/>
              </a:prstGeom>
              <a:noFill/>
            </p:spPr>
            <p:txBody>
              <a:bodyPr wrap="square">
                <a:spAutoFit/>
              </a:bodyPr>
              <a:lstStyle/>
              <a:p>
                <a:pPr marL="342900" lvl="0" indent="-342900">
                  <a:buFont typeface="+mj-lt"/>
                  <a:buAutoNum type="arabicPeriod"/>
                </a:pPr>
                <a:r>
                  <a:rPr lang="en-US" dirty="0">
                    <a:latin typeface="Bahnschrift Condensed" panose="020B0502040204020203" pitchFamily="34" charset="0"/>
                  </a:rPr>
                  <a:t>A.C. </a:t>
                </a:r>
                <a:r>
                  <a:rPr lang="en-US" dirty="0" err="1">
                    <a:latin typeface="Bahnschrift Condensed" panose="020B0502040204020203" pitchFamily="34" charset="0"/>
                  </a:rPr>
                  <a:t>Neto</a:t>
                </a:r>
                <a:r>
                  <a:rPr lang="en-US" dirty="0">
                    <a:latin typeface="Bahnschrift Condensed" panose="020B0502040204020203" pitchFamily="34" charset="0"/>
                  </a:rPr>
                  <a:t>, F. Guinea, N.M. Peres, K.S. </a:t>
                </a:r>
                <a:r>
                  <a:rPr lang="en-US" dirty="0" err="1">
                    <a:latin typeface="Bahnschrift Condensed" panose="020B0502040204020203" pitchFamily="34" charset="0"/>
                  </a:rPr>
                  <a:t>Novoselov</a:t>
                </a:r>
                <a:r>
                  <a:rPr lang="en-US" dirty="0">
                    <a:latin typeface="Bahnschrift Condensed" panose="020B0502040204020203" pitchFamily="34" charset="0"/>
                  </a:rPr>
                  <a:t>, A.K. </a:t>
                </a:r>
                <a:r>
                  <a:rPr lang="en-US" dirty="0" err="1">
                    <a:latin typeface="Bahnschrift Condensed" panose="020B0502040204020203" pitchFamily="34" charset="0"/>
                  </a:rPr>
                  <a:t>Geim</a:t>
                </a:r>
                <a:r>
                  <a:rPr lang="en-US" dirty="0">
                    <a:latin typeface="Bahnschrift Condensed" panose="020B0502040204020203" pitchFamily="34" charset="0"/>
                  </a:rPr>
                  <a:t>, The electronic properties of graphene. Rev. Mod. Phys. 81(1), 109 (2009).</a:t>
                </a:r>
              </a:p>
              <a:p>
                <a:pPr marL="342900" indent="-342900">
                  <a:buFont typeface="+mj-lt"/>
                  <a:buAutoNum type="arabicPeriod"/>
                </a:pPr>
                <a:r>
                  <a:rPr lang="en-US" dirty="0">
                    <a:latin typeface="Bahnschrift Condensed" panose="020B0502040204020203" pitchFamily="34" charset="0"/>
                  </a:rPr>
                  <a:t>P.R. Wallace, The band theory of graphite. Phys. Rev. 71(9), 622 (1947)</a:t>
                </a:r>
              </a:p>
              <a:p>
                <a:pPr marL="342900" indent="-342900">
                  <a:buFont typeface="+mj-lt"/>
                  <a:buAutoNum type="arabicPeriod"/>
                </a:pPr>
                <a:r>
                  <a:rPr lang="en-US" dirty="0">
                    <a:latin typeface="Bahnschrift Condensed" panose="020B0502040204020203" pitchFamily="34" charset="0"/>
                  </a:rPr>
                  <a:t>G.W. </a:t>
                </a:r>
                <a:r>
                  <a:rPr lang="en-US" dirty="0" err="1">
                    <a:latin typeface="Bahnschrift Condensed" panose="020B0502040204020203" pitchFamily="34" charset="0"/>
                  </a:rPr>
                  <a:t>Semenoff</a:t>
                </a:r>
                <a:r>
                  <a:rPr lang="en-US" dirty="0">
                    <a:latin typeface="Bahnschrift Condensed" panose="020B0502040204020203" pitchFamily="34" charset="0"/>
                  </a:rPr>
                  <a:t>, Condensed-matter simulation of a three-dimensional anomaly. Phys. Rev. Lett. 53(26), 2449 (1984).</a:t>
                </a:r>
              </a:p>
              <a:p>
                <a:pPr marL="342900" indent="-342900">
                  <a:buFont typeface="+mj-lt"/>
                  <a:buAutoNum type="arabicPeriod"/>
                </a:pPr>
                <a:r>
                  <a:rPr lang="en-US" dirty="0">
                    <a:latin typeface="Bahnschrift Condensed" panose="020B0502040204020203" pitchFamily="34" charset="0"/>
                  </a:rPr>
                  <a:t>K.S. </a:t>
                </a:r>
                <a:r>
                  <a:rPr lang="en-US" dirty="0" err="1">
                    <a:latin typeface="Bahnschrift Condensed" panose="020B0502040204020203" pitchFamily="34" charset="0"/>
                  </a:rPr>
                  <a:t>Novoselov</a:t>
                </a:r>
                <a:r>
                  <a:rPr lang="en-US" dirty="0">
                    <a:latin typeface="Bahnschrift Condensed" panose="020B0502040204020203" pitchFamily="34" charset="0"/>
                  </a:rPr>
                  <a:t>, A.K. </a:t>
                </a:r>
                <a:r>
                  <a:rPr lang="en-US" dirty="0" err="1">
                    <a:latin typeface="Bahnschrift Condensed" panose="020B0502040204020203" pitchFamily="34" charset="0"/>
                  </a:rPr>
                  <a:t>Geim</a:t>
                </a:r>
                <a:r>
                  <a:rPr lang="en-US" dirty="0">
                    <a:latin typeface="Bahnschrift Condensed" panose="020B0502040204020203" pitchFamily="34" charset="0"/>
                  </a:rPr>
                  <a:t>, S.V. </a:t>
                </a:r>
                <a:r>
                  <a:rPr lang="en-US" dirty="0" err="1">
                    <a:latin typeface="Bahnschrift Condensed" panose="020B0502040204020203" pitchFamily="34" charset="0"/>
                  </a:rPr>
                  <a:t>Morozov</a:t>
                </a:r>
                <a:r>
                  <a:rPr lang="en-US" dirty="0">
                    <a:latin typeface="Bahnschrift Condensed" panose="020B0502040204020203" pitchFamily="34" charset="0"/>
                  </a:rPr>
                  <a:t>, D.E. Jiang, Y. Zhang, S.V. </a:t>
                </a:r>
                <a:r>
                  <a:rPr lang="en-US" dirty="0" err="1">
                    <a:latin typeface="Bahnschrift Condensed" panose="020B0502040204020203" pitchFamily="34" charset="0"/>
                  </a:rPr>
                  <a:t>Dubonos</a:t>
                </a:r>
                <a:r>
                  <a:rPr lang="en-US" dirty="0">
                    <a:latin typeface="Bahnschrift Condensed" panose="020B0502040204020203" pitchFamily="34" charset="0"/>
                  </a:rPr>
                  <a:t>, I.V. </a:t>
                </a:r>
                <a:r>
                  <a:rPr lang="en-US" dirty="0" err="1">
                    <a:latin typeface="Bahnschrift Condensed" panose="020B0502040204020203" pitchFamily="34" charset="0"/>
                  </a:rPr>
                  <a:t>Grigorieva</a:t>
                </a:r>
                <a:r>
                  <a:rPr lang="en-US" dirty="0">
                    <a:latin typeface="Bahnschrift Condensed" panose="020B0502040204020203" pitchFamily="34" charset="0"/>
                  </a:rPr>
                  <a:t>, A.A. </a:t>
                </a:r>
                <a:r>
                  <a:rPr lang="en-US" dirty="0" err="1">
                    <a:latin typeface="Bahnschrift Condensed" panose="020B0502040204020203" pitchFamily="34" charset="0"/>
                  </a:rPr>
                  <a:t>Firsov</a:t>
                </a:r>
                <a:r>
                  <a:rPr lang="en-US" dirty="0">
                    <a:latin typeface="Bahnschrift Condensed" panose="020B0502040204020203" pitchFamily="34" charset="0"/>
                  </a:rPr>
                  <a:t>, Electric field effect in atomically thin carbon films. Science 306(5696), 666-669 (2004).</a:t>
                </a:r>
              </a:p>
              <a:p>
                <a:pPr marL="342900" indent="-342900">
                  <a:buFont typeface="+mj-lt"/>
                  <a:buAutoNum type="arabicPeriod"/>
                </a:pPr>
                <a:r>
                  <a:rPr lang="en-US" dirty="0">
                    <a:latin typeface="Bahnschrift Condensed" panose="020B0502040204020203" pitchFamily="34" charset="0"/>
                  </a:rPr>
                  <a:t>W.T. Read, W. Shockley, Dislocation models of crystal grain boundaries. Phys. Rev. 78(3), 275 (1950).</a:t>
                </a:r>
              </a:p>
              <a:p>
                <a:pPr marL="342900" lvl="0" indent="-342900">
                  <a:buFont typeface="+mj-lt"/>
                  <a:buAutoNum type="arabicPeriod"/>
                </a:pPr>
                <a:r>
                  <a:rPr lang="en-US" dirty="0">
                    <a:latin typeface="Bahnschrift Condensed" panose="020B0502040204020203" pitchFamily="34" charset="0"/>
                  </a:rPr>
                  <a:t>W.F. Harris, Disclinations. Sci. Am. 237(6), 130-145 (1977)</a:t>
                </a:r>
              </a:p>
              <a:p>
                <a:pPr marL="342900" indent="-342900">
                  <a:buFont typeface="+mj-lt"/>
                  <a:buAutoNum type="arabicPeriod"/>
                </a:pPr>
                <a:r>
                  <a:rPr lang="en-US" dirty="0">
                    <a:latin typeface="Bahnschrift Condensed" panose="020B0502040204020203" pitchFamily="34" charset="0"/>
                  </a:rPr>
                  <a:t>L.D. Landau, E.M. </a:t>
                </a:r>
                <a:r>
                  <a:rPr lang="en-US" dirty="0" err="1">
                    <a:latin typeface="Bahnschrift Condensed" panose="020B0502040204020203" pitchFamily="34" charset="0"/>
                  </a:rPr>
                  <a:t>Lifshitz</a:t>
                </a:r>
                <a:r>
                  <a:rPr lang="en-US" dirty="0">
                    <a:latin typeface="Bahnschrift Condensed" panose="020B0502040204020203" pitchFamily="34" charset="0"/>
                  </a:rPr>
                  <a:t>, A.M. </a:t>
                </a:r>
                <a:r>
                  <a:rPr lang="en-US" dirty="0" err="1">
                    <a:latin typeface="Bahnschrift Condensed" panose="020B0502040204020203" pitchFamily="34" charset="0"/>
                  </a:rPr>
                  <a:t>Kosevich</a:t>
                </a:r>
                <a:r>
                  <a:rPr lang="en-US" dirty="0">
                    <a:latin typeface="Bahnschrift Condensed" panose="020B0502040204020203" pitchFamily="34" charset="0"/>
                  </a:rPr>
                  <a:t>, L.P. </a:t>
                </a:r>
                <a:r>
                  <a:rPr lang="en-US" dirty="0" err="1">
                    <a:latin typeface="Bahnschrift Condensed" panose="020B0502040204020203" pitchFamily="34" charset="0"/>
                  </a:rPr>
                  <a:t>Pitaevskii</a:t>
                </a:r>
                <a:r>
                  <a:rPr lang="en-US" dirty="0">
                    <a:latin typeface="Bahnschrift Condensed" panose="020B0502040204020203" pitchFamily="34" charset="0"/>
                  </a:rPr>
                  <a:t>, Theory of Elasticity, vol. 7 (Elsevier, Amsterdam. 1986).</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R.A. </a:t>
                </a:r>
                <a:r>
                  <a:rPr lang="en-US" dirty="0" err="1">
                    <a:latin typeface="Bahnschrift Condensed" panose="020B0502040204020203" pitchFamily="34" charset="0"/>
                    <a:ea typeface="Calibri" panose="020F0502020204030204" pitchFamily="34" charset="0"/>
                    <a:cs typeface="Times New Roman" panose="02020603050405020304" pitchFamily="18" charset="0"/>
                  </a:rPr>
                  <a:t>Puntigam</a:t>
                </a:r>
                <a:r>
                  <a:rPr lang="en-US" dirty="0">
                    <a:latin typeface="Bahnschrift Condensed" panose="020B0502040204020203" pitchFamily="34" charset="0"/>
                    <a:ea typeface="Calibri" panose="020F0502020204030204" pitchFamily="34" charset="0"/>
                    <a:cs typeface="Times New Roman" panose="02020603050405020304" pitchFamily="18" charset="0"/>
                  </a:rPr>
                  <a:t>, H.H. </a:t>
                </a:r>
                <a:r>
                  <a:rPr lang="en-US" dirty="0" err="1">
                    <a:latin typeface="Bahnschrift Condensed" panose="020B0502040204020203" pitchFamily="34" charset="0"/>
                    <a:ea typeface="Calibri" panose="020F0502020204030204" pitchFamily="34" charset="0"/>
                    <a:cs typeface="Times New Roman" panose="02020603050405020304" pitchFamily="18" charset="0"/>
                  </a:rPr>
                  <a:t>Soleng</a:t>
                </a:r>
                <a:r>
                  <a:rPr lang="en-US" dirty="0">
                    <a:latin typeface="Bahnschrift Condensed" panose="020B0502040204020203" pitchFamily="34" charset="0"/>
                    <a:ea typeface="Calibri" panose="020F0502020204030204" pitchFamily="34" charset="0"/>
                    <a:cs typeface="Times New Roman" panose="02020603050405020304" pitchFamily="18" charset="0"/>
                  </a:rPr>
                  <a:t>, </a:t>
                </a:r>
                <a:r>
                  <a:rPr lang="en-US" dirty="0" err="1">
                    <a:latin typeface="Bahnschrift Condensed" panose="020B0502040204020203" pitchFamily="34" charset="0"/>
                    <a:ea typeface="Calibri" panose="020F0502020204030204" pitchFamily="34" charset="0"/>
                    <a:cs typeface="Times New Roman" panose="02020603050405020304" pitchFamily="18" charset="0"/>
                  </a:rPr>
                  <a:t>Volterra</a:t>
                </a:r>
                <a:r>
                  <a:rPr lang="en-US" dirty="0">
                    <a:latin typeface="Bahnschrift Condensed" panose="020B0502040204020203" pitchFamily="34" charset="0"/>
                    <a:ea typeface="Calibri" panose="020F0502020204030204" pitchFamily="34" charset="0"/>
                    <a:cs typeface="Times New Roman" panose="02020603050405020304" pitchFamily="18" charset="0"/>
                  </a:rPr>
                  <a:t> distortions, spinning strings, and cosmic defects. Class. Quantum Gravity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14(5),1129</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(1997)</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K. Kawamura, Scattering of electrons due to screw dislocations. </a:t>
                </a:r>
                <a:r>
                  <a:rPr lang="en-US" dirty="0" err="1">
                    <a:latin typeface="Bahnschrift Condensed" panose="020B0502040204020203" pitchFamily="34" charset="0"/>
                    <a:ea typeface="Calibri" panose="020F0502020204030204" pitchFamily="34" charset="0"/>
                    <a:cs typeface="Times New Roman" panose="02020603050405020304" pitchFamily="18" charset="0"/>
                  </a:rPr>
                  <a:t>Zeitschrift</a:t>
                </a:r>
                <a:r>
                  <a:rPr lang="en-US" dirty="0">
                    <a:latin typeface="Bahnschrift Condensed" panose="020B0502040204020203" pitchFamily="34" charset="0"/>
                    <a:ea typeface="Calibri" panose="020F0502020204030204" pitchFamily="34" charset="0"/>
                    <a:cs typeface="Times New Roman" panose="02020603050405020304" pitchFamily="18" charset="0"/>
                  </a:rPr>
                  <a:t> </a:t>
                </a:r>
                <a:r>
                  <a:rPr lang="en-US" dirty="0" err="1">
                    <a:latin typeface="Bahnschrift Condensed" panose="020B0502040204020203" pitchFamily="34" charset="0"/>
                    <a:ea typeface="Calibri" panose="020F0502020204030204" pitchFamily="34" charset="0"/>
                    <a:cs typeface="Times New Roman" panose="02020603050405020304" pitchFamily="18" charset="0"/>
                  </a:rPr>
                  <a:t>für</a:t>
                </a:r>
                <a:r>
                  <a:rPr lang="en-US" dirty="0">
                    <a:latin typeface="Bahnschrift Condensed" panose="020B0502040204020203" pitchFamily="34" charset="0"/>
                    <a:ea typeface="Calibri" panose="020F0502020204030204" pitchFamily="34" charset="0"/>
                    <a:cs typeface="Times New Roman" panose="02020603050405020304" pitchFamily="18" charset="0"/>
                  </a:rPr>
                  <a:t> </a:t>
                </a:r>
                <a:r>
                  <a:rPr lang="en-US" dirty="0" err="1">
                    <a:latin typeface="Bahnschrift Condensed" panose="020B0502040204020203" pitchFamily="34" charset="0"/>
                    <a:ea typeface="Calibri" panose="020F0502020204030204" pitchFamily="34" charset="0"/>
                    <a:cs typeface="Times New Roman" panose="02020603050405020304" pitchFamily="18" charset="0"/>
                  </a:rPr>
                  <a:t>Physik</a:t>
                </a:r>
                <a:r>
                  <a:rPr lang="en-US" dirty="0">
                    <a:latin typeface="Bahnschrift Condensed" panose="020B0502040204020203" pitchFamily="34" charset="0"/>
                    <a:ea typeface="Calibri" panose="020F0502020204030204" pitchFamily="34" charset="0"/>
                    <a:cs typeface="Times New Roman" panose="02020603050405020304" pitchFamily="18" charset="0"/>
                  </a:rPr>
                  <a:t> B </a:t>
                </a:r>
                <a:r>
                  <a:rPr lang="en-US" dirty="0" err="1">
                    <a:latin typeface="Bahnschrift Condensed" panose="020B0502040204020203" pitchFamily="34" charset="0"/>
                    <a:ea typeface="Calibri" panose="020F0502020204030204" pitchFamily="34" charset="0"/>
                    <a:cs typeface="Times New Roman" panose="02020603050405020304" pitchFamily="18" charset="0"/>
                  </a:rPr>
                  <a:t>Condens</a:t>
                </a:r>
                <a:r>
                  <a:rPr lang="en-US" dirty="0">
                    <a:latin typeface="Bahnschrift Condensed" panose="020B0502040204020203" pitchFamily="34" charset="0"/>
                    <a:ea typeface="Calibri" panose="020F0502020204030204" pitchFamily="34" charset="0"/>
                    <a:cs typeface="Times New Roman" panose="02020603050405020304" pitchFamily="18" charset="0"/>
                  </a:rPr>
                  <a:t>. Matter 30(1), 1-11 (1978)</a:t>
                </a:r>
              </a:p>
              <a:p>
                <a:pPr marL="342900" lvl="0" indent="-342900">
                  <a:spcAft>
                    <a:spcPts val="600"/>
                  </a:spcAft>
                  <a:buFont typeface="+mj-lt"/>
                  <a:buAutoNum type="arabicPeriod" startAt="8"/>
                  <a:tabLst>
                    <a:tab pos="457200" algn="l"/>
                  </a:tabLst>
                </a:pPr>
                <a:r>
                  <a:rPr lang="es-ES" dirty="0">
                    <a:latin typeface="Bahnschrift Condensed" panose="020B0502040204020203" pitchFamily="34" charset="0"/>
                    <a:ea typeface="Calibri" panose="020F0502020204030204" pitchFamily="34" charset="0"/>
                    <a:cs typeface="Times New Roman" panose="02020603050405020304" pitchFamily="18" charset="0"/>
                  </a:rPr>
                  <a:t>J. González, F. Guinea, M.A.H. </a:t>
                </a:r>
                <a:r>
                  <a:rPr lang="es-ES" dirty="0" err="1">
                    <a:latin typeface="Bahnschrift Condensed" panose="020B0502040204020203" pitchFamily="34" charset="0"/>
                    <a:ea typeface="Calibri" panose="020F0502020204030204" pitchFamily="34" charset="0"/>
                    <a:cs typeface="Times New Roman" panose="02020603050405020304" pitchFamily="18" charset="0"/>
                  </a:rPr>
                  <a:t>Vozmediano</a:t>
                </a:r>
                <a:r>
                  <a:rPr lang="es-ES" dirty="0">
                    <a:latin typeface="Bahnschrift Condensed" panose="020B0502040204020203" pitchFamily="34" charset="0"/>
                    <a:ea typeface="Calibri" panose="020F0502020204030204" pitchFamily="34" charset="0"/>
                    <a:cs typeface="Times New Roman" panose="02020603050405020304" pitchFamily="18" charset="0"/>
                  </a:rPr>
                  <a:t>, Continuum </a:t>
                </a:r>
                <a:r>
                  <a:rPr lang="es-ES" dirty="0" err="1">
                    <a:latin typeface="Bahnschrift Condensed" panose="020B0502040204020203" pitchFamily="34" charset="0"/>
                    <a:ea typeface="Calibri" panose="020F0502020204030204" pitchFamily="34" charset="0"/>
                    <a:cs typeface="Times New Roman" panose="02020603050405020304" pitchFamily="18" charset="0"/>
                  </a:rPr>
                  <a:t>approximation</a:t>
                </a:r>
                <a:r>
                  <a:rPr lang="es-ES" dirty="0">
                    <a:latin typeface="Bahnschrift Condensed" panose="020B0502040204020203" pitchFamily="34" charset="0"/>
                    <a:ea typeface="Calibri" panose="020F0502020204030204" pitchFamily="34" charset="0"/>
                    <a:cs typeface="Times New Roman" panose="02020603050405020304" pitchFamily="18" charset="0"/>
                  </a:rPr>
                  <a:t> to </a:t>
                </a:r>
                <a:r>
                  <a:rPr lang="es-ES" dirty="0" err="1">
                    <a:latin typeface="Bahnschrift Condensed" panose="020B0502040204020203" pitchFamily="34" charset="0"/>
                    <a:ea typeface="Calibri" panose="020F0502020204030204" pitchFamily="34" charset="0"/>
                    <a:cs typeface="Times New Roman" panose="02020603050405020304" pitchFamily="18" charset="0"/>
                  </a:rPr>
                  <a:t>fullerene</a:t>
                </a:r>
                <a:r>
                  <a:rPr lang="es-ES" dirty="0">
                    <a:latin typeface="Bahnschrift Condensed" panose="020B0502040204020203" pitchFamily="34" charset="0"/>
                    <a:ea typeface="Calibri" panose="020F0502020204030204" pitchFamily="34" charset="0"/>
                    <a:cs typeface="Times New Roman" panose="02020603050405020304" pitchFamily="18" charset="0"/>
                  </a:rPr>
                  <a:t> </a:t>
                </a:r>
                <a:r>
                  <a:rPr lang="es-ES" dirty="0" err="1">
                    <a:latin typeface="Bahnschrift Condensed" panose="020B0502040204020203" pitchFamily="34" charset="0"/>
                    <a:ea typeface="Calibri" panose="020F0502020204030204" pitchFamily="34" charset="0"/>
                    <a:cs typeface="Times New Roman" panose="02020603050405020304" pitchFamily="18" charset="0"/>
                  </a:rPr>
                  <a:t>molecules</a:t>
                </a:r>
                <a:r>
                  <a:rPr lang="es-ES" dirty="0">
                    <a:latin typeface="Bahnschrift Condensed" panose="020B0502040204020203" pitchFamily="34" charset="0"/>
                    <a:ea typeface="Calibri" panose="020F0502020204030204" pitchFamily="34" charset="0"/>
                    <a:cs typeface="Times New Roman" panose="02020603050405020304" pitchFamily="18" charset="0"/>
                  </a:rPr>
                  <a:t>. </a:t>
                </a:r>
                <a:r>
                  <a:rPr lang="en-US" dirty="0">
                    <a:latin typeface="Bahnschrift Condensed" panose="020B0502040204020203" pitchFamily="34" charset="0"/>
                    <a:ea typeface="Calibri" panose="020F0502020204030204" pitchFamily="34" charset="0"/>
                    <a:cs typeface="Times New Roman" panose="02020603050405020304" pitchFamily="18" charset="0"/>
                  </a:rPr>
                  <a:t>Phys. Rev. Lett. 69(1), 172 (1992)</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J. Gonzalez, F. Guinea, M.A. Vozmediano, The electronic spectrum of fullerenes from the Dirac equation. </a:t>
                </a:r>
                <a:r>
                  <a:rPr lang="en-US" dirty="0" err="1">
                    <a:latin typeface="Bahnschrift Condensed" panose="020B0502040204020203" pitchFamily="34" charset="0"/>
                    <a:ea typeface="Calibri" panose="020F0502020204030204" pitchFamily="34" charset="0"/>
                    <a:cs typeface="Times New Roman" panose="02020603050405020304" pitchFamily="18" charset="0"/>
                  </a:rPr>
                  <a:t>Nucl</a:t>
                </a:r>
                <a:r>
                  <a:rPr lang="en-US" dirty="0">
                    <a:latin typeface="Bahnschrift Condensed" panose="020B0502040204020203" pitchFamily="34" charset="0"/>
                    <a:ea typeface="Calibri" panose="020F0502020204030204" pitchFamily="34" charset="0"/>
                    <a:cs typeface="Times New Roman" panose="02020603050405020304" pitchFamily="18" charset="0"/>
                  </a:rPr>
                  <a:t>. Phys. B 406(3), 771-794 (1993)</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P.E. </a:t>
                </a:r>
                <a:r>
                  <a:rPr lang="en-US" dirty="0" err="1">
                    <a:latin typeface="Bahnschrift Condensed" panose="020B0502040204020203" pitchFamily="34" charset="0"/>
                    <a:ea typeface="Calibri" panose="020F0502020204030204" pitchFamily="34" charset="0"/>
                    <a:cs typeface="Times New Roman" panose="02020603050405020304" pitchFamily="18" charset="0"/>
                  </a:rPr>
                  <a:t>Lammert</a:t>
                </a:r>
                <a:r>
                  <a:rPr lang="en-US" dirty="0">
                    <a:latin typeface="Bahnschrift Condensed" panose="020B0502040204020203" pitchFamily="34" charset="0"/>
                    <a:ea typeface="Calibri" panose="020F0502020204030204" pitchFamily="34" charset="0"/>
                    <a:cs typeface="Times New Roman" panose="02020603050405020304" pitchFamily="18" charset="0"/>
                  </a:rPr>
                  <a:t>, V.H. </a:t>
                </a:r>
                <a:r>
                  <a:rPr lang="en-US" dirty="0" err="1">
                    <a:latin typeface="Bahnschrift Condensed" panose="020B0502040204020203" pitchFamily="34" charset="0"/>
                    <a:ea typeface="Calibri" panose="020F0502020204030204" pitchFamily="34" charset="0"/>
                    <a:cs typeface="Times New Roman" panose="02020603050405020304" pitchFamily="18" charset="0"/>
                  </a:rPr>
                  <a:t>Crespi</a:t>
                </a:r>
                <a:r>
                  <a:rPr lang="en-US" dirty="0">
                    <a:latin typeface="Bahnschrift Condensed" panose="020B0502040204020203" pitchFamily="34" charset="0"/>
                    <a:ea typeface="Calibri" panose="020F0502020204030204" pitchFamily="34" charset="0"/>
                    <a:cs typeface="Times New Roman" panose="02020603050405020304" pitchFamily="18" charset="0"/>
                  </a:rPr>
                  <a:t>, Topological phases in graphitic cones. Phys. Rev. Lett. 85(24), 5190 (2000)</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R. Tamura, M. </a:t>
                </a:r>
                <a:r>
                  <a:rPr lang="en-US" dirty="0" err="1">
                    <a:latin typeface="Bahnschrift Condensed" panose="020B0502040204020203" pitchFamily="34" charset="0"/>
                    <a:ea typeface="Calibri" panose="020F0502020204030204" pitchFamily="34" charset="0"/>
                    <a:cs typeface="Times New Roman" panose="02020603050405020304" pitchFamily="18" charset="0"/>
                  </a:rPr>
                  <a:t>Tsukada</a:t>
                </a:r>
                <a:r>
                  <a:rPr lang="en-US" dirty="0">
                    <a:latin typeface="Bahnschrift Condensed" panose="020B0502040204020203" pitchFamily="34" charset="0"/>
                    <a:ea typeface="Calibri" panose="020F0502020204030204" pitchFamily="34" charset="0"/>
                    <a:cs typeface="Times New Roman" panose="02020603050405020304" pitchFamily="18" charset="0"/>
                  </a:rPr>
                  <a:t>, Disclinations of monolayer graphite and their electronic states. Phys. Rev. B 49(11), 7697 (1994)</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M.A. Vozmediano, M. Katsnelson, F. Guinea, Gauge fields in graphene. Phys. Rep. 496(4-5), 109-148 (2010)</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K. Tod, Conical singularities and torsion. Class. Quantum Gravity 11(5), 1331 (1994)</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A. Vilenkin, Gravitational field of vacuum domain walls and strings. Phys. Rev. D 23(4), 852 (1981)</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V.A. Osipov, E.A. Kochetov, Dirac fermions on graphite cones. J. Exp. Theor. Phys. Lett. 73(10), 562-565 (2001)</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M.A. Vozmediano, F. de Juan, A. Cortijo, in Journal of Physics: Conference Series, vol. 129 (IOP Publishing, 2008), p. 012001</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A. Cortijo, M.A. Vozmediano, Effects of topological defects and local curvature on the electronic properties of planar graphene. </a:t>
                </a:r>
                <a:r>
                  <a:rPr lang="en-US" dirty="0" err="1">
                    <a:latin typeface="Bahnschrift Condensed" panose="020B0502040204020203" pitchFamily="34" charset="0"/>
                    <a:ea typeface="Calibri" panose="020F0502020204030204" pitchFamily="34" charset="0"/>
                    <a:cs typeface="Times New Roman" panose="02020603050405020304" pitchFamily="18" charset="0"/>
                  </a:rPr>
                  <a:t>Nucl</a:t>
                </a:r>
                <a:r>
                  <a:rPr lang="en-US" dirty="0">
                    <a:latin typeface="Bahnschrift Condensed" panose="020B0502040204020203" pitchFamily="34" charset="0"/>
                    <a:ea typeface="Calibri" panose="020F0502020204030204" pitchFamily="34" charset="0"/>
                    <a:cs typeface="Times New Roman" panose="02020603050405020304" pitchFamily="18" charset="0"/>
                  </a:rPr>
                  <a:t>. Phys. B 763(3), 293-308 (2007)</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M. Katanaev, I. Volovich, Theory of defects in solids and three-dimensional gravity. Ann. Phys. 216(1), 1-28 (1992)</a:t>
                </a:r>
              </a:p>
              <a:p>
                <a:pPr marL="342900" lvl="0" indent="-342900">
                  <a:spcAft>
                    <a:spcPts val="600"/>
                  </a:spcAft>
                  <a:buFont typeface="+mj-lt"/>
                  <a:buAutoNum type="arabicPeriod" startAt="8"/>
                  <a:tabLst>
                    <a:tab pos="457200" algn="l"/>
                  </a:tabLst>
                </a:pPr>
                <a:r>
                  <a:rPr lang="en-US" dirty="0">
                    <a:latin typeface="Bahnschrift Condensed" panose="020B0502040204020203" pitchFamily="34" charset="0"/>
                    <a:ea typeface="Calibri" panose="020F0502020204030204" pitchFamily="34" charset="0"/>
                    <a:cs typeface="Times New Roman" panose="02020603050405020304" pitchFamily="18" charset="0"/>
                  </a:rPr>
                  <a:t>M.O. Katanaev, Geometric theory of defects. Physics-</a:t>
                </a:r>
                <a:r>
                  <a:rPr lang="en-US" dirty="0" err="1">
                    <a:latin typeface="Bahnschrift Condensed" panose="020B0502040204020203" pitchFamily="34" charset="0"/>
                    <a:ea typeface="Calibri" panose="020F0502020204030204" pitchFamily="34" charset="0"/>
                    <a:cs typeface="Times New Roman" panose="02020603050405020304" pitchFamily="18" charset="0"/>
                  </a:rPr>
                  <a:t>Uspekhi</a:t>
                </a:r>
                <a:r>
                  <a:rPr lang="en-US" dirty="0">
                    <a:latin typeface="Bahnschrift Condensed" panose="020B0502040204020203" pitchFamily="34" charset="0"/>
                    <a:ea typeface="Calibri" panose="020F0502020204030204" pitchFamily="34" charset="0"/>
                    <a:cs typeface="Times New Roman" panose="02020603050405020304" pitchFamily="18" charset="0"/>
                  </a:rPr>
                  <a:t> 48(7), 675 (2005)</a:t>
                </a:r>
              </a:p>
            </p:txBody>
          </p:sp>
        </mc:Choice>
        <mc:Fallback xmlns="">
          <p:sp>
            <p:nvSpPr>
              <p:cNvPr id="34" name="TextBox 33">
                <a:extLst>
                  <a:ext uri="{FF2B5EF4-FFF2-40B4-BE49-F238E27FC236}">
                    <a16:creationId xmlns:a16="http://schemas.microsoft.com/office/drawing/2014/main" id="{EB3AA7F2-ACB6-43F0-90AD-B46B7994E4E6}"/>
                  </a:ext>
                </a:extLst>
              </p:cNvPr>
              <p:cNvSpPr txBox="1">
                <a:spLocks noRot="1" noChangeAspect="1" noMove="1" noResize="1" noEditPoints="1" noAdjustHandles="1" noChangeArrowheads="1" noChangeShapeType="1" noTextEdit="1"/>
              </p:cNvSpPr>
              <p:nvPr/>
            </p:nvSpPr>
            <p:spPr>
              <a:xfrm>
                <a:off x="257175" y="825148"/>
                <a:ext cx="11811000" cy="5616922"/>
              </a:xfrm>
              <a:prstGeom prst="rect">
                <a:avLst/>
              </a:prstGeom>
              <a:blipFill>
                <a:blip r:embed="rId3"/>
                <a:stretch>
                  <a:fillRect l="-155" t="-108" b="-108"/>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D2150BE8-29C7-4690-A77C-330C9514A595}"/>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12</a:t>
            </a:fld>
            <a:endParaRPr lang="es-PE" dirty="0"/>
          </a:p>
        </p:txBody>
      </p:sp>
    </p:spTree>
    <p:extLst>
      <p:ext uri="{BB962C8B-B14F-4D97-AF65-F5344CB8AC3E}">
        <p14:creationId xmlns:p14="http://schemas.microsoft.com/office/powerpoint/2010/main" val="420668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8" y="78578"/>
            <a:ext cx="11167661" cy="533637"/>
          </a:xfrm>
          <a:prstGeom prst="rect">
            <a:avLst/>
          </a:prstGeom>
          <a:noFill/>
          <a:ln>
            <a:noFill/>
          </a:ln>
        </p:spPr>
        <p:txBody>
          <a:bodyPr spcFirstLastPara="1" wrap="square" lIns="91425" tIns="45700" rIns="91425" bIns="45700" anchor="t" anchorCtr="0">
            <a:noAutofit/>
          </a:bodyPr>
          <a:lstStyle/>
          <a:p>
            <a:pPr lvl="0"/>
            <a:r>
              <a:rPr lang="en-US" dirty="0"/>
              <a:t>References</a:t>
            </a:r>
            <a:endParaRPr lang="es-ES" dirty="0"/>
          </a:p>
        </p:txBody>
      </p:sp>
      <p:sp>
        <p:nvSpPr>
          <p:cNvPr id="34" name="TextBox 33">
            <a:extLst>
              <a:ext uri="{FF2B5EF4-FFF2-40B4-BE49-F238E27FC236}">
                <a16:creationId xmlns:a16="http://schemas.microsoft.com/office/drawing/2014/main" id="{EB3AA7F2-ACB6-43F0-90AD-B46B7994E4E6}"/>
              </a:ext>
            </a:extLst>
          </p:cNvPr>
          <p:cNvSpPr txBox="1"/>
          <p:nvPr/>
        </p:nvSpPr>
        <p:spPr>
          <a:xfrm>
            <a:off x="257175" y="825148"/>
            <a:ext cx="11811000" cy="2246769"/>
          </a:xfrm>
          <a:prstGeom prst="rect">
            <a:avLst/>
          </a:prstGeom>
          <a:noFill/>
        </p:spPr>
        <p:txBody>
          <a:bodyPr wrap="square">
            <a:spAutoFit/>
          </a:bodyPr>
          <a:lstStyle/>
          <a:p>
            <a:pPr marL="342900" lvl="0" indent="-342900">
              <a:buFont typeface="+mj-lt"/>
              <a:buAutoNum type="arabicPeriod" startAt="22"/>
            </a:pPr>
            <a:r>
              <a:rPr lang="en-US" dirty="0">
                <a:latin typeface="Bahnschrift Condensed" panose="020B0502040204020203" pitchFamily="34" charset="0"/>
              </a:rPr>
              <a:t>K. Kondo, in Proceedings of the 2nd Japan National Congress for Applied Mechanics, vol. 2 (1952), pp. 41-47.</a:t>
            </a:r>
          </a:p>
          <a:p>
            <a:pPr marL="342900" lvl="0" indent="-342900">
              <a:buFont typeface="+mj-lt"/>
              <a:buAutoNum type="arabicPeriod" startAt="22"/>
            </a:pPr>
            <a:r>
              <a:rPr lang="en-US" dirty="0">
                <a:latin typeface="Bahnschrift Condensed" panose="020B0502040204020203" pitchFamily="34" charset="0"/>
              </a:rPr>
              <a:t>B.A. Bilby, R. Bullough, E. Smith, Continuous distributions of dislocations: a new application of the methods of non-Riemannian geometry. Proc. R. Soc. Lond. Ser. A Math. Phys. Sci. 231(1185), 263-273 (1955).</a:t>
            </a:r>
          </a:p>
          <a:p>
            <a:pPr marL="342900" lvl="0" indent="-342900">
              <a:buFont typeface="+mj-lt"/>
              <a:buAutoNum type="arabicPeriod" startAt="22"/>
            </a:pPr>
            <a:r>
              <a:rPr lang="en-US" dirty="0">
                <a:latin typeface="Bahnschrift Condensed" panose="020B0502040204020203" pitchFamily="34" charset="0"/>
              </a:rPr>
              <a:t>E. Kröner, Continuum theory of defects, in Physics of Defects (Les Houches, Session 35), ed. by R. Balian et al. (North-Holland, Amsterdam, 1980).</a:t>
            </a:r>
          </a:p>
          <a:p>
            <a:pPr marL="342900" lvl="0" indent="-342900">
              <a:buFont typeface="+mj-lt"/>
              <a:buAutoNum type="arabicPeriod" startAt="22"/>
            </a:pPr>
            <a:r>
              <a:rPr lang="en-US" dirty="0">
                <a:latin typeface="Bahnschrift Condensed" panose="020B0502040204020203" pitchFamily="34" charset="0"/>
              </a:rPr>
              <a:t>M.O. Katanaev, Wedge dislocation in the geometric theory of defects. Theor. Math. Phys. 135(2), 733-744 (2003).</a:t>
            </a:r>
          </a:p>
          <a:p>
            <a:pPr marL="342900" lvl="0" indent="-342900">
              <a:buFont typeface="+mj-lt"/>
              <a:buAutoNum type="arabicPeriod" startAt="22"/>
            </a:pPr>
            <a:r>
              <a:rPr lang="en-US" dirty="0">
                <a:latin typeface="Bahnschrift Condensed" panose="020B0502040204020203" pitchFamily="34" charset="0"/>
              </a:rPr>
              <a:t>C. Furtado, B.G. da Cunha, F. Moraes, E.B. de Mello, V. Bezzerra, Landau levels in the presence of disclinations. Phys. Lett. A 195(1), 90-94 (1994).</a:t>
            </a:r>
          </a:p>
          <a:p>
            <a:pPr marL="342900" lvl="0" indent="-342900">
              <a:buFont typeface="+mj-lt"/>
              <a:buAutoNum type="arabicPeriod" startAt="22"/>
            </a:pPr>
            <a:r>
              <a:rPr lang="en-US" dirty="0">
                <a:latin typeface="Bahnschrift Condensed" panose="020B0502040204020203" pitchFamily="34" charset="0"/>
              </a:rPr>
              <a:t>C. Furtado, F. Moraes, On the binding of electrons and holes to disclinations. Phys. Lett. A 188(4-6), 394-396 (1994).</a:t>
            </a:r>
          </a:p>
          <a:p>
            <a:pPr marL="342900" lvl="0" indent="-342900">
              <a:buFont typeface="+mj-lt"/>
              <a:buAutoNum type="arabicPeriod" startAt="22"/>
            </a:pPr>
            <a:r>
              <a:rPr lang="en-US" dirty="0">
                <a:latin typeface="Bahnschrift Condensed" panose="020B0502040204020203" pitchFamily="34" charset="0"/>
              </a:rPr>
              <a:t>H.I. Arcos, J.G. Pereira, Torsion gravity: a reappraisal. Int. J. Mod. Phys. D 13(10), 2193-2240 (2004).</a:t>
            </a:r>
          </a:p>
          <a:p>
            <a:pPr marL="342900" lvl="0" indent="-342900">
              <a:buFont typeface="+mj-lt"/>
              <a:buAutoNum type="arabicPeriod" startAt="22"/>
            </a:pPr>
            <a:r>
              <a:rPr lang="en-US" dirty="0">
                <a:latin typeface="Bahnschrift Condensed" panose="020B0502040204020203" pitchFamily="34" charset="0"/>
              </a:rPr>
              <a:t>S. Bahamonde, K. Dialektopoulos, C. Escamilla-Rivera, G. Farrugia, V. Gakis, M. Hendry, M. Hohmann, J. Said, J. Mifsud, E. Di Valentino, Teleparallel gravity: from theory to cosmology. Reports on Progress in Physics (2021).</a:t>
            </a:r>
          </a:p>
        </p:txBody>
      </p:sp>
      <p:sp>
        <p:nvSpPr>
          <p:cNvPr id="23" name="TextBox 22">
            <a:extLst>
              <a:ext uri="{FF2B5EF4-FFF2-40B4-BE49-F238E27FC236}">
                <a16:creationId xmlns:a16="http://schemas.microsoft.com/office/drawing/2014/main" id="{D2150BE8-29C7-4690-A77C-330C9514A595}"/>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13</a:t>
            </a:fld>
            <a:endParaRPr lang="es-PE" dirty="0"/>
          </a:p>
        </p:txBody>
      </p:sp>
    </p:spTree>
    <p:extLst>
      <p:ext uri="{BB962C8B-B14F-4D97-AF65-F5344CB8AC3E}">
        <p14:creationId xmlns:p14="http://schemas.microsoft.com/office/powerpoint/2010/main" val="217167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4" name="TextBox 3">
            <a:extLst>
              <a:ext uri="{FF2B5EF4-FFF2-40B4-BE49-F238E27FC236}">
                <a16:creationId xmlns:a16="http://schemas.microsoft.com/office/drawing/2014/main" id="{81A15683-8565-4756-ADC9-0B9A046EB784}"/>
              </a:ext>
            </a:extLst>
          </p:cNvPr>
          <p:cNvSpPr txBox="1"/>
          <p:nvPr/>
        </p:nvSpPr>
        <p:spPr>
          <a:xfrm>
            <a:off x="4545007" y="317550"/>
            <a:ext cx="3180679" cy="1015663"/>
          </a:xfrm>
          <a:prstGeom prst="rect">
            <a:avLst/>
          </a:prstGeom>
          <a:noFill/>
        </p:spPr>
        <p:txBody>
          <a:bodyPr wrap="none" rtlCol="0">
            <a:spAutoFit/>
          </a:bodyPr>
          <a:lstStyle/>
          <a:p>
            <a:pPr algn="ctr"/>
            <a:r>
              <a:rPr lang="es-US" sz="6000" dirty="0">
                <a:solidFill>
                  <a:schemeClr val="lt1"/>
                </a:solidFill>
                <a:latin typeface="Bahnschrift Condensed" panose="020B0502040204020203" pitchFamily="34" charset="0"/>
                <a:sym typeface="Montserrat"/>
              </a:rPr>
              <a:t>¡THANK YOU!</a:t>
            </a:r>
            <a:endParaRPr lang="es-PE" sz="6000" dirty="0">
              <a:solidFill>
                <a:schemeClr val="lt1"/>
              </a:solidFill>
              <a:latin typeface="Bahnschrift Condensed" panose="020B0502040204020203" pitchFamily="34" charset="0"/>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s-ES" dirty="0">
                <a:latin typeface="Segoe UI Emoji" panose="020B0502040204020203" pitchFamily="34" charset="0"/>
                <a:ea typeface="Segoe UI Emoji" panose="020B0502040204020203" pitchFamily="34" charset="0"/>
              </a:rPr>
              <a:t>ABSTRACT</a:t>
            </a:r>
            <a:endParaRPr dirty="0">
              <a:latin typeface="Segoe UI Emoji" panose="020B0502040204020203" pitchFamily="34" charset="0"/>
              <a:ea typeface="Segoe UI Emoji" panose="020B0502040204020203" pitchFamily="34" charset="0"/>
            </a:endParaRPr>
          </a:p>
        </p:txBody>
      </p:sp>
      <p:sp>
        <p:nvSpPr>
          <p:cNvPr id="2" name="TextBox 1">
            <a:extLst>
              <a:ext uri="{FF2B5EF4-FFF2-40B4-BE49-F238E27FC236}">
                <a16:creationId xmlns:a16="http://schemas.microsoft.com/office/drawing/2014/main" id="{6D7CF626-1E28-41D3-B738-B501C8E4CD1B}"/>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2</a:t>
            </a:fld>
            <a:endParaRPr lang="es-PE" dirty="0"/>
          </a:p>
        </p:txBody>
      </p:sp>
      <p:sp>
        <p:nvSpPr>
          <p:cNvPr id="3" name="Rectángulo 2"/>
          <p:cNvSpPr/>
          <p:nvPr/>
        </p:nvSpPr>
        <p:spPr>
          <a:xfrm>
            <a:off x="7677656" y="1529250"/>
            <a:ext cx="4258076" cy="4278094"/>
          </a:xfrm>
          <a:prstGeom prst="rect">
            <a:avLst/>
          </a:prstGeom>
        </p:spPr>
        <p:txBody>
          <a:bodyPr wrap="square">
            <a:spAutoFit/>
          </a:bodyPr>
          <a:lstStyle/>
          <a:p>
            <a:pPr algn="just"/>
            <a:r>
              <a:rPr lang="en-US" sz="1600" dirty="0">
                <a:solidFill>
                  <a:srgbClr val="131413"/>
                </a:solidFill>
                <a:latin typeface="Bahnschrift Condensed" panose="020B0502040204020203" pitchFamily="34" charset="0"/>
              </a:rPr>
              <a:t>The interplay between topological defects, such as dislocations or disclinations, and the electronic degrees of freedom in graphene have been extensively studied. In the literature, for the study of this kind of problems, it is in general used either a gauge theory or a curved spatial Riemannian geometry approach, where, in the geometric case, the information about the defects is contained in the metric and the spin connection. However, these topological defects can also be associated with a Riemann–</a:t>
            </a:r>
            <a:r>
              <a:rPr lang="en-US" sz="1600" dirty="0" err="1">
                <a:solidFill>
                  <a:srgbClr val="131413"/>
                </a:solidFill>
                <a:latin typeface="Bahnschrift Condensed" panose="020B0502040204020203" pitchFamily="34" charset="0"/>
              </a:rPr>
              <a:t>Cartan</a:t>
            </a:r>
            <a:r>
              <a:rPr lang="en-US" sz="1600" dirty="0">
                <a:solidFill>
                  <a:srgbClr val="131413"/>
                </a:solidFill>
                <a:latin typeface="Bahnschrift Condensed" panose="020B0502040204020203" pitchFamily="34" charset="0"/>
              </a:rPr>
              <a:t> geometry where curvature and torsion plays an important role. In this article, we study the interplay between a wedge disclination in a planar graphene sheet and the properties of its electronic degrees of freedom. Our approach relies on its relation with elasticity theory through the so called elastic-gauge, where their typical coefficients, as for example the Poisson’s ratio, appear directly in the metric, and consequently also in the electronic spectrum.</a:t>
            </a:r>
            <a:endParaRPr lang="en-US" sz="1600" dirty="0">
              <a:latin typeface="Bahnschrift Condensed" panose="020B0502040204020203" pitchFamily="34" charset="0"/>
            </a:endParaRPr>
          </a:p>
        </p:txBody>
      </p:sp>
      <p:pic>
        <p:nvPicPr>
          <p:cNvPr id="6" name="Imagen 5"/>
          <p:cNvPicPr>
            <a:picLocks noChangeAspect="1"/>
          </p:cNvPicPr>
          <p:nvPr/>
        </p:nvPicPr>
        <p:blipFill>
          <a:blip r:embed="rId3"/>
          <a:stretch>
            <a:fillRect/>
          </a:stretch>
        </p:blipFill>
        <p:spPr>
          <a:xfrm>
            <a:off x="332868" y="1648715"/>
            <a:ext cx="7259063" cy="4039164"/>
          </a:xfrm>
          <a:prstGeom prst="rect">
            <a:avLst/>
          </a:prstGeom>
        </p:spPr>
      </p:pic>
      <p:sp>
        <p:nvSpPr>
          <p:cNvPr id="5" name="Rectángulo 4"/>
          <p:cNvSpPr/>
          <p:nvPr/>
        </p:nvSpPr>
        <p:spPr>
          <a:xfrm>
            <a:off x="2440988" y="5655827"/>
            <a:ext cx="3042821" cy="307777"/>
          </a:xfrm>
          <a:prstGeom prst="rect">
            <a:avLst/>
          </a:prstGeom>
        </p:spPr>
        <p:txBody>
          <a:bodyPr wrap="none">
            <a:spAutoFit/>
          </a:bodyPr>
          <a:lstStyle/>
          <a:p>
            <a:pPr algn="ctr"/>
            <a:r>
              <a:rPr lang="en-US" dirty="0">
                <a:solidFill>
                  <a:srgbClr val="131413"/>
                </a:solidFill>
                <a:latin typeface="Bahnschrift Condensed" panose="020B0502040204020203" pitchFamily="34" charset="0"/>
                <a:hlinkClick r:id="rId4"/>
              </a:rPr>
              <a:t>https://doi.org/10.1140/epjb/s10051-023-00542-x</a:t>
            </a:r>
            <a:endParaRPr lang="en-US" dirty="0">
              <a:latin typeface="Bahnschrift Condensed" panose="020B0502040204020203" pitchFamily="34" charset="0"/>
            </a:endParaRPr>
          </a:p>
        </p:txBody>
      </p:sp>
    </p:spTree>
    <p:extLst>
      <p:ext uri="{BB962C8B-B14F-4D97-AF65-F5344CB8AC3E}">
        <p14:creationId xmlns:p14="http://schemas.microsoft.com/office/powerpoint/2010/main" val="62013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s-ES" dirty="0">
                <a:latin typeface="Segoe UI Emoji" panose="020B0502040204020203" pitchFamily="34" charset="0"/>
                <a:ea typeface="Segoe UI Emoji" panose="020B0502040204020203" pitchFamily="34" charset="0"/>
              </a:rPr>
              <a:t>INTRODUCTION</a:t>
            </a:r>
            <a:endParaRPr dirty="0">
              <a:latin typeface="Segoe UI Emoji" panose="020B0502040204020203" pitchFamily="34" charset="0"/>
              <a:ea typeface="Segoe UI Emoji" panose="020B0502040204020203" pitchFamily="34" charset="0"/>
            </a:endParaRPr>
          </a:p>
        </p:txBody>
      </p:sp>
      <p:sp>
        <p:nvSpPr>
          <p:cNvPr id="24" name="TextBox 23">
            <a:extLst>
              <a:ext uri="{FF2B5EF4-FFF2-40B4-BE49-F238E27FC236}">
                <a16:creationId xmlns:a16="http://schemas.microsoft.com/office/drawing/2014/main" id="{371F6A0F-382A-4EA2-999F-9564CE985D67}"/>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3</a:t>
            </a:fld>
            <a:endParaRPr lang="es-PE" dirty="0"/>
          </a:p>
        </p:txBody>
      </p:sp>
      <p:pic>
        <p:nvPicPr>
          <p:cNvPr id="26" name="Imagen 25"/>
          <p:cNvPicPr>
            <a:picLocks noChangeAspect="1"/>
          </p:cNvPicPr>
          <p:nvPr/>
        </p:nvPicPr>
        <p:blipFill>
          <a:blip r:embed="rId3"/>
          <a:stretch>
            <a:fillRect/>
          </a:stretch>
        </p:blipFill>
        <p:spPr>
          <a:xfrm>
            <a:off x="1910164" y="1594546"/>
            <a:ext cx="2679238" cy="1459814"/>
          </a:xfrm>
          <a:prstGeom prst="rect">
            <a:avLst/>
          </a:prstGeom>
        </p:spPr>
      </p:pic>
      <mc:AlternateContent xmlns:mc="http://schemas.openxmlformats.org/markup-compatibility/2006" xmlns:a14="http://schemas.microsoft.com/office/drawing/2010/main">
        <mc:Choice Requires="a14">
          <p:sp>
            <p:nvSpPr>
              <p:cNvPr id="27" name="TextBox 19">
                <a:extLst>
                  <a:ext uri="{FF2B5EF4-FFF2-40B4-BE49-F238E27FC236}">
                    <a16:creationId xmlns:a16="http://schemas.microsoft.com/office/drawing/2014/main" id="{BC7635E9-7534-4863-B562-7062568460A5}"/>
                  </a:ext>
                </a:extLst>
              </p:cNvPr>
              <p:cNvSpPr txBox="1"/>
              <p:nvPr/>
            </p:nvSpPr>
            <p:spPr>
              <a:xfrm>
                <a:off x="1214013" y="4748446"/>
                <a:ext cx="4071537" cy="54700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PE" sz="1000" i="1" smtClean="0">
                              <a:solidFill>
                                <a:srgbClr val="836967"/>
                              </a:solidFill>
                              <a:latin typeface="Cambria Math" panose="02040503050406030204" pitchFamily="18" charset="0"/>
                            </a:rPr>
                          </m:ctrlPr>
                        </m:sSubPr>
                        <m:e>
                          <m:r>
                            <a:rPr lang="es-PE" sz="1000" i="1">
                              <a:latin typeface="Cambria Math" panose="02040503050406030204" pitchFamily="18" charset="0"/>
                            </a:rPr>
                            <m:t>𝐸</m:t>
                          </m:r>
                        </m:e>
                        <m:sub>
                          <m:r>
                            <a:rPr lang="es-PE" sz="1000" i="0">
                              <a:latin typeface="Cambria Math" panose="02040503050406030204" pitchFamily="18" charset="0"/>
                            </a:rPr>
                            <m:t>±</m:t>
                          </m:r>
                        </m:sub>
                      </m:sSub>
                      <m:d>
                        <m:dPr>
                          <m:ctrlPr>
                            <a:rPr lang="es-PE" sz="1000" i="1">
                              <a:latin typeface="Cambria Math" panose="02040503050406030204" pitchFamily="18" charset="0"/>
                            </a:rPr>
                          </m:ctrlPr>
                        </m:dPr>
                        <m:e>
                          <m:r>
                            <a:rPr lang="es-PE" sz="1000" b="1" i="0">
                              <a:latin typeface="Cambria Math" panose="02040503050406030204" pitchFamily="18" charset="0"/>
                            </a:rPr>
                            <m:t>𝐤</m:t>
                          </m:r>
                        </m:e>
                      </m:d>
                      <m:r>
                        <a:rPr lang="es-PE" sz="1000" b="0" i="0">
                          <a:latin typeface="Cambria Math" panose="02040503050406030204" pitchFamily="18" charset="0"/>
                        </a:rPr>
                        <m:t>=±</m:t>
                      </m:r>
                      <m:r>
                        <a:rPr lang="es-PE" sz="1000" b="0" i="1">
                          <a:latin typeface="Cambria Math" panose="02040503050406030204" pitchFamily="18" charset="0"/>
                        </a:rPr>
                        <m:t>𝑡</m:t>
                      </m:r>
                      <m:rad>
                        <m:radPr>
                          <m:degHide m:val="on"/>
                          <m:ctrlPr>
                            <a:rPr lang="es-PE" sz="1000" b="0" i="1">
                              <a:solidFill>
                                <a:srgbClr val="836967"/>
                              </a:solidFill>
                              <a:latin typeface="Cambria Math" panose="02040503050406030204" pitchFamily="18" charset="0"/>
                            </a:rPr>
                          </m:ctrlPr>
                        </m:radPr>
                        <m:deg/>
                        <m:e>
                          <m:r>
                            <a:rPr lang="es-PE" sz="1000" b="0" i="0">
                              <a:latin typeface="Cambria Math" panose="02040503050406030204" pitchFamily="18" charset="0"/>
                            </a:rPr>
                            <m:t>1+4</m:t>
                          </m:r>
                          <m:r>
                            <m:rPr>
                              <m:sty m:val="p"/>
                            </m:rPr>
                            <a:rPr lang="es-PE" sz="1000" b="0" i="0">
                              <a:latin typeface="Cambria Math" panose="02040503050406030204" pitchFamily="18" charset="0"/>
                            </a:rPr>
                            <m:t>co</m:t>
                          </m:r>
                          <m:func>
                            <m:funcPr>
                              <m:ctrlPr>
                                <a:rPr lang="es-PE" sz="1000" b="0" i="1">
                                  <a:latin typeface="Cambria Math" panose="02040503050406030204" pitchFamily="18" charset="0"/>
                                </a:rPr>
                              </m:ctrlPr>
                            </m:funcPr>
                            <m:fName>
                              <m:r>
                                <m:rPr>
                                  <m:sty m:val="p"/>
                                </m:rPr>
                                <a:rPr lang="es-PE" sz="1000" b="0" i="0">
                                  <a:latin typeface="Cambria Math" panose="02040503050406030204" pitchFamily="18" charset="0"/>
                                </a:rPr>
                                <m:t>s</m:t>
                              </m:r>
                            </m:fName>
                            <m:e>
                              <m:d>
                                <m:dPr>
                                  <m:ctrlPr>
                                    <a:rPr lang="es-PE" sz="1000" b="0" i="1">
                                      <a:solidFill>
                                        <a:srgbClr val="836967"/>
                                      </a:solidFill>
                                      <a:latin typeface="Cambria Math" panose="02040503050406030204" pitchFamily="18" charset="0"/>
                                    </a:rPr>
                                  </m:ctrlPr>
                                </m:dPr>
                                <m:e>
                                  <m:f>
                                    <m:fPr>
                                      <m:ctrlPr>
                                        <a:rPr lang="es-PE" sz="1000" b="0" i="1">
                                          <a:solidFill>
                                            <a:srgbClr val="836967"/>
                                          </a:solidFill>
                                          <a:latin typeface="Cambria Math" panose="02040503050406030204" pitchFamily="18" charset="0"/>
                                        </a:rPr>
                                      </m:ctrlPr>
                                    </m:fPr>
                                    <m:num>
                                      <m:r>
                                        <a:rPr lang="es-PE" sz="1000" b="0" i="0">
                                          <a:latin typeface="Cambria Math" panose="02040503050406030204" pitchFamily="18" charset="0"/>
                                        </a:rPr>
                                        <m:t>3</m:t>
                                      </m:r>
                                    </m:num>
                                    <m:den>
                                      <m:r>
                                        <a:rPr lang="es-PE" sz="1000" b="0" i="0">
                                          <a:latin typeface="Cambria Math" panose="02040503050406030204" pitchFamily="18" charset="0"/>
                                        </a:rPr>
                                        <m:t>2</m:t>
                                      </m:r>
                                    </m:den>
                                  </m:f>
                                  <m:sSub>
                                    <m:sSubPr>
                                      <m:ctrlPr>
                                        <a:rPr lang="es-PE" sz="1000" b="0" i="1">
                                          <a:solidFill>
                                            <a:srgbClr val="836967"/>
                                          </a:solidFill>
                                          <a:latin typeface="Cambria Math" panose="02040503050406030204" pitchFamily="18" charset="0"/>
                                        </a:rPr>
                                      </m:ctrlPr>
                                    </m:sSubPr>
                                    <m:e>
                                      <m:r>
                                        <a:rPr lang="es-PE" sz="1000" b="0" i="1">
                                          <a:latin typeface="Cambria Math" panose="02040503050406030204" pitchFamily="18" charset="0"/>
                                        </a:rPr>
                                        <m:t>𝑘</m:t>
                                      </m:r>
                                    </m:e>
                                    <m:sub>
                                      <m:r>
                                        <a:rPr lang="es-PE" sz="1000" b="0" i="1">
                                          <a:latin typeface="Cambria Math" panose="02040503050406030204" pitchFamily="18" charset="0"/>
                                        </a:rPr>
                                        <m:t>𝑥</m:t>
                                      </m:r>
                                    </m:sub>
                                  </m:sSub>
                                  <m:r>
                                    <a:rPr lang="es-PE" sz="1000" b="0" i="1">
                                      <a:latin typeface="Cambria Math" panose="02040503050406030204" pitchFamily="18" charset="0"/>
                                    </a:rPr>
                                    <m:t>𝑎</m:t>
                                  </m:r>
                                </m:e>
                              </m:d>
                            </m:e>
                          </m:func>
                          <m:r>
                            <m:rPr>
                              <m:sty m:val="p"/>
                            </m:rPr>
                            <a:rPr lang="es-PE" sz="1000" b="0" i="0">
                              <a:latin typeface="Cambria Math" panose="02040503050406030204" pitchFamily="18" charset="0"/>
                            </a:rPr>
                            <m:t>co</m:t>
                          </m:r>
                          <m:func>
                            <m:funcPr>
                              <m:ctrlPr>
                                <a:rPr lang="es-PE" sz="1000" b="0" i="1">
                                  <a:latin typeface="Cambria Math" panose="02040503050406030204" pitchFamily="18" charset="0"/>
                                </a:rPr>
                              </m:ctrlPr>
                            </m:funcPr>
                            <m:fName>
                              <m:r>
                                <m:rPr>
                                  <m:sty m:val="p"/>
                                </m:rPr>
                                <a:rPr lang="es-PE" sz="1000" b="0" i="0">
                                  <a:latin typeface="Cambria Math" panose="02040503050406030204" pitchFamily="18" charset="0"/>
                                </a:rPr>
                                <m:t>s</m:t>
                              </m:r>
                            </m:fName>
                            <m:e>
                              <m:d>
                                <m:dPr>
                                  <m:ctrlPr>
                                    <a:rPr lang="es-PE" sz="1000" b="0" i="1">
                                      <a:solidFill>
                                        <a:srgbClr val="836967"/>
                                      </a:solidFill>
                                      <a:latin typeface="Cambria Math" panose="02040503050406030204" pitchFamily="18" charset="0"/>
                                    </a:rPr>
                                  </m:ctrlPr>
                                </m:dPr>
                                <m:e>
                                  <m:f>
                                    <m:fPr>
                                      <m:ctrlPr>
                                        <a:rPr lang="es-PE" sz="1000" b="0" i="1">
                                          <a:solidFill>
                                            <a:srgbClr val="836967"/>
                                          </a:solidFill>
                                          <a:latin typeface="Cambria Math" panose="02040503050406030204" pitchFamily="18" charset="0"/>
                                        </a:rPr>
                                      </m:ctrlPr>
                                    </m:fPr>
                                    <m:num>
                                      <m:rad>
                                        <m:radPr>
                                          <m:degHide m:val="on"/>
                                          <m:ctrlPr>
                                            <a:rPr lang="es-PE" sz="1000" b="0" i="1">
                                              <a:solidFill>
                                                <a:srgbClr val="836967"/>
                                              </a:solidFill>
                                              <a:latin typeface="Cambria Math" panose="02040503050406030204" pitchFamily="18" charset="0"/>
                                            </a:rPr>
                                          </m:ctrlPr>
                                        </m:radPr>
                                        <m:deg/>
                                        <m:e>
                                          <m:r>
                                            <a:rPr lang="es-PE" sz="1000" b="0" i="0">
                                              <a:latin typeface="Cambria Math" panose="02040503050406030204" pitchFamily="18" charset="0"/>
                                            </a:rPr>
                                            <m:t>3</m:t>
                                          </m:r>
                                        </m:e>
                                      </m:rad>
                                    </m:num>
                                    <m:den>
                                      <m:r>
                                        <a:rPr lang="es-PE" sz="1000" b="0" i="0">
                                          <a:latin typeface="Cambria Math" panose="02040503050406030204" pitchFamily="18" charset="0"/>
                                        </a:rPr>
                                        <m:t>2</m:t>
                                      </m:r>
                                    </m:den>
                                  </m:f>
                                  <m:sSub>
                                    <m:sSubPr>
                                      <m:ctrlPr>
                                        <a:rPr lang="es-PE" sz="1000" b="0" i="1">
                                          <a:solidFill>
                                            <a:srgbClr val="836967"/>
                                          </a:solidFill>
                                          <a:latin typeface="Cambria Math" panose="02040503050406030204" pitchFamily="18" charset="0"/>
                                        </a:rPr>
                                      </m:ctrlPr>
                                    </m:sSubPr>
                                    <m:e>
                                      <m:r>
                                        <a:rPr lang="es-PE" sz="1000" b="0" i="1">
                                          <a:latin typeface="Cambria Math" panose="02040503050406030204" pitchFamily="18" charset="0"/>
                                        </a:rPr>
                                        <m:t>𝑘</m:t>
                                      </m:r>
                                    </m:e>
                                    <m:sub>
                                      <m:r>
                                        <a:rPr lang="es-PE" sz="1000" b="0" i="1">
                                          <a:latin typeface="Cambria Math" panose="02040503050406030204" pitchFamily="18" charset="0"/>
                                        </a:rPr>
                                        <m:t>𝑦</m:t>
                                      </m:r>
                                    </m:sub>
                                  </m:sSub>
                                  <m:r>
                                    <a:rPr lang="es-PE" sz="1000" b="0" i="1">
                                      <a:latin typeface="Cambria Math" panose="02040503050406030204" pitchFamily="18" charset="0"/>
                                    </a:rPr>
                                    <m:t>𝑎</m:t>
                                  </m:r>
                                </m:e>
                              </m:d>
                            </m:e>
                          </m:func>
                          <m:r>
                            <a:rPr lang="es-PE" sz="1000" b="0" i="0">
                              <a:latin typeface="Cambria Math" panose="02040503050406030204" pitchFamily="18" charset="0"/>
                            </a:rPr>
                            <m:t>+4</m:t>
                          </m:r>
                          <m:func>
                            <m:funcPr>
                              <m:ctrlPr>
                                <a:rPr lang="es-PE" sz="1000" b="0" i="1">
                                  <a:latin typeface="Cambria Math" panose="02040503050406030204" pitchFamily="18" charset="0"/>
                                </a:rPr>
                              </m:ctrlPr>
                            </m:funcPr>
                            <m:fName>
                              <m:sSup>
                                <m:sSupPr>
                                  <m:ctrlPr>
                                    <a:rPr lang="es-PE" sz="1000" b="0" i="1">
                                      <a:solidFill>
                                        <a:srgbClr val="836967"/>
                                      </a:solidFill>
                                      <a:latin typeface="Cambria Math" panose="02040503050406030204" pitchFamily="18" charset="0"/>
                                    </a:rPr>
                                  </m:ctrlPr>
                                </m:sSupPr>
                                <m:e>
                                  <m:r>
                                    <m:rPr>
                                      <m:sty m:val="p"/>
                                    </m:rPr>
                                    <a:rPr lang="es-PE" sz="1000" b="0" i="0">
                                      <a:latin typeface="Cambria Math" panose="02040503050406030204" pitchFamily="18" charset="0"/>
                                    </a:rPr>
                                    <m:t>cos</m:t>
                                  </m:r>
                                </m:e>
                                <m:sup>
                                  <m:r>
                                    <a:rPr lang="es-PE" sz="1000" b="0" i="0">
                                      <a:latin typeface="Cambria Math" panose="02040503050406030204" pitchFamily="18" charset="0"/>
                                    </a:rPr>
                                    <m:t>2</m:t>
                                  </m:r>
                                </m:sup>
                              </m:sSup>
                            </m:fName>
                            <m:e>
                              <m:d>
                                <m:dPr>
                                  <m:ctrlPr>
                                    <a:rPr lang="es-PE" sz="1000" b="0" i="1">
                                      <a:solidFill>
                                        <a:srgbClr val="836967"/>
                                      </a:solidFill>
                                      <a:latin typeface="Cambria Math" panose="02040503050406030204" pitchFamily="18" charset="0"/>
                                    </a:rPr>
                                  </m:ctrlPr>
                                </m:dPr>
                                <m:e>
                                  <m:f>
                                    <m:fPr>
                                      <m:ctrlPr>
                                        <a:rPr lang="es-PE" sz="1000" b="0" i="1">
                                          <a:solidFill>
                                            <a:srgbClr val="836967"/>
                                          </a:solidFill>
                                          <a:latin typeface="Cambria Math" panose="02040503050406030204" pitchFamily="18" charset="0"/>
                                        </a:rPr>
                                      </m:ctrlPr>
                                    </m:fPr>
                                    <m:num>
                                      <m:rad>
                                        <m:radPr>
                                          <m:degHide m:val="on"/>
                                          <m:ctrlPr>
                                            <a:rPr lang="es-PE" sz="1000" b="0" i="1">
                                              <a:solidFill>
                                                <a:srgbClr val="836967"/>
                                              </a:solidFill>
                                              <a:latin typeface="Cambria Math" panose="02040503050406030204" pitchFamily="18" charset="0"/>
                                            </a:rPr>
                                          </m:ctrlPr>
                                        </m:radPr>
                                        <m:deg/>
                                        <m:e>
                                          <m:r>
                                            <a:rPr lang="es-PE" sz="1000" b="0" i="0">
                                              <a:latin typeface="Cambria Math" panose="02040503050406030204" pitchFamily="18" charset="0"/>
                                            </a:rPr>
                                            <m:t>3</m:t>
                                          </m:r>
                                        </m:e>
                                      </m:rad>
                                    </m:num>
                                    <m:den>
                                      <m:r>
                                        <a:rPr lang="es-PE" sz="1000" b="0" i="0">
                                          <a:latin typeface="Cambria Math" panose="02040503050406030204" pitchFamily="18" charset="0"/>
                                        </a:rPr>
                                        <m:t>2</m:t>
                                      </m:r>
                                    </m:den>
                                  </m:f>
                                  <m:sSub>
                                    <m:sSubPr>
                                      <m:ctrlPr>
                                        <a:rPr lang="es-PE" sz="1000" b="0" i="1">
                                          <a:solidFill>
                                            <a:srgbClr val="836967"/>
                                          </a:solidFill>
                                          <a:latin typeface="Cambria Math" panose="02040503050406030204" pitchFamily="18" charset="0"/>
                                        </a:rPr>
                                      </m:ctrlPr>
                                    </m:sSubPr>
                                    <m:e>
                                      <m:r>
                                        <a:rPr lang="es-PE" sz="1000" b="0" i="1">
                                          <a:latin typeface="Cambria Math" panose="02040503050406030204" pitchFamily="18" charset="0"/>
                                        </a:rPr>
                                        <m:t>𝑘</m:t>
                                      </m:r>
                                    </m:e>
                                    <m:sub>
                                      <m:r>
                                        <a:rPr lang="es-PE" sz="1000" b="0" i="1">
                                          <a:latin typeface="Cambria Math" panose="02040503050406030204" pitchFamily="18" charset="0"/>
                                        </a:rPr>
                                        <m:t>𝑦</m:t>
                                      </m:r>
                                    </m:sub>
                                  </m:sSub>
                                  <m:r>
                                    <a:rPr lang="es-PE" sz="1000" b="0" i="1">
                                      <a:latin typeface="Cambria Math" panose="02040503050406030204" pitchFamily="18" charset="0"/>
                                    </a:rPr>
                                    <m:t>𝑎</m:t>
                                  </m:r>
                                </m:e>
                              </m:d>
                            </m:e>
                          </m:func>
                        </m:e>
                      </m:rad>
                    </m:oMath>
                  </m:oMathPara>
                </a14:m>
                <a:endParaRPr lang="es-PE" sz="2000" dirty="0"/>
              </a:p>
            </p:txBody>
          </p:sp>
        </mc:Choice>
        <mc:Fallback xmlns="">
          <p:sp>
            <p:nvSpPr>
              <p:cNvPr id="27" name="TextBox 19">
                <a:extLst>
                  <a:ext uri="{FF2B5EF4-FFF2-40B4-BE49-F238E27FC236}">
                    <a16:creationId xmlns:a16="http://schemas.microsoft.com/office/drawing/2014/main" id="{BC7635E9-7534-4863-B562-7062568460A5}"/>
                  </a:ext>
                </a:extLst>
              </p:cNvPr>
              <p:cNvSpPr txBox="1">
                <a:spLocks noRot="1" noChangeAspect="1" noMove="1" noResize="1" noEditPoints="1" noAdjustHandles="1" noChangeArrowheads="1" noChangeShapeType="1" noTextEdit="1"/>
              </p:cNvSpPr>
              <p:nvPr/>
            </p:nvSpPr>
            <p:spPr>
              <a:xfrm>
                <a:off x="1214013" y="4748446"/>
                <a:ext cx="4071537" cy="547009"/>
              </a:xfrm>
              <a:prstGeom prst="rect">
                <a:avLst/>
              </a:prstGeom>
              <a:blipFill>
                <a:blip r:embed="rId4"/>
                <a:stretch>
                  <a:fillRect/>
                </a:stretch>
              </a:blipFill>
            </p:spPr>
            <p:txBody>
              <a:bodyPr/>
              <a:lstStyle/>
              <a:p>
                <a:r>
                  <a:rPr lang="en-US">
                    <a:noFill/>
                  </a:rPr>
                  <a:t> </a:t>
                </a:r>
              </a:p>
            </p:txBody>
          </p:sp>
        </mc:Fallback>
      </mc:AlternateContent>
      <p:pic>
        <p:nvPicPr>
          <p:cNvPr id="28" name="Picture 7">
            <a:extLst>
              <a:ext uri="{FF2B5EF4-FFF2-40B4-BE49-F238E27FC236}">
                <a16:creationId xmlns:a16="http://schemas.microsoft.com/office/drawing/2014/main" id="{0DADEE88-F25D-4944-B050-9B7717B697B7}"/>
              </a:ext>
            </a:extLst>
          </p:cNvPr>
          <p:cNvPicPr>
            <a:picLocks noChangeAspect="1"/>
          </p:cNvPicPr>
          <p:nvPr/>
        </p:nvPicPr>
        <p:blipFill>
          <a:blip r:embed="rId5"/>
          <a:stretch>
            <a:fillRect/>
          </a:stretch>
        </p:blipFill>
        <p:spPr>
          <a:xfrm>
            <a:off x="1910164" y="3255260"/>
            <a:ext cx="2679238" cy="1476315"/>
          </a:xfrm>
          <a:prstGeom prst="rect">
            <a:avLst/>
          </a:prstGeom>
        </p:spPr>
      </p:pic>
      <p:sp>
        <p:nvSpPr>
          <p:cNvPr id="29" name="Google Shape;221;p27"/>
          <p:cNvSpPr txBox="1">
            <a:spLocks/>
          </p:cNvSpPr>
          <p:nvPr/>
        </p:nvSpPr>
        <p:spPr>
          <a:xfrm>
            <a:off x="2127470" y="5885064"/>
            <a:ext cx="2244621" cy="540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AR" sz="1600" b="1" u="sng" dirty="0">
                <a:latin typeface="Bahnschrift Condensed" panose="020B0502040204020203" pitchFamily="34" charset="0"/>
              </a:rPr>
              <a:t>EMERGENT DIRAC PHYSICS</a:t>
            </a:r>
            <a:endParaRPr lang="en-US" sz="1800" b="1" u="sng" dirty="0">
              <a:latin typeface="Bahnschrift Condensed" panose="020B0502040204020203" pitchFamily="34" charset="0"/>
            </a:endParaRPr>
          </a:p>
        </p:txBody>
      </p:sp>
      <p:pic>
        <p:nvPicPr>
          <p:cNvPr id="30" name="Imagen 29"/>
          <p:cNvPicPr>
            <a:picLocks noChangeAspect="1"/>
          </p:cNvPicPr>
          <p:nvPr/>
        </p:nvPicPr>
        <p:blipFill>
          <a:blip r:embed="rId6"/>
          <a:stretch>
            <a:fillRect/>
          </a:stretch>
        </p:blipFill>
        <p:spPr>
          <a:xfrm>
            <a:off x="2344781" y="5423592"/>
            <a:ext cx="1810003" cy="342948"/>
          </a:xfrm>
          <a:prstGeom prst="rect">
            <a:avLst/>
          </a:prstGeom>
        </p:spPr>
      </p:pic>
      <p:pic>
        <p:nvPicPr>
          <p:cNvPr id="33" name="Imagen 32"/>
          <p:cNvPicPr>
            <a:picLocks noChangeAspect="1"/>
          </p:cNvPicPr>
          <p:nvPr/>
        </p:nvPicPr>
        <p:blipFill>
          <a:blip r:embed="rId7"/>
          <a:stretch>
            <a:fillRect/>
          </a:stretch>
        </p:blipFill>
        <p:spPr>
          <a:xfrm>
            <a:off x="6537597" y="1597937"/>
            <a:ext cx="2023271" cy="973626"/>
          </a:xfrm>
          <a:prstGeom prst="rect">
            <a:avLst/>
          </a:prstGeom>
        </p:spPr>
      </p:pic>
      <p:pic>
        <p:nvPicPr>
          <p:cNvPr id="34" name="Imagen 33"/>
          <p:cNvPicPr>
            <a:picLocks noChangeAspect="1"/>
          </p:cNvPicPr>
          <p:nvPr/>
        </p:nvPicPr>
        <p:blipFill>
          <a:blip r:embed="rId8"/>
          <a:stretch>
            <a:fillRect/>
          </a:stretch>
        </p:blipFill>
        <p:spPr>
          <a:xfrm>
            <a:off x="9325865" y="2601022"/>
            <a:ext cx="2023573" cy="498045"/>
          </a:xfrm>
          <a:prstGeom prst="rect">
            <a:avLst/>
          </a:prstGeom>
        </p:spPr>
      </p:pic>
      <p:pic>
        <p:nvPicPr>
          <p:cNvPr id="35" name="Imagen 34"/>
          <p:cNvPicPr>
            <a:picLocks noChangeAspect="1"/>
          </p:cNvPicPr>
          <p:nvPr/>
        </p:nvPicPr>
        <p:blipFill>
          <a:blip r:embed="rId9"/>
          <a:stretch>
            <a:fillRect/>
          </a:stretch>
        </p:blipFill>
        <p:spPr>
          <a:xfrm>
            <a:off x="6533768" y="2603834"/>
            <a:ext cx="2023574" cy="502920"/>
          </a:xfrm>
          <a:prstGeom prst="rect">
            <a:avLst/>
          </a:prstGeom>
        </p:spPr>
      </p:pic>
      <p:pic>
        <p:nvPicPr>
          <p:cNvPr id="36" name="Imagen 35"/>
          <p:cNvPicPr>
            <a:picLocks noChangeAspect="1"/>
          </p:cNvPicPr>
          <p:nvPr/>
        </p:nvPicPr>
        <p:blipFill>
          <a:blip r:embed="rId10"/>
          <a:stretch>
            <a:fillRect/>
          </a:stretch>
        </p:blipFill>
        <p:spPr>
          <a:xfrm>
            <a:off x="9325866" y="1594546"/>
            <a:ext cx="2023573" cy="977017"/>
          </a:xfrm>
          <a:prstGeom prst="rect">
            <a:avLst/>
          </a:prstGeom>
        </p:spPr>
      </p:pic>
      <p:sp>
        <p:nvSpPr>
          <p:cNvPr id="38" name="Google Shape;221;p27"/>
          <p:cNvSpPr txBox="1">
            <a:spLocks/>
          </p:cNvSpPr>
          <p:nvPr/>
        </p:nvSpPr>
        <p:spPr>
          <a:xfrm>
            <a:off x="1293209" y="827529"/>
            <a:ext cx="3913144" cy="4518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effectLst>
                  <a:outerShdw blurRad="38100" dist="38100" dir="2700000" algn="tl">
                    <a:srgbClr val="000000">
                      <a:alpha val="43137"/>
                    </a:srgbClr>
                  </a:outerShdw>
                </a:effectLst>
                <a:latin typeface="Bahnschrift Condensed" panose="020B0502040204020203" pitchFamily="34" charset="0"/>
              </a:rPr>
              <a:t>Graphene energy</a:t>
            </a:r>
            <a:r>
              <a:rPr lang="es-AR" sz="2400" b="1" dirty="0">
                <a:effectLst>
                  <a:outerShdw blurRad="38100" dist="38100" dir="2700000" algn="tl">
                    <a:srgbClr val="000000">
                      <a:alpha val="43137"/>
                    </a:srgbClr>
                  </a:outerShdw>
                </a:effectLst>
                <a:latin typeface="Bahnschrift Condensed" panose="020B0502040204020203" pitchFamily="34" charset="0"/>
              </a:rPr>
              <a:t> spectrum</a:t>
            </a:r>
            <a:endParaRPr lang="en-US" sz="2400" b="1" dirty="0">
              <a:effectLst>
                <a:outerShdw blurRad="38100" dist="38100" dir="2700000" algn="tl">
                  <a:srgbClr val="000000">
                    <a:alpha val="43137"/>
                  </a:srgbClr>
                </a:outerShdw>
              </a:effectLst>
              <a:latin typeface="Bahnschrift Condensed" panose="020B0502040204020203" pitchFamily="34" charset="0"/>
            </a:endParaRPr>
          </a:p>
        </p:txBody>
      </p:sp>
      <p:sp>
        <p:nvSpPr>
          <p:cNvPr id="14" name="Google Shape;221;p27"/>
          <p:cNvSpPr txBox="1">
            <a:spLocks/>
          </p:cNvSpPr>
          <p:nvPr/>
        </p:nvSpPr>
        <p:spPr>
          <a:xfrm>
            <a:off x="6587196" y="827529"/>
            <a:ext cx="4717066" cy="4518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AR" sz="2400" b="1" dirty="0">
                <a:effectLst>
                  <a:outerShdw blurRad="38100" dist="38100" dir="2700000" algn="tl">
                    <a:srgbClr val="000000">
                      <a:alpha val="43137"/>
                    </a:srgbClr>
                  </a:outerShdw>
                </a:effectLst>
                <a:latin typeface="Bahnschrift Condensed" panose="020B0502040204020203" pitchFamily="34" charset="0"/>
              </a:rPr>
              <a:t>Topological defects as geometric distortions</a:t>
            </a:r>
            <a:endParaRPr lang="en-US" sz="2400" b="1" dirty="0">
              <a:effectLst>
                <a:outerShdw blurRad="38100" dist="38100" dir="2700000" algn="tl">
                  <a:srgbClr val="000000">
                    <a:alpha val="43137"/>
                  </a:srgbClr>
                </a:outerShdw>
              </a:effectLst>
              <a:latin typeface="Bahnschrift Condensed" panose="020B0502040204020203" pitchFamily="34" charset="0"/>
            </a:endParaRPr>
          </a:p>
        </p:txBody>
      </p:sp>
      <p:pic>
        <p:nvPicPr>
          <p:cNvPr id="17" name="Imagen 16"/>
          <p:cNvPicPr>
            <a:picLocks noChangeAspect="1"/>
          </p:cNvPicPr>
          <p:nvPr/>
        </p:nvPicPr>
        <p:blipFill>
          <a:blip r:embed="rId11"/>
          <a:stretch>
            <a:fillRect/>
          </a:stretch>
        </p:blipFill>
        <p:spPr>
          <a:xfrm>
            <a:off x="8129040" y="4284532"/>
            <a:ext cx="1633378" cy="713497"/>
          </a:xfrm>
          <a:prstGeom prst="rect">
            <a:avLst/>
          </a:prstGeom>
        </p:spPr>
      </p:pic>
      <p:sp>
        <p:nvSpPr>
          <p:cNvPr id="18" name="Flecha derecha 17"/>
          <p:cNvSpPr/>
          <p:nvPr/>
        </p:nvSpPr>
        <p:spPr>
          <a:xfrm rot="5400000">
            <a:off x="8804852" y="3928943"/>
            <a:ext cx="281754" cy="208889"/>
          </a:xfrm>
          <a:prstGeom prst="rightArrow">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p:cNvPicPr>
            <a:picLocks noChangeAspect="1"/>
          </p:cNvPicPr>
          <p:nvPr/>
        </p:nvPicPr>
        <p:blipFill>
          <a:blip r:embed="rId12"/>
          <a:stretch>
            <a:fillRect/>
          </a:stretch>
        </p:blipFill>
        <p:spPr>
          <a:xfrm>
            <a:off x="7833089" y="5443325"/>
            <a:ext cx="2228772" cy="883477"/>
          </a:xfrm>
          <a:prstGeom prst="rect">
            <a:avLst/>
          </a:prstGeom>
        </p:spPr>
      </p:pic>
      <p:pic>
        <p:nvPicPr>
          <p:cNvPr id="20" name="Imagen 19"/>
          <p:cNvPicPr>
            <a:picLocks noChangeAspect="1"/>
          </p:cNvPicPr>
          <p:nvPr/>
        </p:nvPicPr>
        <p:blipFill>
          <a:blip r:embed="rId13"/>
          <a:stretch>
            <a:fillRect/>
          </a:stretch>
        </p:blipFill>
        <p:spPr>
          <a:xfrm>
            <a:off x="7103742" y="3255231"/>
            <a:ext cx="3683974" cy="535462"/>
          </a:xfrm>
          <a:prstGeom prst="rect">
            <a:avLst/>
          </a:prstGeom>
        </p:spPr>
      </p:pic>
      <p:sp>
        <p:nvSpPr>
          <p:cNvPr id="22" name="Flecha derecha 21"/>
          <p:cNvSpPr/>
          <p:nvPr/>
        </p:nvSpPr>
        <p:spPr>
          <a:xfrm rot="5400000">
            <a:off x="8804852" y="5119959"/>
            <a:ext cx="281754" cy="208889"/>
          </a:xfrm>
          <a:prstGeom prst="rightArrow">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221;p27"/>
          <p:cNvSpPr txBox="1">
            <a:spLocks/>
          </p:cNvSpPr>
          <p:nvPr/>
        </p:nvSpPr>
        <p:spPr>
          <a:xfrm>
            <a:off x="5794513" y="3292198"/>
            <a:ext cx="1093322" cy="46152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AR" u="sng" dirty="0">
                <a:latin typeface="Bahnschrift Condensed" panose="020B0502040204020203" pitchFamily="34" charset="0"/>
              </a:rPr>
              <a:t>Linear metric</a:t>
            </a:r>
            <a:endParaRPr lang="en-US" sz="1600" u="sng" dirty="0">
              <a:latin typeface="Bahnschrift Condensed" panose="020B0502040204020203" pitchFamily="34" charset="0"/>
            </a:endParaRPr>
          </a:p>
        </p:txBody>
      </p:sp>
      <p:sp>
        <p:nvSpPr>
          <p:cNvPr id="25" name="Google Shape;221;p27"/>
          <p:cNvSpPr txBox="1">
            <a:spLocks/>
          </p:cNvSpPr>
          <p:nvPr/>
        </p:nvSpPr>
        <p:spPr>
          <a:xfrm>
            <a:off x="5794513" y="4390990"/>
            <a:ext cx="1415433" cy="46152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AR" u="sng" dirty="0">
                <a:latin typeface="Bahnschrift Condensed" panose="020B0502040204020203" pitchFamily="34" charset="0"/>
              </a:rPr>
              <a:t>Elasticity equations</a:t>
            </a:r>
            <a:endParaRPr lang="en-US" sz="1600" u="sng" dirty="0">
              <a:latin typeface="Bahnschrift Condensed" panose="020B0502040204020203" pitchFamily="34" charset="0"/>
            </a:endParaRPr>
          </a:p>
        </p:txBody>
      </p:sp>
      <p:sp>
        <p:nvSpPr>
          <p:cNvPr id="31" name="Google Shape;221;p27"/>
          <p:cNvSpPr txBox="1">
            <a:spLocks/>
          </p:cNvSpPr>
          <p:nvPr/>
        </p:nvSpPr>
        <p:spPr>
          <a:xfrm>
            <a:off x="5794512" y="5650101"/>
            <a:ext cx="1415433" cy="46152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AR" u="sng" dirty="0">
                <a:latin typeface="Bahnschrift Condensed" panose="020B0502040204020203" pitchFamily="34" charset="0"/>
              </a:rPr>
              <a:t>Elastic gauge</a:t>
            </a:r>
            <a:endParaRPr lang="en-US" sz="1600" u="sng" dirty="0">
              <a:latin typeface="Bahnschrift Condensed"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Wedge disclination and its associated metric</a:t>
            </a:r>
            <a:endParaRPr dirty="0"/>
          </a:p>
        </p:txBody>
      </p:sp>
      <p:sp>
        <p:nvSpPr>
          <p:cNvPr id="17" name="TextBox 16">
            <a:extLst>
              <a:ext uri="{FF2B5EF4-FFF2-40B4-BE49-F238E27FC236}">
                <a16:creationId xmlns:a16="http://schemas.microsoft.com/office/drawing/2014/main" id="{FD4635D1-EE34-4C4E-8A96-2B2AA768ED37}"/>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4</a:t>
            </a:fld>
            <a:endParaRPr lang="es-PE" dirty="0"/>
          </a:p>
        </p:txBody>
      </p:sp>
      <p:sp>
        <p:nvSpPr>
          <p:cNvPr id="2" name="Rectángulo 1"/>
          <p:cNvSpPr/>
          <p:nvPr/>
        </p:nvSpPr>
        <p:spPr>
          <a:xfrm>
            <a:off x="657225" y="792187"/>
            <a:ext cx="4972050" cy="523220"/>
          </a:xfrm>
          <a:prstGeom prst="rect">
            <a:avLst/>
          </a:prstGeom>
        </p:spPr>
        <p:txBody>
          <a:bodyPr wrap="square">
            <a:spAutoFit/>
          </a:bodyPr>
          <a:lstStyle/>
          <a:p>
            <a:pPr algn="just"/>
            <a:r>
              <a:rPr lang="en-US" dirty="0">
                <a:solidFill>
                  <a:srgbClr val="131413"/>
                </a:solidFill>
                <a:latin typeface="Bahnschrift Condensed" panose="020B0502040204020203" pitchFamily="34" charset="0"/>
              </a:rPr>
              <a:t>In the geometric approach of defects, the flat Minkowskian space-time metric is replaced by a curved metric in a Riemann–</a:t>
            </a:r>
            <a:r>
              <a:rPr lang="en-US" dirty="0" err="1">
                <a:solidFill>
                  <a:srgbClr val="131413"/>
                </a:solidFill>
                <a:latin typeface="Bahnschrift Condensed" panose="020B0502040204020203" pitchFamily="34" charset="0"/>
              </a:rPr>
              <a:t>Cartan</a:t>
            </a:r>
            <a:r>
              <a:rPr lang="en-US" dirty="0">
                <a:solidFill>
                  <a:srgbClr val="131413"/>
                </a:solidFill>
                <a:latin typeface="Bahnschrift Condensed" panose="020B0502040204020203" pitchFamily="34" charset="0"/>
              </a:rPr>
              <a:t> manifold; the line element is</a:t>
            </a:r>
            <a:endParaRPr lang="en-US"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1537907" y="1415602"/>
                <a:ext cx="3210686" cy="336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a:latin typeface="Cambria Math" panose="02040503050406030204" pitchFamily="18" charset="0"/>
                            </a:rPr>
                            <m:t>2</m:t>
                          </m:r>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𝜇𝜈</m:t>
                          </m:r>
                        </m:sub>
                      </m:sSub>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𝜇</m:t>
                          </m:r>
                        </m:sup>
                      </m:sSup>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𝜈</m:t>
                          </m:r>
                        </m:sup>
                      </m:sSup>
                      <m:r>
                        <a:rPr lang="en-US">
                          <a:latin typeface="Cambria Math" panose="02040503050406030204" pitchFamily="18" charset="0"/>
                        </a:rPr>
                        <m:t>=</m:t>
                      </m:r>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r>
                        <m:rPr>
                          <m:nor/>
                        </m:rPr>
                        <a:rPr lang="en-US" i="1">
                          <a:latin typeface="Cambria Math" panose="02040503050406030204" pitchFamily="18" charset="0"/>
                        </a:rPr>
                        <m:t> </m:t>
                      </m:r>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r>
                        <m:rPr>
                          <m:nor/>
                        </m:rPr>
                        <a:rPr lang="en-US" i="1">
                          <a:latin typeface="Cambria Math" panose="02040503050406030204" pitchFamily="18" charset="0"/>
                        </a:rPr>
                        <m:t> </m:t>
                      </m:r>
                      <m:r>
                        <m:rPr>
                          <m:sty m:val="p"/>
                        </m:rPr>
                        <a:rPr lang="en-US">
                          <a:latin typeface="Cambria Math" panose="02040503050406030204" pitchFamily="18" charset="0"/>
                        </a:rPr>
                        <m:t>d</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𝑗</m:t>
                          </m:r>
                        </m:sup>
                      </m:sSup>
                      <m:r>
                        <a:rPr lang="en-US">
                          <a:latin typeface="Cambria Math" panose="02040503050406030204" pitchFamily="18" charset="0"/>
                        </a:rPr>
                        <m:t>,</m:t>
                      </m:r>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1537907" y="1415602"/>
                <a:ext cx="3210686" cy="336952"/>
              </a:xfrm>
              <a:prstGeom prst="rect">
                <a:avLst/>
              </a:prstGeom>
              <a:blipFill>
                <a:blip r:embed="rId3"/>
                <a:stretch>
                  <a:fillRect b="-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657225" y="1819548"/>
                <a:ext cx="4972050" cy="4308872"/>
              </a:xfrm>
              <a:prstGeom prst="rect">
                <a:avLst/>
              </a:prstGeom>
            </p:spPr>
            <p:txBody>
              <a:bodyPr wrap="square">
                <a:spAutoFit/>
              </a:bodyPr>
              <a:lstStyle/>
              <a:p>
                <a:pPr algn="just"/>
                <a:endParaRPr lang="es-AR" dirty="0">
                  <a:solidFill>
                    <a:srgbClr val="131413"/>
                  </a:solidFill>
                  <a:latin typeface="Bahnschrift Condensed" panose="020B0502040204020203" pitchFamily="34" charset="0"/>
                </a:endParaRPr>
              </a:p>
              <a:p>
                <a:pPr algn="just"/>
                <a:endParaRPr lang="en-US" dirty="0">
                  <a:solidFill>
                    <a:srgbClr val="131413"/>
                  </a:solidFill>
                  <a:latin typeface="Bahnschrift Condensed" panose="020B0502040204020203" pitchFamily="34" charset="0"/>
                </a:endParaRPr>
              </a:p>
              <a:p>
                <a:pPr algn="just">
                  <a:lnSpc>
                    <a:spcPts val="12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e>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𝑐</m:t>
                                </m:r>
                              </m:sub>
                              <m:sup>
                                <m:r>
                                  <a:rPr lang="en-US" i="1">
                                    <a:latin typeface="Cambria Math" panose="02040503050406030204" pitchFamily="18" charset="0"/>
                                    <a:ea typeface="Calibri" panose="020F0502020204030204" pitchFamily="34" charset="0"/>
                                    <a:cs typeface="Times New Roman" panose="02020603050405020304" pitchFamily="18" charset="0"/>
                                  </a:rPr>
                                  <m:t>𝑎</m:t>
                                </m:r>
                              </m:sup>
                            </m:sSub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𝑐𝑏</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𝑐</m:t>
                                </m:r>
                              </m:sub>
                              <m:sup>
                                <m:r>
                                  <a:rPr lang="en-US" i="1">
                                    <a:latin typeface="Cambria Math" panose="02040503050406030204" pitchFamily="18" charset="0"/>
                                    <a:ea typeface="Calibri" panose="020F0502020204030204" pitchFamily="34" charset="0"/>
                                    <a:cs typeface="Times New Roman" panose="02020603050405020304" pitchFamily="18" charset="0"/>
                                  </a:rPr>
                                  <m:t>𝑎</m:t>
                                </m:r>
                              </m:sup>
                            </m:sSub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𝑐𝑏</m:t>
                                </m:r>
                              </m:sup>
                            </m:sSup>
                            <m:r>
                              <a:rPr lang="en-US">
                                <a:latin typeface="Cambria Math" panose="02040503050406030204" pitchFamily="18" charset="0"/>
                                <a:ea typeface="Calibri" panose="020F0502020204030204" pitchFamily="34" charset="0"/>
                                <a:cs typeface="Times New Roman" panose="02020603050405020304" pitchFamily="18" charset="0"/>
                              </a:rPr>
                              <m:t>,</m:t>
                            </m:r>
                          </m:e>
                        </m:mr>
                        <m:m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e>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h</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h</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𝑏</m:t>
                                </m:r>
                              </m:sub>
                              <m:sup>
                                <m:r>
                                  <a:rPr lang="en-US" i="1">
                                    <a:latin typeface="Cambria Math" panose="02040503050406030204" pitchFamily="18" charset="0"/>
                                    <a:ea typeface="Calibri" panose="020F0502020204030204" pitchFamily="34" charset="0"/>
                                    <a:cs typeface="Times New Roman" panose="02020603050405020304" pitchFamily="18" charset="0"/>
                                  </a:rPr>
                                  <m:t>𝑎</m:t>
                                </m:r>
                              </m:sup>
                            </m:sSub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h</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𝑏</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𝜈</m:t>
                                </m:r>
                              </m:sub>
                            </m:sSub>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𝑏</m:t>
                                </m:r>
                              </m:sub>
                              <m:sup>
                                <m:r>
                                  <a:rPr lang="en-US" i="1">
                                    <a:latin typeface="Cambria Math" panose="02040503050406030204" pitchFamily="18" charset="0"/>
                                    <a:ea typeface="Calibri" panose="020F0502020204030204" pitchFamily="34" charset="0"/>
                                    <a:cs typeface="Times New Roman" panose="02020603050405020304" pitchFamily="18" charset="0"/>
                                  </a:rPr>
                                  <m:t>𝑎</m:t>
                                </m:r>
                              </m:sup>
                            </m:sSub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h</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𝑏</m:t>
                                </m:r>
                              </m:sup>
                            </m:sSup>
                          </m:e>
                        </m:mr>
                      </m:m>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endParaRPr lang="en-US"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pPr algn="just"/>
                <a:endParaRPr lang="es-AR" dirty="0">
                  <a:solidFill>
                    <a:srgbClr val="131413"/>
                  </a:solidFill>
                  <a:latin typeface="Bahnschrift Condensed" panose="020B0502040204020203" pitchFamily="34" charset="0"/>
                </a:endParaRPr>
              </a:p>
              <a:p>
                <a:endParaRPr lang="es-AR" dirty="0">
                  <a:solidFill>
                    <a:srgbClr val="131413"/>
                  </a:solidFill>
                  <a:latin typeface="Bahnschrift Condensed" panose="020B0502040204020203" pitchFamily="34" charset="0"/>
                </a:endParaRPr>
              </a:p>
              <a:p>
                <a:pPr algn="just"/>
                <a:endParaRPr lang="en-US" dirty="0">
                  <a:solidFill>
                    <a:srgbClr val="131413"/>
                  </a:solidFill>
                  <a:latin typeface="Bahnschrift Condensed" panose="020B0502040204020203" pitchFamily="34" charset="0"/>
                </a:endParaRPr>
              </a:p>
              <a:p>
                <a:pPr algn="just">
                  <a:lnSpc>
                    <a:spcPts val="12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𝑏</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r>
                              <a:rPr lang="en-US">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supHide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𝑆</m:t>
                                </m:r>
                              </m:sub>
                              <m:sup/>
                              <m:e>
                                <m:r>
                                  <a:rPr lang="en-US">
                                    <a:latin typeface="Cambria Math" panose="02040503050406030204" pitchFamily="18" charset="0"/>
                                    <a:ea typeface="Calibri" panose="020F0502020204030204" pitchFamily="34" charset="0"/>
                                    <a:cs typeface="Times New Roman" panose="02020603050405020304" pitchFamily="18" charset="0"/>
                                  </a:rPr>
                                  <m:t> </m:t>
                                </m:r>
                              </m:e>
                            </m:nary>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𝜇</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𝜈</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r>
                              <a:rPr lang="en-US">
                                <a:latin typeface="Cambria Math" panose="02040503050406030204" pitchFamily="18" charset="0"/>
                                <a:ea typeface="Calibri" panose="020F0502020204030204" pitchFamily="34" charset="0"/>
                                <a:cs typeface="Times New Roman" panose="02020603050405020304" pitchFamily="18" charset="0"/>
                              </a:rPr>
                              <m:t>,</m:t>
                            </m:r>
                          </m:e>
                        </m:mr>
                        <m:mr>
                          <m:e/>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Ω</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r>
                              <a:rPr lang="en-US">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supHide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𝑆</m:t>
                                </m:r>
                              </m:sub>
                              <m:sup/>
                              <m:e>
                                <m:r>
                                  <a:rPr lang="en-US">
                                    <a:latin typeface="Cambria Math" panose="02040503050406030204" pitchFamily="18" charset="0"/>
                                    <a:ea typeface="Calibri" panose="020F0502020204030204" pitchFamily="34" charset="0"/>
                                    <a:cs typeface="Times New Roman" panose="02020603050405020304" pitchFamily="18" charset="0"/>
                                  </a:rPr>
                                  <m:t> </m:t>
                                </m:r>
                              </m:e>
                            </m:nary>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𝜇</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𝜈</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r>
                              <a:rPr lang="en-US">
                                <a:latin typeface="Cambria Math" panose="02040503050406030204" pitchFamily="18" charset="0"/>
                                <a:ea typeface="Calibri" panose="020F0502020204030204" pitchFamily="34" charset="0"/>
                                <a:cs typeface="Times New Roman" panose="02020603050405020304" pitchFamily="18" charset="0"/>
                              </a:rPr>
                              <m:t>,</m:t>
                            </m:r>
                          </m:e>
                        </m:mr>
                      </m:m>
                    </m:oMath>
                  </m:oMathPara>
                </a14:m>
                <a:br>
                  <a:rPr lang="es-AR" dirty="0">
                    <a:latin typeface="Georgia" panose="02040502050405020303" pitchFamily="18" charset="0"/>
                    <a:ea typeface="Calibri" panose="020F0502020204030204" pitchFamily="34" charset="0"/>
                    <a:cs typeface="Times New Roman" panose="02020603050405020304" pitchFamily="18" charset="0"/>
                  </a:rPr>
                </a:br>
                <a:endParaRPr lang="es-AR"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12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r>
                  <a:rPr lang="en-US" dirty="0">
                    <a:solidFill>
                      <a:srgbClr val="131413"/>
                    </a:solidFill>
                    <a:latin typeface="Bahnschrift Condensed" panose="020B0502040204020203" pitchFamily="34" charset="0"/>
                  </a:rPr>
                  <a:t>in this context, the presence of a non-trivial torsion indicates the presence of dislocation while the curvature is associated to disclinations.</a:t>
                </a:r>
              </a:p>
            </p:txBody>
          </p:sp>
        </mc:Choice>
        <mc:Fallback>
          <p:sp>
            <p:nvSpPr>
              <p:cNvPr id="9" name="Rectángulo 8"/>
              <p:cNvSpPr>
                <a:spLocks noRot="1" noChangeAspect="1" noMove="1" noResize="1" noEditPoints="1" noAdjustHandles="1" noChangeArrowheads="1" noChangeShapeType="1" noTextEdit="1"/>
              </p:cNvSpPr>
              <p:nvPr/>
            </p:nvSpPr>
            <p:spPr>
              <a:xfrm>
                <a:off x="657225" y="1819548"/>
                <a:ext cx="4972050" cy="4308872"/>
              </a:xfrm>
              <a:prstGeom prst="rect">
                <a:avLst/>
              </a:prstGeom>
              <a:blipFill>
                <a:blip r:embed="rId4"/>
                <a:stretch>
                  <a:fillRect l="-368" r="-368" b="-15417"/>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6377389" y="890327"/>
                <a:ext cx="4972050" cy="882165"/>
              </a:xfrm>
              <a:prstGeom prst="rect">
                <a:avLst/>
              </a:prstGeom>
            </p:spPr>
            <p:txBody>
              <a:bodyPr wrap="square">
                <a:spAutoFit/>
              </a:bodyPr>
              <a:lstStyle/>
              <a:p>
                <a:pPr algn="just">
                  <a:lnSpc>
                    <a:spcPts val="1200"/>
                  </a:lnSpc>
                  <a:spcAft>
                    <a:spcPts val="500"/>
                  </a:spcAft>
                </a:pPr>
                <a:r>
                  <a:rPr lang="en-US" dirty="0">
                    <a:solidFill>
                      <a:srgbClr val="131413"/>
                    </a:solidFill>
                    <a:latin typeface="Bahnschrift Condensed" panose="020B0502040204020203" pitchFamily="34" charset="0"/>
                  </a:rPr>
                  <a:t>The equation of motion for geometry in the presence of a disclination is</a:t>
                </a:r>
              </a:p>
              <a:p>
                <a:pPr algn="just">
                  <a:lnSpc>
                    <a:spcPts val="1200"/>
                  </a:lnSpc>
                  <a:spcAft>
                    <a:spcPts val="500"/>
                  </a:spcAft>
                </a:pPr>
                <a:br>
                  <a:rPr lang="en-US" dirty="0">
                    <a:solidFill>
                      <a:srgbClr val="131413"/>
                    </a:solidFill>
                    <a:latin typeface="Bahnschrift Condensed" panose="020B0502040204020203" pitchFamily="34" charset="0"/>
                  </a:rPr>
                </a:br>
                <a:endParaRPr lang="en-US" dirty="0">
                  <a:solidFill>
                    <a:srgbClr val="131413"/>
                  </a:solidFill>
                  <a:latin typeface="Bahnschrift Condensed" panose="020B0502040204020203" pitchFamily="34" charset="0"/>
                </a:endParaRPr>
              </a:p>
              <a:p>
                <a:pPr algn="ctr">
                  <a:lnSpc>
                    <a:spcPts val="1200"/>
                  </a:lnSpc>
                  <a:spcAft>
                    <a:spcPts val="500"/>
                  </a:spcAft>
                </a:pPr>
                <a:r>
                  <a:rPr lang="en-US" dirty="0">
                    <a:ea typeface="Calibri" panose="020F0502020204030204" pitchFamily="34"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limUpp>
                          <m:limUppPr>
                            <m:ctrlPr>
                              <a:rPr lang="en-US" i="1">
                                <a:latin typeface="Cambria Math" panose="02040503050406030204" pitchFamily="18" charset="0"/>
                                <a:ea typeface="Calibri" panose="020F0502020204030204" pitchFamily="34" charset="0"/>
                                <a:cs typeface="Times New Roman" panose="02020603050405020304" pitchFamily="18" charset="0"/>
                              </a:rPr>
                            </m:ctrlPr>
                          </m:limUppPr>
                          <m:e>
                            <m:r>
                              <a:rPr lang="en-US" i="1">
                                <a:latin typeface="Cambria Math" panose="02040503050406030204" pitchFamily="18" charset="0"/>
                                <a:ea typeface="Calibri" panose="020F0502020204030204" pitchFamily="34" charset="0"/>
                                <a:cs typeface="Times New Roman" panose="02020603050405020304" pitchFamily="18" charset="0"/>
                              </a:rPr>
                              <m:t>𝑅</m:t>
                            </m:r>
                          </m:e>
                          <m:lim>
                            <m:r>
                              <a:rPr lang="en-US">
                                <a:latin typeface="Cambria Math" panose="02040503050406030204" pitchFamily="18" charset="0"/>
                                <a:ea typeface="Calibri" panose="020F0502020204030204" pitchFamily="34" charset="0"/>
                                <a:cs typeface="Times New Roman" panose="02020603050405020304" pitchFamily="18" charset="0"/>
                              </a:rPr>
                              <m:t>∘</m:t>
                            </m:r>
                          </m:lim>
                        </m:limUpp>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𝑔</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limUpp>
                      <m:limUppPr>
                        <m:ctrlPr>
                          <a:rPr lang="en-US" i="1">
                            <a:latin typeface="Cambria Math" panose="02040503050406030204" pitchFamily="18" charset="0"/>
                            <a:ea typeface="Calibri" panose="020F0502020204030204" pitchFamily="34" charset="0"/>
                            <a:cs typeface="Times New Roman" panose="02020603050405020304" pitchFamily="18" charset="0"/>
                          </a:rPr>
                        </m:ctrlPr>
                      </m:limUppPr>
                      <m:e>
                        <m:r>
                          <a:rPr lang="en-US" i="1">
                            <a:latin typeface="Cambria Math" panose="02040503050406030204" pitchFamily="18" charset="0"/>
                            <a:ea typeface="Calibri" panose="020F0502020204030204" pitchFamily="34" charset="0"/>
                            <a:cs typeface="Times New Roman" panose="02020603050405020304" pitchFamily="18" charset="0"/>
                          </a:rPr>
                          <m:t>𝑅</m:t>
                        </m:r>
                      </m:e>
                      <m:lim>
                        <m:r>
                          <a:rPr lang="en-US">
                            <a:latin typeface="Cambria Math" panose="02040503050406030204" pitchFamily="18" charset="0"/>
                            <a:ea typeface="Calibri" panose="020F0502020204030204" pitchFamily="34" charset="0"/>
                            <a:cs typeface="Times New Roman" panose="02020603050405020304" pitchFamily="18" charset="0"/>
                          </a:rPr>
                          <m:t>∘</m:t>
                        </m:r>
                      </m:lim>
                    </m:limUp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𝜅</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Θ</m:t>
                        </m:r>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Sub>
                  </m:oMath>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6377389" y="890327"/>
                <a:ext cx="4972050" cy="882165"/>
              </a:xfrm>
              <a:prstGeom prst="rect">
                <a:avLst/>
              </a:prstGeom>
              <a:blipFill>
                <a:blip r:embed="rId5"/>
                <a:stretch>
                  <a:fillRect l="-368" t="-8276"/>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6377389" y="1429635"/>
                <a:ext cx="4972050" cy="4591000"/>
              </a:xfrm>
              <a:prstGeom prst="rect">
                <a:avLst/>
              </a:prstGeom>
            </p:spPr>
            <p:txBody>
              <a:bodyPr wrap="square">
                <a:spAutoFit/>
              </a:bodyPr>
              <a:lstStyle/>
              <a:p>
                <a:pPr algn="just">
                  <a:spcAft>
                    <a:spcPts val="500"/>
                  </a:spcAft>
                </a:pPr>
                <a:endParaRPr lang="en-US" dirty="0">
                  <a:solidFill>
                    <a:srgbClr val="131413"/>
                  </a:solidFill>
                  <a:latin typeface="Bahnschrift Condensed" panose="020B0502040204020203" pitchFamily="34" charset="0"/>
                </a:endParaRPr>
              </a:p>
              <a:p>
                <a:pPr algn="just">
                  <a:spcAft>
                    <a:spcPts val="500"/>
                  </a:spcAft>
                </a:pPr>
                <a:endParaRPr lang="en-US" dirty="0">
                  <a:solidFill>
                    <a:srgbClr val="131413"/>
                  </a:solidFill>
                  <a:latin typeface="Bahnschrift Condensed" panose="020B0502040204020203" pitchFamily="34" charset="0"/>
                </a:endParaRPr>
              </a:p>
              <a:p>
                <a:pPr algn="just">
                  <a:spcAft>
                    <a:spcPts val="500"/>
                  </a:spcAft>
                </a:pPr>
                <a:r>
                  <a:rPr lang="en-US" dirty="0">
                    <a:solidFill>
                      <a:srgbClr val="131413"/>
                    </a:solidFill>
                    <a:latin typeface="Bahnschrift Condensed" panose="020B0502040204020203" pitchFamily="34" charset="0"/>
                  </a:rPr>
                  <a:t>The only non-vanishing component of the energy-momentum tensor for a disclination at the origin is</a:t>
                </a:r>
              </a:p>
              <a:p>
                <a:pPr algn="just">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Θ</m:t>
                          </m:r>
                        </m:e>
                        <m:sub>
                          <m:r>
                            <a:rPr lang="en-US" i="1">
                              <a:latin typeface="Cambria Math" panose="02040503050406030204" pitchFamily="18" charset="0"/>
                              <a:ea typeface="Calibri" panose="020F0502020204030204" pitchFamily="34" charset="0"/>
                              <a:cs typeface="Times New Roman" panose="02020603050405020304" pitchFamily="18" charset="0"/>
                            </a:rPr>
                            <m:t>𝑧𝑧</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m:t>
                          </m:r>
                        </m:num>
                        <m:den>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i="1">
                                  <a:latin typeface="Cambria Math" panose="02040503050406030204" pitchFamily="18" charset="0"/>
                                  <a:ea typeface="Calibri" panose="020F0502020204030204" pitchFamily="34" charset="0"/>
                                  <a:cs typeface="Times New Roman" panose="02020603050405020304" pitchFamily="18" charset="0"/>
                                </a:rPr>
                                <m:t>𝑔</m:t>
                              </m:r>
                            </m:e>
                          </m:rad>
                        </m:den>
                      </m:f>
                      <m:r>
                        <a:rPr lang="en-US" i="1">
                          <a:latin typeface="Cambria Math" panose="02040503050406030204" pitchFamily="18" charset="0"/>
                          <a:ea typeface="Calibri" panose="020F0502020204030204" pitchFamily="34" charset="0"/>
                          <a:cs typeface="Times New Roman" panose="02020603050405020304" pitchFamily="18" charset="0"/>
                        </a:rPr>
                        <m:t>𝜃</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solidFill>
                      <a:srgbClr val="131413"/>
                    </a:solidFill>
                    <a:latin typeface="Bahnschrift Condensed" panose="020B0502040204020203" pitchFamily="34" charset="0"/>
                  </a:rPr>
                  <a:t>which depend explicitly on the deficit angle </a:t>
                </a:r>
                <a14:m>
                  <m:oMath xmlns:m="http://schemas.openxmlformats.org/officeDocument/2006/math">
                    <m:r>
                      <a:rPr lang="en-US">
                        <a:solidFill>
                          <a:srgbClr val="131413"/>
                        </a:solidFill>
                        <a:latin typeface="Cambria Math" panose="02040503050406030204" pitchFamily="18" charset="0"/>
                      </a:rPr>
                      <m:t>𝜃</m:t>
                    </m:r>
                  </m:oMath>
                </a14:m>
                <a:r>
                  <a:rPr lang="en-US" dirty="0">
                    <a:solidFill>
                      <a:srgbClr val="131413"/>
                    </a:solidFill>
                    <a:latin typeface="Bahnschrift Condensed" panose="020B0502040204020203" pitchFamily="34" charset="0"/>
                  </a:rPr>
                  <a:t>. The Dirac delta produce a singularity in the geometry. The metric, written in cylindrical coordinates, is given by</a:t>
                </a:r>
              </a:p>
              <a:p>
                <a:pPr algn="just">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𝑔</m:t>
                          </m:r>
                        </m:e>
                        <m:sub>
                          <m:r>
                            <a:rPr lang="en-US" i="1">
                              <a:latin typeface="Cambria Math" panose="02040503050406030204" pitchFamily="18" charset="0"/>
                              <a:ea typeface="Calibri" panose="020F0502020204030204" pitchFamily="34" charset="0"/>
                              <a:cs typeface="Times New Roman" panose="02020603050405020304" pitchFamily="18" charset="0"/>
                            </a:rPr>
                            <m:t>𝑖𝑗</m:t>
                          </m:r>
                        </m:sub>
                      </m:sSub>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𝑖</m:t>
                          </m:r>
                        </m:sup>
                      </m:sSup>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𝑗</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𝑟</m:t>
                              </m:r>
                            </m:e>
                          </m:acc>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𝛼</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𝑟</m:t>
                              </m:r>
                            </m:e>
                          </m:acc>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𝜑</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solidFill>
                      <a:srgbClr val="131413"/>
                    </a:solidFill>
                    <a:latin typeface="Bahnschrift Condensed" panose="020B0502040204020203" pitchFamily="34" charset="0"/>
                  </a:rPr>
                  <a:t>where </a:t>
                </a:r>
                <a14:m>
                  <m:oMath xmlns:m="http://schemas.openxmlformats.org/officeDocument/2006/math">
                    <m:r>
                      <a:rPr lang="en-US">
                        <a:solidFill>
                          <a:srgbClr val="131413"/>
                        </a:solidFill>
                        <a:latin typeface="Cambria Math" panose="02040503050406030204" pitchFamily="18" charset="0"/>
                      </a:rPr>
                      <m:t>0≤</m:t>
                    </m:r>
                    <m:acc>
                      <m:accPr>
                        <m:chr m:val="˜"/>
                        <m:ctrlPr>
                          <a:rPr lang="en-US" i="1">
                            <a:solidFill>
                              <a:srgbClr val="131413"/>
                            </a:solidFill>
                            <a:latin typeface="Cambria Math" panose="02040503050406030204" pitchFamily="18" charset="0"/>
                          </a:rPr>
                        </m:ctrlPr>
                      </m:accPr>
                      <m:e>
                        <m:r>
                          <a:rPr lang="en-US">
                            <a:solidFill>
                              <a:srgbClr val="131413"/>
                            </a:solidFill>
                            <a:latin typeface="Cambria Math" panose="02040503050406030204" pitchFamily="18" charset="0"/>
                          </a:rPr>
                          <m:t>𝑟</m:t>
                        </m:r>
                      </m:e>
                    </m:acc>
                    <m:r>
                      <a:rPr lang="en-US">
                        <a:solidFill>
                          <a:srgbClr val="131413"/>
                        </a:solidFill>
                        <a:latin typeface="Cambria Math" panose="02040503050406030204" pitchFamily="18" charset="0"/>
                      </a:rPr>
                      <m:t>&lt;∞</m:t>
                    </m:r>
                  </m:oMath>
                </a14:m>
                <a:r>
                  <a:rPr lang="en-US" dirty="0">
                    <a:solidFill>
                      <a:srgbClr val="131413"/>
                    </a:solidFill>
                    <a:latin typeface="Bahnschrift Condensed" panose="020B0502040204020203" pitchFamily="34" charset="0"/>
                  </a:rPr>
                  <a:t> and </a:t>
                </a:r>
                <a14:m>
                  <m:oMath xmlns:m="http://schemas.openxmlformats.org/officeDocument/2006/math">
                    <m:r>
                      <a:rPr lang="en-US">
                        <a:solidFill>
                          <a:srgbClr val="131413"/>
                        </a:solidFill>
                        <a:latin typeface="Cambria Math" panose="02040503050406030204" pitchFamily="18" charset="0"/>
                      </a:rPr>
                      <m:t>0≤</m:t>
                    </m:r>
                    <m:r>
                      <a:rPr lang="en-US">
                        <a:solidFill>
                          <a:srgbClr val="131413"/>
                        </a:solidFill>
                        <a:latin typeface="Cambria Math" panose="02040503050406030204" pitchFamily="18" charset="0"/>
                      </a:rPr>
                      <m:t>𝜑</m:t>
                    </m:r>
                    <m:r>
                      <a:rPr lang="en-US">
                        <a:solidFill>
                          <a:srgbClr val="131413"/>
                        </a:solidFill>
                        <a:latin typeface="Cambria Math" panose="02040503050406030204" pitchFamily="18" charset="0"/>
                      </a:rPr>
                      <m:t>&lt;2</m:t>
                    </m:r>
                    <m:r>
                      <a:rPr lang="en-US">
                        <a:solidFill>
                          <a:srgbClr val="131413"/>
                        </a:solidFill>
                        <a:latin typeface="Cambria Math" panose="02040503050406030204" pitchFamily="18" charset="0"/>
                      </a:rPr>
                      <m:t>𝜋</m:t>
                    </m:r>
                  </m:oMath>
                </a14:m>
                <a:r>
                  <a:rPr lang="en-US" dirty="0">
                    <a:solidFill>
                      <a:srgbClr val="131413"/>
                    </a:solidFill>
                    <a:latin typeface="Bahnschrift Condensed" panose="020B0502040204020203" pitchFamily="34" charset="0"/>
                  </a:rPr>
                  <a:t>. The parameter </a:t>
                </a:r>
                <a14:m>
                  <m:oMath xmlns:m="http://schemas.openxmlformats.org/officeDocument/2006/math">
                    <m:r>
                      <a:rPr lang="en-US">
                        <a:solidFill>
                          <a:srgbClr val="131413"/>
                        </a:solidFill>
                        <a:latin typeface="Cambria Math" panose="02040503050406030204" pitchFamily="18" charset="0"/>
                      </a:rPr>
                      <m:t>𝛼</m:t>
                    </m:r>
                  </m:oMath>
                </a14:m>
                <a:r>
                  <a:rPr lang="en-US" dirty="0">
                    <a:solidFill>
                      <a:srgbClr val="131413"/>
                    </a:solidFill>
                    <a:latin typeface="Bahnschrift Condensed" panose="020B0502040204020203" pitchFamily="34" charset="0"/>
                  </a:rPr>
                  <a:t> is related with the deficit angle </a:t>
                </a:r>
                <a14:m>
                  <m:oMath xmlns:m="http://schemas.openxmlformats.org/officeDocument/2006/math">
                    <m:r>
                      <a:rPr lang="en-US">
                        <a:solidFill>
                          <a:srgbClr val="131413"/>
                        </a:solidFill>
                        <a:latin typeface="Cambria Math" panose="02040503050406030204" pitchFamily="18" charset="0"/>
                      </a:rPr>
                      <m:t>𝜃</m:t>
                    </m:r>
                  </m:oMath>
                </a14:m>
                <a:r>
                  <a:rPr lang="en-US" dirty="0">
                    <a:solidFill>
                      <a:srgbClr val="131413"/>
                    </a:solidFill>
                    <a:latin typeface="Bahnschrift Condensed" panose="020B0502040204020203" pitchFamily="34" charset="0"/>
                  </a:rPr>
                  <a:t> of disclination as </a:t>
                </a:r>
                <a14:m>
                  <m:oMath xmlns:m="http://schemas.openxmlformats.org/officeDocument/2006/math">
                    <m:r>
                      <a:rPr lang="en-US">
                        <a:solidFill>
                          <a:srgbClr val="131413"/>
                        </a:solidFill>
                        <a:latin typeface="Cambria Math" panose="02040503050406030204" pitchFamily="18" charset="0"/>
                      </a:rPr>
                      <m:t>𝛼</m:t>
                    </m:r>
                    <m:r>
                      <a:rPr lang="en-US">
                        <a:solidFill>
                          <a:srgbClr val="131413"/>
                        </a:solidFill>
                        <a:latin typeface="Cambria Math" panose="02040503050406030204" pitchFamily="18" charset="0"/>
                      </a:rPr>
                      <m:t>=1+</m:t>
                    </m:r>
                    <m:r>
                      <a:rPr lang="en-US">
                        <a:solidFill>
                          <a:srgbClr val="131413"/>
                        </a:solidFill>
                        <a:latin typeface="Cambria Math" panose="02040503050406030204" pitchFamily="18" charset="0"/>
                      </a:rPr>
                      <m:t>𝜃</m:t>
                    </m:r>
                  </m:oMath>
                </a14:m>
                <a:r>
                  <a:rPr lang="en-US" dirty="0">
                    <a:solidFill>
                      <a:srgbClr val="131413"/>
                    </a:solidFill>
                    <a:latin typeface="Bahnschrift Condensed" panose="020B0502040204020203" pitchFamily="34" charset="0"/>
                  </a:rPr>
                  <a:t>.</a:t>
                </a:r>
              </a:p>
            </p:txBody>
          </p:sp>
        </mc:Choice>
        <mc:Fallback>
          <p:sp>
            <p:nvSpPr>
              <p:cNvPr id="12" name="Rectángulo 11"/>
              <p:cNvSpPr>
                <a:spLocks noRot="1" noChangeAspect="1" noMove="1" noResize="1" noEditPoints="1" noAdjustHandles="1" noChangeArrowheads="1" noChangeShapeType="1" noTextEdit="1"/>
              </p:cNvSpPr>
              <p:nvPr/>
            </p:nvSpPr>
            <p:spPr>
              <a:xfrm>
                <a:off x="6377389" y="1429635"/>
                <a:ext cx="4972050" cy="4591000"/>
              </a:xfrm>
              <a:prstGeom prst="rect">
                <a:avLst/>
              </a:prstGeom>
              <a:blipFill>
                <a:blip r:embed="rId6"/>
                <a:stretch>
                  <a:fillRect l="-368" r="-245" b="-266"/>
                </a:stretch>
              </a:blipFill>
            </p:spPr>
            <p:txBody>
              <a:bodyPr/>
              <a:lstStyle/>
              <a:p>
                <a:r>
                  <a:rPr lang="es-PE">
                    <a:noFill/>
                  </a:rPr>
                  <a:t> </a:t>
                </a:r>
              </a:p>
            </p:txBody>
          </p:sp>
        </mc:Fallback>
      </mc:AlternateContent>
      <p:sp>
        <p:nvSpPr>
          <p:cNvPr id="13" name="CuadroTexto 12"/>
          <p:cNvSpPr txBox="1"/>
          <p:nvPr/>
        </p:nvSpPr>
        <p:spPr>
          <a:xfrm>
            <a:off x="5152243" y="1430189"/>
            <a:ext cx="477032" cy="307777"/>
          </a:xfrm>
          <a:prstGeom prst="rect">
            <a:avLst/>
          </a:prstGeom>
          <a:noFill/>
        </p:spPr>
        <p:txBody>
          <a:bodyPr wrap="square" rtlCol="0">
            <a:spAutoFit/>
          </a:bodyPr>
          <a:lstStyle/>
          <a:p>
            <a:r>
              <a:rPr lang="es-AR" dirty="0">
                <a:solidFill>
                  <a:srgbClr val="0070C0"/>
                </a:solidFill>
              </a:rPr>
              <a:t>(1)</a:t>
            </a:r>
            <a:endParaRPr lang="en-US" dirty="0">
              <a:solidFill>
                <a:srgbClr val="0070C0"/>
              </a:solidFill>
            </a:endParaRPr>
          </a:p>
        </p:txBody>
      </p:sp>
      <p:sp>
        <p:nvSpPr>
          <p:cNvPr id="29" name="CuadroTexto 28"/>
          <p:cNvSpPr txBox="1"/>
          <p:nvPr/>
        </p:nvSpPr>
        <p:spPr>
          <a:xfrm>
            <a:off x="5152243" y="5250880"/>
            <a:ext cx="477032" cy="307777"/>
          </a:xfrm>
          <a:prstGeom prst="rect">
            <a:avLst/>
          </a:prstGeom>
          <a:noFill/>
        </p:spPr>
        <p:txBody>
          <a:bodyPr wrap="square" rtlCol="0">
            <a:spAutoFit/>
          </a:bodyPr>
          <a:lstStyle/>
          <a:p>
            <a:r>
              <a:rPr lang="es-AR" dirty="0">
                <a:solidFill>
                  <a:srgbClr val="0070C0"/>
                </a:solidFill>
              </a:rPr>
              <a:t>(3)</a:t>
            </a:r>
            <a:endParaRPr lang="en-US" dirty="0">
              <a:solidFill>
                <a:srgbClr val="0070C0"/>
              </a:solidFill>
            </a:endParaRPr>
          </a:p>
        </p:txBody>
      </p:sp>
      <p:sp>
        <p:nvSpPr>
          <p:cNvPr id="31" name="CuadroTexto 30"/>
          <p:cNvSpPr txBox="1"/>
          <p:nvPr/>
        </p:nvSpPr>
        <p:spPr>
          <a:xfrm>
            <a:off x="10872407" y="1429635"/>
            <a:ext cx="477032" cy="307777"/>
          </a:xfrm>
          <a:prstGeom prst="rect">
            <a:avLst/>
          </a:prstGeom>
          <a:noFill/>
        </p:spPr>
        <p:txBody>
          <a:bodyPr wrap="square" rtlCol="0">
            <a:spAutoFit/>
          </a:bodyPr>
          <a:lstStyle/>
          <a:p>
            <a:r>
              <a:rPr lang="es-AR" dirty="0">
                <a:solidFill>
                  <a:srgbClr val="0070C0"/>
                </a:solidFill>
              </a:rPr>
              <a:t>(4)</a:t>
            </a:r>
            <a:endParaRPr lang="en-US" dirty="0">
              <a:solidFill>
                <a:srgbClr val="0070C0"/>
              </a:solidFill>
            </a:endParaRPr>
          </a:p>
        </p:txBody>
      </p:sp>
      <p:sp>
        <p:nvSpPr>
          <p:cNvPr id="32" name="CuadroTexto 31"/>
          <p:cNvSpPr txBox="1"/>
          <p:nvPr/>
        </p:nvSpPr>
        <p:spPr>
          <a:xfrm>
            <a:off x="10872407" y="2821241"/>
            <a:ext cx="477032" cy="307777"/>
          </a:xfrm>
          <a:prstGeom prst="rect">
            <a:avLst/>
          </a:prstGeom>
          <a:noFill/>
        </p:spPr>
        <p:txBody>
          <a:bodyPr wrap="square" rtlCol="0">
            <a:spAutoFit/>
          </a:bodyPr>
          <a:lstStyle/>
          <a:p>
            <a:r>
              <a:rPr lang="es-AR" dirty="0">
                <a:solidFill>
                  <a:srgbClr val="0070C0"/>
                </a:solidFill>
              </a:rPr>
              <a:t>(5)</a:t>
            </a:r>
            <a:endParaRPr lang="en-US" dirty="0">
              <a:solidFill>
                <a:srgbClr val="0070C0"/>
              </a:solidFill>
            </a:endParaRPr>
          </a:p>
        </p:txBody>
      </p:sp>
      <p:sp>
        <p:nvSpPr>
          <p:cNvPr id="33" name="CuadroTexto 32"/>
          <p:cNvSpPr txBox="1"/>
          <p:nvPr/>
        </p:nvSpPr>
        <p:spPr>
          <a:xfrm>
            <a:off x="10872407" y="4676743"/>
            <a:ext cx="477032" cy="307777"/>
          </a:xfrm>
          <a:prstGeom prst="rect">
            <a:avLst/>
          </a:prstGeom>
          <a:noFill/>
        </p:spPr>
        <p:txBody>
          <a:bodyPr wrap="square" rtlCol="0">
            <a:spAutoFit/>
          </a:bodyPr>
          <a:lstStyle/>
          <a:p>
            <a:r>
              <a:rPr lang="es-AR" dirty="0">
                <a:solidFill>
                  <a:srgbClr val="0070C0"/>
                </a:solidFill>
              </a:rPr>
              <a:t>(6)</a:t>
            </a:r>
            <a:endParaRPr lang="en-US" dirty="0">
              <a:solidFill>
                <a:srgbClr val="0070C0"/>
              </a:solidFill>
            </a:endParaRPr>
          </a:p>
        </p:txBody>
      </p:sp>
      <p:pic>
        <p:nvPicPr>
          <p:cNvPr id="4" name="Imagen 3">
            <a:extLst>
              <a:ext uri="{FF2B5EF4-FFF2-40B4-BE49-F238E27FC236}">
                <a16:creationId xmlns:a16="http://schemas.microsoft.com/office/drawing/2014/main" id="{A3ED33EE-A027-A59B-BD2C-0F26BBDFF35F}"/>
              </a:ext>
            </a:extLst>
          </p:cNvPr>
          <p:cNvPicPr>
            <a:picLocks noChangeAspect="1"/>
          </p:cNvPicPr>
          <p:nvPr/>
        </p:nvPicPr>
        <p:blipFill>
          <a:blip r:embed="rId7"/>
          <a:stretch>
            <a:fillRect/>
          </a:stretch>
        </p:blipFill>
        <p:spPr>
          <a:xfrm>
            <a:off x="3215683" y="2975130"/>
            <a:ext cx="2751150" cy="1328304"/>
          </a:xfrm>
          <a:prstGeom prst="rect">
            <a:avLst/>
          </a:prstGeom>
        </p:spPr>
      </p:pic>
      <p:pic>
        <p:nvPicPr>
          <p:cNvPr id="3" name="Imagen 2">
            <a:extLst>
              <a:ext uri="{FF2B5EF4-FFF2-40B4-BE49-F238E27FC236}">
                <a16:creationId xmlns:a16="http://schemas.microsoft.com/office/drawing/2014/main" id="{E5686BA0-7E12-3F1B-91BC-73DD635A2937}"/>
              </a:ext>
            </a:extLst>
          </p:cNvPr>
          <p:cNvPicPr>
            <a:picLocks noChangeAspect="1"/>
          </p:cNvPicPr>
          <p:nvPr/>
        </p:nvPicPr>
        <p:blipFill>
          <a:blip r:embed="rId8"/>
          <a:stretch>
            <a:fillRect/>
          </a:stretch>
        </p:blipFill>
        <p:spPr>
          <a:xfrm>
            <a:off x="657225" y="3035390"/>
            <a:ext cx="2635093" cy="1268043"/>
          </a:xfrm>
          <a:prstGeom prst="rect">
            <a:avLst/>
          </a:prstGeom>
        </p:spPr>
      </p:pic>
      <p:sp>
        <p:nvSpPr>
          <p:cNvPr id="6" name="CuadroTexto 5">
            <a:extLst>
              <a:ext uri="{FF2B5EF4-FFF2-40B4-BE49-F238E27FC236}">
                <a16:creationId xmlns:a16="http://schemas.microsoft.com/office/drawing/2014/main" id="{694A9F1A-1C1B-FA6C-66ED-A8A4C2964214}"/>
              </a:ext>
            </a:extLst>
          </p:cNvPr>
          <p:cNvSpPr txBox="1"/>
          <p:nvPr/>
        </p:nvSpPr>
        <p:spPr>
          <a:xfrm>
            <a:off x="5152243" y="4623268"/>
            <a:ext cx="477032" cy="307777"/>
          </a:xfrm>
          <a:prstGeom prst="rect">
            <a:avLst/>
          </a:prstGeom>
          <a:noFill/>
        </p:spPr>
        <p:txBody>
          <a:bodyPr wrap="square" rtlCol="0">
            <a:spAutoFit/>
          </a:bodyPr>
          <a:lstStyle/>
          <a:p>
            <a:r>
              <a:rPr lang="es-AR" dirty="0">
                <a:solidFill>
                  <a:srgbClr val="0070C0"/>
                </a:solidFill>
              </a:rPr>
              <a:t>(2)</a:t>
            </a:r>
            <a:endParaRPr lang="en-US" dirty="0">
              <a:solidFill>
                <a:srgbClr val="0070C0"/>
              </a:solidFill>
            </a:endParaRPr>
          </a:p>
        </p:txBody>
      </p:sp>
    </p:spTree>
    <p:extLst>
      <p:ext uri="{BB962C8B-B14F-4D97-AF65-F5344CB8AC3E}">
        <p14:creationId xmlns:p14="http://schemas.microsoft.com/office/powerpoint/2010/main" val="417220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Wedge disclination and its associated metric</a:t>
            </a:r>
            <a:endParaRPr dirty="0"/>
          </a:p>
        </p:txBody>
      </p:sp>
      <p:sp>
        <p:nvSpPr>
          <p:cNvPr id="17" name="TextBox 16">
            <a:extLst>
              <a:ext uri="{FF2B5EF4-FFF2-40B4-BE49-F238E27FC236}">
                <a16:creationId xmlns:a16="http://schemas.microsoft.com/office/drawing/2014/main" id="{FD4635D1-EE34-4C4E-8A96-2B2AA768ED37}"/>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5</a:t>
            </a:fld>
            <a:endParaRPr lang="es-PE" dirty="0"/>
          </a:p>
        </p:txBody>
      </p:sp>
      <mc:AlternateContent xmlns:mc="http://schemas.openxmlformats.org/markup-compatibility/2006">
        <mc:Choice xmlns:a14="http://schemas.microsoft.com/office/drawing/2010/main" Requires="a14">
          <p:sp>
            <p:nvSpPr>
              <p:cNvPr id="3" name="Rectángulo 2"/>
              <p:cNvSpPr/>
              <p:nvPr/>
            </p:nvSpPr>
            <p:spPr>
              <a:xfrm>
                <a:off x="657225" y="814127"/>
                <a:ext cx="4972050" cy="3688189"/>
              </a:xfrm>
              <a:prstGeom prst="rect">
                <a:avLst/>
              </a:prstGeom>
            </p:spPr>
            <p:txBody>
              <a:bodyPr wrap="square">
                <a:spAutoFit/>
              </a:bodyPr>
              <a:lstStyle/>
              <a:p>
                <a:pPr algn="just">
                  <a:spcAft>
                    <a:spcPts val="500"/>
                  </a:spcAft>
                </a:pPr>
                <a:r>
                  <a:rPr lang="en-US" dirty="0">
                    <a:solidFill>
                      <a:srgbClr val="131413"/>
                    </a:solidFill>
                    <a:latin typeface="Bahnschrift Condensed" panose="020B0502040204020203" pitchFamily="34" charset="0"/>
                  </a:rPr>
                  <a:t>An important point that deserves clarification is that, in previous works, the metric used for a system with conical geometry do not contain information about the elasticity parameters. This gave rise to the proposal of Katanaev to use what he called an a elastic-gauge, in which the elasticity parameters appear explicitly in the metric. For the planar geometry we consider here, we follow this route and use the metric that contains the elasticity parameters. With this choice, we find</a:t>
                </a:r>
              </a:p>
              <a:p>
                <a:pPr algn="just">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𝑟</m:t>
                          </m:r>
                        </m:e>
                      </m:acc>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𝑟</m:t>
                              </m:r>
                            </m:e>
                            <m:sup>
                              <m:r>
                                <a:rPr lang="en-US" i="1">
                                  <a:latin typeface="Cambria Math" panose="02040503050406030204" pitchFamily="18" charset="0"/>
                                  <a:ea typeface="Calibri" panose="020F0502020204030204" pitchFamily="34" charset="0"/>
                                  <a:cs typeface="Times New Roman" panose="02020603050405020304" pitchFamily="18" charset="0"/>
                                </a:rPr>
                                <m:t>𝛾</m:t>
                              </m:r>
                            </m:sup>
                          </m:sSup>
                        </m:num>
                        <m:den>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𝛾</m:t>
                              </m:r>
                            </m:e>
                          </m:acc>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𝑅</m:t>
                              </m:r>
                            </m:e>
                            <m:sup>
                              <m:r>
                                <a:rPr lang="en-US" i="1">
                                  <a:latin typeface="Cambria Math" panose="02040503050406030204" pitchFamily="18" charset="0"/>
                                  <a:ea typeface="Calibri" panose="020F0502020204030204" pitchFamily="34" charset="0"/>
                                  <a:cs typeface="Times New Roman" panose="02020603050405020304" pitchFamily="18" charset="0"/>
                                </a:rPr>
                                <m:t>𝛾</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1</m:t>
                              </m:r>
                            </m:sup>
                          </m:sSup>
                        </m:den>
                      </m:f>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lnSpc>
                    <a:spcPts val="1200"/>
                  </a:lnSpc>
                  <a:spcAft>
                    <a:spcPts val="500"/>
                  </a:spcAft>
                </a:pPr>
                <a:r>
                  <a:rPr lang="en-US" dirty="0">
                    <a:solidFill>
                      <a:srgbClr val="131413"/>
                    </a:solidFill>
                    <a:latin typeface="Bahnschrift Condensed" panose="020B0502040204020203" pitchFamily="34" charset="0"/>
                  </a:rPr>
                  <a:t>where </a:t>
                </a:r>
                <a14:m>
                  <m:oMath xmlns:m="http://schemas.openxmlformats.org/officeDocument/2006/math">
                    <m:r>
                      <a:rPr lang="en-US">
                        <a:solidFill>
                          <a:srgbClr val="131413"/>
                        </a:solidFill>
                        <a:latin typeface="Cambria Math" panose="02040503050406030204" pitchFamily="18" charset="0"/>
                      </a:rPr>
                      <m:t>𝑅</m:t>
                    </m:r>
                  </m:oMath>
                </a14:m>
                <a:r>
                  <a:rPr lang="en-US" dirty="0">
                    <a:solidFill>
                      <a:srgbClr val="131413"/>
                    </a:solidFill>
                    <a:latin typeface="Bahnschrift Condensed" panose="020B0502040204020203" pitchFamily="34" charset="0"/>
                  </a:rPr>
                  <a:t> is the radii of the disk (or cylinder base) and</a:t>
                </a:r>
              </a:p>
              <a:p>
                <a:pPr algn="just">
                  <a:lnSpc>
                    <a:spcPts val="1200"/>
                  </a:lnSpc>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endParaRPr lang="es-AR" dirty="0">
                  <a:solidFill>
                    <a:srgbClr val="131413"/>
                  </a:solidFill>
                  <a:latin typeface="Bahnschrift Condensed" panose="020B0502040204020203" pitchFamily="34" charset="0"/>
                </a:endParaRPr>
              </a:p>
              <a:p>
                <a:pPr algn="just">
                  <a:lnSpc>
                    <a:spcPts val="1200"/>
                  </a:lnSpc>
                  <a:spcAft>
                    <a:spcPts val="500"/>
                  </a:spcAft>
                </a:pPr>
                <a:endParaRPr lang="en-US" dirty="0">
                  <a:solidFill>
                    <a:srgbClr val="131413"/>
                  </a:solidFill>
                  <a:latin typeface="Bahnschrift Condensed" panose="020B0502040204020203" pitchFamily="34" charset="0"/>
                </a:endParaRPr>
              </a:p>
              <a:p>
                <a:pPr algn="just">
                  <a:lnSpc>
                    <a:spcPts val="1200"/>
                  </a:lnSpc>
                  <a:spcAft>
                    <a:spcPts val="5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𝜃𝜎</m:t>
                          </m:r>
                          <m:r>
                            <a:rPr lang="en-US">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𝜃</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+4(1+</m:t>
                              </m:r>
                              <m:r>
                                <a:rPr lang="en-US" i="1">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𝜎</m:t>
                              </m:r>
                              <m:r>
                                <a:rPr lang="en-US">
                                  <a:latin typeface="Cambria Math" panose="02040503050406030204" pitchFamily="18" charset="0"/>
                                  <a:ea typeface="Calibri" panose="020F0502020204030204" pitchFamily="34" charset="0"/>
                                  <a:cs typeface="Times New Roman" panose="02020603050405020304" pitchFamily="18" charset="0"/>
                                </a:rPr>
                                <m:t>)</m:t>
                              </m:r>
                            </m:e>
                          </m:rad>
                        </m:num>
                        <m:den>
                          <m:r>
                            <a:rPr lang="en-US">
                              <a:latin typeface="Cambria Math" panose="02040503050406030204" pitchFamily="18" charset="0"/>
                              <a:ea typeface="Calibri" panose="020F0502020204030204" pitchFamily="34" charset="0"/>
                              <a:cs typeface="Times New Roman" panose="02020603050405020304" pitchFamily="18" charset="0"/>
                            </a:rPr>
                            <m:t>2(1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𝜎</m:t>
                          </m:r>
                          <m:r>
                            <a:rPr lang="en-US">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657225" y="814127"/>
                <a:ext cx="4972050" cy="3688189"/>
              </a:xfrm>
              <a:prstGeom prst="rect">
                <a:avLst/>
              </a:prstGeom>
              <a:blipFill>
                <a:blip r:embed="rId3"/>
                <a:stretch>
                  <a:fillRect l="-368" t="-331" r="-368" b="-496"/>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57225" y="4909024"/>
                <a:ext cx="4972050" cy="959237"/>
              </a:xfrm>
              <a:prstGeom prst="rect">
                <a:avLst/>
              </a:prstGeom>
            </p:spPr>
            <p:txBody>
              <a:bodyPr wrap="square">
                <a:spAutoFit/>
              </a:bodyPr>
              <a:lstStyle/>
              <a:p>
                <a:pPr algn="just">
                  <a:spcAft>
                    <a:spcPts val="500"/>
                  </a:spcAft>
                </a:pPr>
                <a:r>
                  <a:rPr lang="en-US" dirty="0">
                    <a:solidFill>
                      <a:srgbClr val="131413"/>
                    </a:solidFill>
                    <a:latin typeface="Bahnschrift Condensed" panose="020B0502040204020203" pitchFamily="34" charset="0"/>
                  </a:rPr>
                  <a:t>here the Poisson's ratio is denoted by </a:t>
                </a:r>
                <a14:m>
                  <m:oMath xmlns:m="http://schemas.openxmlformats.org/officeDocument/2006/math">
                    <m:r>
                      <a:rPr lang="en-US">
                        <a:solidFill>
                          <a:srgbClr val="131413"/>
                        </a:solidFill>
                        <a:latin typeface="Cambria Math" panose="02040503050406030204" pitchFamily="18" charset="0"/>
                      </a:rPr>
                      <m:t>𝜎</m:t>
                    </m:r>
                  </m:oMath>
                </a14:m>
                <a:r>
                  <a:rPr lang="en-US" dirty="0">
                    <a:solidFill>
                      <a:srgbClr val="131413"/>
                    </a:solidFill>
                    <a:latin typeface="Bahnschrift Condensed" panose="020B0502040204020203" pitchFamily="34" charset="0"/>
                  </a:rPr>
                  <a:t>. Hence, we find</a:t>
                </a:r>
              </a:p>
              <a:p>
                <a:pPr algn="just">
                  <a:spcAft>
                    <a:spcPts val="500"/>
                  </a:spcAft>
                </a:pPr>
                <a:endParaRPr lang="en-US" dirty="0">
                  <a:solidFill>
                    <a:srgbClr val="131413"/>
                  </a:solidFill>
                  <a:latin typeface="Bahnschrift Condensed" panose="020B0502040204020203" pitchFamily="34" charset="0"/>
                </a:endParaRPr>
              </a:p>
              <a:p>
                <a:pPr>
                  <a:lnSpc>
                    <a:spcPts val="1200"/>
                  </a:lnSpc>
                  <a:spcAft>
                    <a:spcPts val="12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𝑔</m:t>
                          </m:r>
                        </m:e>
                        <m:sub>
                          <m:r>
                            <a:rPr lang="en-US" i="1">
                              <a:latin typeface="Cambria Math" panose="02040503050406030204" pitchFamily="18" charset="0"/>
                              <a:ea typeface="Calibri" panose="020F0502020204030204" pitchFamily="34" charset="0"/>
                              <a:cs typeface="Times New Roman" panose="02020603050405020304" pitchFamily="18" charset="0"/>
                            </a:rPr>
                            <m:t>𝑖𝑗</m:t>
                          </m:r>
                        </m:sub>
                      </m:sSub>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𝑖</m:t>
                          </m:r>
                        </m:sup>
                      </m:sSup>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𝑗</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𝛼</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𝜑</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57225" y="4909024"/>
                <a:ext cx="4972050" cy="959237"/>
              </a:xfrm>
              <a:prstGeom prst="rect">
                <a:avLst/>
              </a:prstGeom>
              <a:blipFill>
                <a:blip r:embed="rId4"/>
                <a:stretch>
                  <a:fillRect l="-368" t="-633"/>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377389" y="814127"/>
                <a:ext cx="4972050" cy="1174681"/>
              </a:xfrm>
              <a:prstGeom prst="rect">
                <a:avLst/>
              </a:prstGeom>
            </p:spPr>
            <p:txBody>
              <a:bodyPr wrap="square">
                <a:spAutoFit/>
              </a:bodyPr>
              <a:lstStyle/>
              <a:p>
                <a:pPr algn="just">
                  <a:spcAft>
                    <a:spcPts val="500"/>
                  </a:spcAft>
                </a:pPr>
                <a:r>
                  <a:rPr lang="en-US" dirty="0">
                    <a:solidFill>
                      <a:srgbClr val="131413"/>
                    </a:solidFill>
                    <a:latin typeface="Bahnschrift Condensed" panose="020B0502040204020203" pitchFamily="34" charset="0"/>
                  </a:rPr>
                  <a:t>with </a:t>
                </a:r>
                <a14:m>
                  <m:oMath xmlns:m="http://schemas.openxmlformats.org/officeDocument/2006/math">
                    <m:r>
                      <a:rPr lang="en-US">
                        <a:solidFill>
                          <a:srgbClr val="131413"/>
                        </a:solidFill>
                        <a:latin typeface="Cambria Math" panose="02040503050406030204" pitchFamily="18" charset="0"/>
                      </a:rPr>
                      <m:t>0≤</m:t>
                    </m:r>
                    <m:r>
                      <a:rPr lang="en-US">
                        <a:solidFill>
                          <a:srgbClr val="131413"/>
                        </a:solidFill>
                        <a:latin typeface="Cambria Math" panose="02040503050406030204" pitchFamily="18" charset="0"/>
                      </a:rPr>
                      <m:t>𝑟</m:t>
                    </m:r>
                    <m:r>
                      <a:rPr lang="en-US">
                        <a:solidFill>
                          <a:srgbClr val="131413"/>
                        </a:solidFill>
                        <a:latin typeface="Cambria Math" panose="02040503050406030204" pitchFamily="18" charset="0"/>
                      </a:rPr>
                      <m:t>&lt;</m:t>
                    </m:r>
                    <m:r>
                      <a:rPr lang="en-US">
                        <a:solidFill>
                          <a:srgbClr val="131413"/>
                        </a:solidFill>
                        <a:latin typeface="Cambria Math" panose="02040503050406030204" pitchFamily="18" charset="0"/>
                      </a:rPr>
                      <m:t>𝑅</m:t>
                    </m:r>
                    <m:r>
                      <a:rPr lang="en-US">
                        <a:solidFill>
                          <a:srgbClr val="131413"/>
                        </a:solidFill>
                        <a:latin typeface="Cambria Math" panose="02040503050406030204" pitchFamily="18" charset="0"/>
                      </a:rPr>
                      <m:t>,0≤</m:t>
                    </m:r>
                    <m:r>
                      <a:rPr lang="en-US">
                        <a:solidFill>
                          <a:srgbClr val="131413"/>
                        </a:solidFill>
                        <a:latin typeface="Cambria Math" panose="02040503050406030204" pitchFamily="18" charset="0"/>
                      </a:rPr>
                      <m:t>𝜑</m:t>
                    </m:r>
                    <m:r>
                      <a:rPr lang="en-US">
                        <a:solidFill>
                          <a:srgbClr val="131413"/>
                        </a:solidFill>
                        <a:latin typeface="Cambria Math" panose="02040503050406030204" pitchFamily="18" charset="0"/>
                      </a:rPr>
                      <m:t>&lt;2</m:t>
                    </m:r>
                    <m:r>
                      <a:rPr lang="en-US">
                        <a:solidFill>
                          <a:srgbClr val="131413"/>
                        </a:solidFill>
                        <a:latin typeface="Cambria Math" panose="02040503050406030204" pitchFamily="18" charset="0"/>
                      </a:rPr>
                      <m:t>𝜋</m:t>
                    </m:r>
                    <m:r>
                      <a:rPr lang="en-US">
                        <a:solidFill>
                          <a:srgbClr val="131413"/>
                        </a:solidFill>
                        <a:latin typeface="Cambria Math" panose="02040503050406030204" pitchFamily="18" charset="0"/>
                      </a:rPr>
                      <m:t>,</m:t>
                    </m:r>
                    <m:r>
                      <a:rPr lang="en-US">
                        <a:solidFill>
                          <a:srgbClr val="131413"/>
                        </a:solidFill>
                        <a:latin typeface="Cambria Math" panose="02040503050406030204" pitchFamily="18" charset="0"/>
                      </a:rPr>
                      <m:t>𝛼</m:t>
                    </m:r>
                    <m:r>
                      <a:rPr lang="en-US">
                        <a:solidFill>
                          <a:srgbClr val="131413"/>
                        </a:solidFill>
                        <a:latin typeface="Cambria Math" panose="02040503050406030204" pitchFamily="18" charset="0"/>
                      </a:rPr>
                      <m:t>=1+</m:t>
                    </m:r>
                    <m:r>
                      <a:rPr lang="en-US">
                        <a:solidFill>
                          <a:srgbClr val="131413"/>
                        </a:solidFill>
                        <a:latin typeface="Cambria Math" panose="02040503050406030204" pitchFamily="18" charset="0"/>
                      </a:rPr>
                      <m:t>𝜃</m:t>
                    </m:r>
                  </m:oMath>
                </a14:m>
                <a:r>
                  <a:rPr lang="en-US" dirty="0">
                    <a:solidFill>
                      <a:srgbClr val="131413"/>
                    </a:solidFill>
                    <a:latin typeface="Bahnschrift Condensed" panose="020B0502040204020203" pitchFamily="34" charset="0"/>
                  </a:rPr>
                  <a:t>, where we used the variable </a:t>
                </a:r>
                <a14:m>
                  <m:oMath xmlns:m="http://schemas.openxmlformats.org/officeDocument/2006/math">
                    <m:r>
                      <a:rPr lang="en-US">
                        <a:solidFill>
                          <a:srgbClr val="131413"/>
                        </a:solidFill>
                        <a:latin typeface="Cambria Math" panose="02040503050406030204" pitchFamily="18" charset="0"/>
                      </a:rPr>
                      <m:t>𝜌</m:t>
                    </m:r>
                  </m:oMath>
                </a14:m>
                <a:r>
                  <a:rPr lang="en-US" dirty="0">
                    <a:solidFill>
                      <a:srgbClr val="131413"/>
                    </a:solidFill>
                    <a:latin typeface="Bahnschrift Condensed" panose="020B0502040204020203" pitchFamily="34" charset="0"/>
                  </a:rPr>
                  <a:t>. Therefore, the complete metric is</a:t>
                </a:r>
              </a:p>
              <a:p>
                <a:pPr algn="just">
                  <a:spcAft>
                    <a:spcPts val="500"/>
                  </a:spcAft>
                </a:pPr>
                <a:endParaRPr lang="en-US" dirty="0">
                  <a:solidFill>
                    <a:srgbClr val="131413"/>
                  </a:solidFill>
                  <a:latin typeface="Bahnschrift Condensed" panose="020B0502040204020203" pitchFamily="34" charset="0"/>
                </a:endParaRPr>
              </a:p>
              <a:p>
                <a:pPr>
                  <a:lnSpc>
                    <a:spcPts val="1200"/>
                  </a:lnSpc>
                  <a:spcAft>
                    <a:spcPts val="12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𝑠</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𝑡</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𝛼</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𝜑</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377389" y="814127"/>
                <a:ext cx="4972050" cy="1174681"/>
              </a:xfrm>
              <a:prstGeom prst="rect">
                <a:avLst/>
              </a:prstGeom>
              <a:blipFill>
                <a:blip r:embed="rId5"/>
                <a:stretch>
                  <a:fillRect l="-368" t="-1042" r="-245"/>
                </a:stretch>
              </a:blipFill>
            </p:spPr>
            <p:txBody>
              <a:bodyPr/>
              <a:lstStyle/>
              <a:p>
                <a:r>
                  <a:rPr lang="en-US">
                    <a:noFill/>
                  </a:rPr>
                  <a:t> </a:t>
                </a:r>
              </a:p>
            </p:txBody>
          </p:sp>
        </mc:Fallback>
      </mc:AlternateContent>
      <p:pic>
        <p:nvPicPr>
          <p:cNvPr id="7" name="Imagen 6"/>
          <p:cNvPicPr>
            <a:picLocks noChangeAspect="1"/>
          </p:cNvPicPr>
          <p:nvPr/>
        </p:nvPicPr>
        <p:blipFill>
          <a:blip r:embed="rId6"/>
          <a:stretch>
            <a:fillRect/>
          </a:stretch>
        </p:blipFill>
        <p:spPr>
          <a:xfrm>
            <a:off x="7208051" y="2203894"/>
            <a:ext cx="3317073" cy="3237512"/>
          </a:xfrm>
          <a:prstGeom prst="rect">
            <a:avLst/>
          </a:prstGeom>
        </p:spPr>
      </p:pic>
      <p:sp>
        <p:nvSpPr>
          <p:cNvPr id="8" name="Rectángulo 7"/>
          <p:cNvSpPr/>
          <p:nvPr/>
        </p:nvSpPr>
        <p:spPr>
          <a:xfrm>
            <a:off x="7208051" y="5441406"/>
            <a:ext cx="3317073" cy="461665"/>
          </a:xfrm>
          <a:prstGeom prst="rect">
            <a:avLst/>
          </a:prstGeom>
        </p:spPr>
        <p:txBody>
          <a:bodyPr wrap="square">
            <a:spAutoFit/>
          </a:bodyPr>
          <a:lstStyle/>
          <a:p>
            <a:pPr algn="ctr"/>
            <a:r>
              <a:rPr lang="en-US" sz="2400" dirty="0">
                <a:effectLst>
                  <a:outerShdw blurRad="38100" dist="38100" dir="2700000" algn="tl">
                    <a:srgbClr val="000000">
                      <a:alpha val="43137"/>
                    </a:srgbClr>
                  </a:outerShdw>
                </a:effectLst>
                <a:latin typeface="Bahnschrift Condensed" panose="020B0502040204020203" pitchFamily="34" charset="0"/>
              </a:rPr>
              <a:t>Wedge disclination </a:t>
            </a:r>
          </a:p>
        </p:txBody>
      </p:sp>
      <p:sp>
        <p:nvSpPr>
          <p:cNvPr id="15" name="CuadroTexto 14"/>
          <p:cNvSpPr txBox="1"/>
          <p:nvPr/>
        </p:nvSpPr>
        <p:spPr>
          <a:xfrm>
            <a:off x="5135233" y="2504332"/>
            <a:ext cx="477032" cy="307777"/>
          </a:xfrm>
          <a:prstGeom prst="rect">
            <a:avLst/>
          </a:prstGeom>
          <a:noFill/>
        </p:spPr>
        <p:txBody>
          <a:bodyPr wrap="square" rtlCol="0">
            <a:spAutoFit/>
          </a:bodyPr>
          <a:lstStyle/>
          <a:p>
            <a:r>
              <a:rPr lang="es-AR" dirty="0">
                <a:solidFill>
                  <a:srgbClr val="0070C0"/>
                </a:solidFill>
              </a:rPr>
              <a:t>(7)</a:t>
            </a:r>
            <a:endParaRPr lang="en-US" dirty="0">
              <a:solidFill>
                <a:srgbClr val="0070C0"/>
              </a:solidFill>
            </a:endParaRPr>
          </a:p>
        </p:txBody>
      </p:sp>
      <p:sp>
        <p:nvSpPr>
          <p:cNvPr id="16" name="CuadroTexto 15"/>
          <p:cNvSpPr txBox="1"/>
          <p:nvPr/>
        </p:nvSpPr>
        <p:spPr>
          <a:xfrm>
            <a:off x="5152243" y="4100746"/>
            <a:ext cx="477032" cy="307777"/>
          </a:xfrm>
          <a:prstGeom prst="rect">
            <a:avLst/>
          </a:prstGeom>
          <a:noFill/>
        </p:spPr>
        <p:txBody>
          <a:bodyPr wrap="square" rtlCol="0">
            <a:spAutoFit/>
          </a:bodyPr>
          <a:lstStyle/>
          <a:p>
            <a:r>
              <a:rPr lang="es-AR" dirty="0">
                <a:solidFill>
                  <a:srgbClr val="0070C0"/>
                </a:solidFill>
              </a:rPr>
              <a:t>(8)</a:t>
            </a:r>
            <a:endParaRPr lang="en-US" dirty="0">
              <a:solidFill>
                <a:srgbClr val="0070C0"/>
              </a:solidFill>
            </a:endParaRPr>
          </a:p>
        </p:txBody>
      </p:sp>
      <p:sp>
        <p:nvSpPr>
          <p:cNvPr id="18" name="CuadroTexto 17"/>
          <p:cNvSpPr txBox="1"/>
          <p:nvPr/>
        </p:nvSpPr>
        <p:spPr>
          <a:xfrm>
            <a:off x="10763271" y="1484467"/>
            <a:ext cx="586168" cy="307777"/>
          </a:xfrm>
          <a:prstGeom prst="rect">
            <a:avLst/>
          </a:prstGeom>
          <a:noFill/>
        </p:spPr>
        <p:txBody>
          <a:bodyPr wrap="square" rtlCol="0">
            <a:spAutoFit/>
          </a:bodyPr>
          <a:lstStyle/>
          <a:p>
            <a:r>
              <a:rPr lang="es-AR" dirty="0">
                <a:solidFill>
                  <a:srgbClr val="0070C0"/>
                </a:solidFill>
              </a:rPr>
              <a:t>(10)</a:t>
            </a:r>
            <a:endParaRPr lang="en-US" dirty="0">
              <a:solidFill>
                <a:srgbClr val="0070C0"/>
              </a:solidFill>
            </a:endParaRPr>
          </a:p>
        </p:txBody>
      </p:sp>
      <p:sp>
        <p:nvSpPr>
          <p:cNvPr id="19" name="CuadroTexto 18"/>
          <p:cNvSpPr txBox="1"/>
          <p:nvPr/>
        </p:nvSpPr>
        <p:spPr>
          <a:xfrm>
            <a:off x="5152243" y="5388642"/>
            <a:ext cx="586168" cy="307777"/>
          </a:xfrm>
          <a:prstGeom prst="rect">
            <a:avLst/>
          </a:prstGeom>
          <a:noFill/>
        </p:spPr>
        <p:txBody>
          <a:bodyPr wrap="square" rtlCol="0">
            <a:spAutoFit/>
          </a:bodyPr>
          <a:lstStyle/>
          <a:p>
            <a:r>
              <a:rPr lang="es-AR" dirty="0">
                <a:solidFill>
                  <a:srgbClr val="0070C0"/>
                </a:solidFill>
              </a:rPr>
              <a:t>(9)</a:t>
            </a:r>
            <a:endParaRPr lang="en-US" dirty="0">
              <a:solidFill>
                <a:srgbClr val="0070C0"/>
              </a:solidFill>
            </a:endParaRPr>
          </a:p>
        </p:txBody>
      </p:sp>
    </p:spTree>
    <p:extLst>
      <p:ext uri="{BB962C8B-B14F-4D97-AF65-F5344CB8AC3E}">
        <p14:creationId xmlns:p14="http://schemas.microsoft.com/office/powerpoint/2010/main" val="234086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Wedge disclinations and Dirac equation</a:t>
            </a:r>
            <a:endParaRPr dirty="0"/>
          </a:p>
        </p:txBody>
      </p:sp>
      <p:sp>
        <p:nvSpPr>
          <p:cNvPr id="19" name="TextBox 18">
            <a:extLst>
              <a:ext uri="{FF2B5EF4-FFF2-40B4-BE49-F238E27FC236}">
                <a16:creationId xmlns:a16="http://schemas.microsoft.com/office/drawing/2014/main" id="{6170A260-82BA-4A97-BFD5-393BBF357A3C}"/>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6</a:t>
            </a:fld>
            <a:endParaRPr lang="es-PE" dirty="0"/>
          </a:p>
        </p:txBody>
      </p:sp>
      <mc:AlternateContent xmlns:mc="http://schemas.openxmlformats.org/markup-compatibility/2006" xmlns:a14="http://schemas.microsoft.com/office/drawing/2010/main">
        <mc:Choice Requires="a14">
          <p:sp>
            <p:nvSpPr>
              <p:cNvPr id="2" name="Rectángulo 1"/>
              <p:cNvSpPr/>
              <p:nvPr/>
            </p:nvSpPr>
            <p:spPr>
              <a:xfrm>
                <a:off x="617358" y="756354"/>
                <a:ext cx="11129561" cy="5711243"/>
              </a:xfrm>
              <a:prstGeom prst="rect">
                <a:avLst/>
              </a:prstGeom>
            </p:spPr>
            <p:txBody>
              <a:bodyPr wrap="square">
                <a:spAutoFit/>
              </a:bodyPr>
              <a:lstStyle/>
              <a:p>
                <a:pPr algn="just">
                  <a:spcAft>
                    <a:spcPts val="12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We now can turn to the study of the electronic degrees of freedom in an elastic medium with a wedge disclination from the perspective of the Weitzenböck geometry. In this perspective, we introduce the Dirac equation in the framework of the teleparallel Fock-Ivanenko covariant derivative. The equation we want to study is:</a:t>
                </a:r>
              </a:p>
              <a:p>
                <a:pPr>
                  <a:lnSpc>
                    <a:spcPts val="1200"/>
                  </a:lnSpc>
                  <a:spcAft>
                    <a:spcPts val="12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𝜇</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𝒟</m:t>
                              </m:r>
                            </m:e>
                          </m:acc>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r>
                        <a:rPr lang="en-US" i="1">
                          <a:latin typeface="Cambria Math" panose="02040503050406030204" pitchFamily="18" charset="0"/>
                          <a:ea typeface="Calibri" panose="020F0502020204030204" pitchFamily="34" charset="0"/>
                          <a:cs typeface="Times New Roman" panose="02020603050405020304" pitchFamily="18" charset="0"/>
                        </a:rPr>
                        <m:t>𝜓</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i="1">
                          <a:latin typeface="Cambria Math" panose="02040503050406030204" pitchFamily="18" charset="0"/>
                          <a:ea typeface="Calibri" panose="020F0502020204030204" pitchFamily="34" charset="0"/>
                          <a:cs typeface="Times New Roman" panose="02020603050405020304" pitchFamily="18" charset="0"/>
                        </a:rPr>
                        <m:t>𝜓</m:t>
                      </m:r>
                      <m:r>
                        <a:rPr lang="en-US">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spcAft>
                    <a:spcPts val="12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we set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ℏ=</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𝑣</m:t>
                        </m:r>
                      </m:e>
                      <m:sub>
                        <m:r>
                          <a:rPr lang="en-US">
                            <a:latin typeface="Cambria Math" panose="02040503050406030204" pitchFamily="18" charset="0"/>
                            <a:ea typeface="Calibri" panose="020F0502020204030204" pitchFamily="34" charset="0"/>
                            <a:cs typeface="Times New Roman" panose="02020603050405020304" pitchFamily="18" charset="0"/>
                          </a:rPr>
                          <m:t>𝐹</m:t>
                        </m:r>
                      </m:sub>
                    </m:sSub>
                    <m:r>
                      <a:rPr lang="en-US">
                        <a:latin typeface="Cambria Math" panose="02040503050406030204" pitchFamily="18" charset="0"/>
                        <a:ea typeface="Calibri" panose="020F0502020204030204" pitchFamily="34" charset="0"/>
                        <a:cs typeface="Times New Roman" panose="02020603050405020304" pitchFamily="18" charset="0"/>
                      </a:rPr>
                      <m:t>=1</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Here,</a:t>
                </a:r>
              </a:p>
              <a:p>
                <a:pPr>
                  <a:lnSpc>
                    <a:spcPts val="1200"/>
                  </a:lnSpc>
                  <a:spcAft>
                    <a:spcPts val="12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𝒟</m:t>
                              </m:r>
                            </m:e>
                          </m:acc>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𝑖</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𝐾</m:t>
                              </m:r>
                            </m:e>
                          </m:acc>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𝑆</m:t>
                          </m:r>
                        </m:e>
                        <m:sub>
                          <m:r>
                            <a:rPr lang="en-US" i="1">
                              <a:latin typeface="Cambria Math" panose="02040503050406030204" pitchFamily="18" charset="0"/>
                              <a:ea typeface="Calibri" panose="020F0502020204030204" pitchFamily="34" charset="0"/>
                              <a:cs typeface="Times New Roman" panose="02020603050405020304" pitchFamily="18" charset="0"/>
                            </a:rPr>
                            <m:t>𝑎𝑏</m:t>
                          </m:r>
                        </m:sub>
                      </m:sSub>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𝐾</m:t>
                            </m:r>
                          </m:e>
                        </m:acc>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 </m:t>
                        </m:r>
                      </m:e>
                      <m:sup>
                        <m:r>
                          <a:rPr lang="en-US">
                            <a:latin typeface="Cambria Math" panose="02040503050406030204" pitchFamily="18" charset="0"/>
                            <a:ea typeface="Calibri" panose="020F0502020204030204" pitchFamily="34" charset="0"/>
                            <a:cs typeface="Times New Roman" panose="02020603050405020304" pitchFamily="18" charset="0"/>
                          </a:rPr>
                          <m:t>𝑎𝑏</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contorsion tensor,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𝑆</m:t>
                        </m:r>
                      </m:e>
                      <m:sub>
                        <m:r>
                          <a:rPr lang="en-US">
                            <a:latin typeface="Cambria Math" panose="02040503050406030204" pitchFamily="18" charset="0"/>
                            <a:ea typeface="Calibri" panose="020F0502020204030204" pitchFamily="34" charset="0"/>
                            <a:cs typeface="Times New Roman" panose="02020603050405020304" pitchFamily="18" charset="0"/>
                          </a:rPr>
                          <m:t>𝑎𝑏</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𝑖</m:t>
                        </m:r>
                      </m:num>
                      <m:den>
                        <m:r>
                          <a:rPr lang="en-US">
                            <a:latin typeface="Cambria Math" panose="02040503050406030204" pitchFamily="18" charset="0"/>
                            <a:ea typeface="Calibri" panose="020F0502020204030204" pitchFamily="34" charset="0"/>
                            <a:cs typeface="Times New Roman" panose="02020603050405020304" pitchFamily="18" charset="0"/>
                          </a:rPr>
                          <m:t>4</m:t>
                        </m:r>
                      </m:den>
                    </m:f>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𝛾</m:t>
                            </m:r>
                          </m:e>
                          <m:sub>
                            <m:r>
                              <a:rPr lang="en-US">
                                <a:latin typeface="Cambria Math" panose="02040503050406030204" pitchFamily="18" charset="0"/>
                                <a:ea typeface="Calibri" panose="020F0502020204030204" pitchFamily="34" charset="0"/>
                                <a:cs typeface="Times New Roman" panose="02020603050405020304" pitchFamily="18" charset="0"/>
                              </a:rPr>
                              <m:t>𝑎</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𝛾</m:t>
                            </m:r>
                          </m:e>
                          <m:sub>
                            <m:r>
                              <a:rPr lang="en-US">
                                <a:latin typeface="Cambria Math" panose="02040503050406030204" pitchFamily="18" charset="0"/>
                                <a:ea typeface="Calibri" panose="020F0502020204030204" pitchFamily="34" charset="0"/>
                                <a:cs typeface="Times New Roman" panose="02020603050405020304" pitchFamily="18" charset="0"/>
                              </a:rPr>
                              <m:t>𝑏</m:t>
                            </m:r>
                          </m:sub>
                        </m:sSub>
                      </m:e>
                    </m:d>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Lorentz spin-</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1/2</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generator, and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𝜇</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h</m:t>
                        </m:r>
                      </m:e>
                      <m:sup>
                        <m:r>
                          <a:rPr lang="en-US">
                            <a:latin typeface="Cambria Math" panose="02040503050406030204" pitchFamily="18" charset="0"/>
                            <a:ea typeface="Calibri" panose="020F0502020204030204" pitchFamily="34" charset="0"/>
                            <a:cs typeface="Times New Roman" panose="02020603050405020304" pitchFamily="18" charset="0"/>
                          </a:rPr>
                          <m:t>𝜇</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 </m:t>
                        </m:r>
                      </m:e>
                      <m:sub>
                        <m:r>
                          <a:rPr lang="en-US">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𝑎</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are the curved Dirac matrices in terms of a nontrivial tetrad field </a:t>
                </a: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a:latin typeface="Cambria Math" panose="02040503050406030204" pitchFamily="18" charset="0"/>
                            <a:ea typeface="Calibri" panose="020F0502020204030204" pitchFamily="34" charset="0"/>
                            <a:cs typeface="Times New Roman" panose="02020603050405020304" pitchFamily="18" charset="0"/>
                          </a:rPr>
                          <m:t>h</m:t>
                        </m:r>
                      </m:e>
                      <m:sub>
                        <m:r>
                          <a:rPr lang="en-US">
                            <a:latin typeface="Cambria Math" panose="02040503050406030204" pitchFamily="18" charset="0"/>
                            <a:ea typeface="Calibri" panose="020F0502020204030204" pitchFamily="34" charset="0"/>
                            <a:cs typeface="Times New Roman" panose="02020603050405020304" pitchFamily="18" charset="0"/>
                          </a:rPr>
                          <m:t>𝑎</m:t>
                        </m:r>
                      </m:sub>
                      <m:sup>
                        <m:r>
                          <a:rPr lang="en-US">
                            <a:latin typeface="Cambria Math" panose="02040503050406030204" pitchFamily="18" charset="0"/>
                            <a:ea typeface="Calibri" panose="020F0502020204030204" pitchFamily="34" charset="0"/>
                            <a:cs typeface="Times New Roman" panose="02020603050405020304" pitchFamily="18" charset="0"/>
                          </a:rPr>
                          <m:t>𝜇</m:t>
                        </m:r>
                      </m:sup>
                    </m:sSub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 spacetime and the tangent-space metrics are related by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𝑔</m:t>
                        </m:r>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𝜂</m:t>
                        </m:r>
                      </m:e>
                      <m:sub>
                        <m:r>
                          <a:rPr lang="en-US">
                            <a:latin typeface="Cambria Math" panose="02040503050406030204" pitchFamily="18" charset="0"/>
                            <a:ea typeface="Calibri" panose="020F0502020204030204" pitchFamily="34" charset="0"/>
                            <a:cs typeface="Times New Roman" panose="02020603050405020304" pitchFamily="18" charset="0"/>
                          </a:rPr>
                          <m:t>𝑎𝑏</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h</m:t>
                        </m:r>
                      </m:e>
                      <m:sup>
                        <m:r>
                          <a:rPr lang="en-US">
                            <a:latin typeface="Cambria Math" panose="02040503050406030204" pitchFamily="18" charset="0"/>
                            <a:ea typeface="Calibri" panose="020F0502020204030204" pitchFamily="34" charset="0"/>
                            <a:cs typeface="Times New Roman" panose="02020603050405020304" pitchFamily="18" charset="0"/>
                          </a:rPr>
                          <m:t>𝑎</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 </m:t>
                        </m:r>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h</m:t>
                        </m:r>
                      </m:e>
                      <m:sup>
                        <m:r>
                          <a:rPr lang="en-US">
                            <a:latin typeface="Cambria Math" panose="02040503050406030204" pitchFamily="18" charset="0"/>
                            <a:ea typeface="Calibri" panose="020F0502020204030204" pitchFamily="34" charset="0"/>
                            <a:cs typeface="Times New Roman" panose="02020603050405020304" pitchFamily="18" charset="0"/>
                          </a:rPr>
                          <m:t>𝑏</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 </m:t>
                        </m:r>
                      </m:e>
                      <m:sub>
                        <m:r>
                          <a:rPr lang="en-US">
                            <a:latin typeface="Cambria Math" panose="02040503050406030204" pitchFamily="18" charset="0"/>
                            <a:ea typeface="Calibri" panose="020F0502020204030204" pitchFamily="34" charset="0"/>
                            <a:cs typeface="Times New Roman" panose="02020603050405020304" pitchFamily="18" charset="0"/>
                          </a:rPr>
                          <m:t>𝜈</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the contorsion tensor can be determined by the following relation</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12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𝐾</m:t>
                              </m:r>
                            </m:e>
                          </m:acc>
                        </m:e>
                        <m:sub>
                          <m:r>
                            <a:rPr lang="en-US" i="1">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h</m:t>
                          </m:r>
                        </m:e>
                        <m:sup>
                          <m:r>
                            <a:rPr lang="en-US" i="1">
                              <a:latin typeface="Cambria Math" panose="02040503050406030204" pitchFamily="18" charset="0"/>
                              <a:ea typeface="Calibri" panose="020F0502020204030204" pitchFamily="34" charset="0"/>
                              <a:cs typeface="Times New Roman" panose="02020603050405020304" pitchFamily="18" charset="0"/>
                            </a:rPr>
                            <m:t>𝑎</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𝜌</m:t>
                          </m:r>
                        </m:sub>
                      </m:sSub>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𝐾</m:t>
                              </m:r>
                            </m:e>
                          </m:acc>
                        </m:e>
                        <m:sub>
                          <m:r>
                            <a:rPr lang="en-US" i="1">
                              <a:latin typeface="Cambria Math" panose="02040503050406030204" pitchFamily="18" charset="0"/>
                              <a:ea typeface="Calibri" panose="020F0502020204030204" pitchFamily="34" charset="0"/>
                              <a:cs typeface="Times New Roman" panose="02020603050405020304" pitchFamily="18" charset="0"/>
                            </a:rPr>
                            <m:t>𝜇𝜈</m:t>
                          </m:r>
                        </m:sub>
                        <m:sup>
                          <m:r>
                            <a:rPr lang="en-US" i="1">
                              <a:latin typeface="Cambria Math" panose="02040503050406030204" pitchFamily="18" charset="0"/>
                              <a:ea typeface="Calibri" panose="020F0502020204030204" pitchFamily="34" charset="0"/>
                              <a:cs typeface="Times New Roman" panose="02020603050405020304" pitchFamily="18" charset="0"/>
                            </a:rPr>
                            <m:t>𝜌</m:t>
                          </m:r>
                        </m:sup>
                      </m:sSubSup>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h</m:t>
                          </m:r>
                        </m:e>
                        <m:sub>
                          <m:r>
                            <a:rPr lang="en-US" i="1">
                              <a:latin typeface="Cambria Math" panose="02040503050406030204" pitchFamily="18" charset="0"/>
                              <a:ea typeface="Calibri" panose="020F0502020204030204" pitchFamily="34" charset="0"/>
                              <a:cs typeface="Times New Roman" panose="02020603050405020304" pitchFamily="18" charset="0"/>
                            </a:rPr>
                            <m:t>𝑐</m:t>
                          </m:r>
                        </m:sub>
                        <m:sup>
                          <m:r>
                            <a:rPr lang="en-US" i="1">
                              <a:latin typeface="Cambria Math" panose="02040503050406030204" pitchFamily="18" charset="0"/>
                              <a:ea typeface="Calibri" panose="020F0502020204030204" pitchFamily="34" charset="0"/>
                              <a:cs typeface="Times New Roman" panose="02020603050405020304" pitchFamily="18" charset="0"/>
                            </a:rPr>
                            <m:t>𝜈</m:t>
                          </m:r>
                        </m:sup>
                      </m:sSub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𝜂</m:t>
                          </m:r>
                        </m:e>
                        <m:sup>
                          <m:r>
                            <a:rPr lang="en-US" i="1">
                              <a:latin typeface="Cambria Math" panose="02040503050406030204" pitchFamily="18" charset="0"/>
                              <a:ea typeface="Calibri" panose="020F0502020204030204" pitchFamily="34" charset="0"/>
                              <a:cs typeface="Times New Roman" panose="02020603050405020304" pitchFamily="18" charset="0"/>
                            </a:rPr>
                            <m:t>𝑐𝑏</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12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with </a:t>
                </a: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𝐾</m:t>
                            </m:r>
                          </m:e>
                        </m:acc>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up>
                        <m:r>
                          <a:rPr lang="en-US">
                            <a:latin typeface="Cambria Math" panose="02040503050406030204" pitchFamily="18" charset="0"/>
                            <a:ea typeface="Calibri" panose="020F0502020204030204" pitchFamily="34" charset="0"/>
                            <a:cs typeface="Times New Roman" panose="02020603050405020304" pitchFamily="18" charset="0"/>
                          </a:rPr>
                          <m:t>𝜌</m:t>
                        </m:r>
                      </m:sup>
                    </m:sSubSup>
                    <m:r>
                      <a:rPr lang="en-US">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acc>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up>
                        <m:r>
                          <a:rPr lang="en-US">
                            <a:latin typeface="Cambria Math" panose="02040503050406030204" pitchFamily="18" charset="0"/>
                            <a:ea typeface="Calibri" panose="020F0502020204030204" pitchFamily="34" charset="0"/>
                            <a:cs typeface="Times New Roman" panose="02020603050405020304" pitchFamily="18" charset="0"/>
                          </a:rPr>
                          <m:t>𝜌</m:t>
                        </m:r>
                      </m:sup>
                    </m:sSubSup>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limUpp>
                          <m:limUppPr>
                            <m:ctrlPr>
                              <a:rPr lang="en-US" i="1">
                                <a:latin typeface="Cambria Math" panose="02040503050406030204" pitchFamily="18" charset="0"/>
                                <a:ea typeface="Calibri" panose="020F0502020204030204" pitchFamily="34" charset="0"/>
                                <a:cs typeface="Times New Roman" panose="02020603050405020304" pitchFamily="18" charset="0"/>
                              </a:rPr>
                            </m:ctrlPr>
                          </m:limUp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lim>
                            <m:r>
                              <a:rPr lang="en-US">
                                <a:latin typeface="Cambria Math" panose="02040503050406030204" pitchFamily="18" charset="0"/>
                                <a:ea typeface="Calibri" panose="020F0502020204030204" pitchFamily="34" charset="0"/>
                                <a:cs typeface="Times New Roman" panose="02020603050405020304" pitchFamily="18" charset="0"/>
                              </a:rPr>
                              <m:t>∘</m:t>
                            </m:r>
                          </m:lim>
                        </m:limUpp>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where </a:t>
                </a: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acc>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up>
                        <m:r>
                          <a:rPr lang="en-US">
                            <a:latin typeface="Cambria Math" panose="02040503050406030204" pitchFamily="18" charset="0"/>
                            <a:ea typeface="Calibri" panose="020F0502020204030204" pitchFamily="34" charset="0"/>
                            <a:cs typeface="Times New Roman" panose="02020603050405020304" pitchFamily="18" charset="0"/>
                          </a:rPr>
                          <m:t>𝜌</m:t>
                        </m:r>
                      </m:sup>
                    </m:sSubSup>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h</m:t>
                        </m:r>
                      </m:e>
                      <m:sub>
                        <m:r>
                          <a:rPr lang="en-US">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 </m:t>
                        </m:r>
                      </m:e>
                      <m:sup>
                        <m:r>
                          <a:rPr lang="en-US">
                            <a:latin typeface="Cambria Math" panose="02040503050406030204" pitchFamily="18" charset="0"/>
                            <a:ea typeface="Calibri" panose="020F0502020204030204" pitchFamily="34" charset="0"/>
                            <a:cs typeface="Times New Roman" panose="02020603050405020304" pitchFamily="18" charset="0"/>
                          </a:rPr>
                          <m:t>𝜌</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h</m:t>
                        </m:r>
                      </m:e>
                      <m:sup>
                        <m:r>
                          <a:rPr lang="en-US">
                            <a:latin typeface="Cambria Math" panose="02040503050406030204" pitchFamily="18" charset="0"/>
                            <a:ea typeface="Calibri" panose="020F0502020204030204" pitchFamily="34" charset="0"/>
                            <a:cs typeface="Times New Roman" panose="02020603050405020304" pitchFamily="18" charset="0"/>
                          </a:rPr>
                          <m:t>𝑎</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 </m:t>
                        </m:r>
                      </m:e>
                      <m:sub>
                        <m:r>
                          <a:rPr lang="en-US">
                            <a:latin typeface="Cambria Math" panose="02040503050406030204" pitchFamily="18" charset="0"/>
                            <a:ea typeface="Calibri" panose="020F0502020204030204" pitchFamily="34" charset="0"/>
                            <a:cs typeface="Times New Roman" panose="02020603050405020304" pitchFamily="18" charset="0"/>
                          </a:rPr>
                          <m:t>𝜈</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Weitzenböck connection and </a:t>
                </a: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limUpp>
                          <m:limUppPr>
                            <m:ctrlPr>
                              <a:rPr lang="en-US" i="1">
                                <a:latin typeface="Cambria Math" panose="02040503050406030204" pitchFamily="18" charset="0"/>
                                <a:ea typeface="Calibri" panose="020F0502020204030204" pitchFamily="34" charset="0"/>
                                <a:cs typeface="Times New Roman" panose="02020603050405020304" pitchFamily="18" charset="0"/>
                              </a:rPr>
                            </m:ctrlPr>
                          </m:limUp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lim>
                            <m:r>
                              <a:rPr lang="en-US">
                                <a:latin typeface="Cambria Math" panose="02040503050406030204" pitchFamily="18" charset="0"/>
                                <a:ea typeface="Calibri" panose="020F0502020204030204" pitchFamily="34" charset="0"/>
                                <a:cs typeface="Times New Roman" panose="02020603050405020304" pitchFamily="18" charset="0"/>
                              </a:rPr>
                              <m:t>∘</m:t>
                            </m:r>
                          </m:lim>
                        </m:limUpp>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up>
                        <m:r>
                          <a:rPr lang="en-US">
                            <a:latin typeface="Cambria Math" panose="02040503050406030204" pitchFamily="18" charset="0"/>
                            <a:ea typeface="Calibri" panose="020F0502020204030204" pitchFamily="34" charset="0"/>
                            <a:cs typeface="Times New Roman" panose="02020603050405020304" pitchFamily="18" charset="0"/>
                          </a:rPr>
                          <m:t>𝜌</m:t>
                        </m:r>
                      </m:sup>
                    </m:sSubSup>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𝑔</m:t>
                        </m:r>
                      </m:e>
                      <m:sup>
                        <m:r>
                          <a:rPr lang="en-US">
                            <a:latin typeface="Cambria Math" panose="02040503050406030204" pitchFamily="18" charset="0"/>
                            <a:ea typeface="Calibri" panose="020F0502020204030204" pitchFamily="34" charset="0"/>
                            <a:cs typeface="Times New Roman" panose="02020603050405020304" pitchFamily="18" charset="0"/>
                          </a:rPr>
                          <m:t>𝜎𝜌</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𝑔</m:t>
                            </m:r>
                          </m:e>
                          <m:sub>
                            <m:r>
                              <a:rPr lang="en-US">
                                <a:latin typeface="Cambria Math" panose="02040503050406030204" pitchFamily="18" charset="0"/>
                                <a:ea typeface="Calibri" panose="020F0502020204030204" pitchFamily="34" charset="0"/>
                                <a:cs typeface="Times New Roman" panose="02020603050405020304" pitchFamily="18" charset="0"/>
                              </a:rPr>
                              <m:t>𝜌𝜈</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𝜈</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𝑔</m:t>
                            </m:r>
                          </m:e>
                          <m:sub>
                            <m:r>
                              <a:rPr lang="en-US">
                                <a:latin typeface="Cambria Math" panose="02040503050406030204" pitchFamily="18" charset="0"/>
                                <a:ea typeface="Calibri" panose="020F0502020204030204" pitchFamily="34" charset="0"/>
                                <a:cs typeface="Times New Roman" panose="02020603050405020304" pitchFamily="18" charset="0"/>
                              </a:rPr>
                              <m:t>𝜌𝜇</m:t>
                            </m:r>
                          </m:sub>
                        </m:sSub>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𝜌</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𝑔</m:t>
                            </m:r>
                          </m:e>
                          <m:sub>
                            <m:r>
                              <a:rPr lang="en-US">
                                <a:latin typeface="Cambria Math" panose="02040503050406030204" pitchFamily="18" charset="0"/>
                                <a:ea typeface="Calibri" panose="020F0502020204030204" pitchFamily="34" charset="0"/>
                                <a:cs typeface="Times New Roman" panose="02020603050405020304" pitchFamily="18" charset="0"/>
                              </a:rPr>
                              <m:t>𝜇𝜈</m:t>
                            </m:r>
                          </m:sub>
                        </m:sSub>
                      </m:e>
                    </m:d>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Levi-</a:t>
                </a:r>
                <a:r>
                  <a:rPr lang="en-US" dirty="0" err="1">
                    <a:latin typeface="Bahnschrift Condensed" panose="020B0502040204020203" pitchFamily="34" charset="0"/>
                    <a:ea typeface="Calibri" panose="020F0502020204030204" pitchFamily="34" charset="0"/>
                    <a:cs typeface="Times New Roman" panose="02020603050405020304" pitchFamily="18" charset="0"/>
                  </a:rPr>
                  <a:t>Civita</a:t>
                </a:r>
                <a:r>
                  <a:rPr lang="en-US" dirty="0">
                    <a:latin typeface="Bahnschrift Condensed" panose="020B0502040204020203" pitchFamily="34" charset="0"/>
                    <a:ea typeface="Calibri" panose="020F0502020204030204" pitchFamily="34" charset="0"/>
                    <a:cs typeface="Times New Roman" panose="02020603050405020304" pitchFamily="18" charset="0"/>
                  </a:rPr>
                  <a:t> connection of the Riemannian geometry.</a:t>
                </a:r>
              </a:p>
              <a:p>
                <a:pPr algn="just">
                  <a:spcAft>
                    <a:spcPts val="12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The Dirac equation can be written in the Schrödinger's form as</a:t>
                </a:r>
              </a:p>
              <a:p>
                <a:pPr>
                  <a:lnSpc>
                    <a:spcPts val="1200"/>
                  </a:lnSpc>
                  <a:spcAft>
                    <a:spcPts val="12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𝑡</m:t>
                          </m:r>
                        </m:sub>
                      </m:sSub>
                      <m:r>
                        <a:rPr lang="en-US" i="1">
                          <a:latin typeface="Cambria Math" panose="02040503050406030204" pitchFamily="18" charset="0"/>
                          <a:ea typeface="Calibri" panose="020F0502020204030204" pitchFamily="34" charset="0"/>
                          <a:cs typeface="Times New Roman" panose="02020603050405020304" pitchFamily="18" charset="0"/>
                        </a:rPr>
                        <m:t>𝜓</m:t>
                      </m:r>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𝑖</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𝑖</m:t>
                              </m:r>
                            </m:sup>
                          </m:sSup>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𝐾</m:t>
                                  </m:r>
                                </m:e>
                              </m:acc>
                            </m:e>
                            <m:sub>
                              <m:r>
                                <a:rPr lang="en-US" i="1">
                                  <a:latin typeface="Cambria Math" panose="02040503050406030204" pitchFamily="18" charset="0"/>
                                  <a:ea typeface="Calibri" panose="020F0502020204030204" pitchFamily="34" charset="0"/>
                                  <a:cs typeface="Times New Roman" panose="02020603050405020304" pitchFamily="18" charset="0"/>
                                </a:rPr>
                                <m:t>𝑖</m:t>
                              </m:r>
                            </m:sub>
                            <m:sup>
                              <m:r>
                                <a:rPr lang="en-US" i="1">
                                  <a:latin typeface="Cambria Math" panose="02040503050406030204" pitchFamily="18" charset="0"/>
                                  <a:ea typeface="Calibri" panose="020F0502020204030204" pitchFamily="34" charset="0"/>
                                  <a:cs typeface="Times New Roman" panose="02020603050405020304" pitchFamily="18" charset="0"/>
                                </a:rPr>
                                <m:t>𝑎𝑏</m:t>
                              </m:r>
                            </m:sup>
                          </m:sSub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𝑆</m:t>
                              </m:r>
                            </m:e>
                            <m:sub>
                              <m:r>
                                <a:rPr lang="en-US" i="1">
                                  <a:latin typeface="Cambria Math" panose="02040503050406030204" pitchFamily="18" charset="0"/>
                                  <a:ea typeface="Calibri" panose="020F0502020204030204" pitchFamily="34" charset="0"/>
                                  <a:cs typeface="Times New Roman" panose="02020603050405020304" pitchFamily="18" charset="0"/>
                                </a:rPr>
                                <m:t>𝑎𝑏</m:t>
                              </m:r>
                            </m:sub>
                          </m:sSub>
                        </m:e>
                      </m:d>
                      <m:r>
                        <a:rPr lang="en-US" i="1">
                          <a:latin typeface="Cambria Math" panose="02040503050406030204" pitchFamily="18" charset="0"/>
                          <a:ea typeface="Calibri" panose="020F0502020204030204" pitchFamily="34" charset="0"/>
                          <a:cs typeface="Times New Roman" panose="02020603050405020304" pitchFamily="18" charset="0"/>
                        </a:rPr>
                        <m:t>𝜓</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12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The Dirac matrices obey the Clifford's algebra</a:t>
                </a:r>
              </a:p>
              <a:p>
                <a:pPr>
                  <a:lnSpc>
                    <a:spcPts val="1200"/>
                  </a:lnSpc>
                  <a:spcAft>
                    <a:spcPts val="1200"/>
                  </a:spcAft>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𝜇</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𝜈</m:t>
                              </m:r>
                            </m:sup>
                          </m:sSup>
                        </m:e>
                      </m:d>
                      <m:r>
                        <a:rPr lang="en-US">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𝑔</m:t>
                          </m:r>
                        </m:e>
                        <m:sup>
                          <m:r>
                            <a:rPr lang="en-US" i="1">
                              <a:latin typeface="Cambria Math" panose="02040503050406030204" pitchFamily="18" charset="0"/>
                              <a:ea typeface="Calibri" panose="020F0502020204030204" pitchFamily="34" charset="0"/>
                              <a:cs typeface="Times New Roman" panose="02020603050405020304" pitchFamily="18" charset="0"/>
                            </a:rPr>
                            <m:t>𝜇𝜈</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and can be chosen to be the Pauli matrices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𝑡</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0</m:t>
                        </m:r>
                      </m:sup>
                    </m:sSup>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3</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1</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or explicitly</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a:latin typeface="Cambria Math" panose="02040503050406030204" pitchFamily="18" charset="0"/>
                                    <a:ea typeface="Calibri" panose="020F0502020204030204" pitchFamily="34" charset="0"/>
                                    <a:cs typeface="Times New Roman" panose="02020603050405020304" pitchFamily="18" charset="0"/>
                                  </a:rPr>
                                  <m:t>1</m:t>
                                </m:r>
                              </m:e>
                              <m:e>
                                <m:r>
                                  <a:rPr lang="en-US">
                                    <a:latin typeface="Cambria Math" panose="02040503050406030204" pitchFamily="18" charset="0"/>
                                    <a:ea typeface="Calibri" panose="020F0502020204030204" pitchFamily="34" charset="0"/>
                                    <a:cs typeface="Times New Roman" panose="02020603050405020304" pitchFamily="18" charset="0"/>
                                  </a:rPr>
                                  <m:t>0</m:t>
                                </m:r>
                              </m:e>
                            </m:mr>
                            <m:mr>
                              <m:e>
                                <m:r>
                                  <a:rPr lang="en-US">
                                    <a:latin typeface="Cambria Math" panose="02040503050406030204" pitchFamily="18" charset="0"/>
                                    <a:ea typeface="Calibri" panose="020F0502020204030204" pitchFamily="34" charset="0"/>
                                    <a:cs typeface="Times New Roman" panose="02020603050405020304" pitchFamily="18" charset="0"/>
                                  </a:rPr>
                                  <m:t>0</m:t>
                                </m:r>
                              </m:e>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1</m:t>
                                </m:r>
                              </m:e>
                            </m:mr>
                          </m:m>
                        </m:e>
                      </m:d>
                      <m:r>
                        <a:rPr lang="en-US">
                          <a:latin typeface="Cambria Math" panose="02040503050406030204" pitchFamily="18" charset="0"/>
                          <a:ea typeface="Calibri" panose="020F0502020204030204" pitchFamily="34" charset="0"/>
                          <a:cs typeface="Times New Roman" panose="02020603050405020304" pitchFamily="18" charset="0"/>
                        </a:rPr>
                        <m:t>,</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1</m:t>
                          </m:r>
                        </m:sup>
                      </m:sSup>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a:latin typeface="Cambria Math" panose="02040503050406030204" pitchFamily="18" charset="0"/>
                                    <a:ea typeface="Calibri" panose="020F0502020204030204" pitchFamily="34" charset="0"/>
                                    <a:cs typeface="Times New Roman" panose="02020603050405020304" pitchFamily="18" charset="0"/>
                                  </a:rPr>
                                  <m:t>0</m:t>
                                </m:r>
                              </m:e>
                              <m:e>
                                <m:r>
                                  <a:rPr lang="en-US">
                                    <a:latin typeface="Cambria Math" panose="02040503050406030204" pitchFamily="18" charset="0"/>
                                    <a:ea typeface="Calibri" panose="020F0502020204030204" pitchFamily="34" charset="0"/>
                                    <a:cs typeface="Times New Roman" panose="02020603050405020304" pitchFamily="18" charset="0"/>
                                  </a:rPr>
                                  <m:t>1</m:t>
                                </m:r>
                              </m:e>
                            </m:mr>
                            <m:m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1</m:t>
                                </m:r>
                              </m:e>
                              <m:e>
                                <m:r>
                                  <a:rPr lang="en-US">
                                    <a:latin typeface="Cambria Math" panose="02040503050406030204" pitchFamily="18" charset="0"/>
                                    <a:ea typeface="Calibri" panose="020F0502020204030204" pitchFamily="34" charset="0"/>
                                    <a:cs typeface="Times New Roman" panose="02020603050405020304" pitchFamily="18" charset="0"/>
                                  </a:rPr>
                                  <m:t>0</m:t>
                                </m:r>
                              </m:e>
                            </m:mr>
                          </m:m>
                        </m:e>
                      </m:d>
                      <m:r>
                        <a:rPr lang="en-US">
                          <a:latin typeface="Cambria Math" panose="02040503050406030204" pitchFamily="18" charset="0"/>
                          <a:ea typeface="Calibri" panose="020F0502020204030204" pitchFamily="34" charset="0"/>
                          <a:cs typeface="Times New Roman" panose="02020603050405020304" pitchFamily="18" charset="0"/>
                        </a:rPr>
                        <m:t>,</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a:latin typeface="Cambria Math" panose="02040503050406030204" pitchFamily="18" charset="0"/>
                                    <a:ea typeface="Calibri" panose="020F0502020204030204" pitchFamily="34" charset="0"/>
                                    <a:cs typeface="Times New Roman" panose="02020603050405020304" pitchFamily="18" charset="0"/>
                                  </a:rPr>
                                  <m:t>0</m:t>
                                </m:r>
                              </m:e>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e>
                            </m:mr>
                            <m:m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e>
                              <m:e>
                                <m:r>
                                  <a:rPr lang="en-US">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17358" y="756354"/>
                <a:ext cx="11129561" cy="5711243"/>
              </a:xfrm>
              <a:prstGeom prst="rect">
                <a:avLst/>
              </a:prstGeom>
              <a:blipFill>
                <a:blip r:embed="rId3"/>
                <a:stretch>
                  <a:fillRect l="-164" t="-213" r="-164"/>
                </a:stretch>
              </a:blipFill>
            </p:spPr>
            <p:txBody>
              <a:bodyPr/>
              <a:lstStyle/>
              <a:p>
                <a:r>
                  <a:rPr lang="en-US">
                    <a:noFill/>
                  </a:rPr>
                  <a:t> </a:t>
                </a:r>
              </a:p>
            </p:txBody>
          </p:sp>
        </mc:Fallback>
      </mc:AlternateContent>
      <p:sp>
        <p:nvSpPr>
          <p:cNvPr id="22" name="CuadroTexto 21"/>
          <p:cNvSpPr txBox="1"/>
          <p:nvPr/>
        </p:nvSpPr>
        <p:spPr>
          <a:xfrm>
            <a:off x="11160751" y="1189192"/>
            <a:ext cx="586168" cy="307777"/>
          </a:xfrm>
          <a:prstGeom prst="rect">
            <a:avLst/>
          </a:prstGeom>
          <a:noFill/>
        </p:spPr>
        <p:txBody>
          <a:bodyPr wrap="square" rtlCol="0">
            <a:spAutoFit/>
          </a:bodyPr>
          <a:lstStyle/>
          <a:p>
            <a:r>
              <a:rPr lang="es-AR" dirty="0">
                <a:solidFill>
                  <a:srgbClr val="0070C0"/>
                </a:solidFill>
              </a:rPr>
              <a:t>(11)</a:t>
            </a:r>
            <a:endParaRPr lang="en-US" dirty="0">
              <a:solidFill>
                <a:srgbClr val="0070C0"/>
              </a:solidFill>
            </a:endParaRPr>
          </a:p>
        </p:txBody>
      </p:sp>
      <p:sp>
        <p:nvSpPr>
          <p:cNvPr id="23" name="CuadroTexto 22"/>
          <p:cNvSpPr txBox="1"/>
          <p:nvPr/>
        </p:nvSpPr>
        <p:spPr>
          <a:xfrm>
            <a:off x="11160751" y="1929807"/>
            <a:ext cx="586168" cy="307777"/>
          </a:xfrm>
          <a:prstGeom prst="rect">
            <a:avLst/>
          </a:prstGeom>
          <a:noFill/>
        </p:spPr>
        <p:txBody>
          <a:bodyPr wrap="square" rtlCol="0">
            <a:spAutoFit/>
          </a:bodyPr>
          <a:lstStyle/>
          <a:p>
            <a:r>
              <a:rPr lang="es-AR" dirty="0">
                <a:solidFill>
                  <a:srgbClr val="0070C0"/>
                </a:solidFill>
              </a:rPr>
              <a:t>(12)</a:t>
            </a:r>
            <a:endParaRPr lang="en-US" dirty="0">
              <a:solidFill>
                <a:srgbClr val="0070C0"/>
              </a:solidFill>
            </a:endParaRPr>
          </a:p>
        </p:txBody>
      </p:sp>
      <p:sp>
        <p:nvSpPr>
          <p:cNvPr id="24" name="CuadroTexto 23"/>
          <p:cNvSpPr txBox="1"/>
          <p:nvPr/>
        </p:nvSpPr>
        <p:spPr>
          <a:xfrm>
            <a:off x="11160751" y="3137017"/>
            <a:ext cx="586168" cy="307777"/>
          </a:xfrm>
          <a:prstGeom prst="rect">
            <a:avLst/>
          </a:prstGeom>
          <a:noFill/>
        </p:spPr>
        <p:txBody>
          <a:bodyPr wrap="square" rtlCol="0">
            <a:spAutoFit/>
          </a:bodyPr>
          <a:lstStyle/>
          <a:p>
            <a:r>
              <a:rPr lang="es-AR" dirty="0">
                <a:solidFill>
                  <a:srgbClr val="0070C0"/>
                </a:solidFill>
              </a:rPr>
              <a:t>(13)</a:t>
            </a:r>
            <a:endParaRPr lang="en-US" dirty="0">
              <a:solidFill>
                <a:srgbClr val="0070C0"/>
              </a:solidFill>
            </a:endParaRPr>
          </a:p>
        </p:txBody>
      </p:sp>
      <p:sp>
        <p:nvSpPr>
          <p:cNvPr id="26" name="CuadroTexto 25"/>
          <p:cNvSpPr txBox="1"/>
          <p:nvPr/>
        </p:nvSpPr>
        <p:spPr>
          <a:xfrm>
            <a:off x="11160751" y="4494530"/>
            <a:ext cx="586168" cy="307777"/>
          </a:xfrm>
          <a:prstGeom prst="rect">
            <a:avLst/>
          </a:prstGeom>
          <a:noFill/>
        </p:spPr>
        <p:txBody>
          <a:bodyPr wrap="square" rtlCol="0">
            <a:spAutoFit/>
          </a:bodyPr>
          <a:lstStyle/>
          <a:p>
            <a:r>
              <a:rPr lang="es-AR" dirty="0">
                <a:solidFill>
                  <a:srgbClr val="0070C0"/>
                </a:solidFill>
              </a:rPr>
              <a:t>(14)</a:t>
            </a:r>
            <a:endParaRPr lang="en-US" dirty="0">
              <a:solidFill>
                <a:srgbClr val="0070C0"/>
              </a:solidFill>
            </a:endParaRPr>
          </a:p>
        </p:txBody>
      </p:sp>
      <p:sp>
        <p:nvSpPr>
          <p:cNvPr id="27" name="CuadroTexto 26"/>
          <p:cNvSpPr txBox="1"/>
          <p:nvPr/>
        </p:nvSpPr>
        <p:spPr>
          <a:xfrm>
            <a:off x="11160751" y="5163702"/>
            <a:ext cx="586168" cy="307777"/>
          </a:xfrm>
          <a:prstGeom prst="rect">
            <a:avLst/>
          </a:prstGeom>
          <a:noFill/>
        </p:spPr>
        <p:txBody>
          <a:bodyPr wrap="square" rtlCol="0">
            <a:spAutoFit/>
          </a:bodyPr>
          <a:lstStyle/>
          <a:p>
            <a:r>
              <a:rPr lang="es-AR" dirty="0">
                <a:solidFill>
                  <a:srgbClr val="0070C0"/>
                </a:solidFill>
              </a:rPr>
              <a:t>(15)</a:t>
            </a:r>
            <a:endParaRPr lang="en-US" dirty="0">
              <a:solidFill>
                <a:srgbClr val="0070C0"/>
              </a:solidFill>
            </a:endParaRPr>
          </a:p>
        </p:txBody>
      </p:sp>
      <p:sp>
        <p:nvSpPr>
          <p:cNvPr id="30" name="CuadroTexto 29"/>
          <p:cNvSpPr txBox="1"/>
          <p:nvPr/>
        </p:nvSpPr>
        <p:spPr>
          <a:xfrm>
            <a:off x="11160751" y="5973327"/>
            <a:ext cx="586168" cy="307777"/>
          </a:xfrm>
          <a:prstGeom prst="rect">
            <a:avLst/>
          </a:prstGeom>
          <a:noFill/>
        </p:spPr>
        <p:txBody>
          <a:bodyPr wrap="square" rtlCol="0">
            <a:spAutoFit/>
          </a:bodyPr>
          <a:lstStyle/>
          <a:p>
            <a:r>
              <a:rPr lang="es-AR" dirty="0">
                <a:solidFill>
                  <a:srgbClr val="0070C0"/>
                </a:solidFill>
              </a:rPr>
              <a:t>(16)</a:t>
            </a:r>
            <a:endParaRPr lang="en-US" dirty="0">
              <a:solidFill>
                <a:srgbClr val="0070C0"/>
              </a:solidFill>
            </a:endParaRPr>
          </a:p>
        </p:txBody>
      </p:sp>
    </p:spTree>
    <p:extLst>
      <p:ext uri="{BB962C8B-B14F-4D97-AF65-F5344CB8AC3E}">
        <p14:creationId xmlns:p14="http://schemas.microsoft.com/office/powerpoint/2010/main" val="263758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Wedge disclinations and Dirac equation</a:t>
            </a:r>
            <a:endParaRPr dirty="0"/>
          </a:p>
        </p:txBody>
      </p:sp>
      <p:sp>
        <p:nvSpPr>
          <p:cNvPr id="19" name="TextBox 18">
            <a:extLst>
              <a:ext uri="{FF2B5EF4-FFF2-40B4-BE49-F238E27FC236}">
                <a16:creationId xmlns:a16="http://schemas.microsoft.com/office/drawing/2014/main" id="{6170A260-82BA-4A97-BFD5-393BBF357A3C}"/>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7</a:t>
            </a:fld>
            <a:endParaRPr lang="es-PE" dirty="0"/>
          </a:p>
        </p:txBody>
      </p:sp>
      <mc:AlternateContent xmlns:mc="http://schemas.openxmlformats.org/markup-compatibility/2006">
        <mc:Choice xmlns:a14="http://schemas.microsoft.com/office/drawing/2010/main" Requires="a14">
          <p:sp>
            <p:nvSpPr>
              <p:cNvPr id="3" name="Rectángulo 2"/>
              <p:cNvSpPr/>
              <p:nvPr/>
            </p:nvSpPr>
            <p:spPr>
              <a:xfrm>
                <a:off x="759785" y="897965"/>
                <a:ext cx="10663707" cy="5515228"/>
              </a:xfrm>
              <a:prstGeom prst="rect">
                <a:avLst/>
              </a:prstGeom>
            </p:spPr>
            <p:txBody>
              <a:bodyPr wrap="square">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with this choice we find: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𝐾</m:t>
                            </m:r>
                          </m:e>
                        </m:acc>
                      </m:e>
                      <m:sup>
                        <m:r>
                          <a:rPr lang="en-US">
                            <a:latin typeface="Cambria Math" panose="02040503050406030204" pitchFamily="18" charset="0"/>
                            <a:ea typeface="Calibri" panose="020F0502020204030204" pitchFamily="34" charset="0"/>
                            <a:cs typeface="Times New Roman" panose="02020603050405020304" pitchFamily="18" charset="0"/>
                          </a:rPr>
                          <m:t>12</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e>
                      <m:sub>
                        <m:r>
                          <a:rPr lang="en-US" i="1">
                            <a:latin typeface="Cambria Math" panose="02040503050406030204" pitchFamily="18" charset="0"/>
                            <a:ea typeface="Calibri" panose="020F0502020204030204" pitchFamily="34" charset="0"/>
                            <a:cs typeface="Times New Roman" panose="02020603050405020304" pitchFamily="18" charset="0"/>
                          </a:rPr>
                          <m:t>𝜑</m:t>
                        </m:r>
                      </m:sub>
                    </m:sSub>
                    <m:r>
                      <a:rPr lang="en-US">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𝛼</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𝑆</m:t>
                        </m:r>
                      </m:e>
                      <m:sub>
                        <m:r>
                          <a:rPr lang="en-US">
                            <a:latin typeface="Cambria Math" panose="02040503050406030204" pitchFamily="18" charset="0"/>
                            <a:ea typeface="Calibri" panose="020F0502020204030204" pitchFamily="34" charset="0"/>
                            <a:cs typeface="Times New Roman" panose="02020603050405020304" pitchFamily="18" charset="0"/>
                          </a:rPr>
                          <m:t>12</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Therefore, the Dirac Hamiltonian is given by</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𝐻</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𝜌</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𝜑</m:t>
                              </m:r>
                            </m:sub>
                          </m:sSub>
                        </m:num>
                        <m:den>
                          <m:r>
                            <a:rPr lang="en-US" i="1">
                              <a:latin typeface="Cambria Math" panose="02040503050406030204" pitchFamily="18" charset="0"/>
                              <a:ea typeface="Calibri" panose="020F0502020204030204" pitchFamily="34" charset="0"/>
                              <a:cs typeface="Times New Roman" panose="02020603050405020304" pitchFamily="18" charset="0"/>
                            </a:rPr>
                            <m:t>𝛼𝜌</m:t>
                          </m:r>
                        </m:den>
                      </m:f>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𝛼</m:t>
                          </m:r>
                        </m:num>
                        <m:den>
                          <m:r>
                            <a:rPr lang="en-US">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𝛼𝜌</m:t>
                          </m:r>
                        </m:den>
                      </m:f>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1</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cos</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sin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1</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sin</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𝛾</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cos</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as shorthand notation.</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In the process of a parallel transport of a spinor along a closed trajectory </a:t>
                </a:r>
                <a14:m>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C</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around the defect, the holonomy matrix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𝑈</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𝐶</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exp</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a:latin typeface="Bahnschrift Condensed" panose="020B0502040204020203" pitchFamily="34" charset="0"/>
                                <a:ea typeface="Calibri" panose="020F0502020204030204" pitchFamily="34" charset="0"/>
                                <a:cs typeface="Times New Roman" panose="02020603050405020304" pitchFamily="18" charset="0"/>
                              </a:rPr>
                              <m:t>∮</m:t>
                            </m:r>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r>
                                  <a:rPr lang="en-US">
                                    <a:latin typeface="Cambria Math" panose="02040503050406030204" pitchFamily="18" charset="0"/>
                                    <a:ea typeface="Calibri" panose="020F0502020204030204" pitchFamily="34" charset="0"/>
                                    <a:cs typeface="Times New Roman" panose="02020603050405020304" pitchFamily="18" charset="0"/>
                                  </a:rPr>
                                  <m:t> </m:t>
                                </m:r>
                              </m:e>
                            </m:box>
                          </m:e>
                          <m:sub>
                            <m:r>
                              <a:rPr lang="en-US">
                                <a:latin typeface="Cambria Math" panose="02040503050406030204" pitchFamily="18" charset="0"/>
                                <a:ea typeface="Calibri" panose="020F0502020204030204" pitchFamily="34" charset="0"/>
                                <a:cs typeface="Times New Roman" panose="02020603050405020304" pitchFamily="18" charset="0"/>
                              </a:rPr>
                              <m:t>𝐶</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𝑥</m:t>
                            </m:r>
                          </m:e>
                          <m:sup>
                            <m:r>
                              <a:rPr lang="en-US">
                                <a:latin typeface="Cambria Math" panose="02040503050406030204" pitchFamily="18" charset="0"/>
                                <a:ea typeface="Calibri" panose="020F0502020204030204" pitchFamily="34" charset="0"/>
                                <a:cs typeface="Times New Roman" panose="02020603050405020304" pitchFamily="18" charset="0"/>
                              </a:rPr>
                              <m:t>𝜇</m:t>
                            </m:r>
                          </m:sup>
                        </m:sSup>
                      </m:e>
                    </m:d>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being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b>
                        <m:r>
                          <a:rPr lang="en-US">
                            <a:latin typeface="Cambria Math" panose="02040503050406030204" pitchFamily="18" charset="0"/>
                            <a:ea typeface="Calibri" panose="020F0502020204030204" pitchFamily="34" charset="0"/>
                            <a:cs typeface="Times New Roman" panose="02020603050405020304" pitchFamily="18" charset="0"/>
                          </a:rPr>
                          <m:t>𝜇</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spinorial connection, provide the quantum phase acquired by the wave function, i.e.,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𝜓</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𝑈</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𝐶</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the Hamiltonian becomes</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𝐻</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𝜌</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𝛾</m:t>
                          </m:r>
                        </m:e>
                        <m:sup>
                          <m:r>
                            <a:rPr lang="en-US" i="1">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Γ</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𝜑</m:t>
                              </m:r>
                            </m:sub>
                          </m:sSub>
                        </m:num>
                        <m:den>
                          <m:r>
                            <a:rPr lang="en-US" i="1">
                              <a:latin typeface="Cambria Math" panose="02040503050406030204" pitchFamily="18" charset="0"/>
                              <a:ea typeface="Calibri" panose="020F0502020204030204" pitchFamily="34" charset="0"/>
                              <a:cs typeface="Times New Roman" panose="02020603050405020304" pitchFamily="18" charset="0"/>
                            </a:rPr>
                            <m:t>𝛼𝜌</m:t>
                          </m:r>
                        </m:den>
                      </m:f>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Noticing that the angular momentum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𝐽</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𝜑</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𝜎</m:t>
                        </m:r>
                      </m:e>
                      <m:sup>
                        <m:r>
                          <a:rPr lang="en-US">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commutes with the Hamiltonian, the eigenfunctions are classified by the eigenvalues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𝑗</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=0,±1,±2,…</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We can therefore analyze the stationary state of the Dirac equation using the following ansatz</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0</m:t>
                          </m:r>
                        </m:sub>
                      </m:sSub>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𝑖𝐸𝑡</m:t>
                          </m:r>
                        </m:sup>
                      </m:sSup>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i="1">
                                        <a:latin typeface="Cambria Math" panose="02040503050406030204" pitchFamily="18" charset="0"/>
                                        <a:ea typeface="Calibri" panose="020F0502020204030204" pitchFamily="34" charset="0"/>
                                        <a:cs typeface="Times New Roman" panose="02020603050405020304" pitchFamily="18" charset="0"/>
                                      </a:rPr>
                                      <m:t>𝑖𝑙</m:t>
                                    </m:r>
                                    <m:r>
                                      <a:rPr lang="en-US" i="1">
                                        <a:latin typeface="Cambria Math" panose="02040503050406030204" pitchFamily="18" charset="0"/>
                                        <a:ea typeface="Calibri" panose="020F0502020204030204" pitchFamily="34" charset="0"/>
                                        <a:cs typeface="Times New Roman" panose="02020603050405020304" pitchFamily="18" charset="0"/>
                                      </a:rPr>
                                      <m:t>𝜑</m:t>
                                    </m:r>
                                  </m:sup>
                                </m:sSup>
                              </m:e>
                            </m:mr>
                            <m:mr>
                              <m:e>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e</m:t>
                                    </m:r>
                                  </m:e>
                                  <m:sup>
                                    <m:r>
                                      <a:rPr lang="en-US" i="1">
                                        <a:latin typeface="Cambria Math" panose="02040503050406030204" pitchFamily="18" charset="0"/>
                                        <a:ea typeface="Calibri" panose="020F0502020204030204" pitchFamily="34" charset="0"/>
                                        <a:cs typeface="Times New Roman" panose="02020603050405020304" pitchFamily="18" charset="0"/>
                                      </a:rPr>
                                      <m:t>𝑖</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𝜑</m:t>
                                    </m:r>
                                  </m:sup>
                                </m:sSup>
                              </m:e>
                            </m:mr>
                          </m:m>
                        </m:e>
                      </m:d>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which give the following system of differential equations</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𝜌</m:t>
                                </m:r>
                              </m:sub>
                            </m:sSub>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𝛼𝜌</m:t>
                                </m:r>
                              </m:den>
                            </m:f>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r>
                          <m:e>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𝑚</m:t>
                            </m:r>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i="1">
                                    <a:latin typeface="Cambria Math" panose="02040503050406030204" pitchFamily="18" charset="0"/>
                                    <a:ea typeface="Calibri" panose="020F0502020204030204" pitchFamily="34" charset="0"/>
                                    <a:cs typeface="Times New Roman" panose="02020603050405020304" pitchFamily="18" charset="0"/>
                                  </a:rPr>
                                  <m:t>𝜌</m:t>
                                </m:r>
                              </m:sub>
                            </m:sSub>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𝑙</m:t>
                                </m:r>
                              </m:num>
                              <m:den>
                                <m:r>
                                  <a:rPr lang="en-US" i="1">
                                    <a:latin typeface="Cambria Math" panose="02040503050406030204" pitchFamily="18" charset="0"/>
                                    <a:ea typeface="Calibri" panose="020F0502020204030204" pitchFamily="34" charset="0"/>
                                    <a:cs typeface="Times New Roman" panose="02020603050405020304" pitchFamily="18" charset="0"/>
                                  </a:rPr>
                                  <m:t>𝛼𝜌</m:t>
                                </m:r>
                              </m:den>
                            </m:f>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759785" y="897965"/>
                <a:ext cx="10663707" cy="5515228"/>
              </a:xfrm>
              <a:prstGeom prst="rect">
                <a:avLst/>
              </a:prstGeom>
              <a:blipFill>
                <a:blip r:embed="rId3"/>
                <a:stretch>
                  <a:fillRect l="-172" r="-172"/>
                </a:stretch>
              </a:blipFill>
            </p:spPr>
            <p:txBody>
              <a:bodyPr/>
              <a:lstStyle/>
              <a:p>
                <a:r>
                  <a:rPr lang="es-PE">
                    <a:noFill/>
                  </a:rPr>
                  <a:t> </a:t>
                </a:r>
              </a:p>
            </p:txBody>
          </p:sp>
        </mc:Fallback>
      </mc:AlternateContent>
      <p:sp>
        <p:nvSpPr>
          <p:cNvPr id="6" name="CuadroTexto 5"/>
          <p:cNvSpPr txBox="1"/>
          <p:nvPr/>
        </p:nvSpPr>
        <p:spPr>
          <a:xfrm>
            <a:off x="10763271" y="1401327"/>
            <a:ext cx="586168" cy="307777"/>
          </a:xfrm>
          <a:prstGeom prst="rect">
            <a:avLst/>
          </a:prstGeom>
          <a:noFill/>
        </p:spPr>
        <p:txBody>
          <a:bodyPr wrap="square" rtlCol="0">
            <a:spAutoFit/>
          </a:bodyPr>
          <a:lstStyle/>
          <a:p>
            <a:r>
              <a:rPr lang="es-AR" dirty="0">
                <a:solidFill>
                  <a:srgbClr val="0070C0"/>
                </a:solidFill>
              </a:rPr>
              <a:t>(17)</a:t>
            </a:r>
            <a:endParaRPr lang="en-US" dirty="0">
              <a:solidFill>
                <a:srgbClr val="0070C0"/>
              </a:solidFill>
            </a:endParaRPr>
          </a:p>
        </p:txBody>
      </p:sp>
      <p:sp>
        <p:nvSpPr>
          <p:cNvPr id="7" name="CuadroTexto 6"/>
          <p:cNvSpPr txBox="1"/>
          <p:nvPr/>
        </p:nvSpPr>
        <p:spPr>
          <a:xfrm>
            <a:off x="10763271" y="3268227"/>
            <a:ext cx="586168" cy="307777"/>
          </a:xfrm>
          <a:prstGeom prst="rect">
            <a:avLst/>
          </a:prstGeom>
          <a:noFill/>
        </p:spPr>
        <p:txBody>
          <a:bodyPr wrap="square" rtlCol="0">
            <a:spAutoFit/>
          </a:bodyPr>
          <a:lstStyle/>
          <a:p>
            <a:r>
              <a:rPr lang="es-AR" dirty="0">
                <a:solidFill>
                  <a:srgbClr val="0070C0"/>
                </a:solidFill>
              </a:rPr>
              <a:t>(18)</a:t>
            </a:r>
            <a:endParaRPr lang="en-US" dirty="0">
              <a:solidFill>
                <a:srgbClr val="0070C0"/>
              </a:solidFill>
            </a:endParaRPr>
          </a:p>
        </p:txBody>
      </p:sp>
      <p:sp>
        <p:nvSpPr>
          <p:cNvPr id="8" name="CuadroTexto 7"/>
          <p:cNvSpPr txBox="1"/>
          <p:nvPr/>
        </p:nvSpPr>
        <p:spPr>
          <a:xfrm>
            <a:off x="10763271" y="4543610"/>
            <a:ext cx="586168" cy="307777"/>
          </a:xfrm>
          <a:prstGeom prst="rect">
            <a:avLst/>
          </a:prstGeom>
          <a:noFill/>
        </p:spPr>
        <p:txBody>
          <a:bodyPr wrap="square" rtlCol="0">
            <a:spAutoFit/>
          </a:bodyPr>
          <a:lstStyle/>
          <a:p>
            <a:r>
              <a:rPr lang="es-AR" dirty="0">
                <a:solidFill>
                  <a:srgbClr val="0070C0"/>
                </a:solidFill>
              </a:rPr>
              <a:t>(19)</a:t>
            </a:r>
            <a:endParaRPr lang="en-US" dirty="0">
              <a:solidFill>
                <a:srgbClr val="0070C0"/>
              </a:solidFill>
            </a:endParaRPr>
          </a:p>
        </p:txBody>
      </p:sp>
      <p:sp>
        <p:nvSpPr>
          <p:cNvPr id="9" name="CuadroTexto 8"/>
          <p:cNvSpPr txBox="1"/>
          <p:nvPr/>
        </p:nvSpPr>
        <p:spPr>
          <a:xfrm>
            <a:off x="10763271" y="5665104"/>
            <a:ext cx="586168" cy="307777"/>
          </a:xfrm>
          <a:prstGeom prst="rect">
            <a:avLst/>
          </a:prstGeom>
          <a:noFill/>
        </p:spPr>
        <p:txBody>
          <a:bodyPr wrap="square" rtlCol="0">
            <a:spAutoFit/>
          </a:bodyPr>
          <a:lstStyle/>
          <a:p>
            <a:r>
              <a:rPr lang="es-AR" dirty="0">
                <a:solidFill>
                  <a:srgbClr val="0070C0"/>
                </a:solidFill>
              </a:rPr>
              <a:t>(20)</a:t>
            </a:r>
            <a:endParaRPr lang="en-US" dirty="0">
              <a:solidFill>
                <a:srgbClr val="0070C0"/>
              </a:solidFill>
            </a:endParaRPr>
          </a:p>
        </p:txBody>
      </p:sp>
    </p:spTree>
    <p:extLst>
      <p:ext uri="{BB962C8B-B14F-4D97-AF65-F5344CB8AC3E}">
        <p14:creationId xmlns:p14="http://schemas.microsoft.com/office/powerpoint/2010/main" val="31049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Massless fermions in disclinated planar graphene</a:t>
            </a:r>
            <a:endParaRPr dirty="0"/>
          </a:p>
        </p:txBody>
      </p:sp>
      <p:sp>
        <p:nvSpPr>
          <p:cNvPr id="30" name="TextBox 29">
            <a:extLst>
              <a:ext uri="{FF2B5EF4-FFF2-40B4-BE49-F238E27FC236}">
                <a16:creationId xmlns:a16="http://schemas.microsoft.com/office/drawing/2014/main" id="{5F406E12-0382-44DF-BF6E-59FBE9CABE9D}"/>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8</a:t>
            </a:fld>
            <a:endParaRPr lang="es-PE" dirty="0"/>
          </a:p>
        </p:txBody>
      </p:sp>
      <mc:AlternateContent xmlns:mc="http://schemas.openxmlformats.org/markup-compatibility/2006" xmlns:a14="http://schemas.microsoft.com/office/drawing/2010/main">
        <mc:Choice Requires="a14">
          <p:sp>
            <p:nvSpPr>
              <p:cNvPr id="2" name="Rectángulo 1"/>
              <p:cNvSpPr/>
              <p:nvPr/>
            </p:nvSpPr>
            <p:spPr>
              <a:xfrm>
                <a:off x="333375" y="1027747"/>
                <a:ext cx="5172075" cy="2048125"/>
              </a:xfrm>
              <a:prstGeom prst="rect">
                <a:avLst/>
              </a:prstGeom>
            </p:spPr>
            <p:txBody>
              <a:bodyPr wrap="square">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We now specify our previous system of differential equations on massless fermions, which is the relevant case for the description of graphene. Solving for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we get</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𝐽</m:t>
                          </m:r>
                        </m:e>
                        <m:sub>
                          <m:r>
                            <a:rPr lang="en-US" i="1">
                              <a:latin typeface="Cambria Math" panose="02040503050406030204" pitchFamily="18" charset="0"/>
                              <a:ea typeface="Calibri" panose="020F0502020204030204" pitchFamily="34" charset="0"/>
                              <a:cs typeface="Times New Roman" panose="02020603050405020304" pitchFamily="18" charset="0"/>
                            </a:rPr>
                            <m:t>𝜂</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we consider only the Bessel function of the first kind as it is the only one finite at the origin. In this section, we use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𝛼</m:t>
                        </m:r>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𝛼</m:t>
                        </m:r>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Then </a:t>
                </a:r>
                <a14:m>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given by</a:t>
                </a:r>
              </a:p>
            </p:txBody>
          </p:sp>
        </mc:Choice>
        <mc:Fallback xmlns="">
          <p:sp>
            <p:nvSpPr>
              <p:cNvPr id="2" name="Rectángulo 1"/>
              <p:cNvSpPr>
                <a:spLocks noRot="1" noChangeAspect="1" noMove="1" noResize="1" noEditPoints="1" noAdjustHandles="1" noChangeArrowheads="1" noChangeShapeType="1" noTextEdit="1"/>
              </p:cNvSpPr>
              <p:nvPr/>
            </p:nvSpPr>
            <p:spPr>
              <a:xfrm>
                <a:off x="333375" y="1027747"/>
                <a:ext cx="5172075" cy="2048125"/>
              </a:xfrm>
              <a:prstGeom prst="rect">
                <a:avLst/>
              </a:prstGeom>
              <a:blipFill>
                <a:blip r:embed="rId3"/>
                <a:stretch>
                  <a:fillRect l="-354" t="-595" r="-354"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33375" y="3075872"/>
                <a:ext cx="5172075" cy="3509487"/>
              </a:xfrm>
              <a:prstGeom prst="rect">
                <a:avLst/>
              </a:prstGeom>
            </p:spPr>
            <p:txBody>
              <a:bodyPr wrap="square">
                <a:spAutoFit/>
              </a:bodyPr>
              <a:lstStyle/>
              <a:p>
                <a:pPr>
                  <a:lnSpc>
                    <a:spcPts val="1200"/>
                  </a:lnSpc>
                  <a:spcAft>
                    <a:spcPts val="500"/>
                  </a:spcAft>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libri" panose="020F0502020204030204" pitchFamily="34" charset="0"/>
                          <a:cs typeface="Times New Roman" panose="02020603050405020304" pitchFamily="18" charset="0"/>
                        </a:rPr>
                        <m:t>v</m:t>
                      </m:r>
                      <m:r>
                        <a:rPr lang="en-US" smtClean="0">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𝑖</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sup>
                      </m:s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𝐽</m:t>
                          </m:r>
                        </m:e>
                        <m:sub>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a constant to be determined below, </a:t>
                </a:r>
                <a14:m>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the signs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corresponds to positive and negative energy solutions, respectively. Hence, there are two independent solutions for each energy state, one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&gt;0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another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&lt;0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a:t>
                </a: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Now we focus in case of positive energy and we want to obtain the constant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 normalization condition is written as</a:t>
                </a:r>
                <a:endParaRPr lang="es-AR"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cs typeface="Times New Roman" panose="02020603050405020304" pitchFamily="18" charset="0"/>
                            </a:rPr>
                          </m:ctrlPr>
                        </m:naryPr>
                        <m:sub/>
                        <m:sup/>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e>
                          </m:d>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𝑔</m:t>
                              </m:r>
                            </m:e>
                          </m:rad>
                          <m:r>
                            <a:rPr lang="en-US">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i="1">
                              <a:latin typeface="Cambria Math" panose="02040503050406030204" pitchFamily="18" charset="0"/>
                              <a:ea typeface="Calibri" panose="020F0502020204030204" pitchFamily="34" charset="0"/>
                              <a:cs typeface="Times New Roman" panose="02020603050405020304" pitchFamily="18" charset="0"/>
                            </a:rPr>
                            <m:t>𝜌</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i="1">
                              <a:latin typeface="Cambria Math" panose="02040503050406030204" pitchFamily="18" charset="0"/>
                              <a:ea typeface="Calibri" panose="020F0502020204030204" pitchFamily="34" charset="0"/>
                              <a:cs typeface="Times New Roman" panose="02020603050405020304" pitchFamily="18" charset="0"/>
                            </a:rPr>
                            <m:t>𝜑</m:t>
                          </m:r>
                          <m:r>
                            <a:rPr lang="en-US">
                              <a:latin typeface="Cambria Math" panose="02040503050406030204" pitchFamily="18" charset="0"/>
                              <a:ea typeface="Calibri" panose="020F0502020204030204" pitchFamily="34" charset="0"/>
                              <a:cs typeface="Times New Roman" panose="02020603050405020304" pitchFamily="18" charset="0"/>
                            </a:rPr>
                            <m:t>=1,</m:t>
                          </m:r>
                          <m:r>
                            <m:rPr>
                              <m:nor/>
                            </m:rPr>
                            <a:rPr lang="en-US" dirty="0">
                              <a:latin typeface="Georgia" panose="02040502050405020303" pitchFamily="18" charset="0"/>
                              <a:ea typeface="Calibri" panose="020F0502020204030204" pitchFamily="34" charset="0"/>
                              <a:cs typeface="Times New Roman" panose="02020603050405020304" pitchFamily="18" charset="0"/>
                            </a:rPr>
                            <m:t> </m:t>
                          </m:r>
                        </m:e>
                      </m:nary>
                    </m:oMath>
                  </m:oMathPara>
                </a14:m>
                <a:endParaRPr lang="es-AR" dirty="0">
                  <a:latin typeface="Bahnschrift Condensed" panose="020B0502040204020203"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𝑔</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the determinant of the metric. Using the </a:t>
                </a:r>
                <a:r>
                  <a:rPr lang="en-US" dirty="0" err="1">
                    <a:latin typeface="Bahnschrift Condensed" panose="020B0502040204020203" pitchFamily="34" charset="0"/>
                    <a:ea typeface="Calibri" panose="020F0502020204030204" pitchFamily="34" charset="0"/>
                    <a:cs typeface="Times New Roman" panose="02020603050405020304" pitchFamily="18" charset="0"/>
                  </a:rPr>
                  <a:t>Eqs</a:t>
                </a:r>
                <a:r>
                  <a:rPr lang="en-US" dirty="0">
                    <a:latin typeface="Bahnschrift Condensed" panose="020B0502040204020203" pitchFamily="34" charset="0"/>
                    <a:ea typeface="Calibri" panose="020F0502020204030204" pitchFamily="34" charset="0"/>
                    <a:cs typeface="Times New Roman" panose="02020603050405020304" pitchFamily="18" charset="0"/>
                  </a:rPr>
                  <a:t>. (23) and (24) find</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𝜋𝛼</m:t>
                      </m:r>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nary>
                        <m:naryPr>
                          <m:limLoc m:val="subSup"/>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a:latin typeface="Cambria Math" panose="02040503050406030204" pitchFamily="18" charset="0"/>
                              <a:ea typeface="Calibri" panose="020F0502020204030204" pitchFamily="34" charset="0"/>
                              <a:cs typeface="Times New Roman" panose="02020603050405020304" pitchFamily="18" charset="0"/>
                            </a:rPr>
                            <m:t>0</m:t>
                          </m:r>
                        </m:sub>
                        <m:sup>
                          <m:r>
                            <a:rPr lang="en-US" i="1">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𝛾</m:t>
                          </m:r>
                        </m:sup>
                        <m:e>
                          <m:r>
                            <a:rPr lang="en-US">
                              <a:latin typeface="Cambria Math" panose="02040503050406030204" pitchFamily="18" charset="0"/>
                              <a:ea typeface="Calibri" panose="020F0502020204030204" pitchFamily="34" charset="0"/>
                              <a:cs typeface="Times New Roman" panose="02020603050405020304" pitchFamily="18" charset="0"/>
                            </a:rPr>
                            <m:t> </m:t>
                          </m:r>
                        </m:e>
                      </m:nary>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+1</m:t>
                          </m:r>
                        </m:sup>
                      </m:sSup>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𝐽</m:t>
                              </m:r>
                            </m:e>
                            <m:sub>
                              <m:r>
                                <a:rPr lang="en-US" i="1">
                                  <a:latin typeface="Cambria Math" panose="02040503050406030204" pitchFamily="18" charset="0"/>
                                  <a:ea typeface="Calibri" panose="020F0502020204030204" pitchFamily="34" charset="0"/>
                                  <a:cs typeface="Times New Roman" panose="02020603050405020304" pitchFamily="18" charset="0"/>
                                </a:rPr>
                                <m:t>𝜂</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𝐽</m:t>
                              </m:r>
                            </m:e>
                            <m:sub>
                              <m:r>
                                <a:rPr lang="en-US" i="1">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d>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33375" y="3075872"/>
                <a:ext cx="5172075" cy="3509487"/>
              </a:xfrm>
              <a:prstGeom prst="rect">
                <a:avLst/>
              </a:prstGeom>
              <a:blipFill>
                <a:blip r:embed="rId4"/>
                <a:stretch>
                  <a:fillRect l="-354" t="-1043" r="-354" b="-31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794513" y="1026794"/>
                <a:ext cx="6096000" cy="4160050"/>
              </a:xfrm>
              <a:prstGeom prst="rect">
                <a:avLst/>
              </a:prstGeom>
            </p:spPr>
            <p:txBody>
              <a:bodyPr>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and we obtain</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i="1">
                                  <a:latin typeface="Cambria Math" panose="02040503050406030204" pitchFamily="18" charset="0"/>
                                  <a:ea typeface="Calibri" panose="020F0502020204030204" pitchFamily="34" charset="0"/>
                                  <a:cs typeface="Times New Roman" panose="02020603050405020304" pitchFamily="18" charset="0"/>
                                </a:rPr>
                                <m:t>𝜂</m:t>
                              </m:r>
                            </m:sup>
                          </m:sSup>
                        </m:den>
                      </m:f>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𝛾</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𝐹</m:t>
                              </m:r>
                            </m:e>
                            <m:sub>
                              <m:r>
                                <a:rPr lang="en-US">
                                  <a:latin typeface="Cambria Math" panose="02040503050406030204" pitchFamily="18" charset="0"/>
                                  <a:ea typeface="Calibri" panose="020F0502020204030204" pitchFamily="34" charset="0"/>
                                  <a:cs typeface="Times New Roman" panose="02020603050405020304" pitchFamily="18" charset="0"/>
                                </a:rPr>
                                <m:t>3</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𝜁</m:t>
                          </m:r>
                          <m:r>
                            <a:rPr lang="en-US">
                              <a:latin typeface="Cambria Math" panose="02040503050406030204" pitchFamily="18" charset="0"/>
                              <a:ea typeface="Calibri" panose="020F0502020204030204" pitchFamily="34" charset="0"/>
                              <a:cs typeface="Times New Roman" panose="02020603050405020304" pitchFamily="18" charset="0"/>
                            </a:rPr>
                            <m:t>)</m:t>
                          </m:r>
                        </m:e>
                      </m:rad>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where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𝑓</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a constant whose dependence on the parameters do not need to be made explicit here. The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 </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𝐹</m:t>
                        </m:r>
                      </m:e>
                      <m:sub>
                        <m:r>
                          <a:rPr lang="en-US">
                            <a:latin typeface="Cambria Math" panose="02040503050406030204" pitchFamily="18" charset="0"/>
                            <a:ea typeface="Calibri" panose="020F0502020204030204" pitchFamily="34" charset="0"/>
                            <a:cs typeface="Times New Roman" panose="02020603050405020304" pitchFamily="18" charset="0"/>
                          </a:rPr>
                          <m:t>3</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𝜁</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an Hyper-geometric function of arguments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𝜁</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+1/2;2</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+1,2+</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For fixed values of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taking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we get</a:t>
                </a:r>
              </a:p>
              <a:p>
                <a:pPr algn="just">
                  <a:spcAft>
                    <a:spcPts val="5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𝐶</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𝛾</m:t>
                                  </m:r>
                                </m:num>
                                <m:den>
                                  <m:r>
                                    <a:rPr lang="en-US">
                                      <a:latin typeface="Cambria Math" panose="02040503050406030204" pitchFamily="18" charset="0"/>
                                      <a:ea typeface="Calibri" panose="020F0502020204030204" pitchFamily="34" charset="0"/>
                                      <a:cs typeface="Times New Roman" panose="02020603050405020304" pitchFamily="18" charset="0"/>
                                    </a:rPr>
                                    <m:t>𝑅</m:t>
                                  </m:r>
                                </m:den>
                              </m:f>
                            </m:e>
                          </m:d>
                        </m:e>
                        <m:sup>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sup>
                      </m:sSup>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Reanalyzing the normalization condition (26)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1 , we find</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500"/>
                  </a:spcAft>
                </a:pPr>
                <a14:m>
                  <m:oMathPara xmlns:m="http://schemas.openxmlformats.org/officeDocument/2006/math">
                    <m:oMathParaPr>
                      <m:jc m:val="centerGroup"/>
                    </m:oMathParaPr>
                    <m:oMath xmlns:m="http://schemas.openxmlformats.org/officeDocument/2006/math">
                      <m:nary>
                        <m:naryPr>
                          <m:limLoc m:val="subSup"/>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a:latin typeface="Cambria Math" panose="02040503050406030204" pitchFamily="18" charset="0"/>
                              <a:ea typeface="Calibri" panose="020F0502020204030204" pitchFamily="34" charset="0"/>
                              <a:cs typeface="Times New Roman" panose="02020603050405020304" pitchFamily="18" charset="0"/>
                            </a:rPr>
                            <m:t>0</m:t>
                          </m:r>
                        </m:sub>
                        <m:sup>
                          <m:r>
                            <a:rPr lang="en-US">
                              <a:latin typeface="Cambria Math" panose="02040503050406030204" pitchFamily="18" charset="0"/>
                              <a:ea typeface="Calibri" panose="020F0502020204030204" pitchFamily="34" charset="0"/>
                              <a:cs typeface="Times New Roman" panose="02020603050405020304" pitchFamily="18" charset="0"/>
                            </a:rPr>
                            <m:t>𝑅</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𝛾</m:t>
                          </m:r>
                        </m:sup>
                        <m:e>
                          <m:r>
                            <a:rPr lang="en-US">
                              <a:latin typeface="Cambria Math" panose="02040503050406030204" pitchFamily="18" charset="0"/>
                              <a:ea typeface="Calibri" panose="020F0502020204030204" pitchFamily="34" charset="0"/>
                              <a:cs typeface="Times New Roman" panose="02020603050405020304" pitchFamily="18" charset="0"/>
                            </a:rPr>
                            <m:t> </m:t>
                          </m:r>
                        </m:e>
                      </m:nary>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𝜌</m:t>
                          </m:r>
                        </m:e>
                        <m:sup>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+1</m:t>
                          </m:r>
                        </m:sup>
                      </m:sSup>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𝜌</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𝜂</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𝜌</m:t>
                                      </m:r>
                                    </m:num>
                                    <m:den>
                                      <m:r>
                                        <a:rPr lang="en-US">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p>
                          </m:sSup>
                        </m:e>
                      </m:d>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5794513" y="1026794"/>
                <a:ext cx="6096000" cy="4160050"/>
              </a:xfrm>
              <a:prstGeom prst="rect">
                <a:avLst/>
              </a:prstGeom>
              <a:blipFill>
                <a:blip r:embed="rId5"/>
                <a:stretch>
                  <a:fillRect l="-300" t="-146" r="-300"/>
                </a:stretch>
              </a:blipFill>
            </p:spPr>
            <p:txBody>
              <a:bodyPr/>
              <a:lstStyle/>
              <a:p>
                <a:r>
                  <a:rPr lang="en-US">
                    <a:noFill/>
                  </a:rPr>
                  <a:t> </a:t>
                </a:r>
              </a:p>
            </p:txBody>
          </p:sp>
        </mc:Fallback>
      </mc:AlternateContent>
      <p:sp>
        <p:nvSpPr>
          <p:cNvPr id="22" name="CuadroTexto 21"/>
          <p:cNvSpPr txBox="1"/>
          <p:nvPr/>
        </p:nvSpPr>
        <p:spPr>
          <a:xfrm>
            <a:off x="4919282" y="1744032"/>
            <a:ext cx="586168" cy="307777"/>
          </a:xfrm>
          <a:prstGeom prst="rect">
            <a:avLst/>
          </a:prstGeom>
          <a:noFill/>
        </p:spPr>
        <p:txBody>
          <a:bodyPr wrap="square" rtlCol="0">
            <a:spAutoFit/>
          </a:bodyPr>
          <a:lstStyle/>
          <a:p>
            <a:r>
              <a:rPr lang="es-AR" dirty="0">
                <a:solidFill>
                  <a:srgbClr val="0070C0"/>
                </a:solidFill>
              </a:rPr>
              <a:t>(21)</a:t>
            </a:r>
            <a:endParaRPr lang="en-US" dirty="0">
              <a:solidFill>
                <a:srgbClr val="0070C0"/>
              </a:solidFill>
            </a:endParaRPr>
          </a:p>
        </p:txBody>
      </p:sp>
      <p:sp>
        <p:nvSpPr>
          <p:cNvPr id="24" name="CuadroTexto 23"/>
          <p:cNvSpPr txBox="1"/>
          <p:nvPr/>
        </p:nvSpPr>
        <p:spPr>
          <a:xfrm>
            <a:off x="4919282" y="2952930"/>
            <a:ext cx="586168" cy="307777"/>
          </a:xfrm>
          <a:prstGeom prst="rect">
            <a:avLst/>
          </a:prstGeom>
          <a:noFill/>
        </p:spPr>
        <p:txBody>
          <a:bodyPr wrap="square" rtlCol="0">
            <a:spAutoFit/>
          </a:bodyPr>
          <a:lstStyle/>
          <a:p>
            <a:r>
              <a:rPr lang="es-AR" dirty="0">
                <a:solidFill>
                  <a:srgbClr val="0070C0"/>
                </a:solidFill>
              </a:rPr>
              <a:t>(22)</a:t>
            </a:r>
            <a:endParaRPr lang="en-US" dirty="0">
              <a:solidFill>
                <a:srgbClr val="0070C0"/>
              </a:solidFill>
            </a:endParaRPr>
          </a:p>
        </p:txBody>
      </p:sp>
      <p:sp>
        <p:nvSpPr>
          <p:cNvPr id="31" name="CuadroTexto 30"/>
          <p:cNvSpPr txBox="1"/>
          <p:nvPr/>
        </p:nvSpPr>
        <p:spPr>
          <a:xfrm>
            <a:off x="4919282" y="5032955"/>
            <a:ext cx="586168" cy="307777"/>
          </a:xfrm>
          <a:prstGeom prst="rect">
            <a:avLst/>
          </a:prstGeom>
          <a:noFill/>
        </p:spPr>
        <p:txBody>
          <a:bodyPr wrap="square" rtlCol="0">
            <a:spAutoFit/>
          </a:bodyPr>
          <a:lstStyle/>
          <a:p>
            <a:r>
              <a:rPr lang="es-AR" dirty="0">
                <a:solidFill>
                  <a:srgbClr val="0070C0"/>
                </a:solidFill>
              </a:rPr>
              <a:t>(23)</a:t>
            </a:r>
            <a:endParaRPr lang="en-US" dirty="0">
              <a:solidFill>
                <a:srgbClr val="0070C0"/>
              </a:solidFill>
            </a:endParaRPr>
          </a:p>
        </p:txBody>
      </p:sp>
      <p:sp>
        <p:nvSpPr>
          <p:cNvPr id="32" name="CuadroTexto 31"/>
          <p:cNvSpPr txBox="1"/>
          <p:nvPr/>
        </p:nvSpPr>
        <p:spPr>
          <a:xfrm>
            <a:off x="4919282" y="5966405"/>
            <a:ext cx="586168" cy="307777"/>
          </a:xfrm>
          <a:prstGeom prst="rect">
            <a:avLst/>
          </a:prstGeom>
          <a:noFill/>
        </p:spPr>
        <p:txBody>
          <a:bodyPr wrap="square" rtlCol="0">
            <a:spAutoFit/>
          </a:bodyPr>
          <a:lstStyle/>
          <a:p>
            <a:r>
              <a:rPr lang="es-AR" dirty="0">
                <a:solidFill>
                  <a:srgbClr val="0070C0"/>
                </a:solidFill>
              </a:rPr>
              <a:t>(24)</a:t>
            </a:r>
            <a:endParaRPr lang="en-US" dirty="0">
              <a:solidFill>
                <a:srgbClr val="0070C0"/>
              </a:solidFill>
            </a:endParaRPr>
          </a:p>
        </p:txBody>
      </p:sp>
      <p:sp>
        <p:nvSpPr>
          <p:cNvPr id="33" name="CuadroTexto 32"/>
          <p:cNvSpPr txBox="1"/>
          <p:nvPr/>
        </p:nvSpPr>
        <p:spPr>
          <a:xfrm>
            <a:off x="11298668" y="1440010"/>
            <a:ext cx="586168" cy="307777"/>
          </a:xfrm>
          <a:prstGeom prst="rect">
            <a:avLst/>
          </a:prstGeom>
          <a:noFill/>
        </p:spPr>
        <p:txBody>
          <a:bodyPr wrap="square" rtlCol="0">
            <a:spAutoFit/>
          </a:bodyPr>
          <a:lstStyle/>
          <a:p>
            <a:r>
              <a:rPr lang="es-AR" dirty="0">
                <a:solidFill>
                  <a:srgbClr val="0070C0"/>
                </a:solidFill>
              </a:rPr>
              <a:t>(25)</a:t>
            </a:r>
            <a:endParaRPr lang="en-US" dirty="0">
              <a:solidFill>
                <a:srgbClr val="0070C0"/>
              </a:solidFill>
            </a:endParaRPr>
          </a:p>
        </p:txBody>
      </p:sp>
      <p:sp>
        <p:nvSpPr>
          <p:cNvPr id="34" name="CuadroTexto 33"/>
          <p:cNvSpPr txBox="1"/>
          <p:nvPr/>
        </p:nvSpPr>
        <p:spPr>
          <a:xfrm>
            <a:off x="11298668" y="3075872"/>
            <a:ext cx="586168" cy="307777"/>
          </a:xfrm>
          <a:prstGeom prst="rect">
            <a:avLst/>
          </a:prstGeom>
          <a:noFill/>
        </p:spPr>
        <p:txBody>
          <a:bodyPr wrap="square" rtlCol="0">
            <a:spAutoFit/>
          </a:bodyPr>
          <a:lstStyle/>
          <a:p>
            <a:r>
              <a:rPr lang="es-AR" dirty="0">
                <a:solidFill>
                  <a:srgbClr val="0070C0"/>
                </a:solidFill>
              </a:rPr>
              <a:t>(26)</a:t>
            </a:r>
            <a:endParaRPr lang="en-US" dirty="0">
              <a:solidFill>
                <a:srgbClr val="0070C0"/>
              </a:solidFill>
            </a:endParaRPr>
          </a:p>
        </p:txBody>
      </p:sp>
      <p:sp>
        <p:nvSpPr>
          <p:cNvPr id="35" name="CuadroTexto 34"/>
          <p:cNvSpPr txBox="1"/>
          <p:nvPr/>
        </p:nvSpPr>
        <p:spPr>
          <a:xfrm>
            <a:off x="11298668" y="4541185"/>
            <a:ext cx="586168" cy="307777"/>
          </a:xfrm>
          <a:prstGeom prst="rect">
            <a:avLst/>
          </a:prstGeom>
          <a:noFill/>
        </p:spPr>
        <p:txBody>
          <a:bodyPr wrap="square" rtlCol="0">
            <a:spAutoFit/>
          </a:bodyPr>
          <a:lstStyle/>
          <a:p>
            <a:r>
              <a:rPr lang="es-AR" dirty="0">
                <a:solidFill>
                  <a:srgbClr val="0070C0"/>
                </a:solidFill>
              </a:rPr>
              <a:t>(27)</a:t>
            </a:r>
            <a:endParaRPr lang="en-US" dirty="0">
              <a:solidFill>
                <a:srgbClr val="0070C0"/>
              </a:solidFill>
            </a:endParaRPr>
          </a:p>
        </p:txBody>
      </p:sp>
    </p:spTree>
    <p:extLst>
      <p:ext uri="{BB962C8B-B14F-4D97-AF65-F5344CB8AC3E}">
        <p14:creationId xmlns:p14="http://schemas.microsoft.com/office/powerpoint/2010/main" val="85763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33839" y="78578"/>
            <a:ext cx="10515600" cy="533637"/>
          </a:xfrm>
          <a:prstGeom prst="rect">
            <a:avLst/>
          </a:prstGeom>
          <a:noFill/>
          <a:ln>
            <a:noFill/>
          </a:ln>
        </p:spPr>
        <p:txBody>
          <a:bodyPr spcFirstLastPara="1" wrap="square" lIns="91425" tIns="45700" rIns="91425" bIns="45700" anchor="t" anchorCtr="0">
            <a:noAutofit/>
          </a:bodyPr>
          <a:lstStyle/>
          <a:p>
            <a:pPr lvl="0"/>
            <a:r>
              <a:rPr lang="en-US" dirty="0"/>
              <a:t>Massless fermions in disclinated planar graphene</a:t>
            </a:r>
            <a:endParaRPr dirty="0"/>
          </a:p>
        </p:txBody>
      </p:sp>
      <p:sp>
        <p:nvSpPr>
          <p:cNvPr id="30" name="TextBox 29">
            <a:extLst>
              <a:ext uri="{FF2B5EF4-FFF2-40B4-BE49-F238E27FC236}">
                <a16:creationId xmlns:a16="http://schemas.microsoft.com/office/drawing/2014/main" id="{5F406E12-0382-44DF-BF6E-59FBE9CABE9D}"/>
              </a:ext>
            </a:extLst>
          </p:cNvPr>
          <p:cNvSpPr txBox="1"/>
          <p:nvPr/>
        </p:nvSpPr>
        <p:spPr>
          <a:xfrm>
            <a:off x="5794513" y="6547106"/>
            <a:ext cx="775252" cy="307777"/>
          </a:xfrm>
          <a:prstGeom prst="rect">
            <a:avLst/>
          </a:prstGeom>
          <a:noFill/>
        </p:spPr>
        <p:txBody>
          <a:bodyPr wrap="square" rtlCol="0">
            <a:spAutoFit/>
          </a:bodyPr>
          <a:lstStyle/>
          <a:p>
            <a:pPr algn="ctr"/>
            <a:fld id="{6C3B5345-8447-417E-AEA2-9EABC80C6282}" type="slidenum">
              <a:rPr lang="es-US"/>
              <a:t>9</a:t>
            </a:fld>
            <a:endParaRPr lang="es-PE" dirty="0"/>
          </a:p>
        </p:txBody>
      </p:sp>
      <mc:AlternateContent xmlns:mc="http://schemas.openxmlformats.org/markup-compatibility/2006">
        <mc:Choice xmlns:a14="http://schemas.microsoft.com/office/drawing/2010/main" Requires="a14">
          <p:sp>
            <p:nvSpPr>
              <p:cNvPr id="6" name="Rectángulo 5"/>
              <p:cNvSpPr/>
              <p:nvPr/>
            </p:nvSpPr>
            <p:spPr>
              <a:xfrm>
                <a:off x="5794513" y="760094"/>
                <a:ext cx="6096000" cy="5218929"/>
              </a:xfrm>
              <a:prstGeom prst="rect">
                <a:avLst/>
              </a:prstGeom>
            </p:spPr>
            <p:txBody>
              <a:bodyPr>
                <a:spAutoFit/>
              </a:bodyPr>
              <a:lstStyle/>
              <a:p>
                <a:pPr algn="just">
                  <a:spcAft>
                    <a:spcPts val="100"/>
                  </a:spcAft>
                </a:pPr>
                <a:r>
                  <a:rPr lang="en-US" dirty="0">
                    <a:latin typeface="Bahnschrift Condensed" panose="020B0502040204020203" pitchFamily="34" charset="0"/>
                  </a:rPr>
                  <a:t>In particular, with the meaningful values for the angle </a:t>
                </a:r>
                <a14:m>
                  <m:oMath xmlns:m="http://schemas.openxmlformats.org/officeDocument/2006/math">
                    <m:r>
                      <a:rPr lang="en-US" i="1">
                        <a:latin typeface="Cambria Math" panose="02040503050406030204" pitchFamily="18" charset="0"/>
                      </a:rPr>
                      <m:t>𝜃</m:t>
                    </m:r>
                    <m:r>
                      <a:rPr lang="en-US">
                        <a:latin typeface="Cambria Math" panose="02040503050406030204" pitchFamily="18" charset="0"/>
                      </a:rPr>
                      <m:t>=0,</m:t>
                    </m:r>
                    <m:r>
                      <a:rPr lang="en-US" i="1">
                        <a:latin typeface="Cambria Math" panose="02040503050406030204" pitchFamily="18" charset="0"/>
                      </a:rPr>
                      <m:t>−</m:t>
                    </m:r>
                    <m:r>
                      <a:rPr lang="en-US">
                        <a:latin typeface="Cambria Math" panose="02040503050406030204" pitchFamily="18" charset="0"/>
                      </a:rPr>
                      <m:t>1/6,</m:t>
                    </m:r>
                    <m:r>
                      <a:rPr lang="en-US" i="1">
                        <a:latin typeface="Cambria Math" panose="02040503050406030204" pitchFamily="18" charset="0"/>
                      </a:rPr>
                      <m:t>−</m:t>
                    </m:r>
                    <m:r>
                      <a:rPr lang="en-US">
                        <a:latin typeface="Cambria Math" panose="02040503050406030204" pitchFamily="18" charset="0"/>
                      </a:rPr>
                      <m:t>1/3</m:t>
                    </m:r>
                  </m:oMath>
                </a14:m>
                <a:r>
                  <a:rPr lang="en-US" dirty="0">
                    <a:latin typeface="Bahnschrift Condensed" panose="020B0502040204020203" pitchFamily="34" charset="0"/>
                  </a:rPr>
                  <a:t>, we get </a:t>
                </a:r>
                <a14:m>
                  <m:oMath xmlns:m="http://schemas.openxmlformats.org/officeDocument/2006/math">
                    <m:r>
                      <a:rPr lang="en-US" i="1">
                        <a:latin typeface="Cambria Math" panose="02040503050406030204" pitchFamily="18" charset="0"/>
                      </a:rPr>
                      <m:t>𝑙</m:t>
                    </m:r>
                    <m:r>
                      <a:rPr lang="en-US">
                        <a:latin typeface="Cambria Math" panose="02040503050406030204" pitchFamily="18" charset="0"/>
                      </a:rPr>
                      <m:t>=0</m:t>
                    </m:r>
                  </m:oMath>
                </a14:m>
                <a:r>
                  <a:rPr lang="en-US" dirty="0">
                    <a:latin typeface="Bahnschrift Condensed" panose="020B0502040204020203" pitchFamily="34" charset="0"/>
                  </a:rPr>
                  <a:t> and, therefore, </a:t>
                </a:r>
                <a14:m>
                  <m:oMath xmlns:m="http://schemas.openxmlformats.org/officeDocument/2006/math">
                    <m:r>
                      <a:rPr lang="en-US" i="1">
                        <a:latin typeface="Cambria Math" panose="02040503050406030204" pitchFamily="18" charset="0"/>
                      </a:rPr>
                      <m:t>𝜓</m:t>
                    </m:r>
                    <m:r>
                      <a:rPr lang="en-US">
                        <a:latin typeface="Cambria Math" panose="02040503050406030204" pitchFamily="18" charset="0"/>
                      </a:rPr>
                      <m:t>∼</m:t>
                    </m:r>
                  </m:oMath>
                </a14:m>
                <a:r>
                  <a:rPr lang="en-US" dirty="0">
                    <a:latin typeface="Bahnschrift Condensed" panose="020B0502040204020203" pitchFamily="34"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1/2</m:t>
                        </m:r>
                      </m:sup>
                    </m:sSup>
                    <m:r>
                      <a:rPr lang="en-US">
                        <a:latin typeface="Cambria Math" panose="02040503050406030204" pitchFamily="18" charset="0"/>
                      </a:rPr>
                      <m:t>,</m:t>
                    </m:r>
                    <m:r>
                      <a:rPr lang="en-US" i="1">
                        <a:latin typeface="Cambria Math" panose="02040503050406030204" pitchFamily="18" charset="0"/>
                      </a:rPr>
                      <m:t>𝜓</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2/5</m:t>
                        </m:r>
                      </m:sup>
                    </m:sSup>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m:t>
                        </m:r>
                        <m:r>
                          <a:rPr lang="en-US">
                            <a:latin typeface="Cambria Math" panose="02040503050406030204" pitchFamily="18" charset="0"/>
                          </a:rPr>
                          <m:t>1/5</m:t>
                        </m:r>
                      </m:sup>
                    </m:sSup>
                  </m:oMath>
                </a14:m>
                <a:r>
                  <a:rPr lang="en-US" dirty="0">
                    <a:latin typeface="Bahnschrift Condensed" panose="020B0502040204020203" pitchFamily="34" charset="0"/>
                  </a:rPr>
                  <a:t>, and </a:t>
                </a:r>
                <a14:m>
                  <m:oMath xmlns:m="http://schemas.openxmlformats.org/officeDocument/2006/math">
                    <m:r>
                      <a:rPr lang="en-US" i="1">
                        <a:latin typeface="Cambria Math" panose="02040503050406030204" pitchFamily="18" charset="0"/>
                      </a:rPr>
                      <m:t>𝜓</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1/4</m:t>
                        </m:r>
                      </m:sup>
                    </m:sSup>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m:t>
                        </m:r>
                        <m:r>
                          <a:rPr lang="en-US">
                            <a:latin typeface="Cambria Math" panose="02040503050406030204" pitchFamily="18" charset="0"/>
                          </a:rPr>
                          <m:t>1/2</m:t>
                        </m:r>
                      </m:sup>
                    </m:sSup>
                  </m:oMath>
                </a14:m>
                <a:r>
                  <a:rPr lang="en-US" dirty="0">
                    <a:latin typeface="Bahnschrift Condensed" panose="020B0502040204020203" pitchFamily="34" charset="0"/>
                  </a:rPr>
                  <a:t>, respectively. In the same way, for </a:t>
                </a:r>
                <a14:m>
                  <m:oMath xmlns:m="http://schemas.openxmlformats.org/officeDocument/2006/math">
                    <m:r>
                      <a:rPr lang="en-US" i="1">
                        <a:latin typeface="Cambria Math" panose="02040503050406030204" pitchFamily="18" charset="0"/>
                      </a:rPr>
                      <m:t>𝜃</m:t>
                    </m:r>
                    <m:r>
                      <a:rPr lang="en-US">
                        <a:latin typeface="Cambria Math" panose="02040503050406030204" pitchFamily="18" charset="0"/>
                      </a:rPr>
                      <m:t>=1/6,1/3,1/2</m:t>
                    </m:r>
                  </m:oMath>
                </a14:m>
                <a:r>
                  <a:rPr lang="en-US" dirty="0">
                    <a:latin typeface="Bahnschrift Condensed" panose="020B0502040204020203" pitchFamily="34" charset="0"/>
                  </a:rPr>
                  <a:t>, we get </a:t>
                </a:r>
                <a14:m>
                  <m:oMath xmlns:m="http://schemas.openxmlformats.org/officeDocument/2006/math">
                    <m:r>
                      <a:rPr lang="en-US" i="1">
                        <a:latin typeface="Cambria Math" panose="02040503050406030204" pitchFamily="18" charset="0"/>
                      </a:rPr>
                      <m:t>𝑙</m:t>
                    </m:r>
                    <m:r>
                      <a:rPr lang="en-US">
                        <a:latin typeface="Cambria Math" panose="02040503050406030204" pitchFamily="18" charset="0"/>
                      </a:rPr>
                      <m:t>=1</m:t>
                    </m:r>
                  </m:oMath>
                </a14:m>
                <a:r>
                  <a:rPr lang="en-US" dirty="0">
                    <a:latin typeface="Bahnschrift Condensed" panose="020B0502040204020203" pitchFamily="34" charset="0"/>
                  </a:rPr>
                  <a:t> and </a:t>
                </a:r>
                <a14:m>
                  <m:oMath xmlns:m="http://schemas.openxmlformats.org/officeDocument/2006/math">
                    <m:r>
                      <a:rPr lang="en-US" i="1">
                        <a:latin typeface="Cambria Math" panose="02040503050406030204" pitchFamily="18" charset="0"/>
                      </a:rPr>
                      <m:t>𝜓</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2/7</m:t>
                        </m:r>
                      </m:sup>
                    </m:sSup>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m:t>
                        </m:r>
                        <m:r>
                          <a:rPr lang="en-US">
                            <a:latin typeface="Cambria Math" panose="02040503050406030204" pitchFamily="18" charset="0"/>
                          </a:rPr>
                          <m:t>1/7</m:t>
                        </m:r>
                      </m:sup>
                    </m:sSup>
                    <m:r>
                      <a:rPr lang="en-US">
                        <a:latin typeface="Cambria Math" panose="02040503050406030204" pitchFamily="18" charset="0"/>
                      </a:rPr>
                      <m:t>,</m:t>
                    </m:r>
                    <m:r>
                      <a:rPr lang="en-US" i="1">
                        <a:latin typeface="Cambria Math" panose="02040503050406030204" pitchFamily="18" charset="0"/>
                      </a:rPr>
                      <m:t>𝜓</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1/8</m:t>
                        </m:r>
                      </m:sup>
                    </m:sSup>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m:t>
                        </m:r>
                        <m:r>
                          <a:rPr lang="en-US">
                            <a:latin typeface="Cambria Math" panose="02040503050406030204" pitchFamily="18" charset="0"/>
                          </a:rPr>
                          <m:t>1/4</m:t>
                        </m:r>
                      </m:sup>
                    </m:sSup>
                  </m:oMath>
                </a14:m>
                <a:r>
                  <a:rPr lang="en-US" dirty="0">
                    <a:latin typeface="Bahnschrift Condensed" panose="020B0502040204020203" pitchFamily="34" charset="0"/>
                  </a:rPr>
                  <a:t> and </a:t>
                </a:r>
                <a14:m>
                  <m:oMath xmlns:m="http://schemas.openxmlformats.org/officeDocument/2006/math">
                    <m:r>
                      <a:rPr lang="en-US" i="1">
                        <a:latin typeface="Cambria Math" panose="02040503050406030204" pitchFamily="18" charset="0"/>
                      </a:rPr>
                      <m:t>𝜓</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m:t>
                        </m:r>
                        <m:r>
                          <a:rPr lang="en-US">
                            <a:latin typeface="Cambria Math" panose="02040503050406030204" pitchFamily="18" charset="0"/>
                          </a:rPr>
                          <m:t>1/3</m:t>
                        </m:r>
                      </m:sup>
                    </m:sSup>
                  </m:oMath>
                </a14:m>
                <a:r>
                  <a:rPr lang="en-US" dirty="0">
                    <a:latin typeface="Bahnschrift Condensed" panose="020B0502040204020203" pitchFamily="34" charset="0"/>
                  </a:rPr>
                  <a:t>, respectively.</a:t>
                </a:r>
              </a:p>
              <a:p>
                <a:pPr algn="just">
                  <a:spcAft>
                    <a:spcPts val="1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1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To compute the local density of states, we notice that it diverges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This divergence can be regularized by considering the total density of states on a small disk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0&lt;</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𝛿</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as was done in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[12,17]</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 local density of states is defined as</a:t>
                </a:r>
              </a:p>
              <a:p>
                <a:pPr algn="just">
                  <a:spcAft>
                    <a:spcPts val="100"/>
                  </a:spcAft>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𝐫</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a:latin typeface="Cambria Math" panose="02040503050406030204" pitchFamily="18" charset="0"/>
                              <a:ea typeface="Calibri" panose="020F0502020204030204" pitchFamily="34" charset="0"/>
                              <a:cs typeface="Times New Roman" panose="02020603050405020304" pitchFamily="18" charset="0"/>
                            </a:rPr>
                            <m:t>𝑖</m:t>
                          </m:r>
                        </m:sub>
                        <m:sup/>
                        <m:e>
                          <m:r>
                            <a:rPr lang="en-US">
                              <a:latin typeface="Cambria Math" panose="02040503050406030204" pitchFamily="18" charset="0"/>
                              <a:ea typeface="Calibri" panose="020F0502020204030204" pitchFamily="34" charset="0"/>
                              <a:cs typeface="Times New Roman" panose="02020603050405020304" pitchFamily="18" charset="0"/>
                            </a:rPr>
                            <m:t> </m:t>
                          </m:r>
                        </m:e>
                      </m:nary>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𝜓</m:t>
                                  </m:r>
                                </m:e>
                                <m:sub>
                                  <m:r>
                                    <a:rPr lang="en-US">
                                      <a:latin typeface="Cambria Math" panose="02040503050406030204" pitchFamily="18" charset="0"/>
                                      <a:ea typeface="Calibri" panose="020F0502020204030204" pitchFamily="34" charset="0"/>
                                      <a:cs typeface="Times New Roman" panose="02020603050405020304" pitchFamily="18" charset="0"/>
                                    </a:rPr>
                                    <m:t>𝑖</m:t>
                                  </m:r>
                                </m:sub>
                              </m:sSub>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𝐫</m:t>
                              </m:r>
                              <m:r>
                                <a:rPr lang="en-US">
                                  <a:latin typeface="Cambria Math" panose="02040503050406030204" pitchFamily="18" charset="0"/>
                                  <a:ea typeface="Calibri" panose="020F0502020204030204" pitchFamily="34" charset="0"/>
                                  <a:cs typeface="Times New Roman" panose="02020603050405020304" pitchFamily="18" charset="0"/>
                                </a:rPr>
                                <m:t>)</m:t>
                              </m:r>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𝛿</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a:latin typeface="Cambria Math" panose="02040503050406030204" pitchFamily="18" charset="0"/>
                              <a:ea typeface="Calibri" panose="020F0502020204030204" pitchFamily="34" charset="0"/>
                              <a:cs typeface="Times New Roman" panose="02020603050405020304" pitchFamily="18" charset="0"/>
                            </a:rPr>
                            <m:t>𝐸</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𝐸</m:t>
                              </m:r>
                            </m:e>
                            <m:sub>
                              <m:r>
                                <a:rPr lang="en-US">
                                  <a:latin typeface="Cambria Math" panose="02040503050406030204" pitchFamily="18" charset="0"/>
                                  <a:ea typeface="Calibri" panose="020F0502020204030204" pitchFamily="34" charset="0"/>
                                  <a:cs typeface="Times New Roman" panose="02020603050405020304" pitchFamily="18" charset="0"/>
                                </a:rPr>
                                <m:t>𝑖</m:t>
                              </m:r>
                            </m:sub>
                          </m:sSub>
                        </m:e>
                      </m:d>
                      <m:r>
                        <a:rPr lang="en-US">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1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thus, we calculate the total density of states as</a:t>
                </a:r>
              </a:p>
              <a:p>
                <a:pPr algn="just">
                  <a:spcAft>
                    <a:spcPts val="1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1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DoS</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nary>
                                <m:naryPr>
                                  <m:limLoc m:val="subSup"/>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a:latin typeface="Cambria Math" panose="02040503050406030204" pitchFamily="18" charset="0"/>
                                      <a:ea typeface="Calibri" panose="020F0502020204030204" pitchFamily="34" charset="0"/>
                                      <a:cs typeface="Times New Roman" panose="02020603050405020304" pitchFamily="18" charset="0"/>
                                    </a:rPr>
                                    <m:t>0</m:t>
                                  </m:r>
                                </m:sub>
                                <m:sup>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𝛾</m:t>
                                          </m:r>
                                        </m:sup>
                                      </m:sSup>
                                    </m:num>
                                    <m:den>
                                      <m:r>
                                        <a:rPr lang="en-US">
                                          <a:latin typeface="Cambria Math" panose="02040503050406030204" pitchFamily="18" charset="0"/>
                                          <a:ea typeface="Calibri" panose="020F0502020204030204" pitchFamily="34" charset="0"/>
                                          <a:cs typeface="Times New Roman" panose="02020603050405020304" pitchFamily="18" charset="0"/>
                                        </a:rPr>
                                        <m:t>𝛾</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𝑅</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T</m:t>
                                      </m:r>
                                    </m:den>
                                  </m:f>
                                </m:sup>
                                <m:e>
                                  <m:r>
                                    <a:rPr lang="en-US">
                                      <a:latin typeface="Cambria Math" panose="02040503050406030204" pitchFamily="18" charset="0"/>
                                      <a:ea typeface="Calibri" panose="020F0502020204030204" pitchFamily="34" charset="0"/>
                                      <a:cs typeface="Times New Roman" panose="02020603050405020304" pitchFamily="18" charset="0"/>
                                    </a:rPr>
                                    <m:t> </m:t>
                                  </m:r>
                                </m:e>
                              </m:nary>
                              <m:r>
                                <a:rPr lang="en-US">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a:latin typeface="Cambria Math" panose="02040503050406030204" pitchFamily="18" charset="0"/>
                                  <a:ea typeface="Calibri" panose="020F0502020204030204" pitchFamily="34" charset="0"/>
                                  <a:cs typeface="Times New Roman" panose="02020603050405020304" pitchFamily="18" charset="0"/>
                                </a:rPr>
                                <m:t>𝜌</m:t>
                              </m:r>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nary>
                                <m:naryPr>
                                  <m:limLoc m:val="subSup"/>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a:latin typeface="Cambria Math" panose="02040503050406030204" pitchFamily="18" charset="0"/>
                                      <a:ea typeface="Calibri" panose="020F0502020204030204" pitchFamily="34" charset="0"/>
                                      <a:cs typeface="Times New Roman" panose="02020603050405020304" pitchFamily="18" charset="0"/>
                                    </a:rPr>
                                    <m:t>0</m:t>
                                  </m:r>
                                </m:sub>
                                <m:sup>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𝛿</m:t>
                                          </m:r>
                                        </m:e>
                                        <m:sup>
                                          <m:r>
                                            <a:rPr lang="en-US">
                                              <a:latin typeface="Cambria Math" panose="02040503050406030204" pitchFamily="18" charset="0"/>
                                              <a:ea typeface="Calibri" panose="020F0502020204030204" pitchFamily="34" charset="0"/>
                                              <a:cs typeface="Times New Roman" panose="02020603050405020304" pitchFamily="18" charset="0"/>
                                            </a:rPr>
                                            <m:t>𝛾</m:t>
                                          </m:r>
                                        </m:sup>
                                      </m:sSup>
                                    </m:num>
                                    <m:den>
                                      <m:r>
                                        <a:rPr lang="en-US">
                                          <a:latin typeface="Cambria Math" panose="02040503050406030204" pitchFamily="18" charset="0"/>
                                          <a:ea typeface="Calibri" panose="020F0502020204030204" pitchFamily="34" charset="0"/>
                                          <a:cs typeface="Times New Roman" panose="02020603050405020304" pitchFamily="18" charset="0"/>
                                        </a:rPr>
                                        <m:t>𝛾</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𝑅</m:t>
                                          </m:r>
                                        </m:e>
                                        <m:sup>
                                          <m:r>
                                            <a:rPr lang="en-US">
                                              <a:latin typeface="Cambria Math" panose="02040503050406030204" pitchFamily="18" charset="0"/>
                                              <a:ea typeface="Calibri" panose="020F0502020204030204" pitchFamily="34" charset="0"/>
                                              <a:cs typeface="Times New Roman" panose="02020603050405020304" pitchFamily="18" charset="0"/>
                                            </a:rPr>
                                            <m:t>⊤</m:t>
                                          </m:r>
                                        </m:sup>
                                      </m:sSup>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T</m:t>
                                      </m:r>
                                    </m:den>
                                  </m:f>
                                </m:sup>
                                <m:e>
                                  <m:r>
                                    <a:rPr lang="en-US">
                                      <a:latin typeface="Cambria Math" panose="02040503050406030204" pitchFamily="18" charset="0"/>
                                      <a:ea typeface="Calibri" panose="020F0502020204030204" pitchFamily="34" charset="0"/>
                                      <a:cs typeface="Times New Roman" panose="02020603050405020304" pitchFamily="18" charset="0"/>
                                    </a:rPr>
                                    <m:t> </m:t>
                                  </m:r>
                                </m:e>
                              </m:nary>
                              <m:r>
                                <a:rPr lang="en-US">
                                  <a:latin typeface="Cambria Math" panose="02040503050406030204" pitchFamily="18" charset="0"/>
                                  <a:ea typeface="Calibri" panose="020F0502020204030204" pitchFamily="34" charset="0"/>
                                  <a:cs typeface="Times New Roman" panose="02020603050405020304" pitchFamily="18" charset="0"/>
                                </a:rPr>
                                <m:t> </m:t>
                              </m:r>
                              <m:r>
                                <a:rPr lang="en-US">
                                  <a:latin typeface="Cambria Math" panose="02040503050406030204" pitchFamily="18" charset="0"/>
                                  <a:ea typeface="Calibri" panose="020F0502020204030204" pitchFamily="34" charset="0"/>
                                  <a:cs typeface="Times New Roman" panose="02020603050405020304" pitchFamily="18" charset="0"/>
                                </a:rPr>
                                <m:t>𝑣</m:t>
                              </m:r>
                              <m:r>
                                <a:rPr lang="en-US">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d</m:t>
                              </m:r>
                              <m:r>
                                <a:rPr lang="en-US">
                                  <a:latin typeface="Cambria Math" panose="02040503050406030204" pitchFamily="18" charset="0"/>
                                  <a:ea typeface="Calibri" panose="020F0502020204030204" pitchFamily="34" charset="0"/>
                                  <a:cs typeface="Times New Roman" panose="02020603050405020304" pitchFamily="18" charset="0"/>
                                </a:rPr>
                                <m:t>𝜌</m:t>
                              </m:r>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1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gn="just">
                  <a:spcAft>
                    <a:spcPts val="1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and we find the dependence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𝛿</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as</a:t>
                </a:r>
              </a:p>
              <a:p>
                <a:pPr algn="just">
                  <a:spcAft>
                    <a:spcPts val="100"/>
                  </a:spcAft>
                </a:pPr>
                <a:endParaRPr lang="es-AR" dirty="0"/>
              </a:p>
              <a:p>
                <a:pPr algn="just">
                  <a:spcAft>
                    <a:spcPts val="1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DoS</m:t>
                      </m:r>
                      <m:r>
                        <a:rPr lang="en-US">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a:latin typeface="Cambria Math" panose="02040503050406030204" pitchFamily="18" charset="0"/>
                                          </a:rPr>
                                          <m:t>4</m:t>
                                        </m:r>
                                        <m:r>
                                          <a:rPr lang="en-US" i="1">
                                            <a:latin typeface="Cambria Math" panose="02040503050406030204" pitchFamily="18" charset="0"/>
                                          </a:rPr>
                                          <m:t>𝜃</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𝑙</m:t>
                                        </m:r>
                                        <m:r>
                                          <a:rPr lang="en-US">
                                            <a:latin typeface="Cambria Math" panose="02040503050406030204" pitchFamily="18" charset="0"/>
                                          </a:rPr>
                                          <m:t>+3</m:t>
                                        </m:r>
                                      </m:num>
                                      <m:den>
                                        <m:r>
                                          <a:rPr lang="en-US">
                                            <a:latin typeface="Cambria Math" panose="02040503050406030204" pitchFamily="18" charset="0"/>
                                          </a:rPr>
                                          <m:t>1+</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1">
                                        <a:latin typeface="Cambria Math" panose="02040503050406030204" pitchFamily="18" charset="0"/>
                                      </a:rPr>
                                      <m:t>𝛾</m:t>
                                    </m:r>
                                    <m:f>
                                      <m:fPr>
                                        <m:ctrlPr>
                                          <a:rPr lang="en-US" i="1">
                                            <a:latin typeface="Cambria Math" panose="02040503050406030204" pitchFamily="18" charset="0"/>
                                          </a:rPr>
                                        </m:ctrlPr>
                                      </m:fPr>
                                      <m:num>
                                        <m:r>
                                          <a:rPr lang="en-US">
                                            <a:latin typeface="Cambria Math" panose="02040503050406030204" pitchFamily="18" charset="0"/>
                                          </a:rPr>
                                          <m:t>6</m:t>
                                        </m:r>
                                        <m:r>
                                          <a:rPr lang="en-US" i="1">
                                            <a:latin typeface="Cambria Math" panose="02040503050406030204" pitchFamily="18" charset="0"/>
                                          </a:rPr>
                                          <m:t>𝜃</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𝑙</m:t>
                                        </m:r>
                                        <m:r>
                                          <a:rPr lang="en-US">
                                            <a:latin typeface="Cambria Math" panose="02040503050406030204" pitchFamily="18" charset="0"/>
                                          </a:rPr>
                                          <m:t>+4</m:t>
                                        </m:r>
                                      </m:num>
                                      <m:den>
                                        <m:r>
                                          <a:rPr lang="en-US">
                                            <a:latin typeface="Cambria Math" panose="02040503050406030204" pitchFamily="18" charset="0"/>
                                          </a:rPr>
                                          <m:t>1+</m:t>
                                        </m:r>
                                        <m:r>
                                          <a:rPr lang="en-US" i="1">
                                            <a:latin typeface="Cambria Math" panose="02040503050406030204" pitchFamily="18" charset="0"/>
                                          </a:rPr>
                                          <m:t>𝜃</m:t>
                                        </m:r>
                                      </m:den>
                                    </m:f>
                                  </m:sup>
                                </m:sSup>
                              </m:e>
                              <m:e>
                                <m:r>
                                  <a:rPr lang="en-US" i="1">
                                    <a:latin typeface="Cambria Math" panose="02040503050406030204" pitchFamily="18" charset="0"/>
                                  </a:rPr>
                                  <m:t>𝜂</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𝜂</m:t>
                                    </m:r>
                                  </m:e>
                                </m:acc>
                                <m:r>
                                  <a:rPr lang="en-US">
                                    <a:latin typeface="Cambria Math" panose="02040503050406030204" pitchFamily="18" charset="0"/>
                                  </a:rPr>
                                  <m:t>&gt;0</m:t>
                                </m:r>
                              </m:e>
                            </m:m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𝜃</m:t>
                                        </m:r>
                                        <m:r>
                                          <a:rPr lang="en-US">
                                            <a:latin typeface="Cambria Math" panose="02040503050406030204" pitchFamily="18" charset="0"/>
                                          </a:rPr>
                                          <m:t>+2</m:t>
                                        </m:r>
                                        <m:r>
                                          <a:rPr lang="en-US" i="1">
                                            <a:latin typeface="Cambria Math" panose="02040503050406030204" pitchFamily="18" charset="0"/>
                                          </a:rPr>
                                          <m:t>𝑙</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1">
                                        <a:latin typeface="Cambria Math" panose="02040503050406030204" pitchFamily="18" charset="0"/>
                                      </a:rPr>
                                      <m:t>𝛾</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𝑙</m:t>
                                        </m:r>
                                      </m:num>
                                      <m:den>
                                        <m:r>
                                          <a:rPr lang="en-US">
                                            <a:latin typeface="Cambria Math" panose="02040503050406030204" pitchFamily="18" charset="0"/>
                                          </a:rPr>
                                          <m:t>1+</m:t>
                                        </m:r>
                                        <m:r>
                                          <a:rPr lang="en-US" i="1">
                                            <a:latin typeface="Cambria Math" panose="02040503050406030204" pitchFamily="18" charset="0"/>
                                          </a:rPr>
                                          <m:t>𝜃</m:t>
                                        </m:r>
                                      </m:den>
                                    </m:f>
                                  </m:sup>
                                </m:sSup>
                              </m:e>
                              <m:e>
                                <m:r>
                                  <a:rPr lang="en-US" i="1">
                                    <a:latin typeface="Cambria Math" panose="02040503050406030204" pitchFamily="18" charset="0"/>
                                  </a:rPr>
                                  <m:t>𝜂</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𝜂</m:t>
                                    </m:r>
                                  </m:e>
                                </m:acc>
                                <m:r>
                                  <a:rPr lang="en-US">
                                    <a:latin typeface="Cambria Math" panose="02040503050406030204" pitchFamily="18" charset="0"/>
                                  </a:rPr>
                                  <m:t>&lt;0</m:t>
                                </m:r>
                              </m:e>
                            </m:mr>
                          </m:m>
                        </m:e>
                      </m:d>
                    </m:oMath>
                  </m:oMathPara>
                </a14:m>
                <a:endParaRPr lang="en-US" dirty="0"/>
              </a:p>
              <a:p>
                <a:pPr algn="just">
                  <a:spcAft>
                    <a:spcPts val="1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5794513" y="760094"/>
                <a:ext cx="6096000" cy="5218929"/>
              </a:xfrm>
              <a:prstGeom prst="rect">
                <a:avLst/>
              </a:prstGeom>
              <a:blipFill>
                <a:blip r:embed="rId3"/>
                <a:stretch>
                  <a:fillRect l="-300" t="-234" r="-300"/>
                </a:stretch>
              </a:blipFill>
            </p:spPr>
            <p:txBody>
              <a:bodyPr/>
              <a:lstStyle/>
              <a:p>
                <a:r>
                  <a:rPr lang="es-PE">
                    <a:noFill/>
                  </a:rPr>
                  <a:t> </a:t>
                </a:r>
              </a:p>
            </p:txBody>
          </p:sp>
        </mc:Fallback>
      </mc:AlternateContent>
      <p:sp>
        <p:nvSpPr>
          <p:cNvPr id="24" name="CuadroTexto 23"/>
          <p:cNvSpPr txBox="1"/>
          <p:nvPr/>
        </p:nvSpPr>
        <p:spPr>
          <a:xfrm>
            <a:off x="4919282" y="2582882"/>
            <a:ext cx="586168" cy="307777"/>
          </a:xfrm>
          <a:prstGeom prst="rect">
            <a:avLst/>
          </a:prstGeom>
          <a:noFill/>
        </p:spPr>
        <p:txBody>
          <a:bodyPr wrap="square" rtlCol="0">
            <a:spAutoFit/>
          </a:bodyPr>
          <a:lstStyle/>
          <a:p>
            <a:r>
              <a:rPr lang="es-AR" dirty="0">
                <a:solidFill>
                  <a:srgbClr val="0070C0"/>
                </a:solidFill>
              </a:rPr>
              <a:t>(28)</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Rectángulo 2"/>
              <p:cNvSpPr/>
              <p:nvPr/>
            </p:nvSpPr>
            <p:spPr>
              <a:xfrm>
                <a:off x="190501" y="760094"/>
                <a:ext cx="5314950" cy="2316019"/>
              </a:xfrm>
              <a:prstGeom prst="rect">
                <a:avLst/>
              </a:prstGeom>
            </p:spPr>
            <p:txBody>
              <a:bodyPr wrap="square">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The integrability of the previous expression induce restrictions in the values of the angular momentum quantum number as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&lt;</m:t>
                    </m:r>
                    <m:r>
                      <m:rPr>
                        <m:sty m:val="p"/>
                      </m:rPr>
                      <a:rPr lang="en-US">
                        <a:latin typeface="Cambria Math" panose="02040503050406030204" pitchFamily="18" charset="0"/>
                        <a:ea typeface="Calibri" panose="020F0502020204030204" pitchFamily="34" charset="0"/>
                        <a:cs typeface="Times New Roman" panose="02020603050405020304" pitchFamily="18" charset="0"/>
                      </a:rPr>
                      <m:t>min</m:t>
                    </m:r>
                    <m:r>
                      <a:rPr lang="en-US">
                        <a:latin typeface="Cambria Math" panose="02040503050406030204" pitchFamily="18" charset="0"/>
                        <a:ea typeface="Calibri" panose="020F0502020204030204" pitchFamily="34" charset="0"/>
                        <a:cs typeface="Times New Roman" panose="02020603050405020304" pitchFamily="18" charset="0"/>
                      </a:rPr>
                      <m:t>(2</m:t>
                    </m:r>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+1, 3</m:t>
                    </m:r>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+2)</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&gt;0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𝑙</m:t>
                    </m:r>
                    <m:r>
                      <a:rPr lang="en-US">
                        <a:latin typeface="Cambria Math" panose="02040503050406030204" pitchFamily="18" charset="0"/>
                        <a:ea typeface="Calibri" panose="020F0502020204030204" pitchFamily="34" charset="0"/>
                        <a:cs typeface="Times New Roman" panose="02020603050405020304" pitchFamily="18" charset="0"/>
                      </a:rPr>
                      <m:t>&gt;</m:t>
                    </m:r>
                    <m:r>
                      <m:rPr>
                        <m:sty m:val="p"/>
                      </m:rPr>
                      <a:rPr lang="en-US">
                        <a:latin typeface="Cambria Math" panose="02040503050406030204" pitchFamily="18" charset="0"/>
                        <a:ea typeface="Calibri" panose="020F0502020204030204" pitchFamily="34" charset="0"/>
                        <a:cs typeface="Times New Roman" panose="02020603050405020304" pitchFamily="18" charset="0"/>
                      </a:rPr>
                      <m:t>max</m:t>
                    </m:r>
                    <m:r>
                      <a:rPr lang="en-US">
                        <a:latin typeface="Cambria Math" panose="02040503050406030204" pitchFamily="18" charset="0"/>
                        <a:ea typeface="Calibri" panose="020F0502020204030204" pitchFamily="34" charset="0"/>
                        <a:cs typeface="Times New Roman" panose="02020603050405020304" pitchFamily="18" charset="0"/>
                      </a:rPr>
                      <m:t>(−1−</m:t>
                    </m:r>
                    <m:r>
                      <a:rPr lang="en-US">
                        <a:latin typeface="Cambria Math" panose="02040503050406030204" pitchFamily="18" charset="0"/>
                        <a:ea typeface="Calibri" panose="020F0502020204030204" pitchFamily="34" charset="0"/>
                        <a:cs typeface="Times New Roman" panose="02020603050405020304" pitchFamily="18" charset="0"/>
                      </a:rPr>
                      <m:t>𝜃</m:t>
                    </m:r>
                    <m:r>
                      <a:rPr lang="en-US">
                        <a:latin typeface="Cambria Math" panose="02040503050406030204" pitchFamily="18" charset="0"/>
                        <a:ea typeface="Calibri" panose="020F0502020204030204" pitchFamily="34" charset="0"/>
                        <a:cs typeface="Times New Roman" panose="02020603050405020304" pitchFamily="18" charset="0"/>
                      </a:rPr>
                      <m: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&lt;0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Furthermore, the parameter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𝛼</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 bounded by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0&lt;</m:t>
                    </m:r>
                    <m:r>
                      <a:rPr lang="en-US">
                        <a:latin typeface="Cambria Math" panose="02040503050406030204" pitchFamily="18" charset="0"/>
                        <a:ea typeface="Calibri" panose="020F0502020204030204" pitchFamily="34" charset="0"/>
                        <a:cs typeface="Times New Roman" panose="02020603050405020304" pitchFamily="18" charset="0"/>
                      </a:rPr>
                      <m:t>𝛼</m:t>
                    </m:r>
                    <m:r>
                      <a:rPr lang="en-US">
                        <a:latin typeface="Cambria Math" panose="02040503050406030204" pitchFamily="18" charset="0"/>
                        <a:ea typeface="Calibri" panose="020F0502020204030204" pitchFamily="34" charset="0"/>
                        <a:cs typeface="Times New Roman" panose="02020603050405020304" pitchFamily="18" charset="0"/>
                      </a:rPr>
                      <m:t>&lt;1</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because of the removal of a part of the material.</a:t>
                </a:r>
              </a:p>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To study the wave function near the center of the disk, it is useful to consider small arguments in (21), (22), i.e., with fixed values of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taking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&gt;0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the dependence on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𝐸</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and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𝜌</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is</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1200"/>
                  </a:spcAft>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r>
                              <m:e>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
                        </m:e>
                      </m:d>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r>
                                      <a:rPr lang="en-US" i="1">
                                        <a:latin typeface="Cambria Math" panose="02040503050406030204" pitchFamily="18" charset="0"/>
                                        <a:ea typeface="Calibri" panose="020F0502020204030204" pitchFamily="34" charset="0"/>
                                        <a:cs typeface="Times New Roman" panose="02020603050405020304" pitchFamily="18" charset="0"/>
                                      </a:rPr>
                                      <m:t>𝜂</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𝜂</m:t>
                                    </m:r>
                                  </m:sup>
                                </m:sSup>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p>
                                </m:sSup>
                              </m:e>
                            </m:mr>
                          </m:m>
                        </m:e>
                      </m:d>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90501" y="760094"/>
                <a:ext cx="5314950" cy="2316019"/>
              </a:xfrm>
              <a:prstGeom prst="rect">
                <a:avLst/>
              </a:prstGeom>
              <a:blipFill>
                <a:blip r:embed="rId4"/>
                <a:stretch>
                  <a:fillRect l="-344" t="-526" r="-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84825" y="3038538"/>
                <a:ext cx="5320626" cy="3336426"/>
              </a:xfrm>
              <a:prstGeom prst="rect">
                <a:avLst/>
              </a:prstGeom>
            </p:spPr>
            <p:txBody>
              <a:bodyPr wrap="square">
                <a:spAutoFit/>
              </a:bodyPr>
              <a:lstStyle/>
              <a:p>
                <a:pPr algn="just">
                  <a:spcAft>
                    <a:spcPts val="500"/>
                  </a:spcAft>
                </a:pPr>
                <a:r>
                  <a:rPr lang="en-US" dirty="0">
                    <a:latin typeface="Bahnschrift Condensed" panose="020B0502040204020203" pitchFamily="34" charset="0"/>
                    <a:ea typeface="Calibri" panose="020F0502020204030204" pitchFamily="34" charset="0"/>
                    <a:cs typeface="Times New Roman" panose="02020603050405020304" pitchFamily="18" charset="0"/>
                  </a:rPr>
                  <a:t>and for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𝜂</m:t>
                    </m:r>
                    <m:r>
                      <a:rPr lang="en-US">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r>
                      <a:rPr lang="en-US">
                        <a:latin typeface="Cambria Math" panose="02040503050406030204" pitchFamily="18" charset="0"/>
                        <a:ea typeface="Calibri" panose="020F0502020204030204" pitchFamily="34" charset="0"/>
                        <a:cs typeface="Times New Roman" panose="02020603050405020304" pitchFamily="18" charset="0"/>
                      </a:rPr>
                      <m:t>&lt;0</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a:t>
                </a:r>
              </a:p>
              <a:p>
                <a:pPr algn="just">
                  <a:spcAft>
                    <a:spcPts val="500"/>
                  </a:spcAft>
                </a:pPr>
                <a:endParaRPr lang="en-US" dirty="0">
                  <a:latin typeface="Bahnschrift Condensed" panose="020B0502040204020203" pitchFamily="34" charset="0"/>
                  <a:ea typeface="Calibri" panose="020F0502020204030204" pitchFamily="34" charset="0"/>
                  <a:cs typeface="Times New Roman" panose="02020603050405020304" pitchFamily="18" charset="0"/>
                </a:endParaRPr>
              </a:p>
              <a:p>
                <a:pPr>
                  <a:lnSpc>
                    <a:spcPts val="1200"/>
                  </a:lnSpc>
                  <a:spcAft>
                    <a:spcPts val="500"/>
                  </a:spcAft>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r>
                              <m:e>
                                <m:r>
                                  <a:rPr lang="en-US" b="1" i="1">
                                    <a:latin typeface="Cambria Math" panose="02040503050406030204" pitchFamily="18" charset="0"/>
                                    <a:ea typeface="Calibri" panose="020F0502020204030204" pitchFamily="34" charset="0"/>
                                    <a:cs typeface="Times New Roman" panose="02020603050405020304" pitchFamily="18" charset="0"/>
                                  </a:rPr>
                                  <m:t>𝐯</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a:latin typeface="Cambria Math" panose="02040503050406030204" pitchFamily="18" charset="0"/>
                                    <a:ea typeface="Calibri" panose="020F0502020204030204" pitchFamily="34" charset="0"/>
                                    <a:cs typeface="Times New Roman" panose="02020603050405020304" pitchFamily="18" charset="0"/>
                                  </a:rPr>
                                  <m:t>)</m:t>
                                </m:r>
                              </m:e>
                            </m:mr>
                          </m:m>
                        </m:e>
                      </m:d>
                      <m:r>
                        <a:rPr lang="en-US">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i="1">
                                  <a:latin typeface="Cambria Math" panose="02040503050406030204" pitchFamily="18" charset="0"/>
                                  <a:ea typeface="Calibri" panose="020F0502020204030204" pitchFamily="34" charset="0"/>
                                  <a:cs typeface="Times New Roman" panose="02020603050405020304" pitchFamily="18" charset="0"/>
                                </a:rPr>
                              </m:ctrlPr>
                            </m:mP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𝜂</m:t>
                                    </m:r>
                                  </m:sup>
                                </m:sSup>
                              </m:e>
                            </m:mr>
                            <m:mr>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𝐸</m:t>
                                    </m:r>
                                  </m:e>
                                  <m:sup>
                                    <m:r>
                                      <a:rPr lang="en-US">
                                        <a:latin typeface="Cambria Math" panose="02040503050406030204" pitchFamily="18" charset="0"/>
                                        <a:ea typeface="Calibri" panose="020F0502020204030204" pitchFamily="34" charset="0"/>
                                        <a:cs typeface="Times New Roman" panose="02020603050405020304" pitchFamily="18" charset="0"/>
                                      </a:rPr>
                                      <m:t>1/2</m:t>
                                    </m:r>
                                    <m:r>
                                      <a:rPr lang="en-US"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p>
                                </m:sSup>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𝜌</m:t>
                                    </m:r>
                                  </m:e>
                                  <m:sup>
                                    <m:r>
                                      <a:rPr lang="en-US" i="1">
                                        <a:latin typeface="Cambria Math" panose="02040503050406030204" pitchFamily="18" charset="0"/>
                                        <a:ea typeface="Calibri" panose="020F0502020204030204" pitchFamily="34" charset="0"/>
                                        <a:cs typeface="Times New Roman" panose="02020603050405020304" pitchFamily="18" charset="0"/>
                                      </a:rPr>
                                      <m:t>𝜉</m:t>
                                    </m:r>
                                    <m:r>
                                      <a:rPr lang="en-US"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a:latin typeface="Cambria Math" panose="02040503050406030204" pitchFamily="18" charset="0"/>
                                            <a:ea typeface="Calibri" panose="020F0502020204030204" pitchFamily="34" charset="0"/>
                                            <a:cs typeface="Times New Roman" panose="02020603050405020304" pitchFamily="18" charset="0"/>
                                          </a:rPr>
                                          <m:t>𝜂</m:t>
                                        </m:r>
                                      </m:e>
                                    </m:acc>
                                  </m:sup>
                                </m:sSup>
                              </m:e>
                            </m:mr>
                          </m:m>
                        </m:e>
                      </m:d>
                    </m:oMath>
                  </m:oMathPara>
                </a14:m>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5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a:latin typeface="Bahnschrift Condensed" panose="020B0502040204020203" pitchFamily="34" charset="0"/>
                    <a:ea typeface="Calibri" panose="020F0502020204030204" pitchFamily="34" charset="0"/>
                    <a:cs typeface="Times New Roman" panose="02020603050405020304" pitchFamily="18" charset="0"/>
                  </a:rPr>
                  <a:t>We can express the above results in terms of the deficit angle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𝜃</m:t>
                    </m:r>
                  </m:oMath>
                </a14:m>
                <a:r>
                  <a:rPr lang="en-US" dirty="0">
                    <a:latin typeface="Bahnschrift Condensed" panose="020B0502040204020203" pitchFamily="34" charset="0"/>
                    <a:ea typeface="Calibri" panose="020F0502020204030204" pitchFamily="34" charset="0"/>
                    <a:cs typeface="Times New Roman" panose="02020603050405020304" pitchFamily="18" charset="0"/>
                  </a:rPr>
                  <a:t>, we obtain</a:t>
                </a:r>
              </a:p>
              <a:p>
                <a:pPr/>
                <a:br>
                  <a:rPr lang="en-US" dirty="0">
                    <a:latin typeface="Bahnschrift Condensed" panose="020B0502040204020203"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𝜌</m:t>
                                </m:r>
                                <m:r>
                                  <a:rPr lang="en-US">
                                    <a:latin typeface="Cambria Math" panose="02040503050406030204" pitchFamily="18" charset="0"/>
                                  </a:rPr>
                                  <m:t>)</m:t>
                                </m:r>
                              </m:e>
                            </m:mr>
                            <m:mr>
                              <m:e>
                                <m:r>
                                  <m:rPr>
                                    <m:sty m:val="p"/>
                                  </m:rPr>
                                  <a:rPr lang="en-US">
                                    <a:latin typeface="Cambria Math" panose="02040503050406030204" pitchFamily="18" charset="0"/>
                                  </a:rPr>
                                  <m:t>v</m:t>
                                </m:r>
                                <m:r>
                                  <a:rPr lang="en-US">
                                    <a:latin typeface="Cambria Math" panose="02040503050406030204" pitchFamily="18" charset="0"/>
                                  </a:rPr>
                                  <m:t>(</m:t>
                                </m:r>
                                <m:r>
                                  <a:rPr lang="en-US" i="1">
                                    <a:latin typeface="Cambria Math" panose="02040503050406030204" pitchFamily="18" charset="0"/>
                                  </a:rPr>
                                  <m:t>𝜌</m:t>
                                </m:r>
                                <m:r>
                                  <a:rPr lang="en-US">
                                    <a:latin typeface="Cambria Math" panose="02040503050406030204" pitchFamily="18" charset="0"/>
                                  </a:rPr>
                                  <m:t>)</m:t>
                                </m:r>
                              </m:e>
                            </m:mr>
                          </m:m>
                        </m:e>
                      </m:d>
                      <m:r>
                        <a:rPr lang="en-US">
                          <a:latin typeface="Cambria Math" panose="02040503050406030204" pitchFamily="18" charset="0"/>
                        </a:rPr>
                        <m:t>∼</m:t>
                      </m:r>
                      <m:d>
                        <m:dPr>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a:latin typeface="Cambria Math" panose="02040503050406030204" pitchFamily="18" charset="0"/>
                                          </a:rPr>
                                          <m:t>1+2</m:t>
                                        </m:r>
                                        <m:r>
                                          <a:rPr lang="en-US" i="1">
                                            <a:latin typeface="Cambria Math" panose="02040503050406030204" pitchFamily="18" charset="0"/>
                                          </a:rPr>
                                          <m:t>𝜃</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𝑙</m:t>
                                        </m:r>
                                      </m:num>
                                      <m:den>
                                        <m:r>
                                          <a:rPr lang="en-US">
                                            <a:latin typeface="Cambria Math" panose="02040503050406030204" pitchFamily="18" charset="0"/>
                                          </a:rPr>
                                          <m:t>2+2</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𝜌</m:t>
                                    </m:r>
                                  </m:e>
                                  <m:sup>
                                    <m:f>
                                      <m:fPr>
                                        <m:ctrlPr>
                                          <a:rPr lang="en-US" i="1">
                                            <a:latin typeface="Cambria Math" panose="02040503050406030204" pitchFamily="18" charset="0"/>
                                          </a:rPr>
                                        </m:ctrlPr>
                                      </m:fPr>
                                      <m:num>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𝑙</m:t>
                                        </m:r>
                                      </m:num>
                                      <m:den>
                                        <m:r>
                                          <a:rPr lang="en-US">
                                            <a:latin typeface="Cambria Math" panose="02040503050406030204" pitchFamily="18" charset="0"/>
                                          </a:rPr>
                                          <m:t>1+</m:t>
                                        </m:r>
                                        <m:r>
                                          <a:rPr lang="en-US" i="1">
                                            <a:latin typeface="Cambria Math" panose="02040503050406030204" pitchFamily="18" charset="0"/>
                                          </a:rPr>
                                          <m:t>𝜃</m:t>
                                        </m:r>
                                      </m:den>
                                    </m:f>
                                  </m:sup>
                                </m:sSup>
                              </m:e>
                            </m:m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a:latin typeface="Cambria Math" panose="02040503050406030204" pitchFamily="18" charset="0"/>
                                          </a:rPr>
                                          <m:t>3+4</m:t>
                                        </m:r>
                                        <m:r>
                                          <a:rPr lang="en-US" i="1">
                                            <a:latin typeface="Cambria Math" panose="02040503050406030204" pitchFamily="18" charset="0"/>
                                          </a:rPr>
                                          <m:t>𝜃</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𝑙</m:t>
                                        </m:r>
                                      </m:num>
                                      <m:den>
                                        <m:r>
                                          <a:rPr lang="en-US">
                                            <a:latin typeface="Cambria Math" panose="02040503050406030204" pitchFamily="18" charset="0"/>
                                          </a:rPr>
                                          <m:t>2+2</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𝜌</m:t>
                                    </m:r>
                                  </m:e>
                                  <m:sup>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𝑙</m:t>
                                        </m:r>
                                        <m:r>
                                          <a:rPr lang="en-US">
                                            <a:latin typeface="Cambria Math" panose="02040503050406030204" pitchFamily="18" charset="0"/>
                                          </a:rPr>
                                          <m:t>+1</m:t>
                                        </m:r>
                                      </m:num>
                                      <m:den>
                                        <m:r>
                                          <a:rPr lang="en-US">
                                            <a:latin typeface="Cambria Math" panose="02040503050406030204" pitchFamily="18" charset="0"/>
                                          </a:rPr>
                                          <m:t>1+</m:t>
                                        </m:r>
                                        <m:r>
                                          <a:rPr lang="en-US" i="1">
                                            <a:latin typeface="Cambria Math" panose="02040503050406030204" pitchFamily="18" charset="0"/>
                                          </a:rPr>
                                          <m:t>𝜃</m:t>
                                        </m:r>
                                      </m:den>
                                    </m:f>
                                  </m:sup>
                                </m:sSup>
                              </m:e>
                            </m:mr>
                          </m:m>
                        </m:e>
                      </m:d>
                      <m:r>
                        <a:rPr lang="en-US">
                          <a:latin typeface="Cambria Math" panose="02040503050406030204" pitchFamily="18" charset="0"/>
                        </a:rPr>
                        <m:t>,</m:t>
                      </m:r>
                      <m:box>
                        <m:boxPr>
                          <m:ctrlPr>
                            <a:rPr lang="en-US" i="1">
                              <a:latin typeface="Cambria Math" panose="02040503050406030204" pitchFamily="18" charset="0"/>
                            </a:rPr>
                          </m:ctrlPr>
                        </m:boxPr>
                        <m:e>
                          <m:r>
                            <a:rPr lang="en-US">
                              <a:latin typeface="Cambria Math" panose="02040503050406030204" pitchFamily="18" charset="0"/>
                            </a:rPr>
                            <m:t> </m:t>
                          </m:r>
                        </m:e>
                      </m:box>
                      <m:r>
                        <a:rPr lang="en-US" i="1">
                          <a:latin typeface="Cambria Math" panose="02040503050406030204" pitchFamily="18" charset="0"/>
                        </a:rPr>
                        <m:t>𝜂</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𝜂</m:t>
                          </m:r>
                        </m:e>
                      </m:acc>
                      <m:r>
                        <a:rPr lang="en-US">
                          <a:latin typeface="Cambria Math" panose="02040503050406030204" pitchFamily="18" charset="0"/>
                        </a:rPr>
                        <m:t>&gt;0</m:t>
                      </m:r>
                    </m:oMath>
                  </m:oMathPara>
                </a14:m>
                <a:endParaRPr lang="en-US" dirty="0"/>
              </a:p>
              <a:p>
                <a:r>
                  <a:rPr lang="en-US" dirty="0">
                    <a:latin typeface="Bahnschrift Condensed" panose="020B0502040204020203" pitchFamily="34" charset="0"/>
                    <a:ea typeface="Calibri" panose="020F0502020204030204" pitchFamily="34" charset="0"/>
                    <a:cs typeface="Times New Roman" panose="02020603050405020304" pitchFamily="18" charset="0"/>
                  </a:rPr>
                  <a:t>and</a:t>
                </a:r>
              </a:p>
              <a:p>
                <a:endParaRPr lang="en-US" dirty="0"/>
              </a:p>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𝜌</m:t>
                                </m:r>
                                <m:r>
                                  <a:rPr lang="en-US">
                                    <a:latin typeface="Cambria Math" panose="02040503050406030204" pitchFamily="18" charset="0"/>
                                  </a:rPr>
                                  <m:t>)</m:t>
                                </m:r>
                              </m:e>
                            </m:mr>
                            <m:mr>
                              <m:e>
                                <m:r>
                                  <m:rPr>
                                    <m:sty m:val="p"/>
                                  </m:rPr>
                                  <a:rPr lang="en-US">
                                    <a:latin typeface="Cambria Math" panose="02040503050406030204" pitchFamily="18" charset="0"/>
                                  </a:rPr>
                                  <m:t>v</m:t>
                                </m:r>
                                <m:r>
                                  <a:rPr lang="en-US">
                                    <a:latin typeface="Cambria Math" panose="02040503050406030204" pitchFamily="18" charset="0"/>
                                  </a:rPr>
                                  <m:t>(</m:t>
                                </m:r>
                                <m:r>
                                  <a:rPr lang="en-US" i="1">
                                    <a:latin typeface="Cambria Math" panose="02040503050406030204" pitchFamily="18" charset="0"/>
                                  </a:rPr>
                                  <m:t>𝜌</m:t>
                                </m:r>
                                <m:r>
                                  <a:rPr lang="en-US">
                                    <a:latin typeface="Cambria Math" panose="02040503050406030204" pitchFamily="18" charset="0"/>
                                  </a:rPr>
                                  <m:t>)</m:t>
                                </m:r>
                              </m:e>
                            </m:mr>
                          </m:m>
                        </m:e>
                      </m:d>
                      <m:r>
                        <a:rPr lang="en-US">
                          <a:latin typeface="Cambria Math" panose="02040503050406030204" pitchFamily="18" charset="0"/>
                        </a:rPr>
                        <m:t>∼</m:t>
                      </m:r>
                      <m:d>
                        <m:dPr>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a:latin typeface="Cambria Math" panose="02040503050406030204" pitchFamily="18" charset="0"/>
                                          </a:rPr>
                                          <m:t>1+2</m:t>
                                        </m:r>
                                        <m:r>
                                          <a:rPr lang="en-US" i="1">
                                            <a:latin typeface="Cambria Math" panose="02040503050406030204" pitchFamily="18" charset="0"/>
                                          </a:rPr>
                                          <m:t>𝑙</m:t>
                                        </m:r>
                                      </m:num>
                                      <m:den>
                                        <m:r>
                                          <a:rPr lang="en-US">
                                            <a:latin typeface="Cambria Math" panose="02040503050406030204" pitchFamily="18" charset="0"/>
                                          </a:rPr>
                                          <m:t>2+2</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𝜌</m:t>
                                    </m:r>
                                  </m:e>
                                  <m:sup>
                                    <m:f>
                                      <m:fPr>
                                        <m:ctrlPr>
                                          <a:rPr lang="en-US" i="1">
                                            <a:latin typeface="Cambria Math" panose="02040503050406030204" pitchFamily="18" charset="0"/>
                                          </a:rPr>
                                        </m:ctrlPr>
                                      </m:fPr>
                                      <m:num>
                                        <m:r>
                                          <a:rPr lang="en-US" i="1">
                                            <a:latin typeface="Cambria Math" panose="02040503050406030204" pitchFamily="18" charset="0"/>
                                          </a:rPr>
                                          <m:t>𝑙</m:t>
                                        </m:r>
                                      </m:num>
                                      <m:den>
                                        <m:r>
                                          <a:rPr lang="en-US">
                                            <a:latin typeface="Cambria Math" panose="02040503050406030204" pitchFamily="18" charset="0"/>
                                          </a:rPr>
                                          <m:t>1+</m:t>
                                        </m:r>
                                        <m:r>
                                          <a:rPr lang="en-US" i="1">
                                            <a:latin typeface="Cambria Math" panose="02040503050406030204" pitchFamily="18" charset="0"/>
                                          </a:rPr>
                                          <m:t>𝜃</m:t>
                                        </m:r>
                                      </m:den>
                                    </m:f>
                                  </m:sup>
                                </m:sSup>
                              </m:e>
                            </m:mr>
                            <m:mr>
                              <m:e>
                                <m:sSup>
                                  <m:sSupPr>
                                    <m:ctrlPr>
                                      <a:rPr lang="en-US" i="1">
                                        <a:latin typeface="Cambria Math" panose="02040503050406030204" pitchFamily="18" charset="0"/>
                                      </a:rPr>
                                    </m:ctrlPr>
                                  </m:sSupPr>
                                  <m:e>
                                    <m:r>
                                      <a:rPr lang="en-US" i="1">
                                        <a:latin typeface="Cambria Math" panose="02040503050406030204" pitchFamily="18" charset="0"/>
                                      </a:rPr>
                                      <m:t>𝐸</m:t>
                                    </m:r>
                                  </m:e>
                                  <m:sup>
                                    <m:f>
                                      <m:fPr>
                                        <m:ctrlPr>
                                          <a:rPr lang="en-US" i="1">
                                            <a:latin typeface="Cambria Math" panose="02040503050406030204" pitchFamily="18" charset="0"/>
                                          </a:rPr>
                                        </m:ctrlPr>
                                      </m:fPr>
                                      <m:num>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𝜃</m:t>
                                        </m:r>
                                        <m:r>
                                          <a:rPr lang="en-US">
                                            <a:latin typeface="Cambria Math" panose="02040503050406030204" pitchFamily="18" charset="0"/>
                                          </a:rPr>
                                          <m:t>+2</m:t>
                                        </m:r>
                                        <m:r>
                                          <a:rPr lang="en-US" i="1">
                                            <a:latin typeface="Cambria Math" panose="02040503050406030204" pitchFamily="18" charset="0"/>
                                          </a:rPr>
                                          <m:t>𝑙</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2+2</m:t>
                                        </m:r>
                                        <m:r>
                                          <a:rPr lang="en-US" i="1">
                                            <a:latin typeface="Cambria Math" panose="02040503050406030204" pitchFamily="18" charset="0"/>
                                          </a:rPr>
                                          <m:t>𝜃</m:t>
                                        </m:r>
                                      </m:den>
                                    </m:f>
                                  </m:sup>
                                </m:sSup>
                                <m:sSup>
                                  <m:sSupPr>
                                    <m:ctrlPr>
                                      <a:rPr lang="en-US" i="1">
                                        <a:latin typeface="Cambria Math" panose="02040503050406030204" pitchFamily="18" charset="0"/>
                                      </a:rPr>
                                    </m:ctrlPr>
                                  </m:sSupPr>
                                  <m:e>
                                    <m:r>
                                      <a:rPr lang="en-US" i="1">
                                        <a:latin typeface="Cambria Math" panose="02040503050406030204" pitchFamily="18" charset="0"/>
                                      </a:rPr>
                                      <m:t>𝜌</m:t>
                                    </m:r>
                                  </m:e>
                                  <m: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𝜃</m:t>
                                        </m:r>
                                        <m:r>
                                          <a:rPr lang="en-US">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m:t>
                                        </m:r>
                                        <m:r>
                                          <a:rPr lang="en-US" i="1">
                                            <a:latin typeface="Cambria Math" panose="02040503050406030204" pitchFamily="18" charset="0"/>
                                          </a:rPr>
                                          <m:t>𝜃</m:t>
                                        </m:r>
                                      </m:den>
                                    </m:f>
                                  </m:sup>
                                </m:sSup>
                              </m:e>
                            </m:mr>
                          </m:m>
                        </m:e>
                      </m:d>
                      <m:r>
                        <a:rPr lang="en-US">
                          <a:latin typeface="Cambria Math" panose="02040503050406030204" pitchFamily="18" charset="0"/>
                        </a:rPr>
                        <m:t>,</m:t>
                      </m:r>
                      <m:box>
                        <m:boxPr>
                          <m:ctrlPr>
                            <a:rPr lang="en-US" i="1">
                              <a:latin typeface="Cambria Math" panose="02040503050406030204" pitchFamily="18" charset="0"/>
                            </a:rPr>
                          </m:ctrlPr>
                        </m:boxPr>
                        <m:e>
                          <m:r>
                            <a:rPr lang="en-US">
                              <a:latin typeface="Cambria Math" panose="02040503050406030204" pitchFamily="18" charset="0"/>
                            </a:rPr>
                            <m:t> </m:t>
                          </m:r>
                        </m:e>
                      </m:box>
                      <m:r>
                        <a:rPr lang="en-US" i="1">
                          <a:latin typeface="Cambria Math" panose="02040503050406030204" pitchFamily="18" charset="0"/>
                        </a:rPr>
                        <m:t>𝜂</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𝜂</m:t>
                          </m:r>
                        </m:e>
                      </m:acc>
                      <m:r>
                        <a:rPr lang="en-US">
                          <a:latin typeface="Cambria Math" panose="02040503050406030204" pitchFamily="18" charset="0"/>
                        </a:rPr>
                        <m:t>&lt;0.</m:t>
                      </m:r>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184825" y="3038538"/>
                <a:ext cx="5320626" cy="3336426"/>
              </a:xfrm>
              <a:prstGeom prst="rect">
                <a:avLst/>
              </a:prstGeom>
              <a:blipFill>
                <a:blip r:embed="rId5"/>
                <a:stretch>
                  <a:fillRect l="-344" t="-182"/>
                </a:stretch>
              </a:blipFill>
            </p:spPr>
            <p:txBody>
              <a:bodyPr/>
              <a:lstStyle/>
              <a:p>
                <a:r>
                  <a:rPr lang="en-US">
                    <a:noFill/>
                  </a:rPr>
                  <a:t> </a:t>
                </a:r>
              </a:p>
            </p:txBody>
          </p:sp>
        </mc:Fallback>
      </mc:AlternateContent>
      <p:sp>
        <p:nvSpPr>
          <p:cNvPr id="16" name="CuadroTexto 15"/>
          <p:cNvSpPr txBox="1"/>
          <p:nvPr/>
        </p:nvSpPr>
        <p:spPr>
          <a:xfrm>
            <a:off x="4919282" y="3514277"/>
            <a:ext cx="586168" cy="307777"/>
          </a:xfrm>
          <a:prstGeom prst="rect">
            <a:avLst/>
          </a:prstGeom>
          <a:noFill/>
        </p:spPr>
        <p:txBody>
          <a:bodyPr wrap="square" rtlCol="0">
            <a:spAutoFit/>
          </a:bodyPr>
          <a:lstStyle/>
          <a:p>
            <a:r>
              <a:rPr lang="es-AR" dirty="0">
                <a:solidFill>
                  <a:srgbClr val="0070C0"/>
                </a:solidFill>
              </a:rPr>
              <a:t>(29)</a:t>
            </a:r>
            <a:endParaRPr lang="en-US" dirty="0">
              <a:solidFill>
                <a:srgbClr val="0070C0"/>
              </a:solidFill>
            </a:endParaRPr>
          </a:p>
        </p:txBody>
      </p:sp>
      <p:sp>
        <p:nvSpPr>
          <p:cNvPr id="17" name="CuadroTexto 16"/>
          <p:cNvSpPr txBox="1"/>
          <p:nvPr/>
        </p:nvSpPr>
        <p:spPr>
          <a:xfrm>
            <a:off x="4919282" y="4666559"/>
            <a:ext cx="586168" cy="307777"/>
          </a:xfrm>
          <a:prstGeom prst="rect">
            <a:avLst/>
          </a:prstGeom>
          <a:noFill/>
        </p:spPr>
        <p:txBody>
          <a:bodyPr wrap="square" rtlCol="0">
            <a:spAutoFit/>
          </a:bodyPr>
          <a:lstStyle/>
          <a:p>
            <a:r>
              <a:rPr lang="es-AR" dirty="0">
                <a:solidFill>
                  <a:srgbClr val="0070C0"/>
                </a:solidFill>
              </a:rPr>
              <a:t>(30)</a:t>
            </a:r>
            <a:endParaRPr lang="en-US" dirty="0">
              <a:solidFill>
                <a:srgbClr val="0070C0"/>
              </a:solidFill>
            </a:endParaRPr>
          </a:p>
        </p:txBody>
      </p:sp>
      <p:sp>
        <p:nvSpPr>
          <p:cNvPr id="18" name="CuadroTexto 17"/>
          <p:cNvSpPr txBox="1"/>
          <p:nvPr/>
        </p:nvSpPr>
        <p:spPr>
          <a:xfrm>
            <a:off x="4919282" y="5792721"/>
            <a:ext cx="586168" cy="307777"/>
          </a:xfrm>
          <a:prstGeom prst="rect">
            <a:avLst/>
          </a:prstGeom>
          <a:noFill/>
        </p:spPr>
        <p:txBody>
          <a:bodyPr wrap="square" rtlCol="0">
            <a:spAutoFit/>
          </a:bodyPr>
          <a:lstStyle/>
          <a:p>
            <a:r>
              <a:rPr lang="es-AR" dirty="0">
                <a:solidFill>
                  <a:srgbClr val="0070C0"/>
                </a:solidFill>
              </a:rPr>
              <a:t>(31)</a:t>
            </a:r>
            <a:endParaRPr lang="en-US" dirty="0">
              <a:solidFill>
                <a:srgbClr val="0070C0"/>
              </a:solidFill>
            </a:endParaRPr>
          </a:p>
        </p:txBody>
      </p:sp>
      <p:sp>
        <p:nvSpPr>
          <p:cNvPr id="19" name="CuadroTexto 18"/>
          <p:cNvSpPr txBox="1"/>
          <p:nvPr/>
        </p:nvSpPr>
        <p:spPr>
          <a:xfrm>
            <a:off x="11304345" y="2591473"/>
            <a:ext cx="586168" cy="307777"/>
          </a:xfrm>
          <a:prstGeom prst="rect">
            <a:avLst/>
          </a:prstGeom>
          <a:noFill/>
        </p:spPr>
        <p:txBody>
          <a:bodyPr wrap="square" rtlCol="0">
            <a:spAutoFit/>
          </a:bodyPr>
          <a:lstStyle/>
          <a:p>
            <a:r>
              <a:rPr lang="es-AR" dirty="0">
                <a:solidFill>
                  <a:srgbClr val="0070C0"/>
                </a:solidFill>
              </a:rPr>
              <a:t>(32)</a:t>
            </a:r>
            <a:endParaRPr lang="en-US" dirty="0">
              <a:solidFill>
                <a:srgbClr val="0070C0"/>
              </a:solidFill>
            </a:endParaRPr>
          </a:p>
        </p:txBody>
      </p:sp>
      <p:sp>
        <p:nvSpPr>
          <p:cNvPr id="20" name="CuadroTexto 19"/>
          <p:cNvSpPr txBox="1"/>
          <p:nvPr/>
        </p:nvSpPr>
        <p:spPr>
          <a:xfrm>
            <a:off x="11304345" y="3753523"/>
            <a:ext cx="586168" cy="307777"/>
          </a:xfrm>
          <a:prstGeom prst="rect">
            <a:avLst/>
          </a:prstGeom>
          <a:noFill/>
        </p:spPr>
        <p:txBody>
          <a:bodyPr wrap="square" rtlCol="0">
            <a:spAutoFit/>
          </a:bodyPr>
          <a:lstStyle/>
          <a:p>
            <a:r>
              <a:rPr lang="es-AR" dirty="0">
                <a:solidFill>
                  <a:srgbClr val="0070C0"/>
                </a:solidFill>
              </a:rPr>
              <a:t>(33)</a:t>
            </a:r>
            <a:endParaRPr lang="en-US" dirty="0">
              <a:solidFill>
                <a:srgbClr val="0070C0"/>
              </a:solidFill>
            </a:endParaRPr>
          </a:p>
        </p:txBody>
      </p:sp>
      <p:sp>
        <p:nvSpPr>
          <p:cNvPr id="21" name="CuadroTexto 20"/>
          <p:cNvSpPr txBox="1"/>
          <p:nvPr/>
        </p:nvSpPr>
        <p:spPr>
          <a:xfrm>
            <a:off x="11304345" y="5172748"/>
            <a:ext cx="586168" cy="307777"/>
          </a:xfrm>
          <a:prstGeom prst="rect">
            <a:avLst/>
          </a:prstGeom>
          <a:noFill/>
        </p:spPr>
        <p:txBody>
          <a:bodyPr wrap="square" rtlCol="0">
            <a:spAutoFit/>
          </a:bodyPr>
          <a:lstStyle/>
          <a:p>
            <a:r>
              <a:rPr lang="es-AR" dirty="0">
                <a:solidFill>
                  <a:srgbClr val="0070C0"/>
                </a:solidFill>
              </a:rPr>
              <a:t>(34)</a:t>
            </a:r>
            <a:endParaRPr lang="en-US" dirty="0">
              <a:solidFill>
                <a:srgbClr val="0070C0"/>
              </a:solidFill>
            </a:endParaRPr>
          </a:p>
        </p:txBody>
      </p:sp>
    </p:spTree>
    <p:extLst>
      <p:ext uri="{BB962C8B-B14F-4D97-AF65-F5344CB8AC3E}">
        <p14:creationId xmlns:p14="http://schemas.microsoft.com/office/powerpoint/2010/main" val="239618661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5675</TotalTime>
  <Words>3647</Words>
  <Application>Microsoft Office PowerPoint</Application>
  <PresentationFormat>Panorámica</PresentationFormat>
  <Paragraphs>271</Paragraphs>
  <Slides>14</Slides>
  <Notes>14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Cambria Math</vt:lpstr>
      <vt:lpstr>Roboto</vt:lpstr>
      <vt:lpstr>Montserrat</vt:lpstr>
      <vt:lpstr>Libre Franklin Thin</vt:lpstr>
      <vt:lpstr>Libre Franklin</vt:lpstr>
      <vt:lpstr>Segoe UI Emoji</vt:lpstr>
      <vt:lpstr>Georgia</vt:lpstr>
      <vt:lpstr>Arial</vt:lpstr>
      <vt:lpstr>Bahnschrift Condensed</vt:lpstr>
      <vt:lpstr>Tema de Office</vt:lpstr>
      <vt:lpstr>Revisiting the electronic properties of disclinated graphene sheets</vt:lpstr>
      <vt:lpstr>ABSTRACT</vt:lpstr>
      <vt:lpstr>INTRODUCTION</vt:lpstr>
      <vt:lpstr>Wedge disclination and its associated metric</vt:lpstr>
      <vt:lpstr>Wedge disclination and its associated metric</vt:lpstr>
      <vt:lpstr>Wedge disclinations and Dirac equation</vt:lpstr>
      <vt:lpstr>Wedge disclinations and Dirac equation</vt:lpstr>
      <vt:lpstr>Massless fermions in disclinated planar graphene</vt:lpstr>
      <vt:lpstr>Massless fermions in disclinated planar graphene</vt:lpstr>
      <vt:lpstr>Massless fermions in disclinated planar graphene</vt:lpstr>
      <vt:lpstr>CONCLUSIONS</vt:lpstr>
      <vt:lpstr>References</vt:lpstr>
      <vt:lpstr>References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entre los defectos topológicos y los grados de libertad electrónicos en el grafeno</dc:title>
  <dc:creator>Nicolás Fernández</dc:creator>
  <cp:lastModifiedBy>Sara Monica Garate Durand</cp:lastModifiedBy>
  <cp:revision>189</cp:revision>
  <dcterms:modified xsi:type="dcterms:W3CDTF">2023-12-12T19:15:50Z</dcterms:modified>
</cp:coreProperties>
</file>