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70" r:id="rId4"/>
    <p:sldId id="274" r:id="rId5"/>
    <p:sldId id="269" r:id="rId6"/>
    <p:sldId id="275" r:id="rId7"/>
    <p:sldId id="264" r:id="rId8"/>
    <p:sldId id="262" r:id="rId9"/>
    <p:sldId id="276" r:id="rId10"/>
    <p:sldId id="277" r:id="rId11"/>
    <p:sldId id="278" r:id="rId12"/>
  </p:sldIdLst>
  <p:sldSz cx="12192000" cy="6858000"/>
  <p:notesSz cx="6858000" cy="9144000"/>
  <p:embeddedFontLst>
    <p:embeddedFont>
      <p:font typeface="Libre Franklin" pitchFamily="2" charset="0"/>
      <p:regular r:id="rId14"/>
      <p:bold r:id="rId15"/>
      <p:italic r:id="rId16"/>
      <p:boldItalic r:id="rId17"/>
    </p:embeddedFont>
    <p:embeddedFont>
      <p:font typeface="Libre Franklin Medium" pitchFamily="2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Light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UCvkaQfTOjLzqheDvkpwBX2iv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dirty="0"/>
              <a:t>Cuerpos celestes gigantes que mantienen su forma gracias a su gravedad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dirty="0"/>
              <a:t>Cuerpos celestes gigantes que mantienen su forma gracias a su gravedad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460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dirty="0"/>
              <a:t>Cuerpos celestes gigantes que mantienen su forma gracias a su gravedad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318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Debido a las implicaciones que tiene la alta compacidad de los objetos compactos, el modelado se realiza a través de las ecuaciones de campo de Einstein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Los modelos teóricos pueden alejarse de la realidad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Son una herramienta que me dice si las suposiciones hechas son correctas o 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1CEB8-9698-4C17-AA50-7AE10825E8B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149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Existen muchas formas de suponer la anisotropía en modelos de objetos compactos. Entre las más utilizadas encontramos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Donde C, presente en cada una de las ecuaciones, es un parámetro que cuantifica la cantidad de anisotropía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1CEB8-9698-4C17-AA50-7AE10825E8B0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24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pa banderas">
  <p:cSld name="Diapositiva de títul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258" y="5077769"/>
            <a:ext cx="12220905" cy="1789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1"/>
          <p:cNvSpPr/>
          <p:nvPr/>
        </p:nvSpPr>
        <p:spPr>
          <a:xfrm>
            <a:off x="-12672" y="-1693"/>
            <a:ext cx="12207255" cy="5083127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0706" y="2078"/>
            <a:ext cx="4163877" cy="4051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11"/>
          <p:cNvGrpSpPr/>
          <p:nvPr/>
        </p:nvGrpSpPr>
        <p:grpSpPr>
          <a:xfrm>
            <a:off x="7008718" y="5361238"/>
            <a:ext cx="3839229" cy="1239206"/>
            <a:chOff x="8169499" y="5338777"/>
            <a:chExt cx="3666185" cy="1170719"/>
          </a:xfrm>
        </p:grpSpPr>
        <p:pic>
          <p:nvPicPr>
            <p:cNvPr id="11" name="Google Shape;11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74574" y="5338777"/>
              <a:ext cx="693314" cy="451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11" descr="Imagen que contiene dibujo&#10;&#10;Descripción generada con confianza muy alt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598502" y="5338777"/>
              <a:ext cx="693314" cy="451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1" descr="Imagen que contiene alimentos&#10;&#10;Descripción generada con confianza muy alt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97776" y="5342646"/>
              <a:ext cx="768440" cy="461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1" descr="Imagen que contiene dibujo&#10;&#10;Descripción generada con confianza muy alta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69499" y="6058137"/>
              <a:ext cx="693313" cy="451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11" descr="Imagen que contiene dibujo&#10;&#10;Descripción generada con confianza muy alt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67611" y="6047405"/>
              <a:ext cx="693313" cy="451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11" descr="Imagen que contiene alimentos&#10;&#10;Descripción generada con confianza muy alta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154991" y="6058137"/>
              <a:ext cx="693314" cy="451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142371" y="6058137"/>
              <a:ext cx="693313" cy="451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09212" y="5091109"/>
            <a:ext cx="56431" cy="17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832075" y="3526681"/>
            <a:ext cx="7192963" cy="7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/>
          <p:nvPr/>
        </p:nvSpPr>
        <p:spPr>
          <a:xfrm>
            <a:off x="-12993" y="5041245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2"/>
          </p:nvPr>
        </p:nvSpPr>
        <p:spPr>
          <a:xfrm>
            <a:off x="831850" y="1911350"/>
            <a:ext cx="7097713" cy="1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2275" y="5562676"/>
            <a:ext cx="3141510" cy="8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 descr="Imagen que contiene alimentos, plato&#10;&#10;Descripción generada con confianza muy alt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40742" y="5754753"/>
            <a:ext cx="1670282" cy="363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 rot="5400000">
            <a:off x="2192491" y="471334"/>
            <a:ext cx="2814829" cy="552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A8AF-EFD5-4510-8D14-05D84CC3C64E}" type="datetime1">
              <a:rPr lang="es-ES_tradnl" smtClean="0"/>
              <a:t>13/12/2023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61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0" name="Google Shape;120;p18" descr="Imagen que contiene paraguas&#10;&#10;Descripción generada con confianza muy alt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7360" y="-4410"/>
            <a:ext cx="2865120" cy="68954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833838" y="1036991"/>
            <a:ext cx="10515199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124" name="Google Shape;124;p18" descr="Imagen que contiene señal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70" y="43518"/>
            <a:ext cx="597385" cy="60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-12675" y="-1702"/>
            <a:ext cx="12207300" cy="6858000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-23404" y="6790195"/>
            <a:ext cx="12218100" cy="67800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5270" y="2078"/>
            <a:ext cx="5269313" cy="51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 descr="Imagen que contiene señal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0127" y="531099"/>
            <a:ext cx="1726200" cy="17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-23400" y="531100"/>
            <a:ext cx="7059300" cy="6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554450" y="531100"/>
            <a:ext cx="66204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3600" i="1">
                <a:solidFill>
                  <a:srgbClr val="EC2024"/>
                </a:solidFill>
                <a:latin typeface="Roboto Light"/>
                <a:ea typeface="Roboto Light"/>
                <a:cs typeface="Roboto Light"/>
                <a:sym typeface="Roboto Light"/>
              </a:rPr>
              <a:t>Nos vemos el próximo viernes</a:t>
            </a:r>
            <a:endParaRPr sz="3200" i="1" u="none" strike="noStrike" cap="none">
              <a:solidFill>
                <a:srgbClr val="EC20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450" y="1567375"/>
            <a:ext cx="3811848" cy="9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4058975" y="6093900"/>
            <a:ext cx="3867900" cy="50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7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059075" y="6103800"/>
            <a:ext cx="3867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800">
                <a:solidFill>
                  <a:srgbClr val="2C2A79"/>
                </a:solidFill>
                <a:latin typeface="Roboto Light"/>
                <a:ea typeface="Roboto Light"/>
                <a:cs typeface="Roboto Light"/>
                <a:sym typeface="Roboto Light"/>
              </a:rPr>
              <a:t>#HablemosLACoNGA</a:t>
            </a:r>
            <a:endParaRPr sz="2400" u="none" strike="noStrike" cap="none">
              <a:solidFill>
                <a:srgbClr val="2C2A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751950" y="4200975"/>
            <a:ext cx="10688100" cy="17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Roboto"/>
              <a:buNone/>
              <a:defRPr sz="5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2"/>
          </p:nvPr>
        </p:nvSpPr>
        <p:spPr>
          <a:xfrm>
            <a:off x="1149450" y="3165999"/>
            <a:ext cx="98931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Roboto"/>
              <a:buNone/>
              <a:defRPr sz="3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3"/>
          </p:nvPr>
        </p:nvSpPr>
        <p:spPr>
          <a:xfrm>
            <a:off x="1490400" y="3611150"/>
            <a:ext cx="92112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Roboto Light"/>
              <a:buNone/>
              <a:defRPr sz="31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 1">
  <p:cSld name="1_Diapositiva de título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820da09149_0_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258" y="5077769"/>
            <a:ext cx="12220906" cy="178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820da09149_0_17"/>
          <p:cNvSpPr/>
          <p:nvPr/>
        </p:nvSpPr>
        <p:spPr>
          <a:xfrm>
            <a:off x="-12672" y="-1693"/>
            <a:ext cx="12207300" cy="5083200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g820da09149_0_17"/>
          <p:cNvSpPr/>
          <p:nvPr/>
        </p:nvSpPr>
        <p:spPr>
          <a:xfrm>
            <a:off x="-23404" y="5041245"/>
            <a:ext cx="12218100" cy="67800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2" name="Google Shape;142;g820da09149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270" y="2078"/>
            <a:ext cx="5269313" cy="51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820da09149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6922" y="5091109"/>
            <a:ext cx="56431" cy="17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820da09149_0_17" descr="Imagen que contiene dibujo&#10;&#10;Descripción generada con confianza muy al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6500" y="4000498"/>
            <a:ext cx="284410" cy="29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820da09149_0_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4215" y="4000499"/>
            <a:ext cx="284410" cy="29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820da09149_0_17" descr="Imagen que contiene dibujo&#10;&#10;Descripción generada con confianza muy al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204" y="1886218"/>
            <a:ext cx="348804" cy="35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820da09149_0_17" descr="Imagen que contiene dibujo&#10;&#10;Descripción generada con confianza muy alt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8760" y="4000499"/>
            <a:ext cx="284410" cy="29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820da09149_0_17" descr="Imagen que contiene dibujo&#10;&#10;Descripción generada con confianza muy alt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204" y="1338865"/>
            <a:ext cx="348804" cy="35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820da09149_0_17"/>
          <p:cNvSpPr txBox="1"/>
          <p:nvPr/>
        </p:nvSpPr>
        <p:spPr>
          <a:xfrm>
            <a:off x="1375893" y="1279301"/>
            <a:ext cx="535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http://laconga.redclara.net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contacto@laconga.redclara.net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820da09149_0_17"/>
          <p:cNvSpPr txBox="1"/>
          <p:nvPr/>
        </p:nvSpPr>
        <p:spPr>
          <a:xfrm>
            <a:off x="4454275" y="4424050"/>
            <a:ext cx="260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lacongaphysics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g820da09149_0_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8882" y="5356951"/>
            <a:ext cx="4081455" cy="106504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820da09149_0_17"/>
          <p:cNvSpPr/>
          <p:nvPr/>
        </p:nvSpPr>
        <p:spPr>
          <a:xfrm>
            <a:off x="5996725" y="6029838"/>
            <a:ext cx="609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apoyo de la Comisión Europea para la producción de esta publicación no constituye una aprobación del contenido, el cual refleja únicamente las opiniones de los autores, y la Comisión no se hace responsable del uso que pueda hacerse de la información contenida en la misma.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g820da09149_0_17" descr="Imagen que contiene alimentos, plato&#10;&#10;Descripción generada con confianza muy alt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18984" y="5465581"/>
            <a:ext cx="2108750" cy="45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820da09149_0_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41950" y="4000500"/>
            <a:ext cx="295150" cy="2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1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r>
              <a:rPr lang="es-CO" dirty="0" err="1"/>
              <a:t>Current</a:t>
            </a:r>
            <a:r>
              <a:rPr lang="es-CO" dirty="0"/>
              <a:t> </a:t>
            </a:r>
            <a:r>
              <a:rPr lang="es-CO" dirty="0" err="1"/>
              <a:t>activities</a:t>
            </a:r>
            <a:endParaRPr dirty="0"/>
          </a:p>
        </p:txBody>
      </p:sp>
      <p:sp>
        <p:nvSpPr>
          <p:cNvPr id="212" name="Google Shape;212;p1"/>
          <p:cNvSpPr txBox="1">
            <a:spLocks noGrp="1"/>
          </p:cNvSpPr>
          <p:nvPr>
            <p:ph type="body" idx="2"/>
          </p:nvPr>
        </p:nvSpPr>
        <p:spPr>
          <a:xfrm>
            <a:off x="581770" y="2311557"/>
            <a:ext cx="11028459" cy="1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O" b="1" dirty="0"/>
              <a:t>Daniel F. Suárez Urango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s-CO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O" sz="1800" dirty="0"/>
              <a:t>Facultado de Ciencias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O" sz="1800" dirty="0"/>
              <a:t>Universidad Industrial de Santander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s-CO" sz="1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s-CO" sz="1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O" sz="1800" dirty="0"/>
              <a:t>Segunda Cohorte – LA-</a:t>
            </a:r>
            <a:r>
              <a:rPr lang="es-CO" sz="1800" dirty="0" err="1"/>
              <a:t>CoNGA</a:t>
            </a:r>
            <a:r>
              <a:rPr lang="es-CO" sz="1800" dirty="0"/>
              <a:t> </a:t>
            </a:r>
            <a:r>
              <a:rPr lang="es-CO" sz="1800" dirty="0" err="1"/>
              <a:t>physics</a:t>
            </a:r>
            <a:endParaRPr lang="es-CO" sz="1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s-CO" sz="1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s-CO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A50B772-9526-28E1-8B67-EB2C21C55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81" y="0"/>
            <a:ext cx="10738184" cy="6858000"/>
          </a:xfrm>
          <a:prstGeom prst="rect">
            <a:avLst/>
          </a:prstGeom>
        </p:spPr>
      </p:pic>
      <p:sp>
        <p:nvSpPr>
          <p:cNvPr id="5" name="CuadroTexto 2">
            <a:extLst>
              <a:ext uri="{FF2B5EF4-FFF2-40B4-BE49-F238E27FC236}">
                <a16:creationId xmlns:a16="http://schemas.microsoft.com/office/drawing/2014/main" id="{0016BD98-DE6D-5A79-817B-A0B0BA6CB3AE}"/>
              </a:ext>
            </a:extLst>
          </p:cNvPr>
          <p:cNvSpPr txBox="1"/>
          <p:nvPr/>
        </p:nvSpPr>
        <p:spPr>
          <a:xfrm rot="16200000">
            <a:off x="10442652" y="3576814"/>
            <a:ext cx="24650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/>
            <a:r>
              <a:rPr lang="es-CO" sz="2000" dirty="0">
                <a:latin typeface="+mn-lt"/>
              </a:rPr>
              <a:t>PSR J0740+6620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24E813D-C927-AF0A-849D-76C36691FD35}"/>
              </a:ext>
            </a:extLst>
          </p:cNvPr>
          <p:cNvSpPr txBox="1"/>
          <p:nvPr/>
        </p:nvSpPr>
        <p:spPr>
          <a:xfrm>
            <a:off x="11699636" y="6456344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+3</a:t>
            </a:r>
          </a:p>
        </p:txBody>
      </p:sp>
    </p:spTree>
    <p:extLst>
      <p:ext uri="{BB962C8B-B14F-4D97-AF65-F5344CB8AC3E}">
        <p14:creationId xmlns:p14="http://schemas.microsoft.com/office/powerpoint/2010/main" val="252649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012558-E2B9-3272-E7EC-6E211C4FD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" y="0"/>
            <a:ext cx="673588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E7201C-BDF5-60BE-9B33-A9869666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464" y="1232452"/>
            <a:ext cx="5152242" cy="49520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6CF145-CC58-AFE8-80EB-EDBC220772D5}"/>
              </a:ext>
            </a:extLst>
          </p:cNvPr>
          <p:cNvSpPr txBox="1"/>
          <p:nvPr/>
        </p:nvSpPr>
        <p:spPr>
          <a:xfrm>
            <a:off x="11699636" y="6456344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+4</a:t>
            </a:r>
          </a:p>
        </p:txBody>
      </p:sp>
    </p:spTree>
    <p:extLst>
      <p:ext uri="{BB962C8B-B14F-4D97-AF65-F5344CB8AC3E}">
        <p14:creationId xmlns:p14="http://schemas.microsoft.com/office/powerpoint/2010/main" val="129159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8C30450-AB00-CE24-95DA-1E98CC151D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369179" y="3744656"/>
            <a:ext cx="2867860" cy="27729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7" name="Imagen 6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8E21D66D-48C6-C05A-4D30-92389956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24546" y="843142"/>
            <a:ext cx="3757127" cy="2108759"/>
          </a:xfrm>
          <a:prstGeom prst="rect">
            <a:avLst/>
          </a:prstGeom>
        </p:spPr>
      </p:pic>
      <p:sp>
        <p:nvSpPr>
          <p:cNvPr id="254" name="Google Shape;254;p8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rPr lang="es-CO" dirty="0"/>
              <a:t>LA-</a:t>
            </a:r>
            <a:r>
              <a:rPr lang="es-CO" dirty="0" err="1"/>
              <a:t>CoNGA</a:t>
            </a:r>
            <a:r>
              <a:rPr lang="es-CO" dirty="0"/>
              <a:t> 2022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9D6BAB-FECB-C99E-BB19-00C2C942854E}"/>
              </a:ext>
            </a:extLst>
          </p:cNvPr>
          <p:cNvSpPr txBox="1"/>
          <p:nvPr/>
        </p:nvSpPr>
        <p:spPr>
          <a:xfrm>
            <a:off x="517068" y="1574357"/>
            <a:ext cx="457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/>
              <a:t>Doctorado en física</a:t>
            </a:r>
          </a:p>
          <a:p>
            <a:pPr algn="ctr"/>
            <a:r>
              <a:rPr lang="es-CO" sz="2000" b="1" dirty="0"/>
              <a:t>Universidad Industrial de Santander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518F2A-361A-E518-A5B8-819ED1DFA312}"/>
              </a:ext>
            </a:extLst>
          </p:cNvPr>
          <p:cNvSpPr txBox="1"/>
          <p:nvPr/>
        </p:nvSpPr>
        <p:spPr>
          <a:xfrm>
            <a:off x="1044756" y="3853867"/>
            <a:ext cx="36471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/>
              <a:t>LA-</a:t>
            </a:r>
            <a:r>
              <a:rPr lang="es-CO" sz="2000" b="1" dirty="0" err="1"/>
              <a:t>CoNGA</a:t>
            </a:r>
            <a:r>
              <a:rPr lang="es-CO" sz="2000" b="1" dirty="0"/>
              <a:t> </a:t>
            </a:r>
            <a:r>
              <a:rPr lang="es-CO" sz="2000" b="1" dirty="0" err="1"/>
              <a:t>physics</a:t>
            </a:r>
            <a:endParaRPr lang="es-CO" sz="2000" b="1" dirty="0"/>
          </a:p>
          <a:p>
            <a:pPr algn="ctr"/>
            <a:endParaRPr lang="es-CO" sz="2000" b="1" dirty="0"/>
          </a:p>
          <a:p>
            <a:pPr algn="ctr"/>
            <a:endParaRPr lang="es-CO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/>
              <a:t>Complementariedad</a:t>
            </a:r>
          </a:p>
          <a:p>
            <a:endParaRPr lang="es-CO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/>
              <a:t>Interdisciplinariedad </a:t>
            </a:r>
          </a:p>
          <a:p>
            <a:endParaRPr lang="es-CO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/>
              <a:t>Utilidad (ciencia de datos)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B5C5E2-D200-4EFB-C422-0CF7F69878B0}"/>
              </a:ext>
            </a:extLst>
          </p:cNvPr>
          <p:cNvSpPr txBox="1"/>
          <p:nvPr/>
        </p:nvSpPr>
        <p:spPr>
          <a:xfrm>
            <a:off x="5346697" y="2739900"/>
            <a:ext cx="69076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/>
              <a:t>Proyecto de Pasantía</a:t>
            </a:r>
          </a:p>
          <a:p>
            <a:pPr algn="ctr"/>
            <a:endParaRPr lang="es-CO" sz="2000" b="1" dirty="0"/>
          </a:p>
          <a:p>
            <a:pPr algn="ctr"/>
            <a:r>
              <a:rPr lang="es-CO" sz="2000" b="1" dirty="0"/>
              <a:t>Aceptabilidad física de objetos compactos anisótropos</a:t>
            </a:r>
          </a:p>
          <a:p>
            <a:pPr algn="ctr"/>
            <a:endParaRPr lang="es-CO" sz="2000" b="1" dirty="0"/>
          </a:p>
          <a:p>
            <a:pPr algn="ctr"/>
            <a:endParaRPr lang="es-CO" sz="2000" b="1" dirty="0"/>
          </a:p>
          <a:p>
            <a:pPr algn="ctr"/>
            <a:r>
              <a:rPr lang="es-CO" sz="2000" b="1" dirty="0"/>
              <a:t>Universidad San Francisco de Quito (Ecuador)</a:t>
            </a:r>
          </a:p>
          <a:p>
            <a:pPr algn="ctr"/>
            <a:r>
              <a:rPr lang="es-CO" sz="2000" b="1" dirty="0"/>
              <a:t>Ernesto Contreras</a:t>
            </a:r>
          </a:p>
        </p:txBody>
      </p:sp>
      <p:pic>
        <p:nvPicPr>
          <p:cNvPr id="10" name="Imagen 9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BE258261-BFFE-0988-2C41-84CE3FF4AD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914225" y="2701182"/>
            <a:ext cx="3757127" cy="21087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ECB238-FE6D-BA3D-C707-66A2FCDA91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115986" y="2496273"/>
            <a:ext cx="2867860" cy="27729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D58CB96-6839-FDE7-6E9F-87E4A9066309}"/>
              </a:ext>
            </a:extLst>
          </p:cNvPr>
          <p:cNvSpPr txBox="1"/>
          <p:nvPr/>
        </p:nvSpPr>
        <p:spPr>
          <a:xfrm>
            <a:off x="11841820" y="65176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rPr lang="es-CO" dirty="0"/>
              <a:t>Aceptabilidad física de objetos compactos anisótropos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43536F-27EE-D498-DCB3-FE52A4B15743}"/>
              </a:ext>
            </a:extLst>
          </p:cNvPr>
          <p:cNvSpPr txBox="1"/>
          <p:nvPr/>
        </p:nvSpPr>
        <p:spPr>
          <a:xfrm>
            <a:off x="25847" y="1392803"/>
            <a:ext cx="578395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dirty="0"/>
              <a:t>Objetos compactos (estrellas de neutrones…)</a:t>
            </a:r>
          </a:p>
          <a:p>
            <a:pPr algn="ctr"/>
            <a:endParaRPr lang="es-CO" sz="2000" dirty="0"/>
          </a:p>
          <a:p>
            <a:pPr algn="ctr"/>
            <a:r>
              <a:rPr lang="es-CO" sz="2000" dirty="0"/>
              <a:t>Materia ultradensa</a:t>
            </a:r>
          </a:p>
          <a:p>
            <a:pPr algn="ctr"/>
            <a:endParaRPr lang="es-CO" sz="2000" dirty="0"/>
          </a:p>
          <a:p>
            <a:pPr algn="ctr"/>
            <a:endParaRPr lang="es-CO" sz="2000" dirty="0"/>
          </a:p>
          <a:p>
            <a:pPr algn="ctr"/>
            <a:endParaRPr lang="es-CO" sz="2000" dirty="0"/>
          </a:p>
          <a:p>
            <a:pPr algn="ctr"/>
            <a:endParaRPr lang="es-CO" sz="2000" dirty="0"/>
          </a:p>
          <a:p>
            <a:pPr algn="ctr"/>
            <a:endParaRPr lang="es-CO" sz="2000" dirty="0"/>
          </a:p>
          <a:p>
            <a:pPr algn="ctr"/>
            <a:endParaRPr lang="es-CO" sz="2000" dirty="0"/>
          </a:p>
          <a:p>
            <a:pPr algn="ctr"/>
            <a:endParaRPr lang="es-CO" sz="2000" dirty="0"/>
          </a:p>
          <a:p>
            <a:pPr algn="ctr"/>
            <a:endParaRPr lang="es-CO" sz="2000" dirty="0"/>
          </a:p>
          <a:p>
            <a:pPr algn="ctr"/>
            <a:endParaRPr lang="es-CO" sz="2000" dirty="0"/>
          </a:p>
          <a:p>
            <a:pPr algn="ctr"/>
            <a:endParaRPr lang="es-CO" sz="2000" dirty="0"/>
          </a:p>
          <a:p>
            <a:pPr algn="ctr"/>
            <a:r>
              <a:rPr lang="es-CO" sz="2000" dirty="0"/>
              <a:t>El problema: no se conoce la ecuación de estado</a:t>
            </a:r>
          </a:p>
          <a:p>
            <a:pPr algn="ctr"/>
            <a:endParaRPr lang="es-CO" sz="2000" dirty="0"/>
          </a:p>
          <a:p>
            <a:pPr algn="ctr"/>
            <a:r>
              <a:rPr lang="es-CO" sz="2000" dirty="0"/>
              <a:t>Acercamiento: aceptabilidad física 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FDE27357-570F-04D0-DD9B-380D0DCE1C2A}"/>
              </a:ext>
            </a:extLst>
          </p:cNvPr>
          <p:cNvGrpSpPr>
            <a:grpSpLocks noChangeAspect="1"/>
          </p:cNvGrpSpPr>
          <p:nvPr/>
        </p:nvGrpSpPr>
        <p:grpSpPr>
          <a:xfrm>
            <a:off x="6613288" y="2078863"/>
            <a:ext cx="5500955" cy="3999506"/>
            <a:chOff x="2195617" y="566637"/>
            <a:chExt cx="7800767" cy="5671600"/>
          </a:xfrm>
        </p:grpSpPr>
        <p:sp>
          <p:nvSpPr>
            <p:cNvPr id="3" name="Google Shape;368;p23">
              <a:extLst>
                <a:ext uri="{FF2B5EF4-FFF2-40B4-BE49-F238E27FC236}">
                  <a16:creationId xmlns:a16="http://schemas.microsoft.com/office/drawing/2014/main" id="{622C1E31-A276-9AFE-EB9C-077C2B227380}"/>
                </a:ext>
              </a:extLst>
            </p:cNvPr>
            <p:cNvSpPr txBox="1"/>
            <p:nvPr/>
          </p:nvSpPr>
          <p:spPr>
            <a:xfrm>
              <a:off x="3405855" y="5992291"/>
              <a:ext cx="5277026" cy="245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50" dirty="0"/>
                <a:t>D. Suárez-Urango, et al., </a:t>
              </a:r>
              <a:r>
                <a:rPr lang="es-CO" sz="1050" dirty="0" err="1"/>
                <a:t>Eur</a:t>
              </a:r>
              <a:r>
                <a:rPr lang="es-CO" sz="1050" dirty="0"/>
                <a:t>. </a:t>
              </a:r>
              <a:r>
                <a:rPr lang="es-CO" sz="1050" dirty="0" err="1"/>
                <a:t>Phys</a:t>
              </a:r>
              <a:r>
                <a:rPr lang="es-CO" sz="1050" dirty="0"/>
                <a:t>. J. C, 2022</a:t>
              </a:r>
              <a:endParaRPr sz="1050" dirty="0"/>
            </a:p>
          </p:txBody>
        </p:sp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4718D920-8FC8-5D54-44F0-23887B2D4F74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5098830" y="457032"/>
              <a:ext cx="496300" cy="1376362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905CEA2D-E1BF-3C0F-728A-59E46D295A3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75191" y="457032"/>
              <a:ext cx="496300" cy="1376362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2FBA33B-09EA-158B-6DEA-20618687A0EE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642402" y="1662046"/>
              <a:ext cx="1285081" cy="747714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D3956CDB-8138-012D-DCE6-347EF79A3D2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42838" y="1662046"/>
              <a:ext cx="1285081" cy="747714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E0E2EA27-9133-1A16-4F08-4C392777D505}"/>
                </a:ext>
              </a:extLst>
            </p:cNvPr>
            <p:cNvCxnSpPr/>
            <p:nvPr/>
          </p:nvCxnSpPr>
          <p:spPr>
            <a:xfrm rot="16200000" flipV="1">
              <a:off x="3307813" y="3281716"/>
              <a:ext cx="1458619" cy="252075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331C0D87-19F6-8589-FC57-73E41F7C64D3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7303888" y="3279334"/>
              <a:ext cx="1458619" cy="252075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3F07CB93-265E-17A1-E7E4-3FB90F13966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253272" y="4044569"/>
              <a:ext cx="953588" cy="1133812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0867A2A7-46D1-4CC5-E2ED-CE364D9FEC0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863461" y="4044569"/>
              <a:ext cx="953588" cy="1133812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0D5B639C-B853-4A42-235B-6B62C70E1823}"/>
                </a:ext>
              </a:extLst>
            </p:cNvPr>
            <p:cNvCxnSpPr/>
            <p:nvPr/>
          </p:nvCxnSpPr>
          <p:spPr>
            <a:xfrm rot="16200000" flipV="1">
              <a:off x="6035161" y="4350080"/>
              <a:ext cx="0" cy="1476377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DE2A3EF-2C2F-9807-302E-8D32A0C27A2B}"/>
                </a:ext>
              </a:extLst>
            </p:cNvPr>
            <p:cNvGrpSpPr/>
            <p:nvPr/>
          </p:nvGrpSpPr>
          <p:grpSpPr>
            <a:xfrm>
              <a:off x="5353329" y="566637"/>
              <a:ext cx="1368425" cy="2426132"/>
              <a:chOff x="5414170" y="1002972"/>
              <a:chExt cx="1368425" cy="2426132"/>
            </a:xfrm>
          </p:grpSpPr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7C688160-D8CB-9A5F-0149-27A26F9CCC12}"/>
                  </a:ext>
                </a:extLst>
              </p:cNvPr>
              <p:cNvSpPr/>
              <p:nvPr/>
            </p:nvSpPr>
            <p:spPr>
              <a:xfrm>
                <a:off x="5414170" y="1355829"/>
                <a:ext cx="1368425" cy="2073275"/>
              </a:xfrm>
              <a:custGeom>
                <a:avLst/>
                <a:gdLst>
                  <a:gd name="connsiteX0" fmla="*/ 682625 w 1368425"/>
                  <a:gd name="connsiteY0" fmla="*/ 2073275 h 2073275"/>
                  <a:gd name="connsiteX1" fmla="*/ 0 w 1368425"/>
                  <a:gd name="connsiteY1" fmla="*/ 247650 h 2073275"/>
                  <a:gd name="connsiteX2" fmla="*/ 685800 w 1368425"/>
                  <a:gd name="connsiteY2" fmla="*/ 0 h 2073275"/>
                  <a:gd name="connsiteX3" fmla="*/ 1368425 w 1368425"/>
                  <a:gd name="connsiteY3" fmla="*/ 250825 h 2073275"/>
                  <a:gd name="connsiteX4" fmla="*/ 682625 w 1368425"/>
                  <a:gd name="connsiteY4" fmla="*/ 2073275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8425" h="2073275">
                    <a:moveTo>
                      <a:pt x="682625" y="2073275"/>
                    </a:moveTo>
                    <a:lnTo>
                      <a:pt x="0" y="247650"/>
                    </a:lnTo>
                    <a:lnTo>
                      <a:pt x="685800" y="0"/>
                    </a:lnTo>
                    <a:lnTo>
                      <a:pt x="1368425" y="250825"/>
                    </a:lnTo>
                    <a:lnTo>
                      <a:pt x="682625" y="207327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1C6B5E56-C061-0A0C-E997-B873BA12E07D}"/>
                  </a:ext>
                </a:extLst>
              </p:cNvPr>
              <p:cNvSpPr/>
              <p:nvPr/>
            </p:nvSpPr>
            <p:spPr>
              <a:xfrm>
                <a:off x="6066196" y="1307716"/>
                <a:ext cx="61200" cy="61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pic>
            <p:nvPicPr>
              <p:cNvPr id="48" name="Imagen 47">
                <a:extLst>
                  <a:ext uri="{FF2B5EF4-FFF2-40B4-BE49-F238E27FC236}">
                    <a16:creationId xmlns:a16="http://schemas.microsoft.com/office/drawing/2014/main" id="{00713461-16E4-1AAD-6173-2271CC313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4294" y="1002972"/>
                <a:ext cx="1302959" cy="248370"/>
              </a:xfrm>
              <a:prstGeom prst="rect">
                <a:avLst/>
              </a:prstGeom>
            </p:spPr>
          </p:pic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C7E79AC-E7F6-B6D3-0F01-69B10B76C01E}"/>
                </a:ext>
              </a:extLst>
            </p:cNvPr>
            <p:cNvGrpSpPr/>
            <p:nvPr/>
          </p:nvGrpSpPr>
          <p:grpSpPr>
            <a:xfrm>
              <a:off x="6044369" y="646324"/>
              <a:ext cx="2611916" cy="2348510"/>
              <a:chOff x="6096000" y="1080490"/>
              <a:chExt cx="2611916" cy="2348510"/>
            </a:xfrm>
          </p:grpSpPr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25D363B2-68E7-C604-9E7C-4C27B2E0ED99}"/>
                  </a:ext>
                </a:extLst>
              </p:cNvPr>
              <p:cNvSpPr/>
              <p:nvPr/>
            </p:nvSpPr>
            <p:spPr>
              <a:xfrm>
                <a:off x="6096000" y="1603375"/>
                <a:ext cx="1704975" cy="1825625"/>
              </a:xfrm>
              <a:custGeom>
                <a:avLst/>
                <a:gdLst>
                  <a:gd name="connsiteX0" fmla="*/ 0 w 1704975"/>
                  <a:gd name="connsiteY0" fmla="*/ 1825625 h 1825625"/>
                  <a:gd name="connsiteX1" fmla="*/ 685800 w 1704975"/>
                  <a:gd name="connsiteY1" fmla="*/ 0 h 1825625"/>
                  <a:gd name="connsiteX2" fmla="*/ 1358900 w 1704975"/>
                  <a:gd name="connsiteY2" fmla="*/ 241300 h 1825625"/>
                  <a:gd name="connsiteX3" fmla="*/ 1704975 w 1704975"/>
                  <a:gd name="connsiteY3" fmla="*/ 835025 h 1825625"/>
                  <a:gd name="connsiteX4" fmla="*/ 0 w 1704975"/>
                  <a:gd name="connsiteY4" fmla="*/ 1825625 h 182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825625">
                    <a:moveTo>
                      <a:pt x="0" y="1825625"/>
                    </a:moveTo>
                    <a:lnTo>
                      <a:pt x="685800" y="0"/>
                    </a:lnTo>
                    <a:lnTo>
                      <a:pt x="1358900" y="241300"/>
                    </a:lnTo>
                    <a:lnTo>
                      <a:pt x="1704975" y="835025"/>
                    </a:lnTo>
                    <a:lnTo>
                      <a:pt x="0" y="182562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51791CD1-1A78-F13F-55AF-9E648B933A98}"/>
                  </a:ext>
                </a:extLst>
              </p:cNvPr>
              <p:cNvSpPr/>
              <p:nvPr/>
            </p:nvSpPr>
            <p:spPr>
              <a:xfrm>
                <a:off x="7441764" y="1799096"/>
                <a:ext cx="61200" cy="61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8D88F3A6-669F-B987-0B23-BB96FDC9B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13137" y="1080490"/>
                <a:ext cx="1394779" cy="1045769"/>
              </a:xfrm>
              <a:prstGeom prst="rect">
                <a:avLst/>
              </a:prstGeom>
            </p:spPr>
          </p:pic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01A93BE4-B974-F519-312D-A0FF7A432DDE}"/>
                </a:ext>
              </a:extLst>
            </p:cNvPr>
            <p:cNvGrpSpPr/>
            <p:nvPr/>
          </p:nvGrpSpPr>
          <p:grpSpPr>
            <a:xfrm>
              <a:off x="6038884" y="2004730"/>
              <a:ext cx="3582603" cy="1335881"/>
              <a:chOff x="6096000" y="2443163"/>
              <a:chExt cx="3582603" cy="1335881"/>
            </a:xfrm>
          </p:grpSpPr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D14B7A7A-2E01-8422-B51E-905D4E7DE80A}"/>
                  </a:ext>
                </a:extLst>
              </p:cNvPr>
              <p:cNvSpPr/>
              <p:nvPr/>
            </p:nvSpPr>
            <p:spPr>
              <a:xfrm>
                <a:off x="6096000" y="2443163"/>
                <a:ext cx="2100263" cy="1335881"/>
              </a:xfrm>
              <a:custGeom>
                <a:avLst/>
                <a:gdLst>
                  <a:gd name="connsiteX0" fmla="*/ 0 w 2100263"/>
                  <a:gd name="connsiteY0" fmla="*/ 985837 h 1335881"/>
                  <a:gd name="connsiteX1" fmla="*/ 1707356 w 2100263"/>
                  <a:gd name="connsiteY1" fmla="*/ 0 h 1335881"/>
                  <a:gd name="connsiteX2" fmla="*/ 2100263 w 2100263"/>
                  <a:gd name="connsiteY2" fmla="*/ 671512 h 1335881"/>
                  <a:gd name="connsiteX3" fmla="*/ 1985963 w 2100263"/>
                  <a:gd name="connsiteY3" fmla="*/ 1335881 h 1335881"/>
                  <a:gd name="connsiteX4" fmla="*/ 0 w 2100263"/>
                  <a:gd name="connsiteY4" fmla="*/ 985837 h 1335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0263" h="1335881">
                    <a:moveTo>
                      <a:pt x="0" y="985837"/>
                    </a:moveTo>
                    <a:lnTo>
                      <a:pt x="1707356" y="0"/>
                    </a:lnTo>
                    <a:lnTo>
                      <a:pt x="2100263" y="671512"/>
                    </a:lnTo>
                    <a:lnTo>
                      <a:pt x="1985963" y="1335881"/>
                    </a:lnTo>
                    <a:lnTo>
                      <a:pt x="0" y="98583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0F73E415-8605-8E34-8FB9-48BFF923F97C}"/>
                  </a:ext>
                </a:extLst>
              </p:cNvPr>
              <p:cNvSpPr/>
              <p:nvPr/>
            </p:nvSpPr>
            <p:spPr>
              <a:xfrm>
                <a:off x="8189121" y="3084180"/>
                <a:ext cx="61200" cy="61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pic>
            <p:nvPicPr>
              <p:cNvPr id="42" name="Imagen 41">
                <a:extLst>
                  <a:ext uri="{FF2B5EF4-FFF2-40B4-BE49-F238E27FC236}">
                    <a16:creationId xmlns:a16="http://schemas.microsoft.com/office/drawing/2014/main" id="{BF55973E-207F-66D9-C8B6-2D33D98A0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42" y="2568610"/>
                <a:ext cx="1381661" cy="1084985"/>
              </a:xfrm>
              <a:prstGeom prst="rect">
                <a:avLst/>
              </a:prstGeom>
            </p:spPr>
          </p:pic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774A6A9-DC1A-A66B-B745-A169310AAC12}"/>
                </a:ext>
              </a:extLst>
            </p:cNvPr>
            <p:cNvGrpSpPr/>
            <p:nvPr/>
          </p:nvGrpSpPr>
          <p:grpSpPr>
            <a:xfrm>
              <a:off x="6034121" y="2997056"/>
              <a:ext cx="3962263" cy="1557338"/>
              <a:chOff x="6096000" y="3429000"/>
              <a:chExt cx="3962263" cy="1557338"/>
            </a:xfrm>
          </p:grpSpPr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219299D0-2625-88C5-2A00-ECFAED9BA557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1985963" cy="1557338"/>
              </a:xfrm>
              <a:custGeom>
                <a:avLst/>
                <a:gdLst>
                  <a:gd name="connsiteX0" fmla="*/ 0 w 1985963"/>
                  <a:gd name="connsiteY0" fmla="*/ 0 h 1557338"/>
                  <a:gd name="connsiteX1" fmla="*/ 1985963 w 1985963"/>
                  <a:gd name="connsiteY1" fmla="*/ 347663 h 1557338"/>
                  <a:gd name="connsiteX2" fmla="*/ 1852613 w 1985963"/>
                  <a:gd name="connsiteY2" fmla="*/ 1131094 h 1557338"/>
                  <a:gd name="connsiteX3" fmla="*/ 1340644 w 1985963"/>
                  <a:gd name="connsiteY3" fmla="*/ 1557338 h 1557338"/>
                  <a:gd name="connsiteX4" fmla="*/ 0 w 1985963"/>
                  <a:gd name="connsiteY4" fmla="*/ 0 h 155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5963" h="1557338">
                    <a:moveTo>
                      <a:pt x="0" y="0"/>
                    </a:moveTo>
                    <a:lnTo>
                      <a:pt x="1985963" y="347663"/>
                    </a:lnTo>
                    <a:lnTo>
                      <a:pt x="1852613" y="1131094"/>
                    </a:lnTo>
                    <a:lnTo>
                      <a:pt x="1340644" y="1557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47A5771C-B560-988B-0012-2AAB903F8504}"/>
                  </a:ext>
                </a:extLst>
              </p:cNvPr>
              <p:cNvSpPr/>
              <p:nvPr/>
            </p:nvSpPr>
            <p:spPr>
              <a:xfrm>
                <a:off x="7935901" y="4540414"/>
                <a:ext cx="61200" cy="61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pic>
            <p:nvPicPr>
              <p:cNvPr id="39" name="Imagen 38">
                <a:extLst>
                  <a:ext uri="{FF2B5EF4-FFF2-40B4-BE49-F238E27FC236}">
                    <a16:creationId xmlns:a16="http://schemas.microsoft.com/office/drawing/2014/main" id="{C1FA3CE0-1C91-B1F9-BB6C-1FDB1533B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1963" y="4416532"/>
                <a:ext cx="1976300" cy="313731"/>
              </a:xfrm>
              <a:prstGeom prst="rect">
                <a:avLst/>
              </a:prstGeom>
            </p:spPr>
          </p:pic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35B9317A-21D6-ADBB-1DA5-B902EF5DB5D0}"/>
                </a:ext>
              </a:extLst>
            </p:cNvPr>
            <p:cNvGrpSpPr/>
            <p:nvPr/>
          </p:nvGrpSpPr>
          <p:grpSpPr>
            <a:xfrm>
              <a:off x="6030399" y="2994668"/>
              <a:ext cx="2490408" cy="2739878"/>
              <a:chOff x="6096000" y="3425825"/>
              <a:chExt cx="2490408" cy="2739878"/>
            </a:xfrm>
          </p:grpSpPr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BC214D5C-FD39-BBDA-ECA7-48B82373B24A}"/>
                  </a:ext>
                </a:extLst>
              </p:cNvPr>
              <p:cNvSpPr/>
              <p:nvPr/>
            </p:nvSpPr>
            <p:spPr>
              <a:xfrm>
                <a:off x="6096000" y="3425825"/>
                <a:ext cx="1343025" cy="2076450"/>
              </a:xfrm>
              <a:custGeom>
                <a:avLst/>
                <a:gdLst>
                  <a:gd name="connsiteX0" fmla="*/ 0 w 1343025"/>
                  <a:gd name="connsiteY0" fmla="*/ 0 h 2076450"/>
                  <a:gd name="connsiteX1" fmla="*/ 1343025 w 1343025"/>
                  <a:gd name="connsiteY1" fmla="*/ 1562100 h 2076450"/>
                  <a:gd name="connsiteX2" fmla="*/ 736600 w 1343025"/>
                  <a:gd name="connsiteY2" fmla="*/ 2076450 h 2076450"/>
                  <a:gd name="connsiteX3" fmla="*/ 3175 w 1343025"/>
                  <a:gd name="connsiteY3" fmla="*/ 2076450 h 2076450"/>
                  <a:gd name="connsiteX4" fmla="*/ 0 w 1343025"/>
                  <a:gd name="connsiteY4" fmla="*/ 0 h 207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025" h="2076450">
                    <a:moveTo>
                      <a:pt x="0" y="0"/>
                    </a:moveTo>
                    <a:lnTo>
                      <a:pt x="1343025" y="1562100"/>
                    </a:lnTo>
                    <a:lnTo>
                      <a:pt x="736600" y="2076450"/>
                    </a:lnTo>
                    <a:lnTo>
                      <a:pt x="3175" y="2076450"/>
                    </a:lnTo>
                    <a:cubicBezTo>
                      <a:pt x="2117" y="1385358"/>
                      <a:pt x="1058" y="694267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994C7784-857A-1D37-3D31-7A596435B33E}"/>
                  </a:ext>
                </a:extLst>
              </p:cNvPr>
              <p:cNvSpPr/>
              <p:nvPr/>
            </p:nvSpPr>
            <p:spPr>
              <a:xfrm>
                <a:off x="6818314" y="5492858"/>
                <a:ext cx="61200" cy="61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C3D6CB53-1FFB-CA2C-F049-7FF181DD3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767512" y="5324730"/>
                <a:ext cx="1818896" cy="840973"/>
              </a:xfrm>
              <a:prstGeom prst="rect">
                <a:avLst/>
              </a:prstGeom>
            </p:spPr>
          </p:pic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F899FE7-7430-C235-1851-CB91948C0863}"/>
                </a:ext>
              </a:extLst>
            </p:cNvPr>
            <p:cNvGrpSpPr/>
            <p:nvPr/>
          </p:nvGrpSpPr>
          <p:grpSpPr>
            <a:xfrm>
              <a:off x="4394581" y="2997843"/>
              <a:ext cx="1797033" cy="2517541"/>
              <a:chOff x="4459296" y="3429000"/>
              <a:chExt cx="1797033" cy="2517541"/>
            </a:xfrm>
          </p:grpSpPr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71FA1EA3-7D13-357F-37D4-8F46F224FD28}"/>
                  </a:ext>
                </a:extLst>
              </p:cNvPr>
              <p:cNvSpPr/>
              <p:nvPr/>
            </p:nvSpPr>
            <p:spPr>
              <a:xfrm>
                <a:off x="4752975" y="3429000"/>
                <a:ext cx="1346200" cy="2073275"/>
              </a:xfrm>
              <a:custGeom>
                <a:avLst/>
                <a:gdLst>
                  <a:gd name="connsiteX0" fmla="*/ 1343025 w 1346200"/>
                  <a:gd name="connsiteY0" fmla="*/ 0 h 2073275"/>
                  <a:gd name="connsiteX1" fmla="*/ 1346200 w 1346200"/>
                  <a:gd name="connsiteY1" fmla="*/ 2073275 h 2073275"/>
                  <a:gd name="connsiteX2" fmla="*/ 612775 w 1346200"/>
                  <a:gd name="connsiteY2" fmla="*/ 2073275 h 2073275"/>
                  <a:gd name="connsiteX3" fmla="*/ 0 w 1346200"/>
                  <a:gd name="connsiteY3" fmla="*/ 1562100 h 2073275"/>
                  <a:gd name="connsiteX4" fmla="*/ 1343025 w 1346200"/>
                  <a:gd name="connsiteY4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6200" h="2073275">
                    <a:moveTo>
                      <a:pt x="1343025" y="0"/>
                    </a:moveTo>
                    <a:cubicBezTo>
                      <a:pt x="1344083" y="691092"/>
                      <a:pt x="1345142" y="1382183"/>
                      <a:pt x="1346200" y="2073275"/>
                    </a:cubicBezTo>
                    <a:lnTo>
                      <a:pt x="612775" y="2073275"/>
                    </a:lnTo>
                    <a:lnTo>
                      <a:pt x="0" y="1562100"/>
                    </a:lnTo>
                    <a:lnTo>
                      <a:pt x="13430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73F286A6-5239-BA28-2386-E36E4BE73CEC}"/>
                  </a:ext>
                </a:extLst>
              </p:cNvPr>
              <p:cNvSpPr/>
              <p:nvPr/>
            </p:nvSpPr>
            <p:spPr>
              <a:xfrm>
                <a:off x="5327212" y="5494004"/>
                <a:ext cx="61200" cy="61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pic>
            <p:nvPicPr>
              <p:cNvPr id="33" name="Imagen 32">
                <a:extLst>
                  <a:ext uri="{FF2B5EF4-FFF2-40B4-BE49-F238E27FC236}">
                    <a16:creationId xmlns:a16="http://schemas.microsoft.com/office/drawing/2014/main" id="{0C54C3BA-D8A4-F7D0-0C26-89F73C6BF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59296" y="5611024"/>
                <a:ext cx="1797033" cy="335517"/>
              </a:xfrm>
              <a:prstGeom prst="rect">
                <a:avLst/>
              </a:prstGeom>
            </p:spPr>
          </p:pic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5EDB7790-71E4-E9CD-8AAD-30B64B1C8E2D}"/>
                </a:ext>
              </a:extLst>
            </p:cNvPr>
            <p:cNvGrpSpPr/>
            <p:nvPr/>
          </p:nvGrpSpPr>
          <p:grpSpPr>
            <a:xfrm>
              <a:off x="2195617" y="2997057"/>
              <a:ext cx="3828660" cy="1562100"/>
              <a:chOff x="2267340" y="3429000"/>
              <a:chExt cx="3828660" cy="1562100"/>
            </a:xfrm>
          </p:grpSpPr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ADCA4546-3C7E-6108-B05E-890744D3459E}"/>
                  </a:ext>
                </a:extLst>
              </p:cNvPr>
              <p:cNvSpPr/>
              <p:nvPr/>
            </p:nvSpPr>
            <p:spPr>
              <a:xfrm>
                <a:off x="4110038" y="3429000"/>
                <a:ext cx="1985962" cy="1562100"/>
              </a:xfrm>
              <a:custGeom>
                <a:avLst/>
                <a:gdLst>
                  <a:gd name="connsiteX0" fmla="*/ 1985962 w 1985962"/>
                  <a:gd name="connsiteY0" fmla="*/ 0 h 1562100"/>
                  <a:gd name="connsiteX1" fmla="*/ 647700 w 1985962"/>
                  <a:gd name="connsiteY1" fmla="*/ 1562100 h 1562100"/>
                  <a:gd name="connsiteX2" fmla="*/ 130968 w 1985962"/>
                  <a:gd name="connsiteY2" fmla="*/ 1133475 h 1562100"/>
                  <a:gd name="connsiteX3" fmla="*/ 0 w 1985962"/>
                  <a:gd name="connsiteY3" fmla="*/ 350044 h 1562100"/>
                  <a:gd name="connsiteX4" fmla="*/ 1985962 w 1985962"/>
                  <a:gd name="connsiteY4" fmla="*/ 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5962" h="1562100">
                    <a:moveTo>
                      <a:pt x="1985962" y="0"/>
                    </a:moveTo>
                    <a:lnTo>
                      <a:pt x="647700" y="1562100"/>
                    </a:lnTo>
                    <a:lnTo>
                      <a:pt x="130968" y="1133475"/>
                    </a:lnTo>
                    <a:lnTo>
                      <a:pt x="0" y="350044"/>
                    </a:lnTo>
                    <a:lnTo>
                      <a:pt x="1985962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6B603607-72A7-A60E-8D3C-7C1516B5532B}"/>
                  </a:ext>
                </a:extLst>
              </p:cNvPr>
              <p:cNvSpPr/>
              <p:nvPr/>
            </p:nvSpPr>
            <p:spPr>
              <a:xfrm>
                <a:off x="4193402" y="4542170"/>
                <a:ext cx="61200" cy="61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7065AA00-B26A-DED9-142F-52B743206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7340" y="4415857"/>
                <a:ext cx="1842698" cy="310315"/>
              </a:xfrm>
              <a:prstGeom prst="rect">
                <a:avLst/>
              </a:prstGeom>
            </p:spPr>
          </p:pic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E8941A6-7996-785E-7816-8DF4CBABBAF3}"/>
                </a:ext>
              </a:extLst>
            </p:cNvPr>
            <p:cNvGrpSpPr/>
            <p:nvPr/>
          </p:nvGrpSpPr>
          <p:grpSpPr>
            <a:xfrm>
              <a:off x="3012547" y="2002231"/>
              <a:ext cx="3019214" cy="1338263"/>
              <a:chOff x="3076786" y="2440781"/>
              <a:chExt cx="3019214" cy="1338263"/>
            </a:xfrm>
          </p:grpSpPr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D5763E5D-D2CF-1579-D2C3-E4F552FDEAC3}"/>
                  </a:ext>
                </a:extLst>
              </p:cNvPr>
              <p:cNvSpPr/>
              <p:nvPr/>
            </p:nvSpPr>
            <p:spPr>
              <a:xfrm>
                <a:off x="3990975" y="2440781"/>
                <a:ext cx="2105025" cy="1338263"/>
              </a:xfrm>
              <a:custGeom>
                <a:avLst/>
                <a:gdLst>
                  <a:gd name="connsiteX0" fmla="*/ 2105025 w 2105025"/>
                  <a:gd name="connsiteY0" fmla="*/ 988219 h 1338263"/>
                  <a:gd name="connsiteX1" fmla="*/ 114300 w 2105025"/>
                  <a:gd name="connsiteY1" fmla="*/ 1338263 h 1338263"/>
                  <a:gd name="connsiteX2" fmla="*/ 0 w 2105025"/>
                  <a:gd name="connsiteY2" fmla="*/ 676275 h 1338263"/>
                  <a:gd name="connsiteX3" fmla="*/ 395288 w 2105025"/>
                  <a:gd name="connsiteY3" fmla="*/ 0 h 1338263"/>
                  <a:gd name="connsiteX4" fmla="*/ 2105025 w 2105025"/>
                  <a:gd name="connsiteY4" fmla="*/ 988219 h 133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5025" h="1338263">
                    <a:moveTo>
                      <a:pt x="2105025" y="988219"/>
                    </a:moveTo>
                    <a:lnTo>
                      <a:pt x="114300" y="1338263"/>
                    </a:lnTo>
                    <a:lnTo>
                      <a:pt x="0" y="676275"/>
                    </a:lnTo>
                    <a:lnTo>
                      <a:pt x="395288" y="0"/>
                    </a:lnTo>
                    <a:lnTo>
                      <a:pt x="2105025" y="9882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E7BA2E0A-2B75-A295-9AE1-24882BE9D8A5}"/>
                  </a:ext>
                </a:extLst>
              </p:cNvPr>
              <p:cNvSpPr/>
              <p:nvPr/>
            </p:nvSpPr>
            <p:spPr>
              <a:xfrm>
                <a:off x="3940661" y="3081797"/>
                <a:ext cx="61200" cy="61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1A461ADC-1F1D-2D00-1020-B4DEB3816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6786" y="2927748"/>
                <a:ext cx="800139" cy="296301"/>
              </a:xfrm>
              <a:prstGeom prst="rect">
                <a:avLst/>
              </a:prstGeom>
            </p:spPr>
          </p:pic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415C3DCB-506F-B708-5A18-A1ED0BB7FC96}"/>
                </a:ext>
              </a:extLst>
            </p:cNvPr>
            <p:cNvGrpSpPr/>
            <p:nvPr/>
          </p:nvGrpSpPr>
          <p:grpSpPr>
            <a:xfrm>
              <a:off x="3561395" y="1161906"/>
              <a:ext cx="2472533" cy="1831975"/>
              <a:chOff x="3623467" y="1600200"/>
              <a:chExt cx="2472533" cy="1831975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99821ED8-6094-E886-8CC4-BA6AD6408477}"/>
                  </a:ext>
                </a:extLst>
              </p:cNvPr>
              <p:cNvSpPr/>
              <p:nvPr/>
            </p:nvSpPr>
            <p:spPr>
              <a:xfrm>
                <a:off x="4689269" y="1799096"/>
                <a:ext cx="61200" cy="61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25501C92-298D-B2F5-7450-BD5BCB554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23467" y="1685028"/>
                <a:ext cx="979405" cy="270156"/>
              </a:xfrm>
              <a:prstGeom prst="rect">
                <a:avLst/>
              </a:prstGeom>
            </p:spPr>
          </p:pic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A2E8579B-FCC5-B1C3-5B58-75551795C81A}"/>
                  </a:ext>
                </a:extLst>
              </p:cNvPr>
              <p:cNvSpPr/>
              <p:nvPr/>
            </p:nvSpPr>
            <p:spPr>
              <a:xfrm>
                <a:off x="4387850" y="1600200"/>
                <a:ext cx="1708150" cy="1831975"/>
              </a:xfrm>
              <a:custGeom>
                <a:avLst/>
                <a:gdLst>
                  <a:gd name="connsiteX0" fmla="*/ 1708150 w 1708150"/>
                  <a:gd name="connsiteY0" fmla="*/ 1831975 h 1831975"/>
                  <a:gd name="connsiteX1" fmla="*/ 0 w 1708150"/>
                  <a:gd name="connsiteY1" fmla="*/ 835025 h 1831975"/>
                  <a:gd name="connsiteX2" fmla="*/ 346075 w 1708150"/>
                  <a:gd name="connsiteY2" fmla="*/ 247650 h 1831975"/>
                  <a:gd name="connsiteX3" fmla="*/ 1022350 w 1708150"/>
                  <a:gd name="connsiteY3" fmla="*/ 0 h 1831975"/>
                  <a:gd name="connsiteX4" fmla="*/ 1708150 w 1708150"/>
                  <a:gd name="connsiteY4" fmla="*/ 1831975 h 183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8150" h="1831975">
                    <a:moveTo>
                      <a:pt x="1708150" y="1831975"/>
                    </a:moveTo>
                    <a:lnTo>
                      <a:pt x="0" y="835025"/>
                    </a:lnTo>
                    <a:lnTo>
                      <a:pt x="346075" y="247650"/>
                    </a:lnTo>
                    <a:lnTo>
                      <a:pt x="1022350" y="0"/>
                    </a:lnTo>
                    <a:lnTo>
                      <a:pt x="1708150" y="183197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</p:grpSp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1E65461D-D23B-AD55-DF9E-352C453A217D}"/>
              </a:ext>
            </a:extLst>
          </p:cNvPr>
          <p:cNvSpPr txBox="1"/>
          <p:nvPr/>
        </p:nvSpPr>
        <p:spPr>
          <a:xfrm>
            <a:off x="7749044" y="1199815"/>
            <a:ext cx="3159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dirty="0"/>
              <a:t>Estático. Simetría esférica</a:t>
            </a: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FA3F0078-6A7F-9146-1BD3-9D07687B807B}"/>
              </a:ext>
            </a:extLst>
          </p:cNvPr>
          <p:cNvGrpSpPr/>
          <p:nvPr/>
        </p:nvGrpSpPr>
        <p:grpSpPr>
          <a:xfrm>
            <a:off x="396150" y="2572757"/>
            <a:ext cx="5839810" cy="2160000"/>
            <a:chOff x="558258" y="4385197"/>
            <a:chExt cx="5839810" cy="2160000"/>
          </a:xfrm>
        </p:grpSpPr>
        <p:sp>
          <p:nvSpPr>
            <p:cNvPr id="54" name="Google Shape;150;p15">
              <a:extLst>
                <a:ext uri="{FF2B5EF4-FFF2-40B4-BE49-F238E27FC236}">
                  <a16:creationId xmlns:a16="http://schemas.microsoft.com/office/drawing/2014/main" id="{CA6B5C5B-7109-F26B-6E2F-870B0F3A7960}"/>
                </a:ext>
              </a:extLst>
            </p:cNvPr>
            <p:cNvSpPr/>
            <p:nvPr/>
          </p:nvSpPr>
          <p:spPr>
            <a:xfrm>
              <a:off x="558258" y="4385197"/>
              <a:ext cx="2160000" cy="21600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066800" h="1066800"/>
              <a:bevelB w="1066800" h="10668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890F3B9E-3C44-7AAC-7906-11CF5D78C545}"/>
                </a:ext>
              </a:extLst>
            </p:cNvPr>
            <p:cNvSpPr txBox="1"/>
            <p:nvPr/>
          </p:nvSpPr>
          <p:spPr>
            <a:xfrm>
              <a:off x="2928511" y="4564315"/>
              <a:ext cx="346955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2000" dirty="0"/>
                <a:t>Distribución de materia estática y </a:t>
              </a:r>
              <a:r>
                <a:rPr lang="es-CO" sz="2000" dirty="0" err="1"/>
                <a:t>autogravitante</a:t>
              </a:r>
              <a:endParaRPr lang="es-CO" sz="2000" dirty="0"/>
            </a:p>
            <a:p>
              <a:endParaRPr lang="es-CO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2000" dirty="0"/>
                <a:t>Equilibrio hidrostático</a:t>
              </a:r>
            </a:p>
            <a:p>
              <a:endParaRPr lang="es-CO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2000" dirty="0"/>
                <a:t>Simetría esférica</a:t>
              </a:r>
            </a:p>
          </p:txBody>
        </p:sp>
      </p:grp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305276C-98FB-D70F-0D8B-E367E3BD5A55}"/>
              </a:ext>
            </a:extLst>
          </p:cNvPr>
          <p:cNvSpPr txBox="1"/>
          <p:nvPr/>
        </p:nvSpPr>
        <p:spPr>
          <a:xfrm>
            <a:off x="11841820" y="65176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34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C1DCDB6-0366-BE89-26A2-DE20A390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60" y="801893"/>
            <a:ext cx="6233991" cy="6202022"/>
          </a:xfrm>
          <a:prstGeom prst="rect">
            <a:avLst/>
          </a:prstGeom>
        </p:spPr>
      </p:pic>
      <p:sp>
        <p:nvSpPr>
          <p:cNvPr id="6" name="Google Shape;254;p8">
            <a:extLst>
              <a:ext uri="{FF2B5EF4-FFF2-40B4-BE49-F238E27FC236}">
                <a16:creationId xmlns:a16="http://schemas.microsoft.com/office/drawing/2014/main" id="{8A166E66-444B-F1B8-F187-5964AC58A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rPr lang="es-CO" dirty="0"/>
              <a:t>Resultados publicados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F25AEA-7B8E-C194-C313-BB6065FD2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6" y="2082914"/>
            <a:ext cx="2133333" cy="381214"/>
          </a:xfrm>
          <a:prstGeom prst="rect">
            <a:avLst/>
          </a:prstGeom>
        </p:spPr>
      </p:pic>
      <p:sp>
        <p:nvSpPr>
          <p:cNvPr id="8" name="CuadroTexto 4">
            <a:extLst>
              <a:ext uri="{FF2B5EF4-FFF2-40B4-BE49-F238E27FC236}">
                <a16:creationId xmlns:a16="http://schemas.microsoft.com/office/drawing/2014/main" id="{EC118566-35A1-357D-C2C3-0B2B0609014A}"/>
              </a:ext>
            </a:extLst>
          </p:cNvPr>
          <p:cNvSpPr txBox="1"/>
          <p:nvPr/>
        </p:nvSpPr>
        <p:spPr>
          <a:xfrm>
            <a:off x="388766" y="4213536"/>
            <a:ext cx="3142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/>
            <a:r>
              <a:rPr lang="es-CO" sz="2000" dirty="0">
                <a:latin typeface="+mn-lt"/>
              </a:rPr>
              <a:t>La anisotropía aumenta</a:t>
            </a:r>
            <a:r>
              <a:rPr lang="es-CO" sz="2000" dirty="0"/>
              <a:t> el número de modelos aceptables</a:t>
            </a:r>
            <a:endParaRPr lang="es-CO" sz="2000" dirty="0">
              <a:latin typeface="+mn-lt"/>
            </a:endParaRP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FB333094-A246-50D8-EF86-4F94AAA70BE4}"/>
              </a:ext>
            </a:extLst>
          </p:cNvPr>
          <p:cNvSpPr txBox="1"/>
          <p:nvPr/>
        </p:nvSpPr>
        <p:spPr>
          <a:xfrm>
            <a:off x="388767" y="2984889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/>
            <a:r>
              <a:rPr lang="es-CO" sz="2000" dirty="0">
                <a:latin typeface="+mn-lt"/>
              </a:rPr>
              <a:t>C: factor de anisotropía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E3BA93-6F3B-5FF1-C8CD-0FD9DFA70A22}"/>
              </a:ext>
            </a:extLst>
          </p:cNvPr>
          <p:cNvSpPr txBox="1"/>
          <p:nvPr/>
        </p:nvSpPr>
        <p:spPr>
          <a:xfrm>
            <a:off x="11841820" y="65176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1829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CO" dirty="0"/>
              <a:t>Resultados publicados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FE3B8DC-B805-DAFF-FC7D-864FDACEE897}"/>
              </a:ext>
            </a:extLst>
          </p:cNvPr>
          <p:cNvGrpSpPr/>
          <p:nvPr/>
        </p:nvGrpSpPr>
        <p:grpSpPr>
          <a:xfrm>
            <a:off x="115883" y="809423"/>
            <a:ext cx="10107039" cy="3832699"/>
            <a:chOff x="155641" y="1079767"/>
            <a:chExt cx="10107039" cy="383269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846ABB0-0CB4-1342-94C5-8D9CA478E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106" y="1118680"/>
              <a:ext cx="9888074" cy="3673068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3AEC83E-3D15-5FC1-38C1-9D7D349B5AFB}"/>
                </a:ext>
              </a:extLst>
            </p:cNvPr>
            <p:cNvSpPr/>
            <p:nvPr/>
          </p:nvSpPr>
          <p:spPr>
            <a:xfrm>
              <a:off x="155641" y="1079767"/>
              <a:ext cx="10107039" cy="38326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18FBC0C-1AC0-1E1E-EF4C-B904FF2BEE76}"/>
              </a:ext>
            </a:extLst>
          </p:cNvPr>
          <p:cNvGrpSpPr/>
          <p:nvPr/>
        </p:nvGrpSpPr>
        <p:grpSpPr>
          <a:xfrm>
            <a:off x="4108393" y="5243586"/>
            <a:ext cx="3648852" cy="1532156"/>
            <a:chOff x="2941134" y="4759913"/>
            <a:chExt cx="3648852" cy="1532156"/>
          </a:xfrm>
        </p:grpSpPr>
        <p:sp>
          <p:nvSpPr>
            <p:cNvPr id="7" name="CuadroTexto 4">
              <a:extLst>
                <a:ext uri="{FF2B5EF4-FFF2-40B4-BE49-F238E27FC236}">
                  <a16:creationId xmlns:a16="http://schemas.microsoft.com/office/drawing/2014/main" id="{C398DC0B-A824-F69B-DD21-AF01173364E5}"/>
                </a:ext>
              </a:extLst>
            </p:cNvPr>
            <p:cNvSpPr txBox="1"/>
            <p:nvPr/>
          </p:nvSpPr>
          <p:spPr>
            <a:xfrm>
              <a:off x="2941134" y="5064326"/>
              <a:ext cx="364885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/>
              <a:r>
                <a:rPr lang="es-CO" sz="2000" b="1" dirty="0">
                  <a:latin typeface="+mn-lt"/>
                </a:rPr>
                <a:t>Patricia Rosales</a:t>
              </a:r>
            </a:p>
            <a:p>
              <a:pPr marL="228600"/>
              <a:r>
                <a:rPr lang="es-CO" sz="2000" b="1" dirty="0"/>
                <a:t>		       (UCV)</a:t>
              </a:r>
            </a:p>
            <a:p>
              <a:pPr marL="228600"/>
              <a:r>
                <a:rPr lang="es-CO" sz="2000" b="1" dirty="0">
                  <a:latin typeface="+mn-lt"/>
                </a:rPr>
                <a:t>Daniel Rodríguez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43733EA-9012-0116-FAFC-27193FDDF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3325200" y="4759913"/>
              <a:ext cx="1584587" cy="1532156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3F75B6-70D5-0C89-1C43-95C84E2401D1}"/>
              </a:ext>
            </a:extLst>
          </p:cNvPr>
          <p:cNvSpPr txBox="1"/>
          <p:nvPr/>
        </p:nvSpPr>
        <p:spPr>
          <a:xfrm>
            <a:off x="1702766" y="5809609"/>
            <a:ext cx="1901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800" dirty="0"/>
              <a:t> </a:t>
            </a:r>
            <a:r>
              <a:rPr lang="es-CO" sz="2000" dirty="0"/>
              <a:t>Pasantía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829EED-1A93-D554-266A-09C8ABEDCEF1}"/>
              </a:ext>
            </a:extLst>
          </p:cNvPr>
          <p:cNvSpPr txBox="1"/>
          <p:nvPr/>
        </p:nvSpPr>
        <p:spPr>
          <a:xfrm>
            <a:off x="8261389" y="5655721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800" dirty="0"/>
              <a:t> </a:t>
            </a:r>
            <a:r>
              <a:rPr lang="es-CO" sz="2000" dirty="0"/>
              <a:t>Aceptabilidad física </a:t>
            </a:r>
          </a:p>
          <a:p>
            <a:pPr algn="ctr"/>
            <a:r>
              <a:rPr lang="es-CO" sz="2000" dirty="0"/>
              <a:t>Desacople gravitacional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90EDF96-35F0-7022-E307-C6E5D4A927F1}"/>
              </a:ext>
            </a:extLst>
          </p:cNvPr>
          <p:cNvSpPr/>
          <p:nvPr/>
        </p:nvSpPr>
        <p:spPr>
          <a:xfrm>
            <a:off x="1481210" y="5243586"/>
            <a:ext cx="9766459" cy="15321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880147B-1C9E-B964-AE7B-7D3C8269208A}"/>
              </a:ext>
            </a:extLst>
          </p:cNvPr>
          <p:cNvCxnSpPr>
            <a:cxnSpLocks/>
          </p:cNvCxnSpPr>
          <p:nvPr/>
        </p:nvCxnSpPr>
        <p:spPr>
          <a:xfrm>
            <a:off x="-136187" y="4941652"/>
            <a:ext cx="12675140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B858A6-9DC8-0F97-DAAD-0BECFFEF346F}"/>
              </a:ext>
            </a:extLst>
          </p:cNvPr>
          <p:cNvSpPr txBox="1"/>
          <p:nvPr/>
        </p:nvSpPr>
        <p:spPr>
          <a:xfrm>
            <a:off x="11841820" y="65176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734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C69B2-D476-0FB7-7CD6-A77579BF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Doctorado </a:t>
            </a:r>
            <a:r>
              <a:rPr lang="es-CO"/>
              <a:t>en física (2022 – 2025)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AAB419-1A1C-2EF9-FE7D-595095983A56}"/>
              </a:ext>
            </a:extLst>
          </p:cNvPr>
          <p:cNvSpPr txBox="1"/>
          <p:nvPr/>
        </p:nvSpPr>
        <p:spPr>
          <a:xfrm>
            <a:off x="1596175" y="153555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800" b="1" dirty="0"/>
              <a:t>Rotatorio. Simetría axial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4BCBFD-E69A-ECF8-7D10-CB0585A4D6DE}"/>
              </a:ext>
            </a:extLst>
          </p:cNvPr>
          <p:cNvSpPr txBox="1"/>
          <p:nvPr/>
        </p:nvSpPr>
        <p:spPr>
          <a:xfrm>
            <a:off x="7146791" y="153957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800" b="1" dirty="0"/>
              <a:t>Condiciones de aceptabilidad física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344D10-7C97-88C7-0B11-B5E749B36225}"/>
              </a:ext>
            </a:extLst>
          </p:cNvPr>
          <p:cNvSpPr txBox="1"/>
          <p:nvPr/>
        </p:nvSpPr>
        <p:spPr>
          <a:xfrm>
            <a:off x="9336804" y="6134384"/>
            <a:ext cx="236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dirty="0"/>
              <a:t>Final de 2025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9B6AEE10-7F6D-6EB8-F9B5-763B28F8497B}"/>
              </a:ext>
            </a:extLst>
          </p:cNvPr>
          <p:cNvGrpSpPr/>
          <p:nvPr/>
        </p:nvGrpSpPr>
        <p:grpSpPr>
          <a:xfrm>
            <a:off x="7611353" y="2355875"/>
            <a:ext cx="3024151" cy="3295208"/>
            <a:chOff x="7407866" y="2295689"/>
            <a:chExt cx="3024151" cy="3295208"/>
          </a:xfrm>
        </p:grpSpPr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C063A0D3-AEFB-3F2A-6367-03FC5B79FFB9}"/>
                </a:ext>
              </a:extLst>
            </p:cNvPr>
            <p:cNvSpPr/>
            <p:nvPr/>
          </p:nvSpPr>
          <p:spPr>
            <a:xfrm rot="796671">
              <a:off x="7880674" y="2394033"/>
              <a:ext cx="964988" cy="1462035"/>
            </a:xfrm>
            <a:custGeom>
              <a:avLst/>
              <a:gdLst>
                <a:gd name="connsiteX0" fmla="*/ 682625 w 1368425"/>
                <a:gd name="connsiteY0" fmla="*/ 2073275 h 2073275"/>
                <a:gd name="connsiteX1" fmla="*/ 0 w 1368425"/>
                <a:gd name="connsiteY1" fmla="*/ 247650 h 2073275"/>
                <a:gd name="connsiteX2" fmla="*/ 685800 w 1368425"/>
                <a:gd name="connsiteY2" fmla="*/ 0 h 2073275"/>
                <a:gd name="connsiteX3" fmla="*/ 1368425 w 1368425"/>
                <a:gd name="connsiteY3" fmla="*/ 250825 h 2073275"/>
                <a:gd name="connsiteX4" fmla="*/ 682625 w 1368425"/>
                <a:gd name="connsiteY4" fmla="*/ 2073275 h 20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25" h="2073275">
                  <a:moveTo>
                    <a:pt x="682625" y="2073275"/>
                  </a:moveTo>
                  <a:lnTo>
                    <a:pt x="0" y="247650"/>
                  </a:lnTo>
                  <a:lnTo>
                    <a:pt x="685800" y="0"/>
                  </a:lnTo>
                  <a:lnTo>
                    <a:pt x="1368425" y="250825"/>
                  </a:lnTo>
                  <a:lnTo>
                    <a:pt x="682625" y="20732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142A08BA-6765-CF47-5BC8-A47DE9E1A4B2}"/>
                </a:ext>
              </a:extLst>
            </p:cNvPr>
            <p:cNvSpPr/>
            <p:nvPr/>
          </p:nvSpPr>
          <p:spPr>
            <a:xfrm rot="7281973">
              <a:off x="9197337" y="4158505"/>
              <a:ext cx="964988" cy="1462035"/>
            </a:xfrm>
            <a:custGeom>
              <a:avLst/>
              <a:gdLst>
                <a:gd name="connsiteX0" fmla="*/ 682625 w 1368425"/>
                <a:gd name="connsiteY0" fmla="*/ 2073275 h 2073275"/>
                <a:gd name="connsiteX1" fmla="*/ 0 w 1368425"/>
                <a:gd name="connsiteY1" fmla="*/ 247650 h 2073275"/>
                <a:gd name="connsiteX2" fmla="*/ 685800 w 1368425"/>
                <a:gd name="connsiteY2" fmla="*/ 0 h 2073275"/>
                <a:gd name="connsiteX3" fmla="*/ 1368425 w 1368425"/>
                <a:gd name="connsiteY3" fmla="*/ 250825 h 2073275"/>
                <a:gd name="connsiteX4" fmla="*/ 682625 w 1368425"/>
                <a:gd name="connsiteY4" fmla="*/ 2073275 h 20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25" h="2073275">
                  <a:moveTo>
                    <a:pt x="682625" y="2073275"/>
                  </a:moveTo>
                  <a:lnTo>
                    <a:pt x="0" y="247650"/>
                  </a:lnTo>
                  <a:lnTo>
                    <a:pt x="685800" y="0"/>
                  </a:lnTo>
                  <a:lnTo>
                    <a:pt x="1368425" y="250825"/>
                  </a:lnTo>
                  <a:lnTo>
                    <a:pt x="682625" y="20732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C31075AE-C781-3ED7-ABB7-884DC1D9E154}"/>
                </a:ext>
              </a:extLst>
            </p:cNvPr>
            <p:cNvSpPr/>
            <p:nvPr/>
          </p:nvSpPr>
          <p:spPr>
            <a:xfrm rot="14687414">
              <a:off x="7728484" y="3872599"/>
              <a:ext cx="964988" cy="1462035"/>
            </a:xfrm>
            <a:custGeom>
              <a:avLst/>
              <a:gdLst>
                <a:gd name="connsiteX0" fmla="*/ 682625 w 1368425"/>
                <a:gd name="connsiteY0" fmla="*/ 2073275 h 2073275"/>
                <a:gd name="connsiteX1" fmla="*/ 0 w 1368425"/>
                <a:gd name="connsiteY1" fmla="*/ 247650 h 2073275"/>
                <a:gd name="connsiteX2" fmla="*/ 685800 w 1368425"/>
                <a:gd name="connsiteY2" fmla="*/ 0 h 2073275"/>
                <a:gd name="connsiteX3" fmla="*/ 1368425 w 1368425"/>
                <a:gd name="connsiteY3" fmla="*/ 250825 h 2073275"/>
                <a:gd name="connsiteX4" fmla="*/ 682625 w 1368425"/>
                <a:gd name="connsiteY4" fmla="*/ 2073275 h 20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25" h="2073275">
                  <a:moveTo>
                    <a:pt x="682625" y="2073275"/>
                  </a:moveTo>
                  <a:lnTo>
                    <a:pt x="0" y="247650"/>
                  </a:lnTo>
                  <a:lnTo>
                    <a:pt x="685800" y="0"/>
                  </a:lnTo>
                  <a:lnTo>
                    <a:pt x="1368425" y="250825"/>
                  </a:lnTo>
                  <a:lnTo>
                    <a:pt x="682625" y="20732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A905B4B4-021A-E2EC-6F83-8383ACE61958}"/>
                </a:ext>
              </a:extLst>
            </p:cNvPr>
            <p:cNvSpPr/>
            <p:nvPr/>
          </p:nvSpPr>
          <p:spPr>
            <a:xfrm rot="6623388">
              <a:off x="9335544" y="3682286"/>
              <a:ext cx="964988" cy="1227959"/>
            </a:xfrm>
            <a:custGeom>
              <a:avLst/>
              <a:gdLst>
                <a:gd name="connsiteX0" fmla="*/ 682625 w 1368425"/>
                <a:gd name="connsiteY0" fmla="*/ 2073275 h 2073275"/>
                <a:gd name="connsiteX1" fmla="*/ 0 w 1368425"/>
                <a:gd name="connsiteY1" fmla="*/ 247650 h 2073275"/>
                <a:gd name="connsiteX2" fmla="*/ 685800 w 1368425"/>
                <a:gd name="connsiteY2" fmla="*/ 0 h 2073275"/>
                <a:gd name="connsiteX3" fmla="*/ 1368425 w 1368425"/>
                <a:gd name="connsiteY3" fmla="*/ 250825 h 2073275"/>
                <a:gd name="connsiteX4" fmla="*/ 682625 w 1368425"/>
                <a:gd name="connsiteY4" fmla="*/ 2073275 h 20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25" h="2073275">
                  <a:moveTo>
                    <a:pt x="682625" y="2073275"/>
                  </a:moveTo>
                  <a:lnTo>
                    <a:pt x="0" y="247650"/>
                  </a:lnTo>
                  <a:lnTo>
                    <a:pt x="685800" y="0"/>
                  </a:lnTo>
                  <a:lnTo>
                    <a:pt x="1368425" y="250825"/>
                  </a:lnTo>
                  <a:lnTo>
                    <a:pt x="682625" y="20732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 dirty="0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F728280F-30FF-E1EF-C790-B358E2D4A810}"/>
                </a:ext>
              </a:extLst>
            </p:cNvPr>
            <p:cNvSpPr/>
            <p:nvPr/>
          </p:nvSpPr>
          <p:spPr>
            <a:xfrm rot="12801117">
              <a:off x="7937056" y="3333190"/>
              <a:ext cx="964988" cy="1462035"/>
            </a:xfrm>
            <a:custGeom>
              <a:avLst/>
              <a:gdLst>
                <a:gd name="connsiteX0" fmla="*/ 682625 w 1368425"/>
                <a:gd name="connsiteY0" fmla="*/ 2073275 h 2073275"/>
                <a:gd name="connsiteX1" fmla="*/ 0 w 1368425"/>
                <a:gd name="connsiteY1" fmla="*/ 247650 h 2073275"/>
                <a:gd name="connsiteX2" fmla="*/ 685800 w 1368425"/>
                <a:gd name="connsiteY2" fmla="*/ 0 h 2073275"/>
                <a:gd name="connsiteX3" fmla="*/ 1368425 w 1368425"/>
                <a:gd name="connsiteY3" fmla="*/ 250825 h 2073275"/>
                <a:gd name="connsiteX4" fmla="*/ 682625 w 1368425"/>
                <a:gd name="connsiteY4" fmla="*/ 2073275 h 20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25" h="2073275">
                  <a:moveTo>
                    <a:pt x="682625" y="2073275"/>
                  </a:moveTo>
                  <a:lnTo>
                    <a:pt x="0" y="247650"/>
                  </a:lnTo>
                  <a:lnTo>
                    <a:pt x="685800" y="0"/>
                  </a:lnTo>
                  <a:lnTo>
                    <a:pt x="1368425" y="250825"/>
                  </a:lnTo>
                  <a:lnTo>
                    <a:pt x="682625" y="20732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2CFB1B66-21CF-7CED-F4E6-BB41FC66C162}"/>
                </a:ext>
              </a:extLst>
            </p:cNvPr>
            <p:cNvSpPr/>
            <p:nvPr/>
          </p:nvSpPr>
          <p:spPr>
            <a:xfrm rot="2443167">
              <a:off x="9421163" y="3168968"/>
              <a:ext cx="964988" cy="1462035"/>
            </a:xfrm>
            <a:custGeom>
              <a:avLst/>
              <a:gdLst>
                <a:gd name="connsiteX0" fmla="*/ 682625 w 1368425"/>
                <a:gd name="connsiteY0" fmla="*/ 2073275 h 2073275"/>
                <a:gd name="connsiteX1" fmla="*/ 0 w 1368425"/>
                <a:gd name="connsiteY1" fmla="*/ 247650 h 2073275"/>
                <a:gd name="connsiteX2" fmla="*/ 685800 w 1368425"/>
                <a:gd name="connsiteY2" fmla="*/ 0 h 2073275"/>
                <a:gd name="connsiteX3" fmla="*/ 1368425 w 1368425"/>
                <a:gd name="connsiteY3" fmla="*/ 250825 h 2073275"/>
                <a:gd name="connsiteX4" fmla="*/ 682625 w 1368425"/>
                <a:gd name="connsiteY4" fmla="*/ 2073275 h 20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25" h="2073275">
                  <a:moveTo>
                    <a:pt x="682625" y="2073275"/>
                  </a:moveTo>
                  <a:lnTo>
                    <a:pt x="0" y="247650"/>
                  </a:lnTo>
                  <a:lnTo>
                    <a:pt x="685800" y="0"/>
                  </a:lnTo>
                  <a:lnTo>
                    <a:pt x="1368425" y="250825"/>
                  </a:lnTo>
                  <a:lnTo>
                    <a:pt x="682625" y="20732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B82F3C29-B322-EDCF-75D8-06E5106348F7}"/>
                </a:ext>
              </a:extLst>
            </p:cNvPr>
            <p:cNvSpPr/>
            <p:nvPr/>
          </p:nvSpPr>
          <p:spPr>
            <a:xfrm rot="20229874">
              <a:off x="8671926" y="2420335"/>
              <a:ext cx="964988" cy="1462035"/>
            </a:xfrm>
            <a:custGeom>
              <a:avLst/>
              <a:gdLst>
                <a:gd name="connsiteX0" fmla="*/ 682625 w 1368425"/>
                <a:gd name="connsiteY0" fmla="*/ 2073275 h 2073275"/>
                <a:gd name="connsiteX1" fmla="*/ 0 w 1368425"/>
                <a:gd name="connsiteY1" fmla="*/ 247650 h 2073275"/>
                <a:gd name="connsiteX2" fmla="*/ 685800 w 1368425"/>
                <a:gd name="connsiteY2" fmla="*/ 0 h 2073275"/>
                <a:gd name="connsiteX3" fmla="*/ 1368425 w 1368425"/>
                <a:gd name="connsiteY3" fmla="*/ 250825 h 2073275"/>
                <a:gd name="connsiteX4" fmla="*/ 682625 w 1368425"/>
                <a:gd name="connsiteY4" fmla="*/ 2073275 h 20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25" h="2073275">
                  <a:moveTo>
                    <a:pt x="682625" y="2073275"/>
                  </a:moveTo>
                  <a:lnTo>
                    <a:pt x="0" y="247650"/>
                  </a:lnTo>
                  <a:lnTo>
                    <a:pt x="685800" y="0"/>
                  </a:lnTo>
                  <a:lnTo>
                    <a:pt x="1368425" y="250825"/>
                  </a:lnTo>
                  <a:lnTo>
                    <a:pt x="682625" y="20732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F4346918-223F-F1AB-12DF-31DB2CF59115}"/>
                </a:ext>
              </a:extLst>
            </p:cNvPr>
            <p:cNvSpPr/>
            <p:nvPr/>
          </p:nvSpPr>
          <p:spPr>
            <a:xfrm rot="321742">
              <a:off x="8696626" y="3245509"/>
              <a:ext cx="964988" cy="1462035"/>
            </a:xfrm>
            <a:custGeom>
              <a:avLst/>
              <a:gdLst>
                <a:gd name="connsiteX0" fmla="*/ 682625 w 1368425"/>
                <a:gd name="connsiteY0" fmla="*/ 2073275 h 2073275"/>
                <a:gd name="connsiteX1" fmla="*/ 0 w 1368425"/>
                <a:gd name="connsiteY1" fmla="*/ 247650 h 2073275"/>
                <a:gd name="connsiteX2" fmla="*/ 685800 w 1368425"/>
                <a:gd name="connsiteY2" fmla="*/ 0 h 2073275"/>
                <a:gd name="connsiteX3" fmla="*/ 1368425 w 1368425"/>
                <a:gd name="connsiteY3" fmla="*/ 250825 h 2073275"/>
                <a:gd name="connsiteX4" fmla="*/ 682625 w 1368425"/>
                <a:gd name="connsiteY4" fmla="*/ 2073275 h 20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25" h="2073275">
                  <a:moveTo>
                    <a:pt x="682625" y="2073275"/>
                  </a:moveTo>
                  <a:lnTo>
                    <a:pt x="0" y="247650"/>
                  </a:lnTo>
                  <a:lnTo>
                    <a:pt x="685800" y="0"/>
                  </a:lnTo>
                  <a:lnTo>
                    <a:pt x="1368425" y="250825"/>
                  </a:lnTo>
                  <a:lnTo>
                    <a:pt x="682625" y="20732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BA3D0CC5-6B5C-EFFE-3EE8-CDE2C6E69079}"/>
                </a:ext>
              </a:extLst>
            </p:cNvPr>
            <p:cNvSpPr/>
            <p:nvPr/>
          </p:nvSpPr>
          <p:spPr>
            <a:xfrm rot="13057258">
              <a:off x="8415881" y="4128862"/>
              <a:ext cx="964988" cy="1462035"/>
            </a:xfrm>
            <a:custGeom>
              <a:avLst/>
              <a:gdLst>
                <a:gd name="connsiteX0" fmla="*/ 682625 w 1368425"/>
                <a:gd name="connsiteY0" fmla="*/ 2073275 h 2073275"/>
                <a:gd name="connsiteX1" fmla="*/ 0 w 1368425"/>
                <a:gd name="connsiteY1" fmla="*/ 247650 h 2073275"/>
                <a:gd name="connsiteX2" fmla="*/ 685800 w 1368425"/>
                <a:gd name="connsiteY2" fmla="*/ 0 h 2073275"/>
                <a:gd name="connsiteX3" fmla="*/ 1368425 w 1368425"/>
                <a:gd name="connsiteY3" fmla="*/ 250825 h 2073275"/>
                <a:gd name="connsiteX4" fmla="*/ 682625 w 1368425"/>
                <a:gd name="connsiteY4" fmla="*/ 2073275 h 20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25" h="2073275">
                  <a:moveTo>
                    <a:pt x="682625" y="2073275"/>
                  </a:moveTo>
                  <a:lnTo>
                    <a:pt x="0" y="247650"/>
                  </a:lnTo>
                  <a:lnTo>
                    <a:pt x="685800" y="0"/>
                  </a:lnTo>
                  <a:lnTo>
                    <a:pt x="1368425" y="250825"/>
                  </a:lnTo>
                  <a:lnTo>
                    <a:pt x="682625" y="20732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A5C4220D-B7BA-5670-04DD-6FB5D74B92C7}"/>
                </a:ext>
              </a:extLst>
            </p:cNvPr>
            <p:cNvSpPr/>
            <p:nvPr/>
          </p:nvSpPr>
          <p:spPr>
            <a:xfrm rot="2090535">
              <a:off x="9264848" y="2295689"/>
              <a:ext cx="964988" cy="1462035"/>
            </a:xfrm>
            <a:custGeom>
              <a:avLst/>
              <a:gdLst>
                <a:gd name="connsiteX0" fmla="*/ 682625 w 1368425"/>
                <a:gd name="connsiteY0" fmla="*/ 2073275 h 2073275"/>
                <a:gd name="connsiteX1" fmla="*/ 0 w 1368425"/>
                <a:gd name="connsiteY1" fmla="*/ 247650 h 2073275"/>
                <a:gd name="connsiteX2" fmla="*/ 685800 w 1368425"/>
                <a:gd name="connsiteY2" fmla="*/ 0 h 2073275"/>
                <a:gd name="connsiteX3" fmla="*/ 1368425 w 1368425"/>
                <a:gd name="connsiteY3" fmla="*/ 250825 h 2073275"/>
                <a:gd name="connsiteX4" fmla="*/ 682625 w 1368425"/>
                <a:gd name="connsiteY4" fmla="*/ 2073275 h 20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25" h="2073275">
                  <a:moveTo>
                    <a:pt x="682625" y="2073275"/>
                  </a:moveTo>
                  <a:lnTo>
                    <a:pt x="0" y="247650"/>
                  </a:lnTo>
                  <a:lnTo>
                    <a:pt x="685800" y="0"/>
                  </a:lnTo>
                  <a:lnTo>
                    <a:pt x="1368425" y="250825"/>
                  </a:lnTo>
                  <a:lnTo>
                    <a:pt x="682625" y="20732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81B6E405-5755-3D4E-93E6-44C458A00FFB}"/>
                </a:ext>
              </a:extLst>
            </p:cNvPr>
            <p:cNvSpPr/>
            <p:nvPr/>
          </p:nvSpPr>
          <p:spPr>
            <a:xfrm rot="17221421">
              <a:off x="7656390" y="2987811"/>
              <a:ext cx="964988" cy="1462035"/>
            </a:xfrm>
            <a:custGeom>
              <a:avLst/>
              <a:gdLst>
                <a:gd name="connsiteX0" fmla="*/ 682625 w 1368425"/>
                <a:gd name="connsiteY0" fmla="*/ 2073275 h 2073275"/>
                <a:gd name="connsiteX1" fmla="*/ 0 w 1368425"/>
                <a:gd name="connsiteY1" fmla="*/ 247650 h 2073275"/>
                <a:gd name="connsiteX2" fmla="*/ 685800 w 1368425"/>
                <a:gd name="connsiteY2" fmla="*/ 0 h 2073275"/>
                <a:gd name="connsiteX3" fmla="*/ 1368425 w 1368425"/>
                <a:gd name="connsiteY3" fmla="*/ 250825 h 2073275"/>
                <a:gd name="connsiteX4" fmla="*/ 682625 w 1368425"/>
                <a:gd name="connsiteY4" fmla="*/ 2073275 h 20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25" h="2073275">
                  <a:moveTo>
                    <a:pt x="682625" y="2073275"/>
                  </a:moveTo>
                  <a:lnTo>
                    <a:pt x="0" y="247650"/>
                  </a:lnTo>
                  <a:lnTo>
                    <a:pt x="685800" y="0"/>
                  </a:lnTo>
                  <a:lnTo>
                    <a:pt x="1368425" y="250825"/>
                  </a:lnTo>
                  <a:lnTo>
                    <a:pt x="682625" y="20732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B73BB4E9-3B3F-3AF1-7E50-4AB32C84A977}"/>
              </a:ext>
            </a:extLst>
          </p:cNvPr>
          <p:cNvGrpSpPr/>
          <p:nvPr/>
        </p:nvGrpSpPr>
        <p:grpSpPr>
          <a:xfrm>
            <a:off x="1494537" y="2458897"/>
            <a:ext cx="3029691" cy="3180609"/>
            <a:chOff x="8590604" y="1883581"/>
            <a:chExt cx="2520000" cy="2200048"/>
          </a:xfrm>
        </p:grpSpPr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28D5F24D-FE62-8FED-9AAC-599F31492F02}"/>
                </a:ext>
              </a:extLst>
            </p:cNvPr>
            <p:cNvGrpSpPr/>
            <p:nvPr/>
          </p:nvGrpSpPr>
          <p:grpSpPr>
            <a:xfrm>
              <a:off x="8590604" y="1923630"/>
              <a:ext cx="2520000" cy="2159999"/>
              <a:chOff x="7663367" y="2454965"/>
              <a:chExt cx="2520000" cy="2464905"/>
            </a:xfrm>
          </p:grpSpPr>
          <p:sp>
            <p:nvSpPr>
              <p:cNvPr id="71" name="Google Shape;150;p15">
                <a:extLst>
                  <a:ext uri="{FF2B5EF4-FFF2-40B4-BE49-F238E27FC236}">
                    <a16:creationId xmlns:a16="http://schemas.microsoft.com/office/drawing/2014/main" id="{F750981F-5C39-6B6A-C7E9-079DE57CD26C}"/>
                  </a:ext>
                </a:extLst>
              </p:cNvPr>
              <p:cNvSpPr/>
              <p:nvPr/>
            </p:nvSpPr>
            <p:spPr>
              <a:xfrm>
                <a:off x="7663367" y="2639248"/>
                <a:ext cx="2520000" cy="2160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066800" h="1066800"/>
                <a:bevelB w="1066800" h="1066800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" name="Grupo 71">
                <a:extLst>
                  <a:ext uri="{FF2B5EF4-FFF2-40B4-BE49-F238E27FC236}">
                    <a16:creationId xmlns:a16="http://schemas.microsoft.com/office/drawing/2014/main" id="{009F3627-A15B-91B3-AB8C-0022FB79B038}"/>
                  </a:ext>
                </a:extLst>
              </p:cNvPr>
              <p:cNvGrpSpPr/>
              <p:nvPr/>
            </p:nvGrpSpPr>
            <p:grpSpPr>
              <a:xfrm>
                <a:off x="8923367" y="2454965"/>
                <a:ext cx="0" cy="2464905"/>
                <a:chOff x="8923367" y="2454965"/>
                <a:chExt cx="0" cy="2464905"/>
              </a:xfrm>
            </p:grpSpPr>
            <p:cxnSp>
              <p:nvCxnSpPr>
                <p:cNvPr id="73" name="Conector recto 72">
                  <a:extLst>
                    <a:ext uri="{FF2B5EF4-FFF2-40B4-BE49-F238E27FC236}">
                      <a16:creationId xmlns:a16="http://schemas.microsoft.com/office/drawing/2014/main" id="{5BE3FA6D-6ECD-EE5E-7851-F3A960B07721}"/>
                    </a:ext>
                  </a:extLst>
                </p:cNvPr>
                <p:cNvCxnSpPr>
                  <a:cxnSpLocks/>
                  <a:stCxn id="71" idx="4"/>
                </p:cNvCxnSpPr>
                <p:nvPr/>
              </p:nvCxnSpPr>
              <p:spPr>
                <a:xfrm flipV="1">
                  <a:off x="8923367" y="2812774"/>
                  <a:ext cx="0" cy="1986474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cto 73">
                  <a:extLst>
                    <a:ext uri="{FF2B5EF4-FFF2-40B4-BE49-F238E27FC236}">
                      <a16:creationId xmlns:a16="http://schemas.microsoft.com/office/drawing/2014/main" id="{33B6B7E1-2724-42C3-A50C-F46063A05D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23367" y="2454965"/>
                  <a:ext cx="0" cy="357809"/>
                </a:xfrm>
                <a:prstGeom prst="line">
                  <a:avLst/>
                </a:prstGeom>
                <a:ln w="952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cto 74">
                  <a:extLst>
                    <a:ext uri="{FF2B5EF4-FFF2-40B4-BE49-F238E27FC236}">
                      <a16:creationId xmlns:a16="http://schemas.microsoft.com/office/drawing/2014/main" id="{A67713FF-5F6E-1246-B128-A32621AC05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23367" y="4799248"/>
                  <a:ext cx="0" cy="120622"/>
                </a:xfrm>
                <a:prstGeom prst="line">
                  <a:avLst/>
                </a:prstGeom>
                <a:ln w="952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20E8092A-A40F-0D22-7A22-806DB893A483}"/>
                </a:ext>
              </a:extLst>
            </p:cNvPr>
            <p:cNvSpPr/>
            <p:nvPr/>
          </p:nvSpPr>
          <p:spPr>
            <a:xfrm>
              <a:off x="9552430" y="1883581"/>
              <a:ext cx="596348" cy="1482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cxnSp>
          <p:nvCxnSpPr>
            <p:cNvPr id="70" name="Conector recto de flecha 69">
              <a:extLst>
                <a:ext uri="{FF2B5EF4-FFF2-40B4-BE49-F238E27FC236}">
                  <a16:creationId xmlns:a16="http://schemas.microsoft.com/office/drawing/2014/main" id="{DEA0F571-3A82-EE95-1E9F-BA35C3B6E7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1197" y="1883581"/>
              <a:ext cx="1094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19B6D08-03E7-9914-AAAC-8BBC91970965}"/>
              </a:ext>
            </a:extLst>
          </p:cNvPr>
          <p:cNvSpPr txBox="1"/>
          <p:nvPr/>
        </p:nvSpPr>
        <p:spPr>
          <a:xfrm>
            <a:off x="11841820" y="65176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1085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CE287B-3953-FD63-81CF-8ACD659F5811}"/>
              </a:ext>
            </a:extLst>
          </p:cNvPr>
          <p:cNvSpPr txBox="1"/>
          <p:nvPr/>
        </p:nvSpPr>
        <p:spPr>
          <a:xfrm>
            <a:off x="5393083" y="1646582"/>
            <a:ext cx="6295314" cy="17851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CO" sz="11000" b="1" dirty="0">
                <a:solidFill>
                  <a:schemeClr val="bg1"/>
                </a:solidFill>
              </a:rPr>
              <a:t>¡Gracias!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78B6980-1232-41ED-5B60-4239CFE5775F}"/>
              </a:ext>
            </a:extLst>
          </p:cNvPr>
          <p:cNvGrpSpPr/>
          <p:nvPr/>
        </p:nvGrpSpPr>
        <p:grpSpPr>
          <a:xfrm>
            <a:off x="7673046" y="1389366"/>
            <a:ext cx="3403383" cy="666503"/>
            <a:chOff x="7673046" y="976987"/>
            <a:chExt cx="3403383" cy="666503"/>
          </a:xfrm>
        </p:grpSpPr>
        <p:sp>
          <p:nvSpPr>
            <p:cNvPr id="5" name="Google Shape;293;p18">
              <a:extLst>
                <a:ext uri="{FF2B5EF4-FFF2-40B4-BE49-F238E27FC236}">
                  <a16:creationId xmlns:a16="http://schemas.microsoft.com/office/drawing/2014/main" id="{8CB12FB0-B201-2B41-DA19-1274959A16A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53046" y="976987"/>
              <a:ext cx="2323383" cy="666503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000" dirty="0">
                  <a:solidFill>
                    <a:schemeClr val="tx1"/>
                  </a:solidFill>
                </a:rPr>
                <a:t>Tensor de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000" dirty="0">
                  <a:solidFill>
                    <a:schemeClr val="tx1"/>
                  </a:solidFill>
                </a:rPr>
                <a:t>energía-momento</a:t>
              </a:r>
              <a:endParaRPr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Google Shape;294;p18">
              <a:extLst>
                <a:ext uri="{FF2B5EF4-FFF2-40B4-BE49-F238E27FC236}">
                  <a16:creationId xmlns:a16="http://schemas.microsoft.com/office/drawing/2014/main" id="{72A81FA8-129D-1129-EE80-7A37847862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3046" y="1310239"/>
              <a:ext cx="1080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6ED428B-3A78-4627-388E-2CE0A0794B46}"/>
              </a:ext>
            </a:extLst>
          </p:cNvPr>
          <p:cNvGrpSpPr/>
          <p:nvPr/>
        </p:nvGrpSpPr>
        <p:grpSpPr>
          <a:xfrm>
            <a:off x="1469330" y="1465716"/>
            <a:ext cx="3403383" cy="513802"/>
            <a:chOff x="1469330" y="1053337"/>
            <a:chExt cx="3403383" cy="513802"/>
          </a:xfrm>
        </p:grpSpPr>
        <p:sp>
          <p:nvSpPr>
            <p:cNvPr id="8" name="Google Shape;291;p18">
              <a:extLst>
                <a:ext uri="{FF2B5EF4-FFF2-40B4-BE49-F238E27FC236}">
                  <a16:creationId xmlns:a16="http://schemas.microsoft.com/office/drawing/2014/main" id="{79D30477-42A1-E928-7FD3-CCF031FA3D2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69330" y="1053337"/>
              <a:ext cx="2313327" cy="513802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200" dirty="0">
                  <a:solidFill>
                    <a:schemeClr val="tx1"/>
                  </a:solidFill>
                </a:rPr>
                <a:t>Métrica</a:t>
              </a:r>
              <a:endParaRPr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Google Shape;290;p18">
              <a:extLst>
                <a:ext uri="{FF2B5EF4-FFF2-40B4-BE49-F238E27FC236}">
                  <a16:creationId xmlns:a16="http://schemas.microsoft.com/office/drawing/2014/main" id="{74D7556B-A119-3984-3476-B1A40D615A45}"/>
                </a:ext>
              </a:extLst>
            </p:cNvPr>
            <p:cNvCxnSpPr>
              <a:cxnSpLocks/>
            </p:cNvCxnSpPr>
            <p:nvPr/>
          </p:nvCxnSpPr>
          <p:spPr>
            <a:xfrm>
              <a:off x="3792713" y="1310238"/>
              <a:ext cx="1080000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47BB0C39-B1AA-5C20-6593-80989C34E3CB}"/>
              </a:ext>
            </a:extLst>
          </p:cNvPr>
          <p:cNvSpPr>
            <a:spLocks noChangeAspect="1"/>
          </p:cNvSpPr>
          <p:nvPr/>
        </p:nvSpPr>
        <p:spPr>
          <a:xfrm>
            <a:off x="5964207" y="3236255"/>
            <a:ext cx="586455" cy="1080131"/>
          </a:xfrm>
          <a:prstGeom prst="downArrow">
            <a:avLst/>
          </a:prstGeom>
          <a:noFill/>
          <a:ln w="38100" cap="flat">
            <a:solidFill>
              <a:srgbClr val="93C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077F21E-2A0A-774F-6463-AE3F3EAC2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958" y="2366269"/>
            <a:ext cx="1651492" cy="432851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24B567CB-B00C-F5D2-64F2-BA8B181BC0E9}"/>
              </a:ext>
            </a:extLst>
          </p:cNvPr>
          <p:cNvGrpSpPr/>
          <p:nvPr/>
        </p:nvGrpSpPr>
        <p:grpSpPr>
          <a:xfrm>
            <a:off x="4649125" y="1362067"/>
            <a:ext cx="3476546" cy="1713253"/>
            <a:chOff x="4649125" y="949688"/>
            <a:chExt cx="3476546" cy="1713253"/>
          </a:xfrm>
        </p:grpSpPr>
        <p:sp>
          <p:nvSpPr>
            <p:cNvPr id="14" name="Google Shape;288;p18">
              <a:extLst>
                <a:ext uri="{FF2B5EF4-FFF2-40B4-BE49-F238E27FC236}">
                  <a16:creationId xmlns:a16="http://schemas.microsoft.com/office/drawing/2014/main" id="{A56CE274-1E36-8BEF-D6FF-83BF764C925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872713" y="949688"/>
              <a:ext cx="2800333" cy="721102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000" dirty="0">
                  <a:solidFill>
                    <a:schemeClr val="tx1"/>
                  </a:solidFill>
                </a:rPr>
                <a:t>Ecuaciones de campo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000" dirty="0">
                  <a:solidFill>
                    <a:schemeClr val="tx1"/>
                  </a:solidFill>
                </a:rPr>
                <a:t>de Einstein</a:t>
              </a:r>
              <a:endParaRPr sz="2000" dirty="0">
                <a:solidFill>
                  <a:schemeClr val="tx1"/>
                </a:solidFill>
              </a:endParaRP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C931636-0175-A346-E437-0A8B83A13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9125" y="1831725"/>
              <a:ext cx="3476546" cy="831216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5A02EB43-CAE4-095B-6B56-5F75A54EB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6" y="3284766"/>
            <a:ext cx="6058560" cy="43973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C013327-86CA-FC35-2CC0-7B54D8A90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323" y="3281458"/>
            <a:ext cx="6058561" cy="452567"/>
          </a:xfrm>
          <a:prstGeom prst="rect">
            <a:avLst/>
          </a:prstGeom>
        </p:spPr>
      </p:pic>
      <p:cxnSp>
        <p:nvCxnSpPr>
          <p:cNvPr id="18" name="Google Shape;294;p18">
            <a:extLst>
              <a:ext uri="{FF2B5EF4-FFF2-40B4-BE49-F238E27FC236}">
                <a16:creationId xmlns:a16="http://schemas.microsoft.com/office/drawing/2014/main" id="{6440252E-4517-8E95-9927-45FD82A5F42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69110" y="2635633"/>
            <a:ext cx="1080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9" name="Google Shape;294;p18">
            <a:extLst>
              <a:ext uri="{FF2B5EF4-FFF2-40B4-BE49-F238E27FC236}">
                <a16:creationId xmlns:a16="http://schemas.microsoft.com/office/drawing/2014/main" id="{C3AEB2F5-FCB1-449E-D985-ACA2BDB7F3D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73949" y="2706666"/>
            <a:ext cx="1080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C53AB2-90AF-CB47-5825-0E794D463A22}"/>
              </a:ext>
            </a:extLst>
          </p:cNvPr>
          <p:cNvSpPr txBox="1"/>
          <p:nvPr/>
        </p:nvSpPr>
        <p:spPr>
          <a:xfrm>
            <a:off x="331693" y="219063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Modelado de objetos compactos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52B8292-5D65-8F63-403C-ED2A24DCE438}"/>
              </a:ext>
            </a:extLst>
          </p:cNvPr>
          <p:cNvGrpSpPr/>
          <p:nvPr/>
        </p:nvGrpSpPr>
        <p:grpSpPr>
          <a:xfrm>
            <a:off x="2171680" y="4505901"/>
            <a:ext cx="6365860" cy="1365610"/>
            <a:chOff x="1415262" y="3616256"/>
            <a:chExt cx="6365860" cy="1365610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9F24C4AF-1EF9-3F08-FE07-B6F6ACB65171}"/>
                </a:ext>
              </a:extLst>
            </p:cNvPr>
            <p:cNvGrpSpPr/>
            <p:nvPr/>
          </p:nvGrpSpPr>
          <p:grpSpPr>
            <a:xfrm>
              <a:off x="3246363" y="3616256"/>
              <a:ext cx="4534759" cy="1365610"/>
              <a:chOff x="3178044" y="3207434"/>
              <a:chExt cx="5503192" cy="1514742"/>
            </a:xfrm>
          </p:grpSpPr>
          <p:sp>
            <p:nvSpPr>
              <p:cNvPr id="27" name="Google Shape;309;p19">
                <a:extLst>
                  <a:ext uri="{FF2B5EF4-FFF2-40B4-BE49-F238E27FC236}">
                    <a16:creationId xmlns:a16="http://schemas.microsoft.com/office/drawing/2014/main" id="{B1E17843-2D27-A598-23EC-C99A0B289A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78044" y="3372416"/>
                <a:ext cx="160737" cy="1201531"/>
              </a:xfrm>
              <a:prstGeom prst="leftBrace">
                <a:avLst>
                  <a:gd name="adj1" fmla="val 50000"/>
                  <a:gd name="adj2" fmla="val 50000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BAB02630-01C8-1A8C-EC23-15DCDC9DF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3322" y="3207434"/>
                <a:ext cx="5227914" cy="817040"/>
              </a:xfrm>
              <a:prstGeom prst="rect">
                <a:avLst/>
              </a:prstGeom>
            </p:spPr>
          </p:pic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592CDF46-9227-FCCA-2B8E-7D5B623AE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8230" y="4070829"/>
                <a:ext cx="1514096" cy="651347"/>
              </a:xfrm>
              <a:prstGeom prst="rect">
                <a:avLst/>
              </a:prstGeom>
            </p:spPr>
          </p:pic>
        </p:grpSp>
        <p:sp>
          <p:nvSpPr>
            <p:cNvPr id="26" name="Google Shape;312;p19">
              <a:extLst>
                <a:ext uri="{FF2B5EF4-FFF2-40B4-BE49-F238E27FC236}">
                  <a16:creationId xmlns:a16="http://schemas.microsoft.com/office/drawing/2014/main" id="{2F78F898-2A57-67CC-A6FD-7733A52047F5}"/>
                </a:ext>
              </a:extLst>
            </p:cNvPr>
            <p:cNvSpPr txBox="1"/>
            <p:nvPr/>
          </p:nvSpPr>
          <p:spPr>
            <a:xfrm>
              <a:off x="1415262" y="3906518"/>
              <a:ext cx="1624885" cy="800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000" dirty="0">
                  <a:solidFill>
                    <a:schemeClr val="tx1"/>
                  </a:solidFill>
                </a:rPr>
                <a:t>Ecuaciones de estructura</a:t>
              </a:r>
              <a:endParaRPr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DA48659-396C-EF43-782A-CB906586E415}"/>
              </a:ext>
            </a:extLst>
          </p:cNvPr>
          <p:cNvSpPr/>
          <p:nvPr/>
        </p:nvSpPr>
        <p:spPr>
          <a:xfrm>
            <a:off x="7366570" y="4505901"/>
            <a:ext cx="1190020" cy="662280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AE3F7740-C8E4-7989-EB3A-69576D701B12}"/>
              </a:ext>
            </a:extLst>
          </p:cNvPr>
          <p:cNvCxnSpPr>
            <a:cxnSpLocks/>
          </p:cNvCxnSpPr>
          <p:nvPr/>
        </p:nvCxnSpPr>
        <p:spPr>
          <a:xfrm flipH="1">
            <a:off x="7979579" y="5255953"/>
            <a:ext cx="0" cy="450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54AA6C3-6D98-67B4-889F-808CFBD6C433}"/>
              </a:ext>
            </a:extLst>
          </p:cNvPr>
          <p:cNvSpPr txBox="1"/>
          <p:nvPr/>
        </p:nvSpPr>
        <p:spPr>
          <a:xfrm>
            <a:off x="6383578" y="5686903"/>
            <a:ext cx="2586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        </a:t>
            </a:r>
            <a:r>
              <a:rPr lang="es-ES" sz="2000" dirty="0"/>
              <a:t>Fuerza debido a la anisotropía</a:t>
            </a:r>
            <a:endParaRPr lang="es-CO" sz="2000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87846FE0-F43E-44EC-BE91-C0FF8E11D9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1580" y="6121786"/>
            <a:ext cx="1328923" cy="266737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76E101A5-D81D-C742-7003-81DED43F9556}"/>
              </a:ext>
            </a:extLst>
          </p:cNvPr>
          <p:cNvGrpSpPr/>
          <p:nvPr/>
        </p:nvGrpSpPr>
        <p:grpSpPr>
          <a:xfrm>
            <a:off x="8667706" y="5055898"/>
            <a:ext cx="2764641" cy="400110"/>
            <a:chOff x="860826" y="4363531"/>
            <a:chExt cx="2764641" cy="400110"/>
          </a:xfrm>
        </p:grpSpPr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ADFFC661-D8CE-5D17-CAE4-67EB816AE5D5}"/>
                </a:ext>
              </a:extLst>
            </p:cNvPr>
            <p:cNvSpPr txBox="1"/>
            <p:nvPr/>
          </p:nvSpPr>
          <p:spPr>
            <a:xfrm>
              <a:off x="860826" y="4363531"/>
              <a:ext cx="2764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Incógnitas:</a:t>
              </a:r>
              <a:r>
                <a:rPr lang="es-ES" sz="1800" dirty="0"/>
                <a:t> </a:t>
              </a:r>
              <a:endParaRPr lang="es-CO" sz="1800" dirty="0"/>
            </a:p>
          </p:txBody>
        </p: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53FE314-807A-934C-3017-998B4E437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15372" y="4425426"/>
              <a:ext cx="1347020" cy="301792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F058960-63AE-B0E4-7124-C62D42DFF439}"/>
              </a:ext>
            </a:extLst>
          </p:cNvPr>
          <p:cNvSpPr txBox="1"/>
          <p:nvPr/>
        </p:nvSpPr>
        <p:spPr>
          <a:xfrm>
            <a:off x="11699636" y="6456344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40557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30" grpId="1" animBg="1"/>
      <p:bldP spid="32" grpId="0"/>
      <p:bldP spid="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12205C18-EA44-FA5A-D3AD-591BB051AEA8}"/>
              </a:ext>
            </a:extLst>
          </p:cNvPr>
          <p:cNvSpPr txBox="1"/>
          <p:nvPr/>
        </p:nvSpPr>
        <p:spPr>
          <a:xfrm>
            <a:off x="331693" y="199436"/>
            <a:ext cx="6938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para introducir anisotropía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F8C98E8-44AB-43FE-69FA-335C923BD47D}"/>
              </a:ext>
            </a:extLst>
          </p:cNvPr>
          <p:cNvGrpSpPr/>
          <p:nvPr/>
        </p:nvGrpSpPr>
        <p:grpSpPr>
          <a:xfrm>
            <a:off x="129206" y="1397789"/>
            <a:ext cx="4908501" cy="1851950"/>
            <a:chOff x="129206" y="1411807"/>
            <a:chExt cx="4908501" cy="1851950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5207EC6-E565-A100-366D-3579F4279B7B}"/>
                </a:ext>
              </a:extLst>
            </p:cNvPr>
            <p:cNvSpPr txBox="1"/>
            <p:nvPr/>
          </p:nvSpPr>
          <p:spPr>
            <a:xfrm>
              <a:off x="129206" y="1411807"/>
              <a:ext cx="47020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/>
              </a:pPr>
              <a:r>
                <a:rPr lang="es-CO" sz="2000" b="1" dirty="0">
                  <a:latin typeface="+mn-lt"/>
                </a:rPr>
                <a:t>Anisotropía proporcional a la fuerza gravitacional</a:t>
              </a:r>
            </a:p>
          </p:txBody>
        </p:sp>
        <p:sp>
          <p:nvSpPr>
            <p:cNvPr id="3" name="Google Shape;368;p23">
              <a:extLst>
                <a:ext uri="{FF2B5EF4-FFF2-40B4-BE49-F238E27FC236}">
                  <a16:creationId xmlns:a16="http://schemas.microsoft.com/office/drawing/2014/main" id="{C2E21180-54AD-2EEF-BFAC-7A2E332081F5}"/>
                </a:ext>
              </a:extLst>
            </p:cNvPr>
            <p:cNvSpPr txBox="1"/>
            <p:nvPr/>
          </p:nvSpPr>
          <p:spPr>
            <a:xfrm>
              <a:off x="819338" y="2964657"/>
              <a:ext cx="39372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dirty="0"/>
                <a:t>M. Cosenza et </a:t>
              </a:r>
              <a:r>
                <a:rPr lang="es-CO" sz="1200" dirty="0"/>
                <a:t>a</a:t>
              </a:r>
              <a:r>
                <a:rPr lang="es" sz="1200" dirty="0"/>
                <a:t>l., </a:t>
              </a:r>
              <a:r>
                <a:rPr lang="es-CO" sz="1200" dirty="0"/>
                <a:t>J. </a:t>
              </a:r>
              <a:r>
                <a:rPr lang="es-CO" sz="1200" dirty="0" err="1"/>
                <a:t>Math</a:t>
              </a:r>
              <a:r>
                <a:rPr lang="es-CO" sz="1200" dirty="0"/>
                <a:t>. </a:t>
              </a:r>
              <a:r>
                <a:rPr lang="es-CO" sz="1200" dirty="0" err="1"/>
                <a:t>Phys</a:t>
              </a:r>
              <a:r>
                <a:rPr lang="es-CO" sz="1200" dirty="0"/>
                <a:t>.</a:t>
              </a:r>
              <a:r>
                <a:rPr lang="es" sz="1200" dirty="0"/>
                <a:t>, 1981</a:t>
              </a:r>
              <a:endParaRPr sz="1200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A415FFD-6513-8C7F-B8B5-194EC6568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170" y="2303672"/>
              <a:ext cx="4499537" cy="648304"/>
            </a:xfrm>
            <a:prstGeom prst="rect">
              <a:avLst/>
            </a:prstGeom>
          </p:spPr>
        </p:pic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159FC3-E053-9966-33A0-52C60EA5B36A}"/>
              </a:ext>
            </a:extLst>
          </p:cNvPr>
          <p:cNvSpPr/>
          <p:nvPr/>
        </p:nvSpPr>
        <p:spPr>
          <a:xfrm>
            <a:off x="-324465" y="5462161"/>
            <a:ext cx="3185652" cy="1802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99BD1B6-F9B2-2C99-A499-1CC241B65FDC}"/>
              </a:ext>
            </a:extLst>
          </p:cNvPr>
          <p:cNvGrpSpPr/>
          <p:nvPr/>
        </p:nvGrpSpPr>
        <p:grpSpPr>
          <a:xfrm>
            <a:off x="129206" y="5009202"/>
            <a:ext cx="4908501" cy="1689719"/>
            <a:chOff x="129206" y="4754275"/>
            <a:chExt cx="4908501" cy="1689719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90487B6-77A8-2B4F-9343-385A2D461054}"/>
                </a:ext>
              </a:extLst>
            </p:cNvPr>
            <p:cNvSpPr txBox="1"/>
            <p:nvPr/>
          </p:nvSpPr>
          <p:spPr>
            <a:xfrm>
              <a:off x="129206" y="4754275"/>
              <a:ext cx="490850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AutoNum type="arabicPeriod" startAt="3"/>
              </a:pPr>
              <a:r>
                <a:rPr lang="es-CO" sz="2000" b="1" dirty="0">
                  <a:latin typeface="+mn-lt"/>
                </a:rPr>
                <a:t>Anisotropía proporcional al gradiente</a:t>
              </a:r>
            </a:p>
            <a:p>
              <a:pPr marL="228600"/>
              <a:r>
                <a:rPr lang="es-CO" sz="2000" b="1" dirty="0">
                  <a:latin typeface="+mn-lt"/>
                </a:rPr>
                <a:t>        de presión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E1DE0F4-708E-7B7F-B3F4-4E4FC3007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060" y="5647779"/>
              <a:ext cx="4245169" cy="405590"/>
            </a:xfrm>
            <a:prstGeom prst="rect">
              <a:avLst/>
            </a:prstGeom>
          </p:spPr>
        </p:pic>
        <p:sp>
          <p:nvSpPr>
            <p:cNvPr id="17" name="Google Shape;368;p23">
              <a:extLst>
                <a:ext uri="{FF2B5EF4-FFF2-40B4-BE49-F238E27FC236}">
                  <a16:creationId xmlns:a16="http://schemas.microsoft.com/office/drawing/2014/main" id="{D21AF89B-7CA3-3A20-AAE3-0452EB7028D3}"/>
                </a:ext>
              </a:extLst>
            </p:cNvPr>
            <p:cNvSpPr txBox="1"/>
            <p:nvPr/>
          </p:nvSpPr>
          <p:spPr>
            <a:xfrm>
              <a:off x="819337" y="6144894"/>
              <a:ext cx="39372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/>
                <a:t>G. Raposo, et al.,</a:t>
              </a:r>
              <a:r>
                <a:rPr lang="es" sz="1200" dirty="0"/>
                <a:t> </a:t>
              </a:r>
              <a:r>
                <a:rPr lang="es-CO" sz="1200" dirty="0" err="1"/>
                <a:t>Phys</a:t>
              </a:r>
              <a:r>
                <a:rPr lang="es-CO" sz="1200" dirty="0"/>
                <a:t>. Rev. D</a:t>
              </a:r>
              <a:r>
                <a:rPr lang="es" sz="1200" dirty="0"/>
                <a:t>, 2019</a:t>
              </a:r>
              <a:endParaRPr sz="120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1E71BD9-7EBF-5095-7207-7874FCE5F0A5}"/>
              </a:ext>
            </a:extLst>
          </p:cNvPr>
          <p:cNvGrpSpPr/>
          <p:nvPr/>
        </p:nvGrpSpPr>
        <p:grpSpPr>
          <a:xfrm>
            <a:off x="129206" y="3515415"/>
            <a:ext cx="4702023" cy="1277008"/>
            <a:chOff x="129206" y="3384891"/>
            <a:chExt cx="4702023" cy="1277008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6B0D60B-7F66-6259-7BA5-0A2A84E8B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416" y="3906136"/>
              <a:ext cx="3199444" cy="397814"/>
            </a:xfrm>
            <a:prstGeom prst="rect">
              <a:avLst/>
            </a:prstGeom>
          </p:spPr>
        </p:pic>
        <p:sp>
          <p:nvSpPr>
            <p:cNvPr id="14" name="Google Shape;368;p23">
              <a:extLst>
                <a:ext uri="{FF2B5EF4-FFF2-40B4-BE49-F238E27FC236}">
                  <a16:creationId xmlns:a16="http://schemas.microsoft.com/office/drawing/2014/main" id="{21A9F1D8-F467-5851-C21F-DAB14FBA8E15}"/>
                </a:ext>
              </a:extLst>
            </p:cNvPr>
            <p:cNvSpPr txBox="1"/>
            <p:nvPr/>
          </p:nvSpPr>
          <p:spPr>
            <a:xfrm>
              <a:off x="1414014" y="4362799"/>
              <a:ext cx="2747846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/>
                <a:t>D. </a:t>
              </a:r>
              <a:r>
                <a:rPr lang="fr-FR" sz="1200" dirty="0" err="1"/>
                <a:t>Doneva</a:t>
              </a:r>
              <a:r>
                <a:rPr lang="fr-FR" sz="1200" dirty="0"/>
                <a:t>, et al., Phys. </a:t>
              </a:r>
              <a:r>
                <a:rPr lang="fr-FR" sz="1200" dirty="0" err="1"/>
                <a:t>Rev</a:t>
              </a:r>
              <a:r>
                <a:rPr lang="fr-FR" sz="1200" dirty="0"/>
                <a:t>. D, 2012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6979ED1D-2DE1-894D-E951-CB58E20A3968}"/>
                </a:ext>
              </a:extLst>
            </p:cNvPr>
            <p:cNvSpPr txBox="1"/>
            <p:nvPr/>
          </p:nvSpPr>
          <p:spPr>
            <a:xfrm>
              <a:off x="129206" y="3384891"/>
              <a:ext cx="47020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2"/>
              </a:pPr>
              <a:r>
                <a:rPr lang="es-CO" sz="2000" b="1" dirty="0">
                  <a:latin typeface="+mn-lt"/>
                </a:rPr>
                <a:t>Ecuación de estado </a:t>
              </a:r>
              <a:r>
                <a:rPr lang="es-CO" sz="2000" b="1" dirty="0" err="1">
                  <a:latin typeface="+mn-lt"/>
                </a:rPr>
                <a:t>cuasilocal</a:t>
              </a:r>
              <a:endParaRPr lang="es-CO" sz="2000" b="1" dirty="0">
                <a:latin typeface="+mn-lt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3EFA4EF6-65D5-5517-FBD2-DB2D17EC0F28}"/>
              </a:ext>
            </a:extLst>
          </p:cNvPr>
          <p:cNvGrpSpPr/>
          <p:nvPr/>
        </p:nvGrpSpPr>
        <p:grpSpPr>
          <a:xfrm>
            <a:off x="6464161" y="2406812"/>
            <a:ext cx="5396061" cy="1645828"/>
            <a:chOff x="6368298" y="4069071"/>
            <a:chExt cx="5396061" cy="1645828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FD386FB7-A796-7951-1F19-AE5F9B5DEF87}"/>
                </a:ext>
              </a:extLst>
            </p:cNvPr>
            <p:cNvSpPr txBox="1"/>
            <p:nvPr/>
          </p:nvSpPr>
          <p:spPr>
            <a:xfrm>
              <a:off x="6855858" y="4215622"/>
              <a:ext cx="49085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4"/>
              </a:pPr>
              <a:endParaRPr lang="es-CO" sz="2000" b="1" dirty="0">
                <a:latin typeface="+mn-lt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1284B8C-CC91-211E-D692-0B45E13A8CB6}"/>
                </a:ext>
              </a:extLst>
            </p:cNvPr>
            <p:cNvSpPr txBox="1"/>
            <p:nvPr/>
          </p:nvSpPr>
          <p:spPr>
            <a:xfrm>
              <a:off x="6368298" y="4069071"/>
              <a:ext cx="49085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4"/>
              </a:pPr>
              <a:r>
                <a:rPr lang="es-CO" sz="2000" b="1" dirty="0">
                  <a:latin typeface="+mn-lt"/>
                </a:rPr>
                <a:t>Factor de complejidad</a:t>
              </a:r>
            </a:p>
          </p:txBody>
        </p:sp>
        <p:sp>
          <p:nvSpPr>
            <p:cNvPr id="26" name="Google Shape;368;p23">
              <a:extLst>
                <a:ext uri="{FF2B5EF4-FFF2-40B4-BE49-F238E27FC236}">
                  <a16:creationId xmlns:a16="http://schemas.microsoft.com/office/drawing/2014/main" id="{F4BE5337-8AA7-5885-75F7-2C4F81BF0B5D}"/>
                </a:ext>
              </a:extLst>
            </p:cNvPr>
            <p:cNvSpPr txBox="1"/>
            <p:nvPr/>
          </p:nvSpPr>
          <p:spPr>
            <a:xfrm>
              <a:off x="7949482" y="5415799"/>
              <a:ext cx="1996508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/>
                <a:t>L. Herrera,</a:t>
              </a:r>
              <a:r>
                <a:rPr lang="es" sz="1200" dirty="0"/>
                <a:t> </a:t>
              </a:r>
              <a:r>
                <a:rPr lang="es-CO" sz="1200" dirty="0" err="1"/>
                <a:t>Phys</a:t>
              </a:r>
              <a:r>
                <a:rPr lang="es-CO" sz="1200" dirty="0"/>
                <a:t>. Rev. D</a:t>
              </a:r>
              <a:r>
                <a:rPr lang="es" sz="1200" dirty="0"/>
                <a:t>, 2018</a:t>
              </a:r>
              <a:endParaRPr sz="1200" dirty="0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D066F68-FE5D-DAFB-97D3-3958C17C3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45949" y="4565865"/>
              <a:ext cx="3968459" cy="753076"/>
            </a:xfrm>
            <a:prstGeom prst="rect">
              <a:avLst/>
            </a:prstGeom>
          </p:spPr>
        </p:pic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71A3EDD-5CE9-5BE8-1F29-5BF5138DB6BA}"/>
              </a:ext>
            </a:extLst>
          </p:cNvPr>
          <p:cNvGrpSpPr/>
          <p:nvPr/>
        </p:nvGrpSpPr>
        <p:grpSpPr>
          <a:xfrm>
            <a:off x="5491378" y="4473692"/>
            <a:ext cx="6589674" cy="1659306"/>
            <a:chOff x="5602326" y="4812727"/>
            <a:chExt cx="6589674" cy="1659306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634F510-FCA5-9751-9EE3-F40C27FD7427}"/>
                </a:ext>
              </a:extLst>
            </p:cNvPr>
            <p:cNvSpPr txBox="1"/>
            <p:nvPr/>
          </p:nvSpPr>
          <p:spPr>
            <a:xfrm>
              <a:off x="6464160" y="4812727"/>
              <a:ext cx="49085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5"/>
              </a:pPr>
              <a:r>
                <a:rPr lang="es-CO" sz="2000" b="1" dirty="0">
                  <a:latin typeface="+mn-lt"/>
                </a:rPr>
                <a:t>Condición de </a:t>
              </a:r>
              <a:r>
                <a:rPr lang="es-CO" sz="2000" b="1" dirty="0" err="1">
                  <a:latin typeface="+mn-lt"/>
                </a:rPr>
                <a:t>Karmarkar</a:t>
              </a:r>
              <a:endParaRPr lang="es-CO" sz="2000" b="1" dirty="0">
                <a:latin typeface="+mn-lt"/>
              </a:endParaRPr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F3CFCECF-1C35-4B2F-D945-E776F0149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2326" y="5312260"/>
              <a:ext cx="6589674" cy="759064"/>
            </a:xfrm>
            <a:prstGeom prst="rect">
              <a:avLst/>
            </a:prstGeom>
          </p:spPr>
        </p:pic>
        <p:sp>
          <p:nvSpPr>
            <p:cNvPr id="31" name="Google Shape;368;p23">
              <a:extLst>
                <a:ext uri="{FF2B5EF4-FFF2-40B4-BE49-F238E27FC236}">
                  <a16:creationId xmlns:a16="http://schemas.microsoft.com/office/drawing/2014/main" id="{1B620E54-793E-E8AB-2574-A00827C7B06F}"/>
                </a:ext>
              </a:extLst>
            </p:cNvPr>
            <p:cNvSpPr txBox="1"/>
            <p:nvPr/>
          </p:nvSpPr>
          <p:spPr>
            <a:xfrm>
              <a:off x="7282753" y="6172933"/>
              <a:ext cx="4246436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/>
                <a:t>K.R. </a:t>
              </a:r>
              <a:r>
                <a:rPr lang="es-CO" sz="1200" dirty="0" err="1"/>
                <a:t>Karmarkar</a:t>
              </a:r>
              <a:r>
                <a:rPr lang="es-CO" sz="1200" dirty="0"/>
                <a:t>, </a:t>
              </a:r>
              <a:r>
                <a:rPr lang="es-CO" sz="1200" dirty="0" err="1"/>
                <a:t>Proc</a:t>
              </a:r>
              <a:r>
                <a:rPr lang="es-CO" sz="1200" dirty="0"/>
                <a:t>. </a:t>
              </a:r>
              <a:r>
                <a:rPr lang="es-CO" sz="1200" dirty="0" err="1"/>
                <a:t>Indian</a:t>
              </a:r>
              <a:r>
                <a:rPr lang="es-CO" sz="1200" dirty="0"/>
                <a:t> Acad. </a:t>
              </a:r>
              <a:r>
                <a:rPr lang="es-CO" sz="1200" dirty="0" err="1"/>
                <a:t>Sci</a:t>
              </a:r>
              <a:r>
                <a:rPr lang="es-CO" sz="1200" dirty="0"/>
                <a:t>. </a:t>
              </a:r>
              <a:r>
                <a:rPr lang="es-CO" sz="1200" dirty="0" err="1"/>
                <a:t>Math</a:t>
              </a:r>
              <a:r>
                <a:rPr lang="es-CO" sz="1200" dirty="0"/>
                <a:t>. </a:t>
              </a:r>
              <a:r>
                <a:rPr lang="es-CO" sz="1200" dirty="0" err="1"/>
                <a:t>Sci</a:t>
              </a:r>
              <a:r>
                <a:rPr lang="es-CO" sz="1200" dirty="0"/>
                <a:t>.-</a:t>
              </a:r>
              <a:r>
                <a:rPr lang="es-CO" sz="1200" dirty="0" err="1"/>
                <a:t>Section</a:t>
              </a:r>
              <a:r>
                <a:rPr lang="es-CO" sz="1200" dirty="0"/>
                <a:t> A, 1948</a:t>
              </a:r>
              <a:endParaRPr sz="12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113C0FB-85CF-0F7A-B8B5-2E82A0FD1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2906" y="1346131"/>
            <a:ext cx="3902569" cy="6672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51FD3B0-563E-2501-A0B7-11BC8B582249}"/>
              </a:ext>
            </a:extLst>
          </p:cNvPr>
          <p:cNvSpPr txBox="1"/>
          <p:nvPr/>
        </p:nvSpPr>
        <p:spPr>
          <a:xfrm>
            <a:off x="11699636" y="6456344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+2</a:t>
            </a:r>
          </a:p>
        </p:txBody>
      </p:sp>
    </p:spTree>
    <p:extLst>
      <p:ext uri="{BB962C8B-B14F-4D97-AF65-F5344CB8AC3E}">
        <p14:creationId xmlns:p14="http://schemas.microsoft.com/office/powerpoint/2010/main" val="614533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436</Words>
  <Application>Microsoft Office PowerPoint</Application>
  <PresentationFormat>Panorámica</PresentationFormat>
  <Paragraphs>106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Libre Franklin Medium</vt:lpstr>
      <vt:lpstr>Roboto</vt:lpstr>
      <vt:lpstr>Roboto Light</vt:lpstr>
      <vt:lpstr>Montserrat</vt:lpstr>
      <vt:lpstr>Libre Franklin</vt:lpstr>
      <vt:lpstr>Tema de Office</vt:lpstr>
      <vt:lpstr>Current activities</vt:lpstr>
      <vt:lpstr>LA-CoNGA 2022</vt:lpstr>
      <vt:lpstr>Aceptabilidad física de objetos compactos anisótropos</vt:lpstr>
      <vt:lpstr>Resultados publicados</vt:lpstr>
      <vt:lpstr>Resultados publicados</vt:lpstr>
      <vt:lpstr>Doctorado en física (2022 – 2025)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P. Romero A.</dc:creator>
  <cp:lastModifiedBy>Daniel Suárez</cp:lastModifiedBy>
  <cp:revision>68</cp:revision>
  <dcterms:modified xsi:type="dcterms:W3CDTF">2023-12-13T17:05:51Z</dcterms:modified>
</cp:coreProperties>
</file>