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4" r:id="rId6"/>
    <p:sldId id="299" r:id="rId7"/>
    <p:sldId id="328" r:id="rId8"/>
    <p:sldId id="323" r:id="rId9"/>
    <p:sldId id="269" r:id="rId10"/>
    <p:sldId id="330" r:id="rId11"/>
    <p:sldId id="329" r:id="rId12"/>
    <p:sldId id="286" r:id="rId13"/>
    <p:sldId id="303" r:id="rId14"/>
    <p:sldId id="294" r:id="rId15"/>
    <p:sldId id="302" r:id="rId16"/>
    <p:sldId id="295" r:id="rId17"/>
    <p:sldId id="296" r:id="rId18"/>
    <p:sldId id="308" r:id="rId19"/>
    <p:sldId id="304" r:id="rId20"/>
    <p:sldId id="305" r:id="rId21"/>
    <p:sldId id="322" r:id="rId22"/>
    <p:sldId id="297" r:id="rId23"/>
    <p:sldId id="298" r:id="rId24"/>
    <p:sldId id="306" r:id="rId25"/>
    <p:sldId id="307" r:id="rId26"/>
    <p:sldId id="309" r:id="rId27"/>
    <p:sldId id="310" r:id="rId28"/>
    <p:sldId id="319" r:id="rId29"/>
    <p:sldId id="293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0802"/>
    <a:srgbClr val="7D0903"/>
    <a:srgbClr val="FC0408"/>
    <a:srgbClr val="532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23"/>
    <p:restoredTop sz="96035"/>
  </p:normalViewPr>
  <p:slideViewPr>
    <p:cSldViewPr snapToGrid="0" snapToObjects="1">
      <p:cViewPr varScale="1">
        <p:scale>
          <a:sx n="113" d="100"/>
          <a:sy n="113" d="100"/>
        </p:scale>
        <p:origin x="-104" y="-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D63674-3670-7449-B83D-34A765BBD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30FD3188-68A9-6548-B09B-3FA0321F2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06D45DF-7969-254A-96E6-07618128D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E9E2063-70B6-9E4C-A87D-E51B42D9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1601DDA-73A6-2040-B11C-7FD45394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58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CC0B3-7ACF-D540-B76B-4F63E6B6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A65FBA5B-A6A2-7749-8897-415B8B963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BAE904A-AEF2-2B40-B20B-210C32C14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3590737-F276-A849-9560-E36642D1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0032DFE-FEC6-9648-8D80-221D13C0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65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FC0E4E69-1732-BD47-899D-71A2E487A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A917D34-939F-6A4E-9E45-9304BD6E1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2E9BBBC-4E83-FD40-B9B7-F669E38E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ADFE477-D99D-8444-B9FD-7064382C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6AD9B32-45F1-0D40-AE7B-D1FD7E98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045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5201D9-C8F3-3048-B50B-5358AD0A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9F7AC90-FBAB-BF49-A9D5-DC7E3B139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9843415-1DF0-B44C-BE05-7A20CFC85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CF156D5-A03B-AB48-B179-EDCC8B7F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3B9916D-4D06-AC40-AD43-25EB9AE0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48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4C4FE7F-B507-604B-B05D-A95B99E0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0C26FF8-0154-8F48-9C75-F43ACFE8F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FCDC22B-E995-0047-8FF8-8D47693AF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993621D-6865-5B4A-BC30-71E5F81F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11F994A-73FB-E442-9387-96141BB9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9CD1A49-0A52-AF4F-B204-4ADAA781D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14ED0EA-14D3-5543-B684-592A5C5D1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DD0B6FB-C3C8-3548-96A5-5C4DE2F8E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8D1A89C-D965-CC4A-8ACC-27CDEC05B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6BD67DB-1AED-3648-8913-3BAC9B89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5C5B448-7565-3E4E-9D21-61E8DB229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90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734CFD-B456-FB4D-86E0-91E14023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800F56C-EE4B-DD4E-98D1-71E620346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D21E915-20BC-4842-BB75-AF348CAA5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2153734-07FF-284B-9697-965B8B9CA5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3D9B8C2-723F-1244-91FC-7E8209F83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C3EEDDAF-3698-6045-BEBB-01B1214A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2DAD8270-A14E-8249-AF8F-5D5C1408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1D1276D-1EE7-FD47-A96E-80E01D6B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8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AE97C4-D390-F844-B457-7FA55671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919A0BF-60F7-2B4B-8C7E-99231F08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1CA4B05-3812-1347-9FE9-8A07966F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3829D1DA-8C98-6E45-84C1-46A42261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57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E678D308-5D96-6948-BCB8-DB5A65513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A1C0F809-F182-184F-9C69-DB57AF7D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0CF3515-9F99-A944-8B0A-76524844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35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7F06EF0-8653-2B40-AD4F-F5C80BAE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A27E5C9-6DD2-754D-9367-1B59386AE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436FB9D-792C-454B-BFE9-44AE52B6D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A13240F-0261-0749-8576-A917F4679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CE33D6C-5DAF-9F4B-9971-EFDB01DC5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0006E95-B46F-8840-A320-A4938185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00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B4D9702-F3BA-5141-8A5C-3BA677314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00CC6506-EA11-EF43-BE58-59D581180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C29047A-4CB7-5A4B-99E9-8B38952D3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D6CFF89-0AAA-1547-A607-875A9D11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FB29E5B-DE1B-5041-90A7-7367BDD92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53DD77A-D0DE-2A4C-9A3E-E068E96B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54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C3229D01-5B46-EF44-B344-8056C1C8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7173B71-3975-B449-B52C-E3A1CE4A3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0E4DF7C-9B6C-E34E-BE76-97873F717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805A3-3FD7-7646-BBDF-45C561BE7F8C}" type="datetimeFigureOut">
              <a:rPr lang="fr-FR" smtClean="0"/>
              <a:t>28/11/23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7B84471-9A8B-C94B-9B66-6D8CCF87F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FB5DCA8-5CED-384F-976C-16E17C0D6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45DC5-B384-274B-8CA6-96568B5DE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7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2.gif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8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1.emf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63.pn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xmlns="" id="{3C6A8264-5199-FB4E-A51F-B8B7D6B0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646" y="1174306"/>
            <a:ext cx="10822897" cy="493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r-FR" sz="2800" dirty="0">
                <a:latin typeface="American Typewriter"/>
                <a:cs typeface="American Typewriter"/>
              </a:rPr>
              <a:t>Pierre Pujol</a:t>
            </a:r>
            <a:endParaRPr lang="fr-FR" altLang="fr-FR" sz="2800" dirty="0">
              <a:latin typeface="American Typewriter"/>
              <a:cs typeface="American Typewriter"/>
            </a:endParaRPr>
          </a:p>
          <a:p>
            <a:pPr algn="ctr" eaLnBrk="1" hangingPunct="1"/>
            <a:r>
              <a:rPr lang="en-US" altLang="fr-FR" sz="2800" dirty="0" err="1">
                <a:solidFill>
                  <a:srgbClr val="FC0208"/>
                </a:solidFill>
                <a:latin typeface="American Typewriter"/>
                <a:cs typeface="American Typewriter"/>
              </a:rPr>
              <a:t>Laboratoire</a:t>
            </a:r>
            <a:r>
              <a:rPr lang="en-US" altLang="fr-FR" sz="2800" dirty="0">
                <a:solidFill>
                  <a:srgbClr val="FC0208"/>
                </a:solidFill>
                <a:latin typeface="American Typewriter"/>
                <a:cs typeface="American Typewriter"/>
              </a:rPr>
              <a:t> de Physique </a:t>
            </a:r>
            <a:r>
              <a:rPr lang="en-US" altLang="fr-FR" sz="2800" dirty="0" err="1">
                <a:solidFill>
                  <a:srgbClr val="FC0208"/>
                </a:solidFill>
                <a:latin typeface="American Typewriter"/>
                <a:cs typeface="American Typewriter"/>
              </a:rPr>
              <a:t>Théorique</a:t>
            </a:r>
            <a:endParaRPr lang="fr-FR" altLang="fr-FR" sz="2800" dirty="0">
              <a:latin typeface="American Typewriter"/>
              <a:cs typeface="American Typewriter"/>
            </a:endParaRPr>
          </a:p>
          <a:p>
            <a:pPr algn="ctr" eaLnBrk="1" hangingPunct="1"/>
            <a:r>
              <a:rPr lang="en-US" altLang="fr-FR" sz="2800" dirty="0" err="1">
                <a:latin typeface="American Typewriter"/>
                <a:cs typeface="American Typewriter"/>
              </a:rPr>
              <a:t>Université</a:t>
            </a:r>
            <a:r>
              <a:rPr lang="en-US" altLang="fr-FR" sz="2800" dirty="0">
                <a:latin typeface="American Typewriter"/>
                <a:cs typeface="American Typewriter"/>
              </a:rPr>
              <a:t> Paul Sabatier, </a:t>
            </a:r>
            <a:r>
              <a:rPr lang="en-US" altLang="fr-FR" sz="2800" dirty="0" smtClean="0">
                <a:latin typeface="American Typewriter"/>
                <a:cs typeface="American Typewriter"/>
              </a:rPr>
              <a:t>Toulouse</a:t>
            </a:r>
            <a:br>
              <a:rPr lang="en-US" altLang="fr-FR" sz="2800" dirty="0" smtClean="0">
                <a:latin typeface="American Typewriter"/>
                <a:cs typeface="American Typewriter"/>
              </a:rPr>
            </a:br>
            <a:endParaRPr lang="fr-FR" altLang="fr-FR" sz="2800" dirty="0">
              <a:latin typeface="American Typewriter"/>
              <a:cs typeface="American Typewriter"/>
            </a:endParaRPr>
          </a:p>
          <a:p>
            <a:pPr algn="ctr" eaLnBrk="1" hangingPunct="1"/>
            <a:endParaRPr lang="fr-FR" altLang="fr-FR" sz="2800" dirty="0">
              <a:latin typeface="American Typewriter"/>
              <a:cs typeface="American Typewriter"/>
            </a:endParaRPr>
          </a:p>
          <a:p>
            <a:pPr algn="ctr" eaLnBrk="1" hangingPunct="1"/>
            <a:r>
              <a:rPr lang="es-ES_tradnl" altLang="fr-FR" sz="3200" b="1" dirty="0" smtClean="0">
                <a:latin typeface="American Typewriter"/>
                <a:cs typeface="American Typewriter"/>
              </a:rPr>
              <a:t>Dos ejemplos de sistemas complejos en el magnetismo</a:t>
            </a:r>
            <a:endParaRPr lang="es-ES_tradnl" altLang="fr-FR" sz="3200" b="1" dirty="0" smtClean="0">
              <a:latin typeface="American Typewriter"/>
              <a:cs typeface="American Typewriter"/>
            </a:endParaRPr>
          </a:p>
          <a:p>
            <a:pPr algn="ctr" eaLnBrk="1" hangingPunct="1"/>
            <a:r>
              <a:rPr lang="es-ES_tradnl" altLang="fr-FR" sz="2800" b="1" dirty="0" smtClean="0">
                <a:latin typeface="American Typewriter"/>
                <a:cs typeface="American Typewriter"/>
              </a:rPr>
              <a:t/>
            </a:r>
            <a:br>
              <a:rPr lang="es-ES_tradnl" altLang="fr-FR" sz="2800" b="1" dirty="0" smtClean="0">
                <a:latin typeface="American Typewriter"/>
                <a:cs typeface="American Typewriter"/>
              </a:rPr>
            </a:br>
            <a:endParaRPr lang="es-ES_tradnl" altLang="fr-FR" sz="2800" b="1" dirty="0">
              <a:latin typeface="American Typewriter"/>
              <a:cs typeface="American Typewriter"/>
            </a:endParaRPr>
          </a:p>
          <a:p>
            <a:pPr algn="ctr" eaLnBrk="1" hangingPunct="1"/>
            <a:r>
              <a:rPr lang="es-ES_tradnl" altLang="fr-FR" sz="2800" dirty="0" smtClean="0">
                <a:latin typeface="American Typewriter"/>
                <a:cs typeface="American Typewriter"/>
              </a:rPr>
              <a:t>LA-</a:t>
            </a:r>
            <a:r>
              <a:rPr lang="es-ES_tradnl" altLang="fr-FR" sz="2800" dirty="0" err="1" smtClean="0">
                <a:latin typeface="American Typewriter"/>
                <a:cs typeface="American Typewriter"/>
              </a:rPr>
              <a:t>CoNGA</a:t>
            </a:r>
            <a:r>
              <a:rPr lang="es-ES_tradnl" altLang="fr-FR" sz="2800" dirty="0" smtClean="0">
                <a:latin typeface="American Typewriter"/>
                <a:cs typeface="American Typewriter"/>
              </a:rPr>
              <a:t> </a:t>
            </a:r>
            <a:r>
              <a:rPr lang="es-ES_tradnl" altLang="fr-FR" sz="2800" dirty="0" err="1" smtClean="0">
                <a:latin typeface="American Typewriter"/>
                <a:cs typeface="American Typewriter"/>
              </a:rPr>
              <a:t>Netwrok</a:t>
            </a:r>
            <a:r>
              <a:rPr lang="es-ES_tradnl" altLang="fr-FR" sz="2800" dirty="0" smtClean="0">
                <a:latin typeface="American Typewriter"/>
                <a:cs typeface="American Typewriter"/>
              </a:rPr>
              <a:t> </a:t>
            </a:r>
            <a:r>
              <a:rPr lang="es-ES_tradnl" altLang="fr-FR" sz="2800" dirty="0" err="1" smtClean="0">
                <a:latin typeface="American Typewriter"/>
                <a:cs typeface="American Typewriter"/>
              </a:rPr>
              <a:t>school</a:t>
            </a:r>
            <a:r>
              <a:rPr lang="es-ES_tradnl" altLang="fr-FR" sz="2800" dirty="0" smtClean="0">
                <a:latin typeface="American Typewriter"/>
                <a:cs typeface="American Typewriter"/>
              </a:rPr>
              <a:t>, Paris </a:t>
            </a:r>
            <a:endParaRPr lang="es-ES_tradnl" altLang="fr-FR" sz="2800" dirty="0" smtClean="0">
              <a:latin typeface="American Typewriter"/>
              <a:cs typeface="American Typewriter"/>
            </a:endParaRPr>
          </a:p>
          <a:p>
            <a:pPr algn="ctr" eaLnBrk="1" hangingPunct="1"/>
            <a:endParaRPr lang="es-ES_tradnl" altLang="fr-FR" sz="2800" dirty="0">
              <a:latin typeface="American Typewriter"/>
              <a:cs typeface="American Typewriter"/>
            </a:endParaRPr>
          </a:p>
          <a:p>
            <a:pPr algn="ctr" eaLnBrk="1" hangingPunct="1"/>
            <a:r>
              <a:rPr lang="es-ES_tradnl" altLang="fr-FR" sz="2800" dirty="0" smtClean="0">
                <a:latin typeface="American Typewriter"/>
                <a:cs typeface="American Typewriter"/>
              </a:rPr>
              <a:t>Diciembre 2023</a:t>
            </a:r>
            <a:endParaRPr lang="es-ES_tradnl" altLang="fr-FR" sz="28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3677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1B0F3B5-997B-C646-8749-8C74212DF055}"/>
              </a:ext>
            </a:extLst>
          </p:cNvPr>
          <p:cNvSpPr txBox="1"/>
          <p:nvPr/>
        </p:nvSpPr>
        <p:spPr>
          <a:xfrm>
            <a:off x="2677627" y="931132"/>
            <a:ext cx="683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Nuevo paradigma: lo que nos dice la topología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B2654C9-13E4-DA4C-9963-8CD7FB222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48" y="965200"/>
            <a:ext cx="9334500" cy="58928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D78B92DD-E486-3747-94AD-CBE52B4C9C85}"/>
              </a:ext>
            </a:extLst>
          </p:cNvPr>
          <p:cNvSpPr/>
          <p:nvPr/>
        </p:nvSpPr>
        <p:spPr>
          <a:xfrm>
            <a:off x="9653666" y="796221"/>
            <a:ext cx="869429" cy="4329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25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1B0F3B5-997B-C646-8749-8C74212DF055}"/>
              </a:ext>
            </a:extLst>
          </p:cNvPr>
          <p:cNvSpPr txBox="1"/>
          <p:nvPr/>
        </p:nvSpPr>
        <p:spPr>
          <a:xfrm>
            <a:off x="2677627" y="931132"/>
            <a:ext cx="683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Nuevo paradigma: lo que nos dice la topología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B2654C9-13E4-DA4C-9963-8CD7FB222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48" y="965200"/>
            <a:ext cx="9334500" cy="58928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D78B92DD-E486-3747-94AD-CBE52B4C9C85}"/>
              </a:ext>
            </a:extLst>
          </p:cNvPr>
          <p:cNvSpPr/>
          <p:nvPr/>
        </p:nvSpPr>
        <p:spPr>
          <a:xfrm>
            <a:off x="9653666" y="796221"/>
            <a:ext cx="869429" cy="4329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619105" y="5394248"/>
            <a:ext cx="4653135" cy="1348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66" y="5544298"/>
            <a:ext cx="62230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36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D042EEA-9144-A54C-9B26-1F6194A54D63}"/>
              </a:ext>
            </a:extLst>
          </p:cNvPr>
          <p:cNvSpPr txBox="1"/>
          <p:nvPr/>
        </p:nvSpPr>
        <p:spPr>
          <a:xfrm>
            <a:off x="328231" y="874608"/>
            <a:ext cx="3251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latin typeface="American Typewriter" panose="02090604020004020304" pitchFamily="18" charset="77"/>
              </a:rPr>
              <a:t>Texturas topológicas</a:t>
            </a:r>
            <a:br>
              <a:rPr lang="es-ES_tradnl" sz="2400" dirty="0">
                <a:latin typeface="American Typewriter" panose="02090604020004020304" pitchFamily="18" charset="77"/>
              </a:rPr>
            </a:br>
            <a:r>
              <a:rPr lang="es-ES_tradnl" sz="2400" dirty="0">
                <a:latin typeface="American Typewriter" panose="02090604020004020304" pitchFamily="18" charset="77"/>
              </a:rPr>
              <a:t/>
            </a:r>
            <a:br>
              <a:rPr lang="es-ES_tradnl" sz="2400" dirty="0">
                <a:latin typeface="American Typewriter" panose="02090604020004020304" pitchFamily="18" charset="77"/>
              </a:rPr>
            </a:br>
            <a:r>
              <a:rPr lang="es-ES_tradnl" sz="2400" dirty="0" err="1">
                <a:latin typeface="American Typewriter" panose="02090604020004020304" pitchFamily="18" charset="77"/>
              </a:rPr>
              <a:t>Skyrmions</a:t>
            </a:r>
            <a:endParaRPr lang="es-ES_tradnl" sz="2400" dirty="0">
              <a:latin typeface="American Typewriter" panose="02090604020004020304" pitchFamily="18" charset="77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964D299-6DB8-A1FE-C813-D0DAE9FF7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693" y="1603513"/>
            <a:ext cx="8841395" cy="502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pic>
        <p:nvPicPr>
          <p:cNvPr id="8" name="Google Shape;30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2005" y="1545972"/>
            <a:ext cx="2772175" cy="145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7115" y="3820099"/>
            <a:ext cx="5745845" cy="197661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3CAACE7-BDC6-C343-BB43-544544EE0A98}"/>
              </a:ext>
            </a:extLst>
          </p:cNvPr>
          <p:cNvSpPr txBox="1"/>
          <p:nvPr/>
        </p:nvSpPr>
        <p:spPr>
          <a:xfrm>
            <a:off x="472043" y="4642436"/>
            <a:ext cx="380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merican Typewriter" panose="02090604020004020304" pitchFamily="18" charset="77"/>
              </a:rPr>
              <a:t>Efecto</a:t>
            </a:r>
            <a:r>
              <a:rPr lang="fr-FR" dirty="0">
                <a:latin typeface="American Typewriter" panose="02090604020004020304" pitchFamily="18" charset="77"/>
              </a:rPr>
              <a:t> Hall </a:t>
            </a:r>
            <a:r>
              <a:rPr lang="fr-FR" dirty="0" err="1">
                <a:latin typeface="American Typewriter" panose="02090604020004020304" pitchFamily="18" charset="77"/>
              </a:rPr>
              <a:t>anómalo</a:t>
            </a:r>
            <a:r>
              <a:rPr lang="fr-FR" dirty="0">
                <a:latin typeface="American Typewriter" panose="02090604020004020304" pitchFamily="18" charset="77"/>
              </a:rPr>
              <a:t> o </a:t>
            </a:r>
            <a:r>
              <a:rPr lang="fr-FR" dirty="0" err="1">
                <a:latin typeface="American Typewriter" panose="02090604020004020304" pitchFamily="18" charset="77"/>
              </a:rPr>
              <a:t>topológico</a:t>
            </a:r>
            <a:endParaRPr lang="fr-FR" dirty="0">
              <a:latin typeface="American Typewriter" panose="02090604020004020304" pitchFamily="18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3CAACE7-BDC6-C343-BB43-544544EE0A98}"/>
              </a:ext>
            </a:extLst>
          </p:cNvPr>
          <p:cNvSpPr txBox="1"/>
          <p:nvPr/>
        </p:nvSpPr>
        <p:spPr>
          <a:xfrm>
            <a:off x="4967115" y="2029617"/>
            <a:ext cx="522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merican Typewriter" panose="02090604020004020304" pitchFamily="18" charset="77"/>
              </a:rPr>
              <a:t>Bit de </a:t>
            </a:r>
            <a:r>
              <a:rPr lang="fr-FR" dirty="0" err="1">
                <a:latin typeface="American Typewriter" panose="02090604020004020304" pitchFamily="18" charset="77"/>
              </a:rPr>
              <a:t>memoria</a:t>
            </a:r>
            <a:r>
              <a:rPr lang="fr-FR" dirty="0">
                <a:latin typeface="American Typewriter" panose="02090604020004020304" pitchFamily="18" charset="77"/>
              </a:rPr>
              <a:t> </a:t>
            </a:r>
            <a:r>
              <a:rPr lang="fr-FR" dirty="0" err="1">
                <a:latin typeface="American Typewriter" panose="02090604020004020304" pitchFamily="18" charset="77"/>
              </a:rPr>
              <a:t>magnética</a:t>
            </a:r>
            <a:r>
              <a:rPr lang="fr-FR" dirty="0">
                <a:latin typeface="American Typewriter" panose="02090604020004020304" pitchFamily="18" charset="77"/>
              </a:rPr>
              <a:t> « transportable »</a:t>
            </a:r>
          </a:p>
        </p:txBody>
      </p:sp>
    </p:spTree>
    <p:extLst>
      <p:ext uri="{BB962C8B-B14F-4D97-AF65-F5344CB8AC3E}">
        <p14:creationId xmlns:p14="http://schemas.microsoft.com/office/powerpoint/2010/main" val="1944503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D042EEA-9144-A54C-9B26-1F6194A54D63}"/>
              </a:ext>
            </a:extLst>
          </p:cNvPr>
          <p:cNvSpPr txBox="1"/>
          <p:nvPr/>
        </p:nvSpPr>
        <p:spPr>
          <a:xfrm>
            <a:off x="977588" y="1474773"/>
            <a:ext cx="3251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latin typeface="American Typewriter" panose="02090604020004020304" pitchFamily="18" charset="77"/>
              </a:rPr>
              <a:t>Texturas topológicas</a:t>
            </a:r>
            <a:br>
              <a:rPr lang="es-ES_tradnl" sz="2400" dirty="0">
                <a:latin typeface="American Typewriter" panose="02090604020004020304" pitchFamily="18" charset="77"/>
              </a:rPr>
            </a:br>
            <a:r>
              <a:rPr lang="es-ES_tradnl" sz="2400" dirty="0">
                <a:latin typeface="American Typewriter" panose="02090604020004020304" pitchFamily="18" charset="77"/>
              </a:rPr>
              <a:t/>
            </a:r>
            <a:br>
              <a:rPr lang="es-ES_tradnl" sz="2400" dirty="0">
                <a:latin typeface="American Typewriter" panose="02090604020004020304" pitchFamily="18" charset="77"/>
              </a:rPr>
            </a:br>
            <a:r>
              <a:rPr lang="es-ES_tradnl" sz="2400" dirty="0" err="1">
                <a:latin typeface="American Typewriter" panose="02090604020004020304" pitchFamily="18" charset="77"/>
              </a:rPr>
              <a:t>Skyrmions</a:t>
            </a:r>
            <a:endParaRPr lang="es-ES_tradnl" sz="2400" dirty="0">
              <a:latin typeface="American Typewriter" panose="02090604020004020304" pitchFamily="18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A98FDB8-BC2E-0A48-BD39-23901FF87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" y="3502175"/>
            <a:ext cx="5207993" cy="26809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3CAACE7-BDC6-C343-BB43-544544EE0A98}"/>
              </a:ext>
            </a:extLst>
          </p:cNvPr>
          <p:cNvSpPr txBox="1"/>
          <p:nvPr/>
        </p:nvSpPr>
        <p:spPr>
          <a:xfrm>
            <a:off x="6566409" y="6342534"/>
            <a:ext cx="620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merican Typewriter" panose="02090604020004020304" pitchFamily="18" charset="77"/>
              </a:rPr>
              <a:t>Con F. Gómez-</a:t>
            </a:r>
            <a:r>
              <a:rPr lang="fr-FR" dirty="0" err="1">
                <a:latin typeface="American Typewriter" panose="02090604020004020304" pitchFamily="18" charset="77"/>
              </a:rPr>
              <a:t>Albarracín</a:t>
            </a:r>
            <a:r>
              <a:rPr lang="fr-FR" dirty="0">
                <a:latin typeface="American Typewriter" panose="02090604020004020304" pitchFamily="18" charset="77"/>
              </a:rPr>
              <a:t>, L. Jaubert y D. Rosales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338BF29-8D10-EE4C-9DD9-E2958A55F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479" y="1025156"/>
            <a:ext cx="1929215" cy="16857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CADC01C-3361-ED48-B2EA-DF4A5A6A7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438" y="2729734"/>
            <a:ext cx="1929215" cy="1717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5DD3E17-EEE9-1147-BAA9-33E9721432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803" y="4427877"/>
            <a:ext cx="1929214" cy="168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22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3CAACE7-BDC6-C343-BB43-544544EE0A98}"/>
              </a:ext>
            </a:extLst>
          </p:cNvPr>
          <p:cNvSpPr txBox="1"/>
          <p:nvPr/>
        </p:nvSpPr>
        <p:spPr>
          <a:xfrm>
            <a:off x="6566409" y="6342534"/>
            <a:ext cx="620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merican Typewriter" panose="02090604020004020304" pitchFamily="18" charset="77"/>
              </a:rPr>
              <a:t>Con F. Gómez-</a:t>
            </a:r>
            <a:r>
              <a:rPr lang="fr-FR" dirty="0" err="1">
                <a:latin typeface="American Typewriter" panose="02090604020004020304" pitchFamily="18" charset="77"/>
              </a:rPr>
              <a:t>Albarracín</a:t>
            </a:r>
            <a:r>
              <a:rPr lang="fr-FR" dirty="0">
                <a:latin typeface="American Typewriter" panose="02090604020004020304" pitchFamily="18" charset="77"/>
              </a:rPr>
              <a:t>, L. Jaubert y D. Rosales</a:t>
            </a:r>
          </a:p>
        </p:txBody>
      </p:sp>
      <p:pic>
        <p:nvPicPr>
          <p:cNvPr id="9" name="Image 8" descr="Capture d’écran 2023-10-12 à 16.00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82" y="897815"/>
            <a:ext cx="6055505" cy="54447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A98FDB8-BC2E-0A48-BD39-23901FF87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5" y="2047874"/>
            <a:ext cx="5207993" cy="26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65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sp>
        <p:nvSpPr>
          <p:cNvPr id="10" name="Google Shape;135;p20"/>
          <p:cNvSpPr/>
          <p:nvPr/>
        </p:nvSpPr>
        <p:spPr>
          <a:xfrm>
            <a:off x="6220651" y="5261905"/>
            <a:ext cx="5469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oogle Shape;13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9087" y="2464616"/>
            <a:ext cx="2045810" cy="167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7;p20"/>
          <p:cNvSpPr txBox="1"/>
          <p:nvPr/>
        </p:nvSpPr>
        <p:spPr>
          <a:xfrm>
            <a:off x="1862024" y="186521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rgbClr val="262626"/>
                </a:solidFill>
                <a:latin typeface="Economica"/>
                <a:ea typeface="Economica"/>
                <a:cs typeface="Economica"/>
                <a:sym typeface="Economica"/>
              </a:rPr>
              <a:t>Diferentes fases de la  materia</a:t>
            </a:r>
            <a:endParaRPr sz="2200" b="1"/>
          </a:p>
        </p:txBody>
      </p:sp>
      <p:sp>
        <p:nvSpPr>
          <p:cNvPr id="14" name="Google Shape;138;p20"/>
          <p:cNvSpPr txBox="1"/>
          <p:nvPr/>
        </p:nvSpPr>
        <p:spPr>
          <a:xfrm>
            <a:off x="4944736" y="186806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rgbClr val="262626"/>
                </a:solidFill>
                <a:latin typeface="Economica"/>
                <a:ea typeface="Economica"/>
                <a:cs typeface="Economica"/>
                <a:sym typeface="Economica"/>
              </a:rPr>
              <a:t>…en magnetismo (MC)</a:t>
            </a:r>
            <a:endParaRPr sz="2200" b="1"/>
          </a:p>
        </p:txBody>
      </p:sp>
      <p:pic>
        <p:nvPicPr>
          <p:cNvPr id="15" name="Google Shape;14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03860" y="2369190"/>
            <a:ext cx="1413387" cy="14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4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3661" y="4535940"/>
            <a:ext cx="1976631" cy="3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4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05236" y="4523890"/>
            <a:ext cx="1976625" cy="3676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46;p20"/>
          <p:cNvCxnSpPr/>
          <p:nvPr/>
        </p:nvCxnSpPr>
        <p:spPr>
          <a:xfrm>
            <a:off x="2830611" y="5170515"/>
            <a:ext cx="1213800" cy="4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" name="Google Shape;147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57306" y="2597800"/>
            <a:ext cx="2406774" cy="1407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149;p20"/>
          <p:cNvCxnSpPr/>
          <p:nvPr/>
        </p:nvCxnSpPr>
        <p:spPr>
          <a:xfrm>
            <a:off x="5878611" y="5170515"/>
            <a:ext cx="1213800" cy="4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150;p20"/>
          <p:cNvCxnSpPr/>
          <p:nvPr/>
        </p:nvCxnSpPr>
        <p:spPr>
          <a:xfrm>
            <a:off x="9002811" y="5170515"/>
            <a:ext cx="1213800" cy="4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151;p20"/>
          <p:cNvSpPr/>
          <p:nvPr/>
        </p:nvSpPr>
        <p:spPr>
          <a:xfrm>
            <a:off x="3096451" y="5261905"/>
            <a:ext cx="5469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Google Shape;152;p20"/>
          <p:cNvSpPr/>
          <p:nvPr/>
        </p:nvSpPr>
        <p:spPr>
          <a:xfrm>
            <a:off x="9344851" y="5261905"/>
            <a:ext cx="5469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" name="Google Shape;143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32567" y="4142589"/>
            <a:ext cx="1976625" cy="88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139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81E149C-C57E-110E-3219-C55DDD999CA5}"/>
              </a:ext>
            </a:extLst>
          </p:cNvPr>
          <p:cNvSpPr txBox="1"/>
          <p:nvPr/>
        </p:nvSpPr>
        <p:spPr>
          <a:xfrm>
            <a:off x="3798403" y="1348145"/>
            <a:ext cx="43135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Los compuestos de tipo “spin ice” (Anderson 1956)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489" y="2201934"/>
            <a:ext cx="6503456" cy="44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88D0BBE-54A7-1CC0-04A0-BCFEF8C44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37" y="2470426"/>
            <a:ext cx="4191000" cy="4064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81E149C-C57E-110E-3219-C55DDD999CA5}"/>
              </a:ext>
            </a:extLst>
          </p:cNvPr>
          <p:cNvSpPr txBox="1"/>
          <p:nvPr/>
        </p:nvSpPr>
        <p:spPr>
          <a:xfrm>
            <a:off x="3798403" y="1702088"/>
            <a:ext cx="43135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Los compuestos de tipo “spin ice” (Anderson 1956)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911817A-D4DC-A11E-AF44-25C47C8EB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877" y="2876826"/>
            <a:ext cx="3225800" cy="325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74B2FEE-C52E-2EB7-2CCD-CDEB8B3AAA68}"/>
              </a:ext>
            </a:extLst>
          </p:cNvPr>
          <p:cNvSpPr txBox="1"/>
          <p:nvPr/>
        </p:nvSpPr>
        <p:spPr>
          <a:xfrm>
            <a:off x="8655143" y="3686818"/>
            <a:ext cx="27814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Entropía de Pauling:</a:t>
            </a:r>
          </a:p>
          <a:p>
            <a:r>
              <a:rPr lang="es-ES_tradnl" sz="2000" dirty="0">
                <a:latin typeface="American Typewriter" panose="02090604020004020304" pitchFamily="18" charset="77"/>
              </a:rPr>
              <a:t/>
            </a:r>
            <a:br>
              <a:rPr lang="es-ES_tradnl" sz="2000" dirty="0">
                <a:latin typeface="American Typewriter" panose="02090604020004020304" pitchFamily="18" charset="77"/>
              </a:rPr>
            </a:br>
            <a:r>
              <a:rPr lang="es-ES_tradnl" sz="2000" dirty="0">
                <a:latin typeface="American Typewriter" panose="02090604020004020304" pitchFamily="18" charset="77"/>
              </a:rPr>
              <a:t>S = k</a:t>
            </a:r>
            <a:r>
              <a:rPr lang="es-ES_tradnl" sz="2000" baseline="-25000" dirty="0">
                <a:latin typeface="American Typewriter" panose="02090604020004020304" pitchFamily="18" charset="77"/>
              </a:rPr>
              <a:t>B</a:t>
            </a:r>
            <a:r>
              <a:rPr lang="es-ES_tradnl" sz="2000" dirty="0">
                <a:latin typeface="American Typewriter" panose="02090604020004020304" pitchFamily="18" charset="77"/>
              </a:rPr>
              <a:t> </a:t>
            </a:r>
            <a:r>
              <a:rPr lang="es-ES_tradnl" sz="2000" dirty="0" err="1">
                <a:latin typeface="American Typewriter" panose="02090604020004020304" pitchFamily="18" charset="77"/>
              </a:rPr>
              <a:t>ln</a:t>
            </a:r>
            <a:r>
              <a:rPr lang="es-ES_tradnl" sz="2000" dirty="0">
                <a:latin typeface="American Typewriter" panose="02090604020004020304" pitchFamily="18" charset="77"/>
              </a:rPr>
              <a:t>(W)</a:t>
            </a:r>
          </a:p>
          <a:p>
            <a:endParaRPr lang="es-ES_tradnl" sz="2000" dirty="0">
              <a:latin typeface="American Typewriter" panose="02090604020004020304" pitchFamily="18" charset="77"/>
            </a:endParaRPr>
          </a:p>
          <a:p>
            <a:r>
              <a:rPr lang="es-ES_tradnl" sz="2000" dirty="0">
                <a:latin typeface="American Typewriter" panose="02090604020004020304" pitchFamily="18" charset="77"/>
              </a:rPr>
              <a:t>W </a:t>
            </a:r>
            <a:r>
              <a:rPr lang="es-ES_tradnl" sz="2000" dirty="0">
                <a:latin typeface="Symbol" pitchFamily="2" charset="2"/>
              </a:rPr>
              <a:t>~ (3/2)</a:t>
            </a:r>
            <a:r>
              <a:rPr lang="es-ES_tradnl" sz="2000" baseline="30000" dirty="0">
                <a:latin typeface="Symbol" pitchFamily="2" charset="2"/>
              </a:rPr>
              <a:t>N</a:t>
            </a:r>
            <a:endParaRPr lang="es-ES_tradnl" sz="2000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93000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81E149C-C57E-110E-3219-C55DDD999CA5}"/>
              </a:ext>
            </a:extLst>
          </p:cNvPr>
          <p:cNvSpPr txBox="1"/>
          <p:nvPr/>
        </p:nvSpPr>
        <p:spPr>
          <a:xfrm>
            <a:off x="3798403" y="1702088"/>
            <a:ext cx="43135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O el AF en la red de </a:t>
            </a:r>
            <a:r>
              <a:rPr lang="es-ES_tradnl" sz="2000" dirty="0" err="1">
                <a:latin typeface="American Typewriter" panose="02090604020004020304" pitchFamily="18" charset="77"/>
              </a:rPr>
              <a:t>kagome</a:t>
            </a:r>
            <a:endParaRPr lang="es-ES_tradnl" sz="2000" dirty="0">
              <a:latin typeface="American Typewriter" panose="02090604020004020304" pitchFamily="18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FC500A1-F6FC-0568-7822-6CC76F8CD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283" y="2340341"/>
            <a:ext cx="3929679" cy="4237103"/>
          </a:xfrm>
          <a:prstGeom prst="rect">
            <a:avLst/>
          </a:prstGeom>
        </p:spPr>
      </p:pic>
      <p:pic>
        <p:nvPicPr>
          <p:cNvPr id="7" name="Image 6" descr="Capture d’écran 2023-10-18 à 11.11.5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62" y="2936299"/>
            <a:ext cx="1955800" cy="2882900"/>
          </a:xfrm>
          <a:prstGeom prst="rect">
            <a:avLst/>
          </a:prstGeom>
        </p:spPr>
      </p:pic>
      <p:pic>
        <p:nvPicPr>
          <p:cNvPr id="9" name="Image 8" descr="Capture d’écran 2023-10-18 à 11.12.2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49" y="5895496"/>
            <a:ext cx="1161443" cy="4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8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4FC7BF1-4FE8-9D4B-A712-2AE067DE0770}"/>
              </a:ext>
            </a:extLst>
          </p:cNvPr>
          <p:cNvSpPr txBox="1"/>
          <p:nvPr/>
        </p:nvSpPr>
        <p:spPr>
          <a:xfrm>
            <a:off x="735495" y="1184874"/>
            <a:ext cx="107210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>
                <a:latin typeface="American Typewriter" panose="02090604020004020304" pitchFamily="18" charset="77"/>
              </a:rPr>
              <a:t>Plano del curso:</a:t>
            </a:r>
          </a:p>
          <a:p>
            <a:endParaRPr lang="es-ES_tradnl" sz="3200" dirty="0">
              <a:latin typeface="American Typewriter" panose="02090604020004020304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 smtClean="0">
                <a:latin typeface="American Typewriter" panose="02090604020004020304" pitchFamily="18" charset="77"/>
              </a:rPr>
              <a:t>Ejemplo con el </a:t>
            </a:r>
            <a:r>
              <a:rPr lang="es-ES_tradnl" sz="3200" dirty="0">
                <a:latin typeface="American Typewriter" panose="02090604020004020304" pitchFamily="18" charset="77"/>
              </a:rPr>
              <a:t>caso del magnetismo, fases ordenadas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 smtClean="0">
                <a:latin typeface="American Typewriter" panose="02090604020004020304" pitchFamily="18" charset="77"/>
              </a:rPr>
              <a:t>Texturas </a:t>
            </a:r>
            <a:r>
              <a:rPr lang="es-ES_tradnl" sz="3200" dirty="0">
                <a:latin typeface="American Typewriter" panose="02090604020004020304" pitchFamily="18" charset="77"/>
              </a:rPr>
              <a:t>topológicas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>
                <a:latin typeface="American Typewriter" panose="02090604020004020304" pitchFamily="18" charset="77"/>
              </a:rPr>
              <a:t>Cuando el sistema no se ordena; líquidos de </a:t>
            </a:r>
            <a:r>
              <a:rPr lang="es-ES_tradnl" sz="3200" dirty="0" smtClean="0">
                <a:latin typeface="American Typewriter" panose="02090604020004020304" pitchFamily="18" charset="77"/>
              </a:rPr>
              <a:t>espines</a:t>
            </a:r>
            <a:endParaRPr lang="es-ES_tradnl" sz="3200" dirty="0" smtClean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7393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81E149C-C57E-110E-3219-C55DDD999CA5}"/>
              </a:ext>
            </a:extLst>
          </p:cNvPr>
          <p:cNvSpPr txBox="1"/>
          <p:nvPr/>
        </p:nvSpPr>
        <p:spPr>
          <a:xfrm>
            <a:off x="684141" y="1715340"/>
            <a:ext cx="56371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Los compuestos de tipo “spin ice”:</a:t>
            </a:r>
          </a:p>
          <a:p>
            <a:r>
              <a:rPr lang="es-ES_tradnl" sz="2000" dirty="0">
                <a:latin typeface="American Typewriter" panose="02090604020004020304" pitchFamily="18" charset="77"/>
              </a:rPr>
              <a:t>Ley de Gauss y… fator de estructura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8E46939-DACA-6A34-54E9-9B01B2382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84" y="2742372"/>
            <a:ext cx="2044700" cy="571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6B599F2-5461-0490-4F97-EF49AE6C7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84" y="3735146"/>
            <a:ext cx="4906331" cy="258614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ACEF640-D57E-97CD-6004-C40A395010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5762" y="3028122"/>
            <a:ext cx="3238500" cy="3009900"/>
          </a:xfrm>
          <a:prstGeom prst="rect">
            <a:avLst/>
          </a:prstGeom>
        </p:spPr>
      </p:pic>
      <p:pic>
        <p:nvPicPr>
          <p:cNvPr id="2" name="Imag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10" y="2742372"/>
            <a:ext cx="2044700" cy="571500"/>
          </a:xfrm>
          <a:prstGeom prst="rect">
            <a:avLst/>
          </a:prstGeom>
        </p:spPr>
      </p:pic>
      <p:cxnSp>
        <p:nvCxnSpPr>
          <p:cNvPr id="11" name="Google Shape;305;p28"/>
          <p:cNvCxnSpPr/>
          <p:nvPr/>
        </p:nvCxnSpPr>
        <p:spPr>
          <a:xfrm>
            <a:off x="3139765" y="3151060"/>
            <a:ext cx="658376" cy="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6454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pic>
        <p:nvPicPr>
          <p:cNvPr id="11" name="Google Shape;29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3141" y="3326495"/>
            <a:ext cx="1777240" cy="49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3141" y="2788167"/>
            <a:ext cx="1819926" cy="49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508" y="5429258"/>
            <a:ext cx="4228730" cy="91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0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62351" y="5353862"/>
            <a:ext cx="5548988" cy="9856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03;p28"/>
          <p:cNvSpPr/>
          <p:nvPr/>
        </p:nvSpPr>
        <p:spPr>
          <a:xfrm>
            <a:off x="2172626" y="2501600"/>
            <a:ext cx="2184863" cy="164979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" name="Google Shape;305;p28"/>
          <p:cNvCxnSpPr/>
          <p:nvPr/>
        </p:nvCxnSpPr>
        <p:spPr>
          <a:xfrm>
            <a:off x="4788751" y="5885555"/>
            <a:ext cx="658376" cy="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ACEF640-D57E-97CD-6004-C40A395010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8255" y="1744283"/>
            <a:ext cx="32385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7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85DC31-5983-6DA0-38F1-90160E73E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88" y="3138456"/>
            <a:ext cx="5670919" cy="27976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1EE3689-1A58-B059-624F-8C141F159EBB}"/>
              </a:ext>
            </a:extLst>
          </p:cNvPr>
          <p:cNvSpPr txBox="1"/>
          <p:nvPr/>
        </p:nvSpPr>
        <p:spPr>
          <a:xfrm>
            <a:off x="684141" y="1715340"/>
            <a:ext cx="56371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Los compuestos de tipo “spin ice”:</a:t>
            </a:r>
          </a:p>
          <a:p>
            <a:r>
              <a:rPr lang="es-ES_tradnl" sz="2000" dirty="0">
                <a:latin typeface="American Typewriter" panose="02090604020004020304" pitchFamily="18" charset="77"/>
              </a:rPr>
              <a:t>Ley de Gauss y… Monopolos magnéticos (</a:t>
            </a:r>
            <a:r>
              <a:rPr lang="es-ES_tradnl" sz="2000" dirty="0" err="1">
                <a:latin typeface="American Typewriter" panose="02090604020004020304" pitchFamily="18" charset="77"/>
              </a:rPr>
              <a:t>Castelnovo</a:t>
            </a:r>
            <a:r>
              <a:rPr lang="es-ES_tradnl" sz="2000" dirty="0">
                <a:latin typeface="American Typewriter" panose="02090604020004020304" pitchFamily="18" charset="77"/>
              </a:rPr>
              <a:t>, </a:t>
            </a:r>
            <a:r>
              <a:rPr lang="es-ES_tradnl" sz="2000" dirty="0" err="1">
                <a:latin typeface="American Typewriter" panose="02090604020004020304" pitchFamily="18" charset="77"/>
              </a:rPr>
              <a:t>Moessner</a:t>
            </a:r>
            <a:r>
              <a:rPr lang="es-ES_tradnl" sz="2000" dirty="0">
                <a:latin typeface="American Typewriter" panose="02090604020004020304" pitchFamily="18" charset="77"/>
              </a:rPr>
              <a:t>, </a:t>
            </a:r>
            <a:r>
              <a:rPr lang="es-ES_tradnl" sz="2000" dirty="0" err="1">
                <a:latin typeface="American Typewriter" panose="02090604020004020304" pitchFamily="18" charset="77"/>
              </a:rPr>
              <a:t>Sondhi</a:t>
            </a:r>
            <a:r>
              <a:rPr lang="es-ES_tradnl" sz="2000" dirty="0">
                <a:latin typeface="American Typewriter" panose="02090604020004020304" pitchFamily="18" charset="77"/>
              </a:rPr>
              <a:t>, 2007)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F7B4958-2073-0AC9-D2EB-1E6314750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431" y="2680250"/>
            <a:ext cx="3091072" cy="30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2985407-3FBB-7B41-28FA-08E0EE397EC2}"/>
              </a:ext>
            </a:extLst>
          </p:cNvPr>
          <p:cNvSpPr txBox="1"/>
          <p:nvPr/>
        </p:nvSpPr>
        <p:spPr>
          <a:xfrm>
            <a:off x="337930" y="15961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Varias familias de líquidos de espines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6AC898-7AED-AA4F-6ACD-E7281A014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55" y="1988632"/>
            <a:ext cx="3712265" cy="23864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D03ADB7-FF21-3638-E832-430E3AFED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583" y="2309467"/>
            <a:ext cx="3956855" cy="39149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8B3E9F8-85D3-B3B6-F7AC-9DA6C35F02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008" y="4375088"/>
            <a:ext cx="2876826" cy="22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69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2985407-3FBB-7B41-28FA-08E0EE397EC2}"/>
              </a:ext>
            </a:extLst>
          </p:cNvPr>
          <p:cNvSpPr txBox="1"/>
          <p:nvPr/>
        </p:nvSpPr>
        <p:spPr>
          <a:xfrm>
            <a:off x="337929" y="1596190"/>
            <a:ext cx="84615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Varias familias de líquidos de espines          a veces no se ordena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xmlns="" id="{0153858F-CD9D-0845-B803-C342F931249A}"/>
              </a:ext>
            </a:extLst>
          </p:cNvPr>
          <p:cNvSpPr/>
          <p:nvPr/>
        </p:nvSpPr>
        <p:spPr>
          <a:xfrm>
            <a:off x="5088835" y="1749287"/>
            <a:ext cx="384313" cy="1457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67546E4-4CE7-9926-6C6A-5F53FFF49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652" y="1996300"/>
            <a:ext cx="7188811" cy="19611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409FB13-76F7-A018-CE82-C01D73B2A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394" y="4058708"/>
            <a:ext cx="6616333" cy="22360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29678424-6739-1DE7-6205-7E4638716153}"/>
              </a:ext>
            </a:extLst>
          </p:cNvPr>
          <p:cNvSpPr txBox="1"/>
          <p:nvPr/>
        </p:nvSpPr>
        <p:spPr>
          <a:xfrm>
            <a:off x="6566409" y="6342534"/>
            <a:ext cx="549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merican Typewriter" panose="02090604020004020304" pitchFamily="18" charset="77"/>
              </a:rPr>
              <a:t>Con N. Davier, F. Gómez-</a:t>
            </a:r>
            <a:r>
              <a:rPr lang="fr-FR" dirty="0" err="1">
                <a:latin typeface="American Typewriter" panose="02090604020004020304" pitchFamily="18" charset="77"/>
              </a:rPr>
              <a:t>Albarracín</a:t>
            </a:r>
            <a:r>
              <a:rPr lang="fr-FR" dirty="0">
                <a:latin typeface="American Typewriter" panose="02090604020004020304" pitchFamily="18" charset="77"/>
              </a:rPr>
              <a:t> y D. Rosales</a:t>
            </a:r>
          </a:p>
        </p:txBody>
      </p:sp>
    </p:spTree>
    <p:extLst>
      <p:ext uri="{BB962C8B-B14F-4D97-AF65-F5344CB8AC3E}">
        <p14:creationId xmlns:p14="http://schemas.microsoft.com/office/powerpoint/2010/main" val="1959948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2985407-3FBB-7B41-28FA-08E0EE397EC2}"/>
              </a:ext>
            </a:extLst>
          </p:cNvPr>
          <p:cNvSpPr txBox="1"/>
          <p:nvPr/>
        </p:nvSpPr>
        <p:spPr>
          <a:xfrm>
            <a:off x="337929" y="1596190"/>
            <a:ext cx="953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Varias familias de líquidos de espines          a veces hay “Orden por Desorden” (</a:t>
            </a:r>
            <a:r>
              <a:rPr lang="es-ES_tradnl" sz="2000" dirty="0" err="1">
                <a:latin typeface="American Typewriter" panose="02090604020004020304" pitchFamily="18" charset="77"/>
              </a:rPr>
              <a:t>Villain</a:t>
            </a:r>
            <a:r>
              <a:rPr lang="es-ES_tradnl" sz="2000" dirty="0">
                <a:latin typeface="American Typewriter" panose="02090604020004020304" pitchFamily="18" charset="77"/>
              </a:rPr>
              <a:t> et al. 1980)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xmlns="" id="{0153858F-CD9D-0845-B803-C342F931249A}"/>
              </a:ext>
            </a:extLst>
          </p:cNvPr>
          <p:cNvSpPr/>
          <p:nvPr/>
        </p:nvSpPr>
        <p:spPr>
          <a:xfrm>
            <a:off x="5088835" y="1749287"/>
            <a:ext cx="384313" cy="1457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13054DE-F87C-F3D7-0781-DCC070384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343" y="2813326"/>
            <a:ext cx="3479800" cy="27686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985CF47-B401-00DE-74D8-F53F5E0483A7}"/>
              </a:ext>
            </a:extLst>
          </p:cNvPr>
          <p:cNvSpPr txBox="1"/>
          <p:nvPr/>
        </p:nvSpPr>
        <p:spPr>
          <a:xfrm>
            <a:off x="5792141" y="3735961"/>
            <a:ext cx="44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vs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61665B8-70E8-84D9-0E02-AE603C27C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965" y="2812174"/>
            <a:ext cx="35052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64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2127250"/>
            <a:ext cx="5653088" cy="79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040063"/>
            <a:ext cx="5343525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058025" y="3443288"/>
            <a:ext cx="28352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200" b="1" dirty="0" err="1">
                <a:solidFill>
                  <a:srgbClr val="2300DC"/>
                </a:solidFill>
                <a:latin typeface="American Typewriter"/>
                <a:cs typeface="American Typewriter"/>
              </a:rPr>
              <a:t>Parametrización</a:t>
            </a:r>
            <a:r>
              <a:rPr lang="en-US" sz="2200" b="1" dirty="0">
                <a:solidFill>
                  <a:srgbClr val="2300DC"/>
                </a:solidFill>
                <a:latin typeface="American Typewriter"/>
                <a:cs typeface="American Typewriter"/>
              </a:rPr>
              <a:t> de </a:t>
            </a:r>
            <a:r>
              <a:rPr lang="en-US" sz="2200" b="1" dirty="0" err="1">
                <a:solidFill>
                  <a:srgbClr val="2300DC"/>
                </a:solidFill>
                <a:latin typeface="American Typewriter"/>
                <a:cs typeface="American Typewriter"/>
              </a:rPr>
              <a:t>las</a:t>
            </a:r>
            <a:r>
              <a:rPr lang="en-US" sz="2200" b="1" dirty="0">
                <a:solidFill>
                  <a:srgbClr val="2300DC"/>
                </a:solidFill>
                <a:latin typeface="American Typewriter"/>
                <a:cs typeface="American Typewriter"/>
              </a:rPr>
              <a:t> </a:t>
            </a:r>
            <a:r>
              <a:rPr lang="en-US" sz="2200" b="1" dirty="0" err="1">
                <a:solidFill>
                  <a:srgbClr val="2300DC"/>
                </a:solidFill>
                <a:latin typeface="American Typewriter"/>
                <a:cs typeface="American Typewriter"/>
              </a:rPr>
              <a:t>fluctuaciones</a:t>
            </a:r>
            <a:r>
              <a:rPr lang="en-US" sz="2200" b="1" dirty="0">
                <a:solidFill>
                  <a:srgbClr val="2300DC"/>
                </a:solidFill>
                <a:latin typeface="American Typewriter"/>
                <a:cs typeface="American Typewriter"/>
              </a:rPr>
              <a:t> del </a:t>
            </a:r>
            <a:r>
              <a:rPr lang="en-US" sz="2200" b="1" dirty="0" err="1">
                <a:solidFill>
                  <a:srgbClr val="2300DC"/>
                </a:solidFill>
                <a:latin typeface="American Typewriter"/>
                <a:cs typeface="American Typewriter"/>
              </a:rPr>
              <a:t>estado</a:t>
            </a:r>
            <a:r>
              <a:rPr lang="en-US" sz="2200" b="1" dirty="0">
                <a:solidFill>
                  <a:srgbClr val="2300DC"/>
                </a:solidFill>
                <a:latin typeface="American Typewriter"/>
                <a:cs typeface="American Typewriter"/>
              </a:rPr>
              <a:t> fundamental</a:t>
            </a: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4954588" y="1912938"/>
            <a:ext cx="2378075" cy="1189037"/>
          </a:xfrm>
          <a:prstGeom prst="wedgeEllipseCallout">
            <a:avLst>
              <a:gd name="adj1" fmla="val 53903"/>
              <a:gd name="adj2" fmla="val 89444"/>
            </a:avLst>
          </a:prstGeom>
          <a:noFill/>
          <a:ln w="7308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57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97" y="2349698"/>
            <a:ext cx="6821488" cy="79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6213697" y="1992511"/>
            <a:ext cx="3565525" cy="2341562"/>
          </a:xfrm>
          <a:prstGeom prst="wedgeEllipseCallout">
            <a:avLst>
              <a:gd name="adj1" fmla="val -102708"/>
              <a:gd name="adj2" fmla="val 42375"/>
            </a:avLst>
          </a:prstGeom>
          <a:noFill/>
          <a:ln w="7308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368647" y="5143698"/>
            <a:ext cx="9051925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200" dirty="0">
                <a:latin typeface="American Typewriter"/>
                <a:cs typeface="American Typewriter"/>
              </a:rPr>
              <a:t>Los </a:t>
            </a:r>
            <a:r>
              <a:rPr lang="en-US" sz="3200" dirty="0" err="1">
                <a:latin typeface="American Typewriter"/>
                <a:cs typeface="American Typewriter"/>
              </a:rPr>
              <a:t>estados</a:t>
            </a:r>
            <a:r>
              <a:rPr lang="en-US" sz="3200" dirty="0">
                <a:latin typeface="American Typewriter"/>
                <a:cs typeface="American Typewriter"/>
              </a:rPr>
              <a:t> con </a:t>
            </a:r>
            <a:r>
              <a:rPr lang="en-US" sz="3200" dirty="0" err="1">
                <a:latin typeface="American Typewriter"/>
                <a:cs typeface="American Typewriter"/>
              </a:rPr>
              <a:t>más</a:t>
            </a:r>
            <a:r>
              <a:rPr lang="en-US" sz="3200" dirty="0">
                <a:latin typeface="American Typewriter"/>
                <a:cs typeface="American Typewriter"/>
              </a:rPr>
              <a:t> </a:t>
            </a:r>
            <a:r>
              <a:rPr lang="en-US" sz="3200" dirty="0" err="1">
                <a:latin typeface="American Typewriter"/>
                <a:cs typeface="American Typewriter"/>
              </a:rPr>
              <a:t>autovalores</a:t>
            </a:r>
            <a:r>
              <a:rPr lang="en-US" sz="3200" dirty="0">
                <a:latin typeface="American Typewriter"/>
                <a:cs typeface="American Typewriter"/>
              </a:rPr>
              <a:t> </a:t>
            </a:r>
            <a:r>
              <a:rPr lang="en-US" sz="3200" dirty="0" err="1">
                <a:latin typeface="American Typewriter"/>
                <a:cs typeface="American Typewriter"/>
              </a:rPr>
              <a:t>nulos</a:t>
            </a:r>
            <a:r>
              <a:rPr lang="en-US" sz="3200" dirty="0">
                <a:latin typeface="American Typewriter"/>
                <a:cs typeface="American Typewriter"/>
              </a:rPr>
              <a:t>         </a:t>
            </a:r>
            <a:r>
              <a:rPr lang="en-US" sz="3200" b="1" dirty="0">
                <a:solidFill>
                  <a:srgbClr val="6B0094"/>
                </a:solidFill>
                <a:latin typeface="American Typewriter"/>
                <a:cs typeface="American Typewriter"/>
              </a:rPr>
              <a:t>(</a:t>
            </a:r>
            <a:r>
              <a:rPr lang="en-US" sz="3200" b="1" dirty="0" err="1">
                <a:solidFill>
                  <a:srgbClr val="6B0094"/>
                </a:solidFill>
                <a:latin typeface="American Typewriter"/>
                <a:cs typeface="American Typewriter"/>
              </a:rPr>
              <a:t>modos</a:t>
            </a:r>
            <a:r>
              <a:rPr lang="en-US" sz="3200" b="1" dirty="0">
                <a:solidFill>
                  <a:srgbClr val="6B0094"/>
                </a:solidFill>
                <a:latin typeface="American Typewriter"/>
                <a:cs typeface="American Typewriter"/>
              </a:rPr>
              <a:t> soft o zero)</a:t>
            </a:r>
            <a:r>
              <a:rPr lang="en-US" sz="3200" dirty="0">
                <a:latin typeface="American Typewriter"/>
                <a:cs typeface="American Typewriter"/>
              </a:rPr>
              <a:t> </a:t>
            </a:r>
            <a:r>
              <a:rPr lang="en-US" sz="3200" dirty="0" err="1">
                <a:latin typeface="American Typewriter"/>
                <a:cs typeface="American Typewriter"/>
              </a:rPr>
              <a:t>tienen</a:t>
            </a:r>
            <a:r>
              <a:rPr lang="en-US" sz="3200" dirty="0">
                <a:latin typeface="American Typewriter"/>
                <a:cs typeface="American Typewriter"/>
              </a:rPr>
              <a:t> </a:t>
            </a:r>
            <a:r>
              <a:rPr lang="en-US" sz="3200" dirty="0" err="1">
                <a:latin typeface="American Typewriter"/>
                <a:cs typeface="American Typewriter"/>
              </a:rPr>
              <a:t>menor</a:t>
            </a:r>
            <a:r>
              <a:rPr lang="en-US" sz="3200" dirty="0">
                <a:latin typeface="American Typewriter"/>
                <a:cs typeface="American Typewriter"/>
              </a:rPr>
              <a:t> F</a:t>
            </a: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735" y="5320972"/>
            <a:ext cx="98425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297210" y="4172148"/>
            <a:ext cx="6824815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400" dirty="0">
                <a:latin typeface="American Typewriter"/>
                <a:cs typeface="American Typewriter"/>
              </a:rPr>
              <a:t>En </a:t>
            </a:r>
            <a:r>
              <a:rPr lang="en-US" sz="2400" dirty="0" err="1">
                <a:latin typeface="American Typewriter"/>
                <a:cs typeface="American Typewriter"/>
              </a:rPr>
              <a:t>algunos</a:t>
            </a:r>
            <a:r>
              <a:rPr lang="en-US" sz="2400" dirty="0">
                <a:latin typeface="American Typewriter"/>
                <a:cs typeface="American Typewriter"/>
              </a:rPr>
              <a:t> </a:t>
            </a:r>
            <a:r>
              <a:rPr lang="en-US" sz="2400" dirty="0" err="1">
                <a:latin typeface="American Typewriter"/>
                <a:cs typeface="American Typewriter"/>
              </a:rPr>
              <a:t>casos</a:t>
            </a:r>
            <a:r>
              <a:rPr lang="en-US" sz="2400" dirty="0">
                <a:latin typeface="American Typewriter"/>
                <a:cs typeface="American Typewriter"/>
              </a:rPr>
              <a:t> el </a:t>
            </a:r>
            <a:r>
              <a:rPr lang="en-US" sz="2400" b="1" dirty="0" err="1">
                <a:latin typeface="American Typewriter"/>
                <a:cs typeface="American Typewriter"/>
              </a:rPr>
              <a:t>orden</a:t>
            </a:r>
            <a:r>
              <a:rPr lang="en-US" sz="2400" b="1" dirty="0">
                <a:latin typeface="American Typewriter"/>
                <a:cs typeface="American Typewriter"/>
              </a:rPr>
              <a:t> </a:t>
            </a:r>
            <a:r>
              <a:rPr lang="en-US" sz="2400" b="1" dirty="0" err="1">
                <a:latin typeface="American Typewriter"/>
                <a:cs typeface="American Typewriter"/>
              </a:rPr>
              <a:t>cuadrático</a:t>
            </a:r>
            <a:r>
              <a:rPr lang="en-US" sz="2400" b="1" dirty="0">
                <a:latin typeface="American Typewriter"/>
                <a:cs typeface="American Typewriter"/>
              </a:rPr>
              <a:t> </a:t>
            </a:r>
            <a:r>
              <a:rPr lang="en-US" sz="2400" b="1" dirty="0" err="1">
                <a:latin typeface="American Typewriter"/>
                <a:cs typeface="American Typewriter"/>
              </a:rPr>
              <a:t>es</a:t>
            </a:r>
            <a:r>
              <a:rPr lang="en-US" sz="2400" b="1" dirty="0">
                <a:latin typeface="American Typewriter"/>
                <a:cs typeface="American Typewriter"/>
              </a:rPr>
              <a:t> </a:t>
            </a:r>
            <a:r>
              <a:rPr lang="en-US" sz="2400" b="1" dirty="0" err="1">
                <a:latin typeface="American Typewriter"/>
                <a:cs typeface="American Typewriter"/>
              </a:rPr>
              <a:t>nulo</a:t>
            </a:r>
            <a:r>
              <a:rPr lang="en-US" sz="2400" dirty="0">
                <a:latin typeface="American Typewriter"/>
                <a:cs typeface="American Typewriter"/>
              </a:rPr>
              <a:t> y </a:t>
            </a:r>
            <a:r>
              <a:rPr lang="en-US" sz="2400" dirty="0" err="1">
                <a:latin typeface="American Typewriter"/>
                <a:cs typeface="American Typewriter"/>
              </a:rPr>
              <a:t>es</a:t>
            </a:r>
            <a:r>
              <a:rPr lang="en-US" sz="2400" dirty="0">
                <a:latin typeface="American Typewriter"/>
                <a:cs typeface="American Typewriter"/>
              </a:rPr>
              <a:t> </a:t>
            </a:r>
            <a:r>
              <a:rPr lang="en-US" sz="2400" dirty="0" err="1">
                <a:latin typeface="American Typewriter"/>
                <a:cs typeface="American Typewriter"/>
              </a:rPr>
              <a:t>necesario</a:t>
            </a:r>
            <a:r>
              <a:rPr lang="en-US" sz="2400" dirty="0">
                <a:latin typeface="American Typewriter"/>
                <a:cs typeface="American Typewriter"/>
              </a:rPr>
              <a:t> </a:t>
            </a:r>
            <a:r>
              <a:rPr lang="en-US" sz="2400" dirty="0" err="1">
                <a:latin typeface="American Typewriter"/>
                <a:cs typeface="American Typewriter"/>
              </a:rPr>
              <a:t>ir</a:t>
            </a:r>
            <a:r>
              <a:rPr lang="en-US" sz="2400" dirty="0">
                <a:latin typeface="American Typewriter"/>
                <a:cs typeface="American Typewriter"/>
              </a:rPr>
              <a:t> a un </a:t>
            </a:r>
            <a:r>
              <a:rPr lang="en-US" sz="2400" b="1" dirty="0" err="1">
                <a:latin typeface="American Typewriter"/>
                <a:cs typeface="American Typewriter"/>
              </a:rPr>
              <a:t>orden</a:t>
            </a:r>
            <a:r>
              <a:rPr lang="en-US" sz="2400" b="1" dirty="0">
                <a:latin typeface="American Typewriter"/>
                <a:cs typeface="American Typewriter"/>
              </a:rPr>
              <a:t> superior</a:t>
            </a:r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50" y="3052862"/>
            <a:ext cx="6045492" cy="96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0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3008243" y="921890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latin typeface="American Typewriter" panose="02090604020004020304" pitchFamily="18" charset="77"/>
              </a:rPr>
              <a:t>Cuando el sistema no se ordena; líquidos de espines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83" y="2806185"/>
            <a:ext cx="3524312" cy="38060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2A613D5-DC70-5C00-83FC-C7AF578A8335}"/>
              </a:ext>
            </a:extLst>
          </p:cNvPr>
          <p:cNvSpPr txBox="1"/>
          <p:nvPr/>
        </p:nvSpPr>
        <p:spPr>
          <a:xfrm>
            <a:off x="415746" y="1914097"/>
            <a:ext cx="6453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 smtClean="0">
                <a:latin typeface="American Typewriter" panose="02090604020004020304" pitchFamily="18" charset="77"/>
              </a:rPr>
              <a:t>Ejemplo : </a:t>
            </a:r>
            <a:r>
              <a:rPr lang="es-ES_tradnl" sz="2000" dirty="0" err="1" smtClean="0">
                <a:latin typeface="American Typewriter" panose="02090604020004020304" pitchFamily="18" charset="77"/>
              </a:rPr>
              <a:t>kagome</a:t>
            </a:r>
            <a:r>
              <a:rPr lang="es-ES_tradnl" sz="2000" dirty="0" smtClean="0">
                <a:latin typeface="American Typewriter" panose="02090604020004020304" pitchFamily="18" charset="77"/>
              </a:rPr>
              <a:t> y las configuraciones </a:t>
            </a:r>
            <a:r>
              <a:rPr lang="es-ES_tradnl" sz="2000" dirty="0" err="1" smtClean="0">
                <a:latin typeface="American Typewriter" panose="02090604020004020304" pitchFamily="18" charset="77"/>
              </a:rPr>
              <a:t>planares</a:t>
            </a:r>
            <a:r>
              <a:rPr lang="es-ES_tradnl" sz="2000" dirty="0" smtClean="0">
                <a:latin typeface="American Typewriter" panose="02090604020004020304" pitchFamily="18" charset="77"/>
              </a:rPr>
              <a:t> </a:t>
            </a:r>
            <a:endParaRPr lang="es-ES_tradnl" sz="2000" dirty="0">
              <a:latin typeface="American Typewriter" panose="02090604020004020304" pitchFamily="18" charset="77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36" y="2806185"/>
            <a:ext cx="3440957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26" y="2672660"/>
            <a:ext cx="3325586" cy="290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7083695" y="3098877"/>
            <a:ext cx="2646348" cy="0"/>
          </a:xfrm>
          <a:prstGeom prst="line">
            <a:avLst/>
          </a:prstGeom>
          <a:noFill/>
          <a:ln w="54720" cap="flat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6949277" y="3738167"/>
            <a:ext cx="2207205" cy="924554"/>
          </a:xfrm>
          <a:prstGeom prst="line">
            <a:avLst/>
          </a:prstGeom>
          <a:noFill/>
          <a:ln w="54720" cap="flat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316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F895D8-F107-D647-B7B2-62A5B03B64E0}"/>
              </a:ext>
            </a:extLst>
          </p:cNvPr>
          <p:cNvSpPr txBox="1"/>
          <p:nvPr/>
        </p:nvSpPr>
        <p:spPr>
          <a:xfrm>
            <a:off x="4556667" y="796221"/>
            <a:ext cx="3078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latin typeface="American Typewriter" panose="02090604020004020304" pitchFamily="18" charset="77"/>
              </a:rPr>
              <a:t>comentarios finales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EE58919-6B07-984A-A363-9B9E1C4BEF67}"/>
              </a:ext>
            </a:extLst>
          </p:cNvPr>
          <p:cNvSpPr/>
          <p:nvPr/>
        </p:nvSpPr>
        <p:spPr>
          <a:xfrm>
            <a:off x="10840242" y="1550502"/>
            <a:ext cx="3048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1BC33F3-C1F7-354C-9BF4-4BE473CC4D5C}"/>
              </a:ext>
            </a:extLst>
          </p:cNvPr>
          <p:cNvSpPr txBox="1"/>
          <p:nvPr/>
        </p:nvSpPr>
        <p:spPr>
          <a:xfrm>
            <a:off x="735495" y="1184874"/>
            <a:ext cx="10721008" cy="55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400" dirty="0">
              <a:latin typeface="American Typewriter" panose="02090604020004020304" pitchFamily="18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baseline="-25000" dirty="0">
                <a:latin typeface="American Typewriter" panose="02090604020004020304" pitchFamily="18" charset="77"/>
              </a:rPr>
              <a:t>~</a:t>
            </a:r>
            <a:r>
              <a:rPr lang="es-ES_tradnl" sz="2400" dirty="0">
                <a:latin typeface="American Typewriter" panose="02090604020004020304" pitchFamily="18" charset="77"/>
              </a:rPr>
              <a:t>1940-50: descripción de Ginzburg-Landau de los estados mas conocidos de la materia y de las transiciones   	   </a:t>
            </a:r>
            <a:r>
              <a:rPr lang="es-ES_tradnl" sz="2400" dirty="0" smtClean="0">
                <a:latin typeface="American Typewriter" panose="02090604020004020304" pitchFamily="18" charset="77"/>
              </a:rPr>
              <a:t> Orden </a:t>
            </a:r>
            <a:r>
              <a:rPr lang="es-ES_tradnl" sz="2400" dirty="0">
                <a:latin typeface="American Typewriter" panose="02090604020004020304" pitchFamily="18" charset="77"/>
              </a:rPr>
              <a:t>FERRO, AF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sz="2400" dirty="0">
              <a:latin typeface="American Typewriter" panose="02090604020004020304" pitchFamily="18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baseline="-25000" dirty="0">
                <a:latin typeface="American Typewriter" panose="02090604020004020304" pitchFamily="18" charset="77"/>
              </a:rPr>
              <a:t>~</a:t>
            </a:r>
            <a:r>
              <a:rPr lang="es-ES_tradnl" sz="2400" dirty="0">
                <a:latin typeface="American Typewriter" panose="02090604020004020304" pitchFamily="18" charset="77"/>
              </a:rPr>
              <a:t>1970-?: Estados de bajas temperaturas exóticos       </a:t>
            </a:r>
            <a:r>
              <a:rPr lang="es-ES_tradnl" sz="2400" dirty="0" smtClean="0">
                <a:latin typeface="American Typewriter" panose="02090604020004020304" pitchFamily="18" charset="77"/>
              </a:rPr>
              <a:t> </a:t>
            </a:r>
            <a:r>
              <a:rPr lang="es-ES_tradnl" sz="2400" dirty="0" err="1" smtClean="0">
                <a:latin typeface="American Typewriter" panose="02090604020004020304" pitchFamily="18" charset="77"/>
              </a:rPr>
              <a:t>Skyrmions</a:t>
            </a:r>
            <a:r>
              <a:rPr lang="es-ES_tradnl" sz="2400" dirty="0">
                <a:latin typeface="American Typewriter" panose="02090604020004020304" pitchFamily="18" charset="77"/>
              </a:rPr>
              <a:t>, líquidos de espines, </a:t>
            </a:r>
            <a:r>
              <a:rPr lang="es-ES_tradnl" sz="2400" dirty="0" err="1">
                <a:latin typeface="American Typewriter" panose="02090604020004020304" pitchFamily="18" charset="77"/>
              </a:rPr>
              <a:t>etc</a:t>
            </a:r>
            <a:r>
              <a:rPr lang="mr-IN" sz="2400" dirty="0">
                <a:latin typeface="American Typewriter" panose="02090604020004020304" pitchFamily="18" charset="77"/>
              </a:rPr>
              <a:t>…</a:t>
            </a:r>
            <a:endParaRPr lang="es-ES_tradnl" sz="2400" dirty="0">
              <a:latin typeface="American Typewriter" panose="02090604020004020304" pitchFamily="18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sz="2400" dirty="0">
              <a:latin typeface="American Typewriter" panose="02090604020004020304" pitchFamily="18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dirty="0">
                <a:latin typeface="American Typewriter" panose="02090604020004020304" pitchFamily="18" charset="77"/>
              </a:rPr>
              <a:t>…Y </a:t>
            </a:r>
            <a:r>
              <a:rPr lang="es-ES_tradnl" sz="2400" dirty="0" smtClean="0">
                <a:latin typeface="American Typewriter" panose="02090604020004020304" pitchFamily="18" charset="77"/>
              </a:rPr>
              <a:t>el rol de </a:t>
            </a:r>
            <a:r>
              <a:rPr lang="es-ES_tradnl" sz="2400" dirty="0">
                <a:latin typeface="American Typewriter" panose="02090604020004020304" pitchFamily="18" charset="77"/>
              </a:rPr>
              <a:t>las fluctuaciones </a:t>
            </a:r>
            <a:r>
              <a:rPr lang="es-ES_tradnl" sz="2400" dirty="0" smtClean="0">
                <a:latin typeface="American Typewriter" panose="02090604020004020304" pitchFamily="18" charset="77"/>
              </a:rPr>
              <a:t>cuánticas es un tema aún mas complejo y rico	   Estados topológicos de la materia</a:t>
            </a:r>
            <a:endParaRPr lang="es-ES_tradnl" sz="2400" dirty="0">
              <a:latin typeface="American Typewriter" panose="02090604020004020304" pitchFamily="18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sz="2400" dirty="0">
              <a:latin typeface="American Typewriter" panose="02090604020004020304" pitchFamily="18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400" dirty="0">
                <a:latin typeface="American Typewriter" panose="02090604020004020304" pitchFamily="18" charset="77"/>
              </a:rPr>
              <a:t>…Y no se habló de los problemas de dinámica :</a:t>
            </a:r>
          </a:p>
          <a:p>
            <a:pPr marL="914400" lvl="1" indent="-457200">
              <a:buFont typeface="Courier New"/>
              <a:buChar char="o"/>
            </a:pPr>
            <a:r>
              <a:rPr lang="es-ES_tradnl" sz="2400" dirty="0">
                <a:latin typeface="American Typewriter" panose="02090604020004020304" pitchFamily="18" charset="77"/>
              </a:rPr>
              <a:t>Estados fuera de equilibrio, vidrios</a:t>
            </a:r>
          </a:p>
          <a:p>
            <a:pPr marL="914400" lvl="1" indent="-457200">
              <a:buFont typeface="Courier New"/>
              <a:buChar char="o"/>
            </a:pPr>
            <a:r>
              <a:rPr lang="es-ES_tradnl" sz="2400" dirty="0">
                <a:latin typeface="American Typewriter" panose="02090604020004020304" pitchFamily="18" charset="77"/>
              </a:rPr>
              <a:t>Sistemas dinámicos sin energía libre       </a:t>
            </a:r>
            <a:r>
              <a:rPr lang="es-ES_tradnl" sz="2400" dirty="0" smtClean="0">
                <a:latin typeface="American Typewriter" panose="02090604020004020304" pitchFamily="18" charset="77"/>
              </a:rPr>
              <a:t>   la </a:t>
            </a:r>
            <a:r>
              <a:rPr lang="es-ES_tradnl" sz="2400" dirty="0">
                <a:latin typeface="American Typewriter" panose="02090604020004020304" pitchFamily="18" charset="77"/>
              </a:rPr>
              <a:t>complejidad emerge exclusivamente de la dinámica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sz="3200" baseline="-25000" dirty="0">
              <a:latin typeface="American Typewriter" panose="02090604020004020304" pitchFamily="18" charset="77"/>
            </a:endParaRPr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xmlns="" id="{11ECAB9B-44AC-3C4B-913F-E5FBC50C8E06}"/>
              </a:ext>
            </a:extLst>
          </p:cNvPr>
          <p:cNvSpPr/>
          <p:nvPr/>
        </p:nvSpPr>
        <p:spPr>
          <a:xfrm>
            <a:off x="7886700" y="1993900"/>
            <a:ext cx="444500" cy="343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xmlns="" id="{8CC71C26-1D69-484B-BBD2-1DE160D742AA}"/>
              </a:ext>
            </a:extLst>
          </p:cNvPr>
          <p:cNvSpPr/>
          <p:nvPr/>
        </p:nvSpPr>
        <p:spPr>
          <a:xfrm>
            <a:off x="8496003" y="2745824"/>
            <a:ext cx="444500" cy="342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xmlns="" id="{5846F436-3C54-2748-9EDA-100601AE3AFE}"/>
              </a:ext>
            </a:extLst>
          </p:cNvPr>
          <p:cNvSpPr/>
          <p:nvPr/>
        </p:nvSpPr>
        <p:spPr>
          <a:xfrm>
            <a:off x="7201262" y="5641653"/>
            <a:ext cx="444500" cy="342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xmlns="" id="{5846F436-3C54-2748-9EDA-100601AE3AFE}"/>
              </a:ext>
            </a:extLst>
          </p:cNvPr>
          <p:cNvSpPr/>
          <p:nvPr/>
        </p:nvSpPr>
        <p:spPr>
          <a:xfrm>
            <a:off x="2315344" y="4227095"/>
            <a:ext cx="444500" cy="342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585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1B0F3B5-997B-C646-8749-8C74212DF055}"/>
              </a:ext>
            </a:extLst>
          </p:cNvPr>
          <p:cNvSpPr txBox="1"/>
          <p:nvPr/>
        </p:nvSpPr>
        <p:spPr>
          <a:xfrm>
            <a:off x="605553" y="967409"/>
            <a:ext cx="10980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Clasificación de las fases (los estados) de la materia y transiciones de fase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56696D9-5C4E-2941-8F3A-2C68EA5D50B0}"/>
              </a:ext>
            </a:extLst>
          </p:cNvPr>
          <p:cNvSpPr txBox="1"/>
          <p:nvPr/>
        </p:nvSpPr>
        <p:spPr>
          <a:xfrm>
            <a:off x="1199356" y="4803914"/>
            <a:ext cx="9115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>
                <a:latin typeface="American Typewriter" panose="02090604020004020304" pitchFamily="18" charset="77"/>
              </a:rPr>
              <a:t>Fenómeno colectivo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>
                <a:latin typeface="American Typewriter" panose="02090604020004020304" pitchFamily="18" charset="77"/>
              </a:rPr>
              <a:t>Se distinguen las fases por la simetrías (aquí de traslación)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654C681-B487-E542-A734-C7119891A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540" y="1748783"/>
            <a:ext cx="6138862" cy="28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33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1B0F3B5-997B-C646-8749-8C74212DF055}"/>
              </a:ext>
            </a:extLst>
          </p:cNvPr>
          <p:cNvSpPr txBox="1"/>
          <p:nvPr/>
        </p:nvSpPr>
        <p:spPr>
          <a:xfrm>
            <a:off x="4288453" y="927961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El caso del magnetismo</a:t>
            </a:r>
          </a:p>
        </p:txBody>
      </p:sp>
      <p:pic>
        <p:nvPicPr>
          <p:cNvPr id="3073" name="Picture 1" descr="page3image1125821056">
            <a:extLst>
              <a:ext uri="{FF2B5EF4-FFF2-40B4-BE49-F238E27FC236}">
                <a16:creationId xmlns:a16="http://schemas.microsoft.com/office/drawing/2014/main" xmlns="" id="{B61D4CA2-FA94-3B48-892E-F2BD5A5D0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9" y="2105050"/>
            <a:ext cx="6754972" cy="36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2385D9A-929D-4A40-8A20-B706A6B2A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247" y="2321289"/>
            <a:ext cx="4191764" cy="339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16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645CCE1-323C-BE40-9714-5477FA82AB5C}"/>
              </a:ext>
            </a:extLst>
          </p:cNvPr>
          <p:cNvSpPr txBox="1"/>
          <p:nvPr/>
        </p:nvSpPr>
        <p:spPr>
          <a:xfrm>
            <a:off x="442228" y="1801791"/>
            <a:ext cx="7991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Los grupos de simetría y la(s) ruptura(s) de simetría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DB6D90C-B2E7-FE4F-A3DD-7E3317FB6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238" y="2609669"/>
            <a:ext cx="8782719" cy="281047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E2B9334-7A00-7142-8D69-5366AF604B74}"/>
              </a:ext>
            </a:extLst>
          </p:cNvPr>
          <p:cNvSpPr txBox="1"/>
          <p:nvPr/>
        </p:nvSpPr>
        <p:spPr>
          <a:xfrm>
            <a:off x="2226365" y="5535519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merican Typewriter" panose="02090604020004020304" pitchFamily="18" charset="77"/>
              </a:rPr>
              <a:t>Z</a:t>
            </a:r>
            <a:r>
              <a:rPr lang="fr-FR" sz="2400" baseline="-25000" dirty="0">
                <a:latin typeface="American Typewriter" panose="02090604020004020304" pitchFamily="18" charset="77"/>
              </a:rPr>
              <a:t>2</a:t>
            </a:r>
            <a:endParaRPr lang="fr-FR" sz="2400" dirty="0">
              <a:latin typeface="American Typewriter" panose="02090604020004020304" pitchFamily="18" charset="77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F2FDA91-BA0A-3D4D-AA42-17EB27256383}"/>
              </a:ext>
            </a:extLst>
          </p:cNvPr>
          <p:cNvSpPr txBox="1"/>
          <p:nvPr/>
        </p:nvSpPr>
        <p:spPr>
          <a:xfrm>
            <a:off x="5044107" y="544275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merican Typewriter" panose="02090604020004020304" pitchFamily="18" charset="77"/>
              </a:rPr>
              <a:t>SO(2)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0B0BDFD-3AA8-904A-BD15-8808C2FAA42F}"/>
              </a:ext>
            </a:extLst>
          </p:cNvPr>
          <p:cNvSpPr txBox="1"/>
          <p:nvPr/>
        </p:nvSpPr>
        <p:spPr>
          <a:xfrm>
            <a:off x="8406870" y="5491871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merican Typewriter" panose="02090604020004020304" pitchFamily="18" charset="77"/>
              </a:rPr>
              <a:t>SO(3)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9F57751-4A69-3F3F-7930-03FE123D8D17}"/>
              </a:ext>
            </a:extLst>
          </p:cNvPr>
          <p:cNvSpPr txBox="1"/>
          <p:nvPr/>
        </p:nvSpPr>
        <p:spPr>
          <a:xfrm>
            <a:off x="4288453" y="924951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El caso del magnetismo</a:t>
            </a:r>
          </a:p>
        </p:txBody>
      </p:sp>
    </p:spTree>
    <p:extLst>
      <p:ext uri="{BB962C8B-B14F-4D97-AF65-F5344CB8AC3E}">
        <p14:creationId xmlns:p14="http://schemas.microsoft.com/office/powerpoint/2010/main" val="253212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F2FDA91-BA0A-3D4D-AA42-17EB27256383}"/>
              </a:ext>
            </a:extLst>
          </p:cNvPr>
          <p:cNvSpPr txBox="1"/>
          <p:nvPr/>
        </p:nvSpPr>
        <p:spPr>
          <a:xfrm>
            <a:off x="1541601" y="2010440"/>
            <a:ext cx="3370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latin typeface="American Typewriter" panose="02090604020004020304" pitchFamily="18" charset="77"/>
              </a:rPr>
              <a:t>Antiferromagnetismo</a:t>
            </a:r>
            <a:endParaRPr lang="fr-FR" sz="2400" dirty="0">
              <a:latin typeface="American Typewriter" panose="02090604020004020304" pitchFamily="18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9F57751-4A69-3F3F-7930-03FE123D8D17}"/>
              </a:ext>
            </a:extLst>
          </p:cNvPr>
          <p:cNvSpPr txBox="1"/>
          <p:nvPr/>
        </p:nvSpPr>
        <p:spPr>
          <a:xfrm>
            <a:off x="4288453" y="914709"/>
            <a:ext cx="5453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El caso del magnetismo… Y también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FCD6BF6-271A-BE5E-26BD-B0BC101EA465}"/>
              </a:ext>
            </a:extLst>
          </p:cNvPr>
          <p:cNvSpPr txBox="1"/>
          <p:nvPr/>
        </p:nvSpPr>
        <p:spPr>
          <a:xfrm>
            <a:off x="7645762" y="2010439"/>
            <a:ext cx="2742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latin typeface="American Typewriter" panose="02090604020004020304" pitchFamily="18" charset="77"/>
              </a:rPr>
              <a:t>Ferrimagnetismo</a:t>
            </a:r>
            <a:endParaRPr lang="fr-FR" sz="2400" dirty="0">
              <a:latin typeface="American Typewriter" panose="02090604020004020304" pitchFamily="18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07F4DAF-A676-6208-F4F3-1DBD32481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635" y="2739114"/>
            <a:ext cx="4318000" cy="28529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D723A8E-61DE-8B0F-ADDF-43FE37302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869" y="2800405"/>
            <a:ext cx="4132470" cy="27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9F57751-4A69-3F3F-7930-03FE123D8D17}"/>
              </a:ext>
            </a:extLst>
          </p:cNvPr>
          <p:cNvSpPr txBox="1"/>
          <p:nvPr/>
        </p:nvSpPr>
        <p:spPr>
          <a:xfrm>
            <a:off x="4288453" y="914709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El caso del magnetismo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9F57751-4A69-3F3F-7930-03FE123D8D17}"/>
              </a:ext>
            </a:extLst>
          </p:cNvPr>
          <p:cNvSpPr txBox="1"/>
          <p:nvPr/>
        </p:nvSpPr>
        <p:spPr>
          <a:xfrm>
            <a:off x="568942" y="1607206"/>
            <a:ext cx="101745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Lo que se puede medir :</a:t>
            </a:r>
          </a:p>
          <a:p>
            <a:endParaRPr lang="es-ES_tradnl" sz="2400" dirty="0">
              <a:latin typeface="American Typewriter" panose="02090604020004020304" pitchFamily="18" charset="77"/>
            </a:endParaRPr>
          </a:p>
          <a:p>
            <a:pPr marL="342900" indent="-342900">
              <a:buFont typeface="Arial"/>
              <a:buChar char="•"/>
            </a:pPr>
            <a:r>
              <a:rPr lang="es-ES_tradnl" sz="2400" dirty="0">
                <a:latin typeface="American Typewriter" panose="02090604020004020304" pitchFamily="18" charset="77"/>
              </a:rPr>
              <a:t>Magnetización M</a:t>
            </a:r>
          </a:p>
          <a:p>
            <a:pPr marL="342900" indent="-342900">
              <a:buFont typeface="Arial"/>
              <a:buChar char="•"/>
            </a:pPr>
            <a:r>
              <a:rPr lang="es-ES_tradnl" sz="2400" dirty="0">
                <a:latin typeface="American Typewriter" panose="02090604020004020304" pitchFamily="18" charset="77"/>
              </a:rPr>
              <a:t>Susceptibilidad magnética </a:t>
            </a:r>
            <a:r>
              <a:rPr lang="es-ES_tradnl" sz="2400" dirty="0">
                <a:latin typeface="Symbol" charset="2"/>
                <a:cs typeface="Symbol" charset="2"/>
              </a:rPr>
              <a:t>c</a:t>
            </a:r>
            <a:r>
              <a:rPr lang="es-ES_tradnl" sz="2400" dirty="0">
                <a:latin typeface="American Typewriter" panose="02090604020004020304" pitchFamily="18" charset="77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s-ES_tradnl" sz="2400" dirty="0">
                <a:latin typeface="American Typewriter" panose="02090604020004020304" pitchFamily="18" charset="77"/>
              </a:rPr>
              <a:t>Calor específico C  </a:t>
            </a:r>
          </a:p>
          <a:p>
            <a:pPr marL="342900" indent="-342900">
              <a:buFont typeface="Arial"/>
              <a:buChar char="•"/>
            </a:pPr>
            <a:r>
              <a:rPr lang="es-ES_tradnl" sz="2400" dirty="0">
                <a:latin typeface="American Typewriter" panose="02090604020004020304" pitchFamily="18" charset="77"/>
              </a:rPr>
              <a:t>Factor de estructura : la transformada de Fourier de la función de </a:t>
            </a:r>
          </a:p>
          <a:p>
            <a:r>
              <a:rPr lang="es-ES_tradnl" sz="2400" dirty="0">
                <a:latin typeface="American Typewriter" panose="02090604020004020304" pitchFamily="18" charset="77"/>
              </a:rPr>
              <a:t>Correlación</a:t>
            </a:r>
          </a:p>
        </p:txBody>
      </p:sp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75" y="3998284"/>
            <a:ext cx="6142759" cy="89675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640" y="5214015"/>
            <a:ext cx="2852992" cy="1343611"/>
          </a:xfrm>
          <a:prstGeom prst="rect">
            <a:avLst/>
          </a:prstGeom>
        </p:spPr>
      </p:pic>
      <p:pic>
        <p:nvPicPr>
          <p:cNvPr id="16" name="Image 15" descr="Capture d’écran 2023-10-12 à 15.29.1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10" y="4835655"/>
            <a:ext cx="2789332" cy="185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46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F2FDA91-BA0A-3D4D-AA42-17EB27256383}"/>
              </a:ext>
            </a:extLst>
          </p:cNvPr>
          <p:cNvSpPr txBox="1"/>
          <p:nvPr/>
        </p:nvSpPr>
        <p:spPr>
          <a:xfrm>
            <a:off x="3991103" y="1529086"/>
            <a:ext cx="3370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latin typeface="American Typewriter" panose="02090604020004020304" pitchFamily="18" charset="77"/>
              </a:rPr>
              <a:t>Antiferromagnetismo</a:t>
            </a:r>
            <a:endParaRPr lang="fr-FR" sz="2400" dirty="0">
              <a:latin typeface="American Typewriter" panose="02090604020004020304" pitchFamily="18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9F57751-4A69-3F3F-7930-03FE123D8D17}"/>
              </a:ext>
            </a:extLst>
          </p:cNvPr>
          <p:cNvSpPr txBox="1"/>
          <p:nvPr/>
        </p:nvSpPr>
        <p:spPr>
          <a:xfrm>
            <a:off x="4288453" y="914709"/>
            <a:ext cx="5453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El caso del magnetismo… Y también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FCD6BF6-271A-BE5E-26BD-B0BC101EA465}"/>
              </a:ext>
            </a:extLst>
          </p:cNvPr>
          <p:cNvSpPr txBox="1"/>
          <p:nvPr/>
        </p:nvSpPr>
        <p:spPr>
          <a:xfrm>
            <a:off x="348269" y="1529086"/>
            <a:ext cx="2816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American Typewriter" panose="02090604020004020304" pitchFamily="18" charset="77"/>
              </a:rPr>
              <a:t>Ferromagnetismo</a:t>
            </a:r>
            <a:endParaRPr lang="fr-FR" sz="2400" dirty="0">
              <a:latin typeface="American Typewriter" panose="02090604020004020304" pitchFamily="18" charset="77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FCD6BF6-271A-BE5E-26BD-B0BC101EA465}"/>
              </a:ext>
            </a:extLst>
          </p:cNvPr>
          <p:cNvSpPr txBox="1"/>
          <p:nvPr/>
        </p:nvSpPr>
        <p:spPr>
          <a:xfrm>
            <a:off x="8686526" y="1542423"/>
            <a:ext cx="211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latin typeface="American Typewriter" panose="02090604020004020304" pitchFamily="18" charset="77"/>
              </a:rPr>
              <a:t>Desordenado</a:t>
            </a:r>
            <a:endParaRPr lang="fr-FR" sz="2400" dirty="0">
              <a:latin typeface="American Typewriter" panose="02090604020004020304" pitchFamily="18" charset="77"/>
            </a:endParaRPr>
          </a:p>
        </p:txBody>
      </p:sp>
      <p:pic>
        <p:nvPicPr>
          <p:cNvPr id="3" name="Image 2" descr="Capture d’écran 2023-10-24 à 14.17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18" y="2447731"/>
            <a:ext cx="3061923" cy="1771008"/>
          </a:xfrm>
          <a:prstGeom prst="rect">
            <a:avLst/>
          </a:prstGeom>
        </p:spPr>
      </p:pic>
      <p:pic>
        <p:nvPicPr>
          <p:cNvPr id="7" name="Image 6" descr="Capture d’écran 2023-10-24 à 14.18.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5" y="2385510"/>
            <a:ext cx="3236520" cy="1762563"/>
          </a:xfrm>
          <a:prstGeom prst="rect">
            <a:avLst/>
          </a:prstGeom>
        </p:spPr>
      </p:pic>
      <p:pic>
        <p:nvPicPr>
          <p:cNvPr id="9" name="Image 8" descr="Capture d’écran 2023-10-24 à 14.18.2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79" y="2232658"/>
            <a:ext cx="3135247" cy="17871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5256" y="4547250"/>
            <a:ext cx="2263516" cy="194589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708032" y="4531944"/>
            <a:ext cx="2264793" cy="194589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841586" y="4531944"/>
            <a:ext cx="2226363" cy="1945895"/>
          </a:xfrm>
          <a:prstGeom prst="rect">
            <a:avLst/>
          </a:prstGeom>
          <a:solidFill>
            <a:srgbClr val="65080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628502" y="5428022"/>
            <a:ext cx="225327" cy="2048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riangle rectangle 25"/>
          <p:cNvSpPr/>
          <p:nvPr/>
        </p:nvSpPr>
        <p:spPr>
          <a:xfrm>
            <a:off x="4710112" y="6226865"/>
            <a:ext cx="261178" cy="266280"/>
          </a:xfrm>
          <a:prstGeom prst="rtTriangle">
            <a:avLst/>
          </a:prstGeom>
          <a:solidFill>
            <a:srgbClr val="FC04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rectangle 26"/>
          <p:cNvSpPr/>
          <p:nvPr/>
        </p:nvSpPr>
        <p:spPr>
          <a:xfrm rot="5400000">
            <a:off x="4712663" y="4544699"/>
            <a:ext cx="261178" cy="266280"/>
          </a:xfrm>
          <a:prstGeom prst="rtTriangle">
            <a:avLst/>
          </a:prstGeom>
          <a:solidFill>
            <a:srgbClr val="FC0408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riangle rectangle 27"/>
          <p:cNvSpPr/>
          <p:nvPr/>
        </p:nvSpPr>
        <p:spPr>
          <a:xfrm rot="16200000">
            <a:off x="6711176" y="6224314"/>
            <a:ext cx="261178" cy="266280"/>
          </a:xfrm>
          <a:prstGeom prst="rtTriangle">
            <a:avLst/>
          </a:prstGeom>
          <a:solidFill>
            <a:srgbClr val="FC0408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rectangle 28"/>
          <p:cNvSpPr/>
          <p:nvPr/>
        </p:nvSpPr>
        <p:spPr>
          <a:xfrm rot="16200000" flipH="1">
            <a:off x="6695832" y="4544737"/>
            <a:ext cx="291865" cy="266280"/>
          </a:xfrm>
          <a:prstGeom prst="rtTriangle">
            <a:avLst/>
          </a:prstGeom>
          <a:solidFill>
            <a:srgbClr val="FC0408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710112" y="4583205"/>
            <a:ext cx="194601" cy="174106"/>
          </a:xfrm>
          <a:prstGeom prst="ellipse">
            <a:avLst/>
          </a:prstGeom>
          <a:solidFill>
            <a:srgbClr val="FC04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778224" y="4552390"/>
            <a:ext cx="194601" cy="174106"/>
          </a:xfrm>
          <a:prstGeom prst="ellipse">
            <a:avLst/>
          </a:prstGeom>
          <a:solidFill>
            <a:srgbClr val="FC04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4710112" y="6303733"/>
            <a:ext cx="194601" cy="174106"/>
          </a:xfrm>
          <a:prstGeom prst="ellipse">
            <a:avLst/>
          </a:prstGeom>
          <a:solidFill>
            <a:srgbClr val="FC04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6780304" y="6303733"/>
            <a:ext cx="194601" cy="174106"/>
          </a:xfrm>
          <a:prstGeom prst="ellipse">
            <a:avLst/>
          </a:prstGeom>
          <a:solidFill>
            <a:srgbClr val="FC04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410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4">
            <a:extLst>
              <a:ext uri="{FF2B5EF4-FFF2-40B4-BE49-F238E27FC236}">
                <a16:creationId xmlns:a16="http://schemas.microsoft.com/office/drawing/2014/main" xmlns="" id="{7A4458E2-8CBF-5147-8E93-DD792E73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2354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2">
            <a:extLst>
              <a:ext uri="{FF2B5EF4-FFF2-40B4-BE49-F238E27FC236}">
                <a16:creationId xmlns:a16="http://schemas.microsoft.com/office/drawing/2014/main" xmlns="" id="{DB43F79A-CED2-5047-8990-0C83B87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0"/>
            <a:ext cx="958436" cy="7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B616E3-F623-9C48-B8CE-B430B739C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237" y="-31648"/>
            <a:ext cx="3099525" cy="6793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1B0F3B5-997B-C646-8749-8C74212DF055}"/>
              </a:ext>
            </a:extLst>
          </p:cNvPr>
          <p:cNvSpPr txBox="1"/>
          <p:nvPr/>
        </p:nvSpPr>
        <p:spPr>
          <a:xfrm>
            <a:off x="4470296" y="903137"/>
            <a:ext cx="325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merican Typewriter" panose="02090604020004020304" pitchFamily="18" charset="77"/>
              </a:rPr>
              <a:t>Texturas topológicas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670BD4C-5B77-8842-B637-3CDE45955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643" y="1419201"/>
            <a:ext cx="3196414" cy="21128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2A6E8CE-2203-3344-99D8-B9ADD0631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48" y="3833564"/>
            <a:ext cx="11366500" cy="596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323356C-BC6B-654D-B75F-B4D16EA98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421" y="4665028"/>
            <a:ext cx="11900354" cy="529847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22BDF806-6FFB-E34C-BE5A-C386A0D2A5AD}"/>
              </a:ext>
            </a:extLst>
          </p:cNvPr>
          <p:cNvCxnSpPr>
            <a:cxnSpLocks/>
          </p:cNvCxnSpPr>
          <p:nvPr/>
        </p:nvCxnSpPr>
        <p:spPr>
          <a:xfrm>
            <a:off x="3627620" y="5194875"/>
            <a:ext cx="6802804" cy="132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4467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554</Words>
  <Application>Microsoft Macintosh PowerPoint</Application>
  <PresentationFormat>Personnalisé</PresentationFormat>
  <Paragraphs>97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Pujol</dc:creator>
  <cp:lastModifiedBy>lpt</cp:lastModifiedBy>
  <cp:revision>99</cp:revision>
  <dcterms:created xsi:type="dcterms:W3CDTF">2021-11-24T07:41:19Z</dcterms:created>
  <dcterms:modified xsi:type="dcterms:W3CDTF">2023-11-28T13:28:53Z</dcterms:modified>
</cp:coreProperties>
</file>