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0693400" cy="7569200"/>
  <p:notesSz cx="10693400" cy="756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720" y="-4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6452"/>
            <a:ext cx="9089390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8752"/>
            <a:ext cx="748538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768"/>
            <a:ext cx="9624060" cy="1211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40916"/>
            <a:ext cx="9624060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18384" y="6812810"/>
            <a:ext cx="21653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58585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25" dirty="0"/>
              <a:t>‹Nº›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lbongo.redclara.net/wp-content/uploads/2025/07/Report_on_RLC_Communities_30052025.pdf" TargetMode="Externa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043477"/>
              </p:ext>
            </p:extLst>
          </p:nvPr>
        </p:nvGraphicFramePr>
        <p:xfrm>
          <a:off x="596900" y="1079509"/>
          <a:ext cx="8740772" cy="60937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1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1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77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21094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1279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6624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2100">
                <a:tc gridSpan="11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1:</a:t>
                      </a:r>
                      <a:r>
                        <a:rPr sz="800" b="1" spc="19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[</a:t>
                      </a:r>
                      <a:r>
                        <a:rPr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Preparation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]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730">
                <a:tc rowSpan="2" gridSpan="2">
                  <a:txBody>
                    <a:bodyPr/>
                    <a:lstStyle/>
                    <a:p>
                      <a:pPr marL="61594">
                        <a:lnSpc>
                          <a:spcPts val="960"/>
                        </a:lnSpc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Duration: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890"/>
                        </a:lnSpc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>
                      <a:solidFill>
                        <a:srgbClr val="BFBFBF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57150">
                      <a:solidFill>
                        <a:srgbClr val="BFBFBF"/>
                      </a:solidFill>
                      <a:prstDash val="solid"/>
                    </a:lnL>
                    <a:lnR w="57150">
                      <a:solidFill>
                        <a:srgbClr val="BFBFB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57150">
                      <a:solidFill>
                        <a:srgbClr val="BFBFB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71120" marR="408305">
                        <a:lnSpc>
                          <a:spcPts val="980"/>
                        </a:lnSpc>
                        <a:spcBef>
                          <a:spcPts val="10"/>
                        </a:spcBef>
                      </a:pP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Lead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Beneficiary: Universidad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Salamanca </a:t>
                      </a:r>
                      <a:r>
                        <a:rPr sz="8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Universidad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San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Carlos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1594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USal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(Coord)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USAC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(Deputy)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70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565">
                <a:tc gridSpan="11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Objectives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 gridSpan="11">
                  <a:txBody>
                    <a:bodyPr/>
                    <a:lstStyle/>
                    <a:p>
                      <a:pPr marL="518795" indent="-228600">
                        <a:lnSpc>
                          <a:spcPct val="100000"/>
                        </a:lnSpc>
                        <a:spcBef>
                          <a:spcPts val="70"/>
                        </a:spcBef>
                        <a:buClr>
                          <a:srgbClr val="000000"/>
                        </a:buClr>
                        <a:buChar char="▪"/>
                        <a:tabLst>
                          <a:tab pos="518795" algn="l"/>
                        </a:tabLst>
                      </a:pPr>
                      <a:r>
                        <a:rPr lang="es-ES" sz="800" dirty="0"/>
                        <a:t>Preparar la base para el proyecto de física EL-BONGO mediante el establecimiento de comunidades de investigación funcionales, </a:t>
                      </a:r>
                    </a:p>
                    <a:p>
                      <a:pPr marL="518795" indent="-228600">
                        <a:lnSpc>
                          <a:spcPct val="100000"/>
                        </a:lnSpc>
                        <a:spcBef>
                          <a:spcPts val="70"/>
                        </a:spcBef>
                        <a:buClr>
                          <a:srgbClr val="000000"/>
                        </a:buClr>
                        <a:buChar char="▪"/>
                        <a:tabLst>
                          <a:tab pos="518795" algn="l"/>
                        </a:tabLst>
                      </a:pPr>
                      <a:r>
                        <a:rPr lang="es-ES" sz="800" dirty="0"/>
                        <a:t>Desarrollar un plan de estudios educativo integral y adaptado para cada RLC,</a:t>
                      </a:r>
                    </a:p>
                    <a:p>
                      <a:pPr marL="518795" indent="-228600">
                        <a:lnSpc>
                          <a:spcPct val="100000"/>
                        </a:lnSpc>
                        <a:spcBef>
                          <a:spcPts val="70"/>
                        </a:spcBef>
                        <a:buClr>
                          <a:srgbClr val="000000"/>
                        </a:buClr>
                        <a:buChar char="▪"/>
                        <a:tabLst>
                          <a:tab pos="518795" algn="l"/>
                        </a:tabLst>
                      </a:pPr>
                      <a:r>
                        <a:rPr lang="es-ES" sz="800" dirty="0"/>
                        <a:t>Mejorar la colaboración internacional y las habilidades de gestión de proyectos del consorcio.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265">
                <a:tc gridSpan="11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division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(WP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description)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3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Task</a:t>
                      </a:r>
                      <a:r>
                        <a:rPr sz="800" b="1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800" b="1" dirty="0">
                        <a:latin typeface="Arial MT"/>
                        <a:cs typeface="Arial MT"/>
                      </a:endParaRPr>
                    </a:p>
                  </a:txBody>
                  <a:tcPr marL="0" marR="0" marT="7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82563" indent="-182563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b="1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Nombre</a:t>
                      </a:r>
                      <a:endParaRPr sz="800" b="1" dirty="0">
                        <a:latin typeface="Arial MT"/>
                        <a:cs typeface="Arial MT"/>
                      </a:endParaRPr>
                    </a:p>
                  </a:txBody>
                  <a:tcPr marL="0" marR="0" marT="25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b="1" spc="-10" dirty="0" err="1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</a:t>
                      </a:r>
                      <a:r>
                        <a:rPr lang="es-CO" sz="800" b="1" spc="-10" dirty="0" err="1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ción</a:t>
                      </a:r>
                      <a:endParaRPr sz="800" b="1" dirty="0">
                        <a:latin typeface="Arial MT"/>
                        <a:cs typeface="Arial MT"/>
                      </a:endParaRPr>
                    </a:p>
                  </a:txBody>
                  <a:tcPr marL="0" marR="0" marT="2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r>
                        <a:rPr lang="es-CO" sz="8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800" b="1" dirty="0">
                        <a:latin typeface="Arial MT"/>
                        <a:cs typeface="Arial MT"/>
                      </a:endParaRPr>
                    </a:p>
                  </a:txBody>
                  <a:tcPr marL="0" marR="0" marT="25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6570" marR="255904" indent="-226060" algn="ctr">
                        <a:lnSpc>
                          <a:spcPct val="101600"/>
                        </a:lnSpc>
                        <a:spcBef>
                          <a:spcPts val="605"/>
                        </a:spcBef>
                      </a:pPr>
                      <a:r>
                        <a:rPr lang="es-CO" sz="8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Status</a:t>
                      </a:r>
                      <a:endParaRPr sz="800" b="1" dirty="0">
                        <a:latin typeface="Arial MT"/>
                        <a:cs typeface="Arial MT"/>
                      </a:endParaRPr>
                    </a:p>
                  </a:txBody>
                  <a:tcPr marL="0" marR="0" marT="7683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439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T1.1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7945" marR="588010">
                        <a:lnSpc>
                          <a:spcPct val="101600"/>
                        </a:lnSpc>
                        <a:spcBef>
                          <a:spcPts val="5"/>
                        </a:spcBef>
                      </a:pPr>
                      <a:r>
                        <a:rPr lang="es-CO" sz="800" dirty="0"/>
                        <a:t>Construyendo Comunidades RLC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r>
                        <a:rPr lang="es-ES" sz="800" dirty="0"/>
                        <a:t>Articular el propósito y los objetivos de investigación de cada comunidad, asegurando un enfoque centrado y orientado a metas para las iniciativas científicas.</a:t>
                      </a:r>
                    </a:p>
                    <a:p>
                      <a:r>
                        <a:rPr lang="es-ES" sz="800" dirty="0"/>
                        <a:t>Establecer el marco de gobernanza para gestionar las actividades y los recursos de la comunidad de manera efectiva, asegurando operaciones fluidas y una administración responsable.</a:t>
                      </a:r>
                    </a:p>
                    <a:p>
                      <a:r>
                        <a:rPr lang="es-ES" sz="800" dirty="0"/>
                        <a:t>Establecer políticas y directrices que defiendan la conducta ética, faciliten el intercambio de datos y promuevan la inclusión y la equidad de género en nuestro trabajo colaborativo.</a:t>
                      </a:r>
                    </a:p>
                    <a:p>
                      <a:r>
                        <a:rPr lang="es-ES" sz="800" dirty="0"/>
                        <a:t>Planificación de seminarios, talleres y </a:t>
                      </a:r>
                      <a:r>
                        <a:rPr lang="es-ES" sz="800" dirty="0" err="1"/>
                        <a:t>hackatones</a:t>
                      </a:r>
                      <a:r>
                        <a:rPr lang="es-ES" sz="800" dirty="0"/>
                        <a:t> anuales.</a:t>
                      </a:r>
                    </a:p>
                    <a:p>
                      <a:pPr marL="67945">
                        <a:lnSpc>
                          <a:spcPts val="900"/>
                        </a:lnSpc>
                        <a:spcBef>
                          <a:spcPts val="15"/>
                        </a:spcBef>
                      </a:pP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84785" marR="79375" indent="-94615" algn="ctr">
                        <a:lnSpc>
                          <a:spcPct val="1016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UPCité,</a:t>
                      </a:r>
                      <a:r>
                        <a:rPr sz="8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UCV,</a:t>
                      </a:r>
                      <a:r>
                        <a:rPr sz="8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USAC</a:t>
                      </a:r>
                      <a:r>
                        <a:rPr sz="8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community</a:t>
                      </a:r>
                      <a:r>
                        <a:rPr sz="8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members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Diciembre 2024 a Agosto de 2025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OK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  <a:hlinkClick r:id="rId2"/>
                        </a:rPr>
                        <a:t>https://elbongo.redclara.net/wp-content/uploads/2025/07/Report_on_RLC_Communities_30052025.pdf</a:t>
                      </a:r>
                      <a:endParaRPr lang="es-CO"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T1.2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7945" marR="57785">
                        <a:lnSpc>
                          <a:spcPct val="101600"/>
                        </a:lnSpc>
                        <a:spcBef>
                          <a:spcPts val="30"/>
                        </a:spcBef>
                      </a:pPr>
                      <a:r>
                        <a:rPr lang="es-ES" sz="800" dirty="0"/>
                        <a:t>Plan de Estudios (Syllabus) de la Comunidad y Vida Académica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 marR="381635">
                        <a:lnSpc>
                          <a:spcPct val="101600"/>
                        </a:lnSpc>
                        <a:spcBef>
                          <a:spcPts val="30"/>
                        </a:spcBef>
                      </a:pPr>
                      <a:r>
                        <a:rPr lang="es-ES" sz="800" dirty="0"/>
                        <a:t>Definir el programa de capacitación de la comunidad adaptando el plan de estudios del modelo LA-</a:t>
                      </a:r>
                      <a:r>
                        <a:rPr lang="es-ES" sz="800" dirty="0" err="1"/>
                        <a:t>CoNGA</a:t>
                      </a:r>
                      <a:r>
                        <a:rPr lang="es-ES" sz="800" dirty="0"/>
                        <a:t>.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USal,</a:t>
                      </a:r>
                      <a:r>
                        <a:rPr sz="8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USFQ,</a:t>
                      </a:r>
                      <a:r>
                        <a:rPr sz="800" spc="1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UNAH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and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10" dirty="0">
                          <a:latin typeface="Arial MT"/>
                          <a:cs typeface="Arial MT"/>
                        </a:rPr>
                        <a:t>community</a:t>
                      </a:r>
                      <a:r>
                        <a:rPr sz="8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members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Diciembre 2024 a Agosto de 2025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En proceso</a:t>
                      </a: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0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T1.3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s-CO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Comunidad ORI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 marR="207010">
                        <a:lnSpc>
                          <a:spcPct val="101600"/>
                        </a:lnSpc>
                        <a:spcBef>
                          <a:spcPts val="55"/>
                        </a:spcBef>
                      </a:pPr>
                      <a:r>
                        <a:rPr lang="es-ES" sz="800" dirty="0"/>
                        <a:t>Identificar las habilidades, perfiles y actividades de las ORI en el consorcio de socios.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4615" marR="83185" algn="ctr">
                        <a:lnSpc>
                          <a:spcPct val="1016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UT3,</a:t>
                      </a:r>
                      <a:r>
                        <a:rPr sz="8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UAN,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USFQ, RedCLARA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UCV,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USB,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UIS,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ESPOCH,</a:t>
                      </a:r>
                      <a:r>
                        <a:rPr sz="8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UNMSM,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USAC,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UFG,</a:t>
                      </a:r>
                      <a:r>
                        <a:rPr sz="8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,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UES, UNAH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Diciembre 2024 a Agosto de 2025 OK 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s-CO" sz="8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  <a:hlinkClick r:id="rId2"/>
                        </a:rPr>
                        <a:t>https://elbongo.redclara.net/wp-content/uploads/2025/07/Report_on_RLC_Communities_30052025.pdf</a:t>
                      </a: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T1.4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dirty="0"/>
                        <a:t>Programa de capacitación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 marR="127635">
                        <a:lnSpc>
                          <a:spcPct val="101600"/>
                        </a:lnSpc>
                        <a:spcBef>
                          <a:spcPts val="5"/>
                        </a:spcBef>
                      </a:pPr>
                      <a:r>
                        <a:rPr lang="es-ES" sz="800" dirty="0"/>
                        <a:t>Establecer el programa de capacitación de las ORI (contenido, metodología y responsables de la formación).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4930" marR="63500" indent="-635" algn="ctr">
                        <a:lnSpc>
                          <a:spcPct val="1016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UT3,</a:t>
                      </a:r>
                      <a:r>
                        <a:rPr sz="8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UAN,</a:t>
                      </a:r>
                      <a:r>
                        <a:rPr sz="8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USFQ, RedCLARA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UCV,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USB,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UIS,</a:t>
                      </a:r>
                      <a:r>
                        <a:rPr sz="8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ESPOCH,</a:t>
                      </a:r>
                      <a:r>
                        <a:rPr sz="800" spc="1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latin typeface="Arial MT"/>
                          <a:cs typeface="Arial MT"/>
                        </a:rPr>
                        <a:t>UNMSM,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USAC,</a:t>
                      </a:r>
                      <a:r>
                        <a:rPr sz="8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UFG,</a:t>
                      </a:r>
                      <a:r>
                        <a:rPr sz="8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latin typeface="Arial MT"/>
                          <a:cs typeface="Arial MT"/>
                        </a:rPr>
                        <a:t>UES,</a:t>
                      </a:r>
                      <a:r>
                        <a:rPr sz="8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latin typeface="Arial MT"/>
                          <a:cs typeface="Arial MT"/>
                        </a:rPr>
                        <a:t>UNAH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Diciembre 2024 a Agosto de 2025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Programado para 2026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lang="es-CO" sz="800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5680" y="792489"/>
            <a:ext cx="95694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Work</a:t>
            </a:r>
            <a:r>
              <a:rPr sz="1000" i="1" spc="-2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Package</a:t>
            </a:r>
            <a:r>
              <a:rPr sz="1000" i="1" spc="-20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A50020"/>
                </a:solidFill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345584"/>
              </p:ext>
            </p:extLst>
          </p:nvPr>
        </p:nvGraphicFramePr>
        <p:xfrm>
          <a:off x="1003300" y="2552709"/>
          <a:ext cx="9147172" cy="3951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6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4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23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662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4990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29565">
                <a:tc gridSpan="1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1000" b="1" spc="-3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10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4:</a:t>
                      </a:r>
                      <a:r>
                        <a:rPr sz="10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Quality</a:t>
                      </a:r>
                      <a:r>
                        <a:rPr sz="10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Plan,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145">
                <a:tc rowSpan="2" gridSpan="2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Duration: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1015"/>
                        </a:lnSpc>
                        <a:spcBef>
                          <a:spcPts val="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BFBFB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76200">
                      <a:solidFill>
                        <a:srgbClr val="BFBFB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61594" marR="601980">
                        <a:lnSpc>
                          <a:spcPts val="1050"/>
                        </a:lnSpc>
                        <a:spcBef>
                          <a:spcPts val="7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Lead Beneficiary: Universidad Industrial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Santander and Universidad de El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Salvador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 (Coord) and UES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(Deputy)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820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 gridSpan="13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Objectives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00">
                <a:tc gridSpan="13">
                  <a:txBody>
                    <a:bodyPr/>
                    <a:lstStyle/>
                    <a:p>
                      <a:pPr marL="521970" indent="-228600">
                        <a:lnSpc>
                          <a:spcPts val="1065"/>
                        </a:lnSpc>
                        <a:spcBef>
                          <a:spcPts val="15"/>
                        </a:spcBef>
                        <a:buClr>
                          <a:srgbClr val="585858"/>
                        </a:buClr>
                        <a:buChar char="●"/>
                        <a:tabLst>
                          <a:tab pos="521970" algn="l"/>
                        </a:tabLst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Develop the Quality Assurance Plan for the project, the Code of Conduct, the Gender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Policy,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and Data Management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Plan.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521970" indent="-228600">
                        <a:lnSpc>
                          <a:spcPts val="1065"/>
                        </a:lnSpc>
                        <a:buClr>
                          <a:srgbClr val="585858"/>
                        </a:buClr>
                        <a:buChar char="●"/>
                        <a:tabLst>
                          <a:tab pos="521970" algn="l"/>
                        </a:tabLst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Develop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regular evaluations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to follow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up on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 evolution of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 different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WP task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 feedback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mechanisms,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265">
                <a:tc gridSpan="13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division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(WP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description)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6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Task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es-CO"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Nombre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10" dirty="0" err="1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</a:t>
                      </a:r>
                      <a:r>
                        <a:rPr lang="es-CO" sz="900" spc="-10" dirty="0" err="1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ción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r>
                        <a:rPr lang="es-CO"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lang="es-CO" sz="900" spc="-10" dirty="0" err="1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tatus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T4.1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Quality Assurance Plan for the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project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24257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Develop and implement a General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Quality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Assurance Plan that outlines the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procedures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and standards to ensure the quality of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project.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UPCité,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UAN and 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UES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Diciembre 2024 a febrero de 2025</a:t>
                      </a: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Socializarlo con todos para recibir comentarios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19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T4.2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Code of Conduct and a Gender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Policy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25527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Formulate a Code of Conduct and a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Gender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Policy to guide the behaviour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promote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inclusivity within 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UT3, and </a:t>
                      </a:r>
                      <a:r>
                        <a:rPr sz="9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USB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Marzo a agosto de 2025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T4.3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Data Management </a:t>
                      </a: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Plan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7747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Create a Data Management Plan to outline 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how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data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will be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handled, stored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shared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throughout the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project.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INSA,</a:t>
                      </a:r>
                      <a:r>
                        <a:rPr sz="900" b="1" spc="2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UFG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Marzo a agosto de 2025</a:t>
                      </a: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Revisar si está publicado en la página de LA-CONGA, o pedirlo a JAL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T4.4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Student's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online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questionnaires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109220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Design and implement online questionnaires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collect feedback from current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former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 about the quality of their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training.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USal,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 and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2026 -2 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03300" y="800109"/>
          <a:ext cx="8712200" cy="913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2145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14445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UCV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2145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18205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USB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12516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120840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236580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95680" y="2268864"/>
            <a:ext cx="95694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Work</a:t>
            </a:r>
            <a:r>
              <a:rPr sz="1000" i="1" spc="-2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Package</a:t>
            </a:r>
            <a:r>
              <a:rPr sz="1000" i="1" spc="-20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A50020"/>
                </a:solidFill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926923"/>
              </p:ext>
            </p:extLst>
          </p:nvPr>
        </p:nvGraphicFramePr>
        <p:xfrm>
          <a:off x="1003300" y="800109"/>
          <a:ext cx="9118600" cy="60739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651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T4.5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s-CO"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Encuestas al staff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213360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lang="es-ES" sz="900" dirty="0"/>
                        <a:t>Diseñar y llevar a cabo encuestas al personal para evaluar los recursos e instalaciones de enseñanza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945" marR="208915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USAC,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UIS</a:t>
                      </a:r>
                    </a:p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</a:rPr>
                        <a:t>BEN</a:t>
                      </a:r>
                      <a:endParaRPr sz="900" dirty="0">
                        <a:latin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2026 -2 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3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T4.6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Communication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Effectiveness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6731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lang="es-ES" sz="900" dirty="0"/>
                        <a:t>Después de la publicación, monitorear las interacciones en redes sociales y sitios web (del proyecto, las comunidades y la Pasarela Científica) para medir la efectividad de los mensajes, realizando ajustes o generando nuevos mensajes según sea necesario para optimizar la estrategia de comunicación.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945" marR="342265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UIS,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UNAB,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UES,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UT3,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</a:t>
                      </a:r>
                    </a:p>
                    <a:p>
                      <a:pPr marL="6159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</a:rPr>
                        <a:t>BEN</a:t>
                      </a:r>
                      <a:endParaRPr sz="900" dirty="0">
                        <a:latin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173355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lang="es-CO"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Marzo 2025 a noviembre de 2027  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 gridSpan="14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Milestones and deliverables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(outputs/outcomes)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465">
                <a:tc gridSpan="2">
                  <a:txBody>
                    <a:bodyPr/>
                    <a:lstStyle/>
                    <a:p>
                      <a:pPr marL="110489" marR="105410" indent="-635" algn="ctr">
                        <a:lnSpc>
                          <a:spcPct val="99400"/>
                        </a:lnSpc>
                        <a:spcBef>
                          <a:spcPts val="6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(continuous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numbering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not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linked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3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WP)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72745" marR="64135" indent="-297815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350" algn="ctr">
                        <a:lnSpc>
                          <a:spcPts val="1065"/>
                        </a:lnSpc>
                        <a:spcBef>
                          <a:spcPts val="6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85" algn="ctr">
                        <a:lnSpc>
                          <a:spcPts val="944"/>
                        </a:lnSpc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Means of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Verification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866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MS4.1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 marR="80645">
                        <a:lnSpc>
                          <a:spcPts val="1050"/>
                        </a:lnSpc>
                        <a:spcBef>
                          <a:spcPts val="7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First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year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survey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 and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3820" marR="65405">
                        <a:lnSpc>
                          <a:spcPts val="1050"/>
                        </a:lnSpc>
                        <a:spcBef>
                          <a:spcPts val="7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Implement and evaluate the surveys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 about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quality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training (courses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internships)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conduct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 the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5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teaching resources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facilities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485140" algn="just">
                        <a:lnSpc>
                          <a:spcPts val="1050"/>
                        </a:lnSpc>
                        <a:spcBef>
                          <a:spcPts val="7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results of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surveys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their evaluation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3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MS4.2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 marR="175895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Second year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survey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 and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3820" marR="65405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Implement and evaluate the surveys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 about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quality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training</a:t>
                      </a:r>
                      <a:r>
                        <a:rPr sz="900" spc="2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(courses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internships),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conduct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 the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5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teaching resources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facilities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485140" algn="just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results of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surveys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their evaluation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5465">
                <a:tc gridSpan="2">
                  <a:txBody>
                    <a:bodyPr/>
                    <a:lstStyle/>
                    <a:p>
                      <a:pPr marL="110489" marR="105410" indent="-635" algn="ctr">
                        <a:lnSpc>
                          <a:spcPct val="99400"/>
                        </a:lnSpc>
                        <a:spcBef>
                          <a:spcPts val="67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(continuous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numbering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linked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WP)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72745" marR="64135" indent="-29781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34975" marR="204470" indent="-22288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Dissemination Level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0" algn="ctr">
                        <a:lnSpc>
                          <a:spcPts val="1065"/>
                        </a:lnSpc>
                        <a:spcBef>
                          <a:spcPts val="6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85" algn="ctr">
                        <a:lnSpc>
                          <a:spcPts val="944"/>
                        </a:lnSpc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280035" marR="274955" indent="-635" algn="ctr">
                        <a:lnSpc>
                          <a:spcPct val="99400"/>
                        </a:lnSpc>
                        <a:spcBef>
                          <a:spcPts val="67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(including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format</a:t>
                      </a:r>
                      <a:r>
                        <a:rPr sz="800" spc="-2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language)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86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D4.1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MidTerm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 and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065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UPCité,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71120">
                        <a:lnSpc>
                          <a:spcPts val="106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67945" marR="10033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 exhaustive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report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concluding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first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year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of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courses, aimed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at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assessing the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overall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quality of the project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identifying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improvement</a:t>
                      </a:r>
                      <a:r>
                        <a:rPr sz="900" spc="5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for the upcoming </a:t>
                      </a:r>
                      <a:r>
                        <a:rPr sz="900" spc="-2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year.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7945" marR="88265">
                        <a:lnSpc>
                          <a:spcPts val="1050"/>
                        </a:lnSpc>
                        <a:spcBef>
                          <a:spcPts val="600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Format: electronic doc in </a:t>
                      </a:r>
                      <a:r>
                        <a:rPr sz="900" spc="-5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repository.</a:t>
                      </a:r>
                      <a:r>
                        <a:rPr sz="900" spc="4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80-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100pg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Language: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English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96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D4.2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 marR="7874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First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cohort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survey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USAC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67945" marR="208915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Report on the results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of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 survey of first-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cohort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1447809"/>
          <a:ext cx="8712200" cy="5113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02565">
                <a:tc gridSpan="15"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WP4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Estimated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budget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—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(n/a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prefixed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Lump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Sum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Grants)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65"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2245" marR="177165" indent="10287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Personnel [Pers/month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|Eur]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B.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5560" marR="27305" algn="ctr">
                        <a:lnSpc>
                          <a:spcPct val="117200"/>
                        </a:lnSpc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Subcontrac </a:t>
                      </a: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C.1a</a:t>
                      </a:r>
                      <a:r>
                        <a:rPr sz="8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Travel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C.1b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Accomod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4785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C.1c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225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Subsist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C.2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38100" indent="-158115">
                        <a:lnSpc>
                          <a:spcPct val="117200"/>
                        </a:lnSpc>
                        <a:spcBef>
                          <a:spcPts val="5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C.3</a:t>
                      </a:r>
                      <a:r>
                        <a:rPr sz="8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Goods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services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0530" marR="137160" indent="-28829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D.1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third parties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7005" marR="48895" indent="-110489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Indirect 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UPCité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UT3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INSA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USal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UIS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UAN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6480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6480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UNAB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USFQ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26670" marR="104775">
                        <a:lnSpc>
                          <a:spcPct val="112500"/>
                        </a:lnSpc>
                        <a:spcBef>
                          <a:spcPts val="6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ESPOC </a:t>
                      </a:r>
                      <a:r>
                        <a:rPr sz="1000" spc="-50" dirty="0">
                          <a:latin typeface="Arial MT"/>
                          <a:cs typeface="Arial MT"/>
                        </a:rPr>
                        <a:t>H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UES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UFG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USAC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UNAH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UNMSM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UCV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USB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25440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25440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03300" y="800109"/>
          <a:ext cx="9118600" cy="35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515620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including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staff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students.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744137"/>
              </p:ext>
            </p:extLst>
          </p:nvPr>
        </p:nvGraphicFramePr>
        <p:xfrm>
          <a:off x="1003300" y="1358909"/>
          <a:ext cx="9137647" cy="5238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76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4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239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5900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5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16865">
                <a:tc gridSpan="1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1000" b="1" spc="-3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1000" b="1" spc="-3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5:</a:t>
                      </a:r>
                      <a:r>
                        <a:rPr sz="1000" b="1" spc="-3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Dissemination,</a:t>
                      </a:r>
                      <a:r>
                        <a:rPr sz="1000" spc="-3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Awareness,</a:t>
                      </a:r>
                      <a:r>
                        <a:rPr sz="1000" spc="-3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1000" spc="-3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Exploitation.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970">
                <a:tc rowSpan="2" gridSpan="2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Duration: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1010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BFBFB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76200">
                      <a:solidFill>
                        <a:srgbClr val="BFBFB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0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61594" marR="81280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Lead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Beneficiary: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Universidad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Autónoma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Bucaramanga and Universidad Francisco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Gavidia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1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(Coord)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UFG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(Deputy)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29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 gridSpan="1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Objectives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00">
                <a:tc gridSpan="13">
                  <a:txBody>
                    <a:bodyPr/>
                    <a:lstStyle/>
                    <a:p>
                      <a:pPr marL="521970" indent="-228600">
                        <a:lnSpc>
                          <a:spcPct val="100000"/>
                        </a:lnSpc>
                        <a:spcBef>
                          <a:spcPts val="90"/>
                        </a:spcBef>
                        <a:buClr>
                          <a:srgbClr val="000000"/>
                        </a:buClr>
                        <a:buSzPct val="111111"/>
                        <a:buChar char="▪"/>
                        <a:tabLst>
                          <a:tab pos="521970" algn="l"/>
                        </a:tabLst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Enhancing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Visibility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Outreach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521970" indent="-228600">
                        <a:lnSpc>
                          <a:spcPts val="1065"/>
                        </a:lnSpc>
                        <a:spcBef>
                          <a:spcPts val="20"/>
                        </a:spcBef>
                        <a:buClr>
                          <a:srgbClr val="000000"/>
                        </a:buClr>
                        <a:buChar char="▪"/>
                        <a:tabLst>
                          <a:tab pos="521970" algn="l"/>
                        </a:tabLst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Promoting Knowledge Dissemination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Engagement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521970" indent="-228600">
                        <a:lnSpc>
                          <a:spcPts val="1065"/>
                        </a:lnSpc>
                        <a:buClr>
                          <a:srgbClr val="000000"/>
                        </a:buClr>
                        <a:buChar char="▪"/>
                        <a:tabLst>
                          <a:tab pos="521970" algn="l"/>
                        </a:tabLst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Boosting the Importance of Open Science and Digital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Education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 gridSpan="1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division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(WP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description)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265">
                <a:tc>
                  <a:txBody>
                    <a:bodyPr/>
                    <a:lstStyle/>
                    <a:p>
                      <a:pPr algn="ctr">
                        <a:lnSpc>
                          <a:spcPts val="1005"/>
                        </a:lnSpc>
                        <a:spcBef>
                          <a:spcPts val="5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Task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175" algn="ctr">
                        <a:lnSpc>
                          <a:spcPts val="1075"/>
                        </a:lnSpc>
                      </a:pPr>
                      <a:r>
                        <a:rPr lang="es-CO"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Nombre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0" algn="ctr">
                        <a:lnSpc>
                          <a:spcPts val="1075"/>
                        </a:lnSpc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Descripción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0"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r>
                        <a:rPr lang="es-CO"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ts val="1005"/>
                        </a:lnSpc>
                        <a:spcBef>
                          <a:spcPts val="59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lang="es-CO" sz="900" spc="-10" dirty="0" err="1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tatus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T5.1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Communication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Plan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68580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lang="es-ES" sz="900" dirty="0"/>
                        <a:t>Desarrollo e implementación del Plan de Comunicación. Definir la identidad visual del proyecto, las líneas temáticas para una construcción coherente del discurso, los roles de los portavoces y los mecanismos para compartir información oportuna sobre el proyecto y el progreso de la comunidad.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UNAB,</a:t>
                      </a:r>
                      <a:r>
                        <a:rPr sz="9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UIS,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UFG</a:t>
                      </a:r>
                    </a:p>
                    <a:p>
                      <a:pPr marL="61594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 dirty="0">
                        <a:latin typeface="Arial M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Diciembre 2024 a febrero de 2025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T5.2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Website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social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network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profile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s-ES" sz="900" dirty="0"/>
                        <a:t>Desarrollar el sitio web y el perfil en redes sociales del proyecto y de las cuatro comunidades de investigación.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UNAB,</a:t>
                      </a:r>
                      <a:r>
                        <a:rPr sz="9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</a:p>
                    <a:p>
                      <a:pPr marL="6159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 dirty="0">
                        <a:latin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0" lvl="0" indent="0" defTabSz="914400" eaLnBrk="1" fontAlgn="auto" latinLnBrk="0" hangingPunct="1">
                        <a:lnSpc>
                          <a:spcPts val="1065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Arial MT"/>
                          <a:cs typeface="Arial MT"/>
                        </a:rPr>
                        <a:t>Diciembre 2024 a febrero de 2025</a:t>
                      </a:r>
                    </a:p>
                    <a:p>
                      <a:pPr marL="71120">
                        <a:lnSpc>
                          <a:spcPts val="1065"/>
                        </a:lnSpc>
                        <a:spcBef>
                          <a:spcPts val="65"/>
                        </a:spcBef>
                      </a:pP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T5.3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Periodic information feeds in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networks and 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website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ES" sz="900" dirty="0"/>
                        <a:t>Campaña periódica en diferentes medios de comunicación publicando el avance del proyecto, las actividades de la comunidad y del proyecto (seminarios, reuniones y talleres, </a:t>
                      </a:r>
                      <a:r>
                        <a:rPr lang="es-ES" sz="900" i="1" dirty="0" err="1"/>
                        <a:t>hackatones</a:t>
                      </a:r>
                      <a:r>
                        <a:rPr lang="es-ES" sz="900" dirty="0"/>
                        <a:t>); la apertura de nuevas cohortes de cursos; las escuelas de la red.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UNAB</a:t>
                      </a:r>
                      <a:r>
                        <a:rPr sz="9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</a:t>
                      </a:r>
                    </a:p>
                    <a:p>
                      <a:pPr marL="6159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 dirty="0">
                        <a:latin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44704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Marzo de 2025 a noviembre de 2027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62626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T5.4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Communication support for other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lang="es-ES" sz="900" dirty="0"/>
                        <a:t>Apoyo y revisión de textos para otros Paquetes de Trabajo (WP) en el desarrollo de piezas de información, informes y comunicaciones para conferencias, y artículos de revistas. Desarrollar y mantener el sitio web de la Pasarela Científica (</a:t>
                      </a:r>
                      <a:r>
                        <a:rPr lang="es-ES" sz="900" i="1" dirty="0" err="1"/>
                        <a:t>Science</a:t>
                      </a:r>
                      <a:r>
                        <a:rPr lang="es-ES" sz="900" i="1" dirty="0"/>
                        <a:t> Gateway</a:t>
                      </a:r>
                      <a:r>
                        <a:rPr lang="es-ES" sz="900" dirty="0"/>
                        <a:t>).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ts val="106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UNAB, UNMSM,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UIS,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1594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</a:rPr>
                        <a:t>BEN</a:t>
                      </a:r>
                      <a:endParaRPr sz="900" dirty="0">
                        <a:latin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472440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Diciembre de 2024 a noviembre de 2027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5680" y="1068714"/>
            <a:ext cx="95694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Work</a:t>
            </a:r>
            <a:r>
              <a:rPr sz="1000" i="1" spc="-2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Package</a:t>
            </a:r>
            <a:r>
              <a:rPr sz="1000" i="1" spc="-20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A50020"/>
                </a:solidFill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800109"/>
          <a:ext cx="9118600" cy="44817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28600">
                <a:tc gridSpan="10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Milestones and deliverables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(outputs/outcomes)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65">
                <a:tc>
                  <a:txBody>
                    <a:bodyPr/>
                    <a:lstStyle/>
                    <a:p>
                      <a:pPr algn="ctr">
                        <a:lnSpc>
                          <a:spcPts val="1005"/>
                        </a:lnSpc>
                        <a:spcBef>
                          <a:spcPts val="59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88925">
                        <a:lnSpc>
                          <a:spcPts val="1005"/>
                        </a:lnSpc>
                        <a:spcBef>
                          <a:spcPts val="59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Means of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Verification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MS5.1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7874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Website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social network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profile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141605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Launch of the project website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first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post in social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networks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30734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Access to 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website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social network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MS5.2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67945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Community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Websites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social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network profiles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509905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Launch of the website for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each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community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9779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Access to 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community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websites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social network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MS5.3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500 post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landmark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18605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Reach the 500 post in all 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network profile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97790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Access to 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community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social network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profiles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465">
                <a:tc>
                  <a:txBody>
                    <a:bodyPr/>
                    <a:lstStyle/>
                    <a:p>
                      <a:pPr marL="110489" marR="105410" indent="-635" algn="ctr">
                        <a:lnSpc>
                          <a:spcPct val="99400"/>
                        </a:lnSpc>
                        <a:spcBef>
                          <a:spcPts val="6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(continuous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numbering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linked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WP)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72745" marR="64135" indent="-297815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34975" marR="204470" indent="-222885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Dissemination Level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065"/>
                        </a:lnSpc>
                        <a:spcBef>
                          <a:spcPts val="6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85" algn="ctr">
                        <a:lnSpc>
                          <a:spcPts val="944"/>
                        </a:lnSpc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0035" marR="274955" indent="-635" algn="ctr">
                        <a:lnSpc>
                          <a:spcPct val="99400"/>
                        </a:lnSpc>
                        <a:spcBef>
                          <a:spcPts val="65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(including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format</a:t>
                      </a:r>
                      <a:r>
                        <a:rPr sz="800" spc="-2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language)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83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D5.1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Communication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Plan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7945" marR="93980">
                        <a:lnSpc>
                          <a:spcPts val="1050"/>
                        </a:lnSpc>
                        <a:spcBef>
                          <a:spcPts val="7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Develop a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Communication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Plan outlining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strategies</a:t>
                      </a:r>
                      <a:r>
                        <a:rPr sz="900" spc="5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 sharing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information,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including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7945" marR="170180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visual</a:t>
                      </a:r>
                      <a:r>
                        <a:rPr sz="900" spc="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identity,</a:t>
                      </a:r>
                      <a:r>
                        <a:rPr sz="900" spc="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thematic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discourse,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spokesperson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roles,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progress mechanisms.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7945" marR="151130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Communicate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objectives,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achievements, 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social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impact to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diverse audiences.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7945" marR="88265">
                        <a:lnSpc>
                          <a:spcPts val="1050"/>
                        </a:lnSpc>
                        <a:spcBef>
                          <a:spcPts val="605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Format: electronic doc in </a:t>
                      </a:r>
                      <a:r>
                        <a:rPr sz="900" spc="-5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repository.</a:t>
                      </a:r>
                      <a:r>
                        <a:rPr sz="900" spc="4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80-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100pg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Language: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English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03300" y="5562610"/>
          <a:ext cx="8712200" cy="1141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02565">
                <a:tc gridSpan="15"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WP5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Estimated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budget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—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(n/a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prefixed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Lump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Sum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Grants)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65">
                <a:tc>
                  <a:txBody>
                    <a:bodyPr/>
                    <a:lstStyle/>
                    <a:p>
                      <a:pPr marL="488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2245" marR="177165" indent="10287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Personnel [Pers/month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|Eur]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B.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5560" marR="27305" algn="ctr">
                        <a:lnSpc>
                          <a:spcPct val="117200"/>
                        </a:lnSpc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Subcontrac </a:t>
                      </a: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C.1a</a:t>
                      </a:r>
                      <a:r>
                        <a:rPr sz="8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Travel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C.1b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Accomod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4785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C.1c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225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Subsist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C.2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38100" indent="-158115">
                        <a:lnSpc>
                          <a:spcPct val="117200"/>
                        </a:lnSpc>
                        <a:spcBef>
                          <a:spcPts val="5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C.3</a:t>
                      </a:r>
                      <a:r>
                        <a:rPr sz="8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Goods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services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0530" marR="137160" indent="-28829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D.1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third parties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7005" marR="48895" indent="-110489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Indirect 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UPCité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8380" y="810272"/>
            <a:ext cx="581025" cy="714375"/>
          </a:xfrm>
          <a:custGeom>
            <a:avLst/>
            <a:gdLst/>
            <a:ahLst/>
            <a:cxnLst/>
            <a:rect l="l" t="t" r="r" b="b"/>
            <a:pathLst>
              <a:path w="581025" h="714375">
                <a:moveTo>
                  <a:pt x="581025" y="0"/>
                </a:moveTo>
                <a:lnTo>
                  <a:pt x="0" y="0"/>
                </a:lnTo>
                <a:lnTo>
                  <a:pt x="0" y="238125"/>
                </a:lnTo>
                <a:lnTo>
                  <a:pt x="0" y="476250"/>
                </a:lnTo>
                <a:lnTo>
                  <a:pt x="0" y="714375"/>
                </a:lnTo>
                <a:lnTo>
                  <a:pt x="581025" y="714375"/>
                </a:lnTo>
                <a:lnTo>
                  <a:pt x="581025" y="476250"/>
                </a:lnTo>
                <a:lnTo>
                  <a:pt x="581025" y="238125"/>
                </a:lnTo>
                <a:lnTo>
                  <a:pt x="581025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8380" y="2439047"/>
            <a:ext cx="581025" cy="1428750"/>
          </a:xfrm>
          <a:custGeom>
            <a:avLst/>
            <a:gdLst/>
            <a:ahLst/>
            <a:cxnLst/>
            <a:rect l="l" t="t" r="r" b="b"/>
            <a:pathLst>
              <a:path w="581025" h="1428750">
                <a:moveTo>
                  <a:pt x="581025" y="0"/>
                </a:moveTo>
                <a:lnTo>
                  <a:pt x="0" y="0"/>
                </a:lnTo>
                <a:lnTo>
                  <a:pt x="0" y="238125"/>
                </a:lnTo>
                <a:lnTo>
                  <a:pt x="0" y="476250"/>
                </a:lnTo>
                <a:lnTo>
                  <a:pt x="0" y="714375"/>
                </a:lnTo>
                <a:lnTo>
                  <a:pt x="0" y="952500"/>
                </a:lnTo>
                <a:lnTo>
                  <a:pt x="0" y="1190625"/>
                </a:lnTo>
                <a:lnTo>
                  <a:pt x="0" y="1428750"/>
                </a:lnTo>
                <a:lnTo>
                  <a:pt x="581025" y="1428750"/>
                </a:lnTo>
                <a:lnTo>
                  <a:pt x="581025" y="238125"/>
                </a:lnTo>
                <a:lnTo>
                  <a:pt x="581025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096545"/>
              </p:ext>
            </p:extLst>
          </p:nvPr>
        </p:nvGraphicFramePr>
        <p:xfrm>
          <a:off x="1003300" y="5616576"/>
          <a:ext cx="9147172" cy="11398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76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4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3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739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17500">
                <a:tc gridSpan="9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10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10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6:</a:t>
                      </a:r>
                      <a:r>
                        <a:rPr sz="10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685">
                <a:tc rowSpan="2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Duration: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1015"/>
                        </a:lnSpc>
                        <a:spcBef>
                          <a:spcPts val="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BFBFB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76200">
                      <a:solidFill>
                        <a:srgbClr val="BFBFB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61594" marR="278765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Lead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Beneficiary: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Universidad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Antonio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Nariño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 Université Paris </a:t>
                      </a:r>
                      <a:r>
                        <a:rPr sz="9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Cité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 (coord) and UPCite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(Deputy)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2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265">
                <a:tc gridSpan="9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Objectives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065">
                <a:tc gridSpan="9">
                  <a:txBody>
                    <a:bodyPr/>
                    <a:lstStyle/>
                    <a:p>
                      <a:pPr marL="293370" indent="0">
                        <a:lnSpc>
                          <a:spcPts val="955"/>
                        </a:lnSpc>
                        <a:spcBef>
                          <a:spcPts val="45"/>
                        </a:spcBef>
                        <a:buClr>
                          <a:srgbClr val="000000"/>
                        </a:buClr>
                        <a:buNone/>
                        <a:tabLst>
                          <a:tab pos="521970" algn="l"/>
                        </a:tabLst>
                      </a:pP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003300" y="800109"/>
          <a:ext cx="8712200" cy="4237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40665">
                <a:tc rowSpan="17"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UT3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2667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INSA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26670" marR="196215">
                        <a:lnSpc>
                          <a:spcPct val="150000"/>
                        </a:lnSpc>
                        <a:spcBef>
                          <a:spcPts val="7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USal 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UIS UAN 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UNAB USFQ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26670" marR="69215">
                        <a:lnSpc>
                          <a:spcPct val="156300"/>
                        </a:lnSpc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EsPoCh 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UES UFG 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USAC 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UMG 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UNAH 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UNI </a:t>
                      </a:r>
                      <a:r>
                        <a:rPr sz="1000" spc="-10" dirty="0">
                          <a:latin typeface="Arial MT"/>
                          <a:cs typeface="Arial MT"/>
                        </a:rPr>
                        <a:t>UNMSM </a:t>
                      </a:r>
                      <a:r>
                        <a:rPr sz="1000" spc="-25" dirty="0">
                          <a:latin typeface="Arial MT"/>
                          <a:cs typeface="Arial MT"/>
                        </a:rPr>
                        <a:t>UCV USB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6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10800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10800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7520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16956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24476.0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6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6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3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3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8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06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22640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16956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39596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995680" y="5316864"/>
            <a:ext cx="95694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Work</a:t>
            </a:r>
            <a:r>
              <a:rPr sz="1000" i="1" spc="-2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Package</a:t>
            </a:r>
            <a:r>
              <a:rPr sz="1000" i="1" spc="-20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A50020"/>
                </a:solidFill>
                <a:latin typeface="Arial"/>
                <a:cs typeface="Arial"/>
              </a:rPr>
              <a:t>6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335431"/>
              </p:ext>
            </p:extLst>
          </p:nvPr>
        </p:nvGraphicFramePr>
        <p:xfrm>
          <a:off x="1003300" y="800109"/>
          <a:ext cx="9118600" cy="5775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22300">
                <a:tc gridSpan="1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900" dirty="0"/>
                        <a:t>Implementar mecanismos de comunicación robustos y fáciles de usar para simplificar la interacción fluida entre los socios del consorcio.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900" dirty="0"/>
                        <a:t>Establecer y mantener cronogramas detallados del proyecto para asegurar la finalización oportuna de cada fase y de los objetivos del proyecto.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900" dirty="0"/>
                        <a:t>Proporcionar pautas integrales para la presentación de informes internos y externos de manera coherente y precisa, asegurando que todos los representantes institucionales estén informados sobre el progreso y los desafíos.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900" dirty="0"/>
                        <a:t>Monitorear y gestionar el presupuesto del proyecto para asegurar que todas las actividades sean rentables y que los recursos financieros se empleen de manera óptima.</a:t>
                      </a: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65">
                <a:tc gridSpan="11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division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(WP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description)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7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900" b="1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Task</a:t>
                      </a:r>
                      <a:r>
                        <a:rPr sz="900" b="1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 b="1" dirty="0">
                        <a:latin typeface="Arial MT"/>
                        <a:cs typeface="Arial MT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lang="es-CO" sz="900" b="1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Nombre</a:t>
                      </a:r>
                      <a:endParaRPr sz="900" b="1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</a:t>
                      </a:r>
                      <a:r>
                        <a:rPr lang="es-CO" sz="900" b="1" spc="-10" dirty="0" err="1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ripción</a:t>
                      </a:r>
                      <a:endParaRPr sz="900" b="1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r>
                        <a:rPr lang="es-CO" sz="9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900" b="1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3505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s-CO" sz="9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Status</a:t>
                      </a:r>
                      <a:endParaRPr sz="900" b="1" dirty="0">
                        <a:latin typeface="Arial MT"/>
                        <a:cs typeface="Arial MT"/>
                      </a:endParaRPr>
                    </a:p>
                  </a:txBody>
                  <a:tcPr marL="0" marR="0" marT="8509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T6.1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EL-BONGO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physics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Kick-off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r>
                        <a:rPr lang="es-ES" sz="900" dirty="0"/>
                        <a:t>Esta reunión inicial reúne a todos los miembros institucionales, permitiendo una comprensión compartida de los objetivos, cronogramas, roles y responsabilidades del proyecto. Es una oportunidad para fomentar la cohesión del equipo y alinear las expectativas de todos.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ts val="1075"/>
                        </a:lnSpc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UAN,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UPCité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lang="es-CO"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Diciembre de 2024 a febrero de 2025</a:t>
                      </a:r>
                    </a:p>
                    <a:p>
                      <a:pPr marL="71120">
                        <a:lnSpc>
                          <a:spcPts val="1075"/>
                        </a:lnSpc>
                      </a:pPr>
                      <a:endParaRPr lang="es-CO" sz="900" spc="-25" dirty="0">
                        <a:solidFill>
                          <a:srgbClr val="585858"/>
                        </a:solidFill>
                        <a:latin typeface="Arial MT"/>
                        <a:cs typeface="Arial MT"/>
                      </a:endParaRPr>
                    </a:p>
                    <a:p>
                      <a:pPr marL="71120">
                        <a:lnSpc>
                          <a:spcPts val="1075"/>
                        </a:lnSpc>
                      </a:pPr>
                      <a:r>
                        <a:rPr lang="es-CO"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OK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T6.2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leader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8445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lang="es-ES" sz="900" dirty="0"/>
                        <a:t>Reunión semanal corta con los líderes de WP para dar seguimiento a la ejecución del proyecto.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ts val="1065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UPCité,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UNMSM,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USal,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UIS,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ts val="106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s-CO"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Diciembre 2024 a noviembre de 2027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1965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T6.3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Executive Board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ts val="1060"/>
                        </a:lnSpc>
                      </a:pPr>
                      <a:r>
                        <a:rPr lang="es-ES" sz="900" dirty="0"/>
                        <a:t>Reunión mensual con los líderes de WP y los representantes institucionales para informar sobre los avances y los problemas de ejecución.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 marR="113664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UAN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All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consortium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institutions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lang="es-CO"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Diciembre 2024 a noviembre de 2027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T6.4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External Advisory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es-ES" sz="900" dirty="0"/>
                        <a:t>Reunión anual con el Consejo Asesor Externo.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UAN,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UPCité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es-CO" sz="900" dirty="0">
                          <a:latin typeface="Arial MT"/>
                          <a:cs typeface="Arial MT"/>
                        </a:rPr>
                        <a:t>Septiembre a noviembre de 2025 – OK, 2026, 2027 </a:t>
                      </a:r>
                      <a:br>
                        <a:rPr lang="es-CO" sz="900" dirty="0">
                          <a:latin typeface="Arial MT"/>
                          <a:cs typeface="Arial MT"/>
                        </a:rPr>
                      </a:br>
                      <a:br>
                        <a:rPr lang="es-CO" sz="900" dirty="0">
                          <a:latin typeface="Arial MT"/>
                          <a:cs typeface="Arial MT"/>
                        </a:rPr>
                      </a:b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T6.5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Midterm meeting and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report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7112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lang="es-ES" sz="900" b="1" dirty="0">
                          <a:solidFill>
                            <a:schemeClr val="tx1"/>
                          </a:solidFill>
                        </a:rPr>
                        <a:t>Reunión de mitad de periodo para evaluar los avances del proyecto y los cambios estratégicos necesarios para lograr todos los objetivos del proyecto.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 marR="113664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UPCité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All 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consortium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institutions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Marzo a mayo de 2026</a:t>
                      </a: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Apenas terminen los primeros módulos en marzo 2026, hacer un reporte sobre eso. </a:t>
                      </a: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 gridSpan="11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Milestones and deliverables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(outputs/outcomes)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265">
                <a:tc gridSpan="2">
                  <a:txBody>
                    <a:bodyPr/>
                    <a:lstStyle/>
                    <a:p>
                      <a:pPr marL="293370">
                        <a:lnSpc>
                          <a:spcPts val="1005"/>
                        </a:lnSpc>
                        <a:spcBef>
                          <a:spcPts val="59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556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8925">
                        <a:lnSpc>
                          <a:spcPts val="1005"/>
                        </a:lnSpc>
                        <a:spcBef>
                          <a:spcPts val="59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Means of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Verification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26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MS6.1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First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EAB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meeting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109855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It provides an unbiased perspective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project's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progress,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helping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identify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strengths and improvement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areas.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M12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Minutes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2166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MS6.2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Midterm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769" marR="452755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Midterm meeting to evaluate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advances of the project and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strategic changes needed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accomplish all project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goals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M18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Minutes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800109"/>
          <a:ext cx="9118600" cy="31864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94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MS6.3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497840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Second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EAB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109855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It provides an unbiased perspective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project's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progress,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helping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identify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strengths and improvement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areas.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Minutes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MS6.4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Third EAB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109855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It provides an unbiased perspective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project's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progress,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helping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identify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strengths and improvement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areas.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M35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Meeting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Minutes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34975" marR="204470" indent="-222885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Dissemination Level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0927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3564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D6.1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231140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Quality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assurance mid-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term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 (Management)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190"/>
                        </a:lnSpc>
                      </a:pP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M18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1594" marR="90805">
                        <a:lnSpc>
                          <a:spcPts val="1200"/>
                        </a:lnSpc>
                        <a:spcBef>
                          <a:spcPts val="30"/>
                        </a:spcBef>
                      </a:pP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10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midterm</a:t>
                      </a:r>
                      <a:r>
                        <a:rPr sz="10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</a:t>
                      </a: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is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crucial</a:t>
                      </a:r>
                      <a:r>
                        <a:rPr sz="10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</a:t>
                      </a: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assessing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progress,</a:t>
                      </a:r>
                      <a:r>
                        <a:rPr sz="10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identifying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challenges,</a:t>
                      </a:r>
                      <a:r>
                        <a:rPr sz="10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ensuring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efficient</a:t>
                      </a:r>
                      <a:r>
                        <a:rPr sz="10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resource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utilisation,</a:t>
                      </a: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making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necessary</a:t>
                      </a:r>
                      <a:r>
                        <a:rPr sz="10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adjustments</a:t>
                      </a:r>
                      <a:r>
                        <a:rPr sz="10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stay</a:t>
                      </a:r>
                      <a:r>
                        <a:rPr sz="10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track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towards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achieving</a:t>
                      </a:r>
                      <a:r>
                        <a:rPr sz="10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project</a:t>
                      </a: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goals.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61594" marR="183515">
                        <a:lnSpc>
                          <a:spcPts val="105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Format: electronic doc in </a:t>
                      </a:r>
                      <a:r>
                        <a:rPr sz="900" spc="-5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repository.</a:t>
                      </a:r>
                      <a:r>
                        <a:rPr sz="900" spc="4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80-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100pg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Language: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English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03300" y="4267210"/>
          <a:ext cx="8712200" cy="22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27965">
                <a:tc gridSpan="15"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WP6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Estimated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budget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—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(n/a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prefixed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Lump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Sum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Grants)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 marL="273050" marR="33020" indent="-238760">
                        <a:lnSpc>
                          <a:spcPct val="118100"/>
                        </a:lnSpc>
                        <a:spcBef>
                          <a:spcPts val="2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7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2245" marR="177165" indent="10287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Personnel [Pers/month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|Eur]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B.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Subcontrac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C.1a</a:t>
                      </a:r>
                      <a:r>
                        <a:rPr sz="8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Travel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C.1b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Accomod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C.1c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Subsisten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C.2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38100" indent="-158115">
                        <a:lnSpc>
                          <a:spcPct val="117200"/>
                        </a:lnSpc>
                        <a:spcBef>
                          <a:spcPts val="130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C.3</a:t>
                      </a:r>
                      <a:r>
                        <a:rPr sz="8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Goods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services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0530" marR="137160" indent="-28829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D.1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third parties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7005" marR="48895" indent="-110489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Indirect 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UPCité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5504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13184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UT3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5504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7584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INSA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5504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7584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USal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5504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7584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UIS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7854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800109"/>
          <a:ext cx="8712200" cy="3323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UAN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17280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22974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UNAB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858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1898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USFQ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3796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EsPoCh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858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1898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UES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1287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2847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UFG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1287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2847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USAC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1287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2847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UMG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UNAH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1287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780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2847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UNI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10" dirty="0">
                          <a:latin typeface="Arial MT"/>
                          <a:cs typeface="Arial MT"/>
                        </a:rPr>
                        <a:t>UNMSM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5694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UCV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0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5956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USB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3796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27200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41750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16120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16120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101190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03300" y="4686310"/>
          <a:ext cx="7366000" cy="1916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8465">
                <a:tc gridSpan="7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effort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package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8382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Fill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summary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effort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92075" marR="64769" indent="178435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00685" marR="105410" indent="-264795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Title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75565" indent="231775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38125" marR="102870" indent="-108585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Short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Start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Month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Month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4607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Person-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Months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Preparation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 marR="62865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Developing</a:t>
                      </a:r>
                      <a:r>
                        <a:rPr sz="900" spc="3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Tools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 marR="64135">
                        <a:lnSpc>
                          <a:spcPts val="1050"/>
                        </a:lnSpc>
                        <a:spcBef>
                          <a:spcPts val="105"/>
                        </a:spcBef>
                        <a:tabLst>
                          <a:tab pos="727710" algn="l"/>
                        </a:tabLst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Training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Education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Quality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Plans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5680" y="4392939"/>
            <a:ext cx="215646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Staff</a:t>
            </a:r>
            <a:r>
              <a:rPr sz="1000" i="1" spc="-1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effort</a:t>
            </a:r>
            <a:r>
              <a:rPr sz="1000" i="1" spc="-1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4AA55B"/>
                </a:solidFill>
                <a:latin typeface="Arial"/>
                <a:cs typeface="Arial"/>
              </a:rPr>
              <a:t>(n/a</a:t>
            </a:r>
            <a:r>
              <a:rPr sz="1000" i="1" spc="-15" dirty="0">
                <a:solidFill>
                  <a:srgbClr val="4AA55B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4AA55B"/>
                </a:solidFill>
                <a:latin typeface="Arial"/>
                <a:cs typeface="Arial"/>
              </a:rPr>
              <a:t>for</a:t>
            </a:r>
            <a:r>
              <a:rPr sz="1000" i="1" spc="-15" dirty="0">
                <a:solidFill>
                  <a:srgbClr val="4AA55B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4AA55B"/>
                </a:solidFill>
                <a:latin typeface="Arial"/>
                <a:cs typeface="Arial"/>
              </a:rPr>
              <a:t>Lump</a:t>
            </a:r>
            <a:r>
              <a:rPr sz="1000" i="1" spc="-15" dirty="0">
                <a:solidFill>
                  <a:srgbClr val="4AA55B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4AA55B"/>
                </a:solidFill>
                <a:latin typeface="Arial"/>
                <a:cs typeface="Arial"/>
              </a:rPr>
              <a:t>Sum</a:t>
            </a:r>
            <a:r>
              <a:rPr sz="1000" i="1" spc="-10" dirty="0">
                <a:solidFill>
                  <a:srgbClr val="4AA55B"/>
                </a:solidFill>
                <a:latin typeface="Arial"/>
                <a:cs typeface="Arial"/>
              </a:rPr>
              <a:t> Grants)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57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800109"/>
          <a:ext cx="7366000" cy="1065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4665">
                <a:tc>
                  <a:txBody>
                    <a:bodyPr/>
                    <a:lstStyle/>
                    <a:p>
                      <a:pPr marL="1905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 marR="58419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Dissemination,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Awareness,</a:t>
                      </a:r>
                      <a:r>
                        <a:rPr sz="900" spc="1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Exploitation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19050" algn="ctr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Management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1120" marR="42799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Person- Months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03300" y="2133609"/>
          <a:ext cx="8470900" cy="4404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49300">
                <a:tc gridSpan="8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9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effort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participant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Fill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effort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Beneficiary/Affiliated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Entity.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Please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indicate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number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person/months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over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whole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duration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i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planned</a:t>
                      </a:r>
                      <a:r>
                        <a:rPr sz="800" i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Identify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work-package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leader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each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showing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relevant person/month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figure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i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bold</a:t>
                      </a:r>
                      <a:r>
                        <a:rPr sz="800" i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6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WP6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Person-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Months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UPCité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UT3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INSA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Lyon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UIS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11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UAN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31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9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USFQ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EsPoCh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UFG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USAC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UNAH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UCV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900" spc="-50" dirty="0"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CCCCCC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58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369062"/>
              </p:ext>
            </p:extLst>
          </p:nvPr>
        </p:nvGraphicFramePr>
        <p:xfrm>
          <a:off x="785548" y="1495752"/>
          <a:ext cx="8724900" cy="2742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40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22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6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MS1.1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118745">
                        <a:lnSpc>
                          <a:spcPct val="101600"/>
                        </a:lnSpc>
                        <a:spcBef>
                          <a:spcPts val="5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Researchers trained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MiLAB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0645" marR="349250">
                        <a:lnSpc>
                          <a:spcPct val="101600"/>
                        </a:lnSpc>
                        <a:spcBef>
                          <a:spcPts val="5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Researches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all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RLC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(including 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IRO)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trained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MiLAB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facilities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s-CO"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M4</a:t>
                      </a:r>
                      <a:endParaRPr dirty="0"/>
                    </a:p>
                  </a:txBody>
                  <a:tcPr marL="0" marR="0" marT="88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438784">
                        <a:lnSpc>
                          <a:spcPct val="101600"/>
                        </a:lnSpc>
                        <a:spcBef>
                          <a:spcPts val="5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Number</a:t>
                      </a:r>
                      <a:r>
                        <a:rPr sz="800" spc="-5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reseachers/teachers trainned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MS1.2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RLC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website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0645" marR="586105">
                        <a:lnSpc>
                          <a:spcPct val="101600"/>
                        </a:lnSpc>
                        <a:spcBef>
                          <a:spcPts val="5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All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RLC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website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available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with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all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information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about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community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s-CO"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M6</a:t>
                      </a:r>
                      <a:endParaRPr dirty="0"/>
                    </a:p>
                  </a:txBody>
                  <a:tcPr marL="0" marR="0" marT="88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Access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each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website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</a:t>
                      </a:r>
                      <a:r>
                        <a:rPr sz="7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</a:t>
                      </a:r>
                      <a:r>
                        <a:rPr sz="7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7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</a:t>
                      </a:r>
                      <a:r>
                        <a:rPr sz="7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13360">
                        <a:lnSpc>
                          <a:spcPct val="100000"/>
                        </a:lnSpc>
                      </a:pPr>
                      <a:r>
                        <a:rPr sz="7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</a:t>
                      </a:r>
                      <a:r>
                        <a:rPr sz="7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7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7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Dissemination</a:t>
                      </a:r>
                      <a:r>
                        <a:rPr sz="700" spc="7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Level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30"/>
                        </a:lnSpc>
                        <a:spcBef>
                          <a:spcPts val="600"/>
                        </a:spcBef>
                      </a:pPr>
                      <a:r>
                        <a:rPr sz="7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</a:t>
                      </a:r>
                      <a:r>
                        <a:rPr sz="7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ts val="830"/>
                        </a:lnSpc>
                      </a:pPr>
                      <a:r>
                        <a:rPr sz="7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700" spc="-5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7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T="762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830"/>
                        </a:lnSpc>
                        <a:spcBef>
                          <a:spcPts val="600"/>
                        </a:spcBef>
                      </a:pPr>
                      <a:r>
                        <a:rPr lang="en-US" sz="700" spc="-1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lang="en-US" sz="700">
                        <a:latin typeface="Arial MT"/>
                        <a:cs typeface="Arial MT"/>
                      </a:endParaRPr>
                    </a:p>
                    <a:p>
                      <a:pPr marL="3810" algn="ctr">
                        <a:lnSpc>
                          <a:spcPts val="830"/>
                        </a:lnSpc>
                      </a:pPr>
                      <a:r>
                        <a:rPr lang="en-US" sz="70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(including</a:t>
                      </a:r>
                      <a:r>
                        <a:rPr lang="en-US" sz="700" spc="-2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700" spc="-1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format</a:t>
                      </a:r>
                      <a:r>
                        <a:rPr lang="en-US" sz="700" spc="-1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70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lang="en-US" sz="700" spc="-1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700" spc="-1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language)</a:t>
                      </a:r>
                      <a:endParaRPr/>
                    </a:p>
                  </a:txBody>
                  <a:tcPr marL="0" marR="0" marT="762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D1.1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RLC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USal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M6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lang="en-US" sz="8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report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describing</a:t>
                      </a:r>
                      <a:r>
                        <a:rPr lang="en-US" sz="8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how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endParaRPr lang="en-US" sz="800" dirty="0">
                        <a:latin typeface="Arial MT"/>
                        <a:cs typeface="Arial MT"/>
                      </a:endParaRPr>
                    </a:p>
                    <a:p>
                      <a:pPr marL="64769" marR="138430">
                        <a:lnSpc>
                          <a:spcPct val="117200"/>
                        </a:lnSpc>
                      </a:pP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implement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lang="en-US" sz="800" spc="-1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operate</a:t>
                      </a:r>
                      <a:r>
                        <a:rPr lang="en-US" sz="800" spc="-1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each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RLC:</a:t>
                      </a:r>
                      <a:r>
                        <a:rPr lang="en-US" sz="800" spc="-1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Members, responsible parties,</a:t>
                      </a:r>
                      <a:r>
                        <a:rPr lang="en-US" sz="8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research</a:t>
                      </a:r>
                      <a:r>
                        <a:rPr lang="en-US" sz="800" spc="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topics, equipment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needed,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training program.</a:t>
                      </a:r>
                      <a:r>
                        <a:rPr lang="en-US" sz="800" spc="-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It</a:t>
                      </a:r>
                      <a:r>
                        <a:rPr lang="en-US" sz="800" spc="-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will</a:t>
                      </a:r>
                      <a:r>
                        <a:rPr lang="en-US" sz="800" spc="-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also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include</a:t>
                      </a:r>
                      <a:r>
                        <a:rPr lang="en-US" sz="8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IRO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particular case.</a:t>
                      </a:r>
                      <a:endParaRPr lang="en-US" sz="800" dirty="0">
                        <a:latin typeface="Arial MT"/>
                        <a:cs typeface="Arial MT"/>
                      </a:endParaRPr>
                    </a:p>
                    <a:p>
                      <a:pPr marL="64769" marR="229235">
                        <a:lnSpc>
                          <a:spcPct val="117200"/>
                        </a:lnSpc>
                      </a:pP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Format: electronic</a:t>
                      </a:r>
                      <a:r>
                        <a:rPr lang="en-US" sz="800" spc="-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doc</a:t>
                      </a:r>
                      <a:r>
                        <a:rPr lang="en-US" sz="800" spc="-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in</a:t>
                      </a:r>
                      <a:r>
                        <a:rPr lang="en-US" sz="800" spc="-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5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repository. </a:t>
                      </a:r>
                      <a:r>
                        <a:rPr lang="en-US" sz="800" spc="-2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60-80pg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Language:</a:t>
                      </a:r>
                      <a:r>
                        <a:rPr lang="en-US" sz="800" spc="-3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8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English</a:t>
                      </a:r>
                      <a:endParaRPr dirty="0"/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41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33A37D4C-0742-0601-2F23-8B9AEEFB7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173141"/>
              </p:ext>
            </p:extLst>
          </p:nvPr>
        </p:nvGraphicFramePr>
        <p:xfrm>
          <a:off x="777612" y="880492"/>
          <a:ext cx="8740772" cy="608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700">
                  <a:extLst>
                    <a:ext uri="{9D8B030D-6E8A-4147-A177-3AD203B41FA5}">
                      <a16:colId xmlns:a16="http://schemas.microsoft.com/office/drawing/2014/main" val="3955634057"/>
                    </a:ext>
                  </a:extLst>
                </a:gridCol>
                <a:gridCol w="939799">
                  <a:extLst>
                    <a:ext uri="{9D8B030D-6E8A-4147-A177-3AD203B41FA5}">
                      <a16:colId xmlns:a16="http://schemas.microsoft.com/office/drawing/2014/main" val="152072286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521091488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4164779863"/>
                    </a:ext>
                  </a:extLst>
                </a:gridCol>
                <a:gridCol w="2188844">
                  <a:extLst>
                    <a:ext uri="{9D8B030D-6E8A-4147-A177-3AD203B41FA5}">
                      <a16:colId xmlns:a16="http://schemas.microsoft.com/office/drawing/2014/main" val="2457658625"/>
                    </a:ext>
                  </a:extLst>
                </a:gridCol>
                <a:gridCol w="1040764">
                  <a:extLst>
                    <a:ext uri="{9D8B030D-6E8A-4147-A177-3AD203B41FA5}">
                      <a16:colId xmlns:a16="http://schemas.microsoft.com/office/drawing/2014/main" val="1687038647"/>
                    </a:ext>
                  </a:extLst>
                </a:gridCol>
                <a:gridCol w="1434465">
                  <a:extLst>
                    <a:ext uri="{9D8B030D-6E8A-4147-A177-3AD203B41FA5}">
                      <a16:colId xmlns:a16="http://schemas.microsoft.com/office/drawing/2014/main" val="842551171"/>
                    </a:ext>
                  </a:extLst>
                </a:gridCol>
              </a:tblGrid>
              <a:tr h="203200">
                <a:tc gridSpan="7">
                  <a:txBody>
                    <a:bodyPr/>
                    <a:lstStyle/>
                    <a:p>
                      <a:pPr marL="61594">
                        <a:lnSpc>
                          <a:spcPts val="960"/>
                        </a:lnSpc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Milestones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deliverables (outputs/outcomes)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15032332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</a:t>
                      </a:r>
                      <a:r>
                        <a:rPr sz="800" spc="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8191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</a:t>
                      </a:r>
                      <a:r>
                        <a:rPr sz="800" spc="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77825" marR="108585" indent="-264795">
                        <a:lnSpc>
                          <a:spcPct val="101600"/>
                        </a:lnSpc>
                        <a:spcBef>
                          <a:spcPts val="30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8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</a:t>
                      </a:r>
                      <a:r>
                        <a:rPr sz="800" spc="-6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3175" indent="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  <a:p>
                      <a:pPr marR="317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lang="es-CO"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°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)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819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Means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800" spc="-4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Verification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98419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887948" y="3753494"/>
            <a:ext cx="127635" cy="137160"/>
          </a:xfrm>
          <a:custGeom>
            <a:avLst/>
            <a:gdLst/>
            <a:ahLst/>
            <a:cxnLst/>
            <a:rect l="l" t="t" r="r" b="b"/>
            <a:pathLst>
              <a:path w="127635" h="137160">
                <a:moveTo>
                  <a:pt x="127136" y="137159"/>
                </a:moveTo>
                <a:lnTo>
                  <a:pt x="0" y="137159"/>
                </a:lnTo>
                <a:lnTo>
                  <a:pt x="0" y="0"/>
                </a:lnTo>
                <a:lnTo>
                  <a:pt x="127136" y="0"/>
                </a:lnTo>
                <a:lnTo>
                  <a:pt x="127136" y="137159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559190"/>
              </p:ext>
            </p:extLst>
          </p:nvPr>
        </p:nvGraphicFramePr>
        <p:xfrm>
          <a:off x="622300" y="1039495"/>
          <a:ext cx="9564367" cy="4242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3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4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77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617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13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7157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04165">
                <a:tc gridSpan="11">
                  <a:txBody>
                    <a:bodyPr/>
                    <a:lstStyle/>
                    <a:p>
                      <a:pPr marL="61594">
                        <a:lnSpc>
                          <a:spcPts val="1190"/>
                        </a:lnSpc>
                      </a:pP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10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10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2:</a:t>
                      </a:r>
                      <a:r>
                        <a:rPr sz="1000" b="1" spc="24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495">
                <a:tc rowSpan="2" gridSpan="2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Duration: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1015"/>
                        </a:lnSpc>
                        <a:spcBef>
                          <a:spcPts val="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BFBFB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76200">
                      <a:solidFill>
                        <a:srgbClr val="BFBFB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61594" marR="93980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Lead Beneficiary: Universidad Nacional Mayor </a:t>
                      </a:r>
                      <a:r>
                        <a:rPr sz="9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San Marcos. Deputy Universidad Industrial </a:t>
                      </a:r>
                      <a:r>
                        <a:rPr sz="9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61594">
                        <a:lnSpc>
                          <a:spcPts val="1019"/>
                        </a:lnSpc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Santander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15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(Coord),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(Deputy)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170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 gridSpan="11">
                  <a:txBody>
                    <a:bodyPr/>
                    <a:lstStyle/>
                    <a:p>
                      <a:pPr marL="61594">
                        <a:lnSpc>
                          <a:spcPts val="1075"/>
                        </a:lnSpc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Objectives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 gridSpan="1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900" b="0" dirty="0"/>
                        <a:t>Desarrollar una Red </a:t>
                      </a:r>
                      <a:r>
                        <a:rPr lang="es-ES" sz="900" b="0" dirty="0" err="1"/>
                        <a:t>FABLab</a:t>
                      </a:r>
                      <a:r>
                        <a:rPr lang="es-ES" sz="900" b="0" dirty="0"/>
                        <a:t>: Determinar las necesidades de equipamiento de la comunidad. Coordinar la adquisición e instalación de cada </a:t>
                      </a:r>
                      <a:r>
                        <a:rPr lang="es-ES" sz="900" b="0" dirty="0" err="1"/>
                        <a:t>FABLab</a:t>
                      </a:r>
                      <a:r>
                        <a:rPr lang="es-ES" sz="900" b="0" dirty="0"/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900" b="0" dirty="0"/>
                        <a:t>Construir el ecosistema RLC fomentando sinergias y colaboración entre las comunidades, organizando actividades intercomunitarias y capacitando a los profesores.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900" b="0" dirty="0"/>
                        <a:t>Desarrollar un </a:t>
                      </a:r>
                      <a:r>
                        <a:rPr lang="es-ES" sz="900" b="0" i="1" dirty="0" err="1"/>
                        <a:t>Science</a:t>
                      </a:r>
                      <a:r>
                        <a:rPr lang="es-ES" sz="900" b="0" i="1" dirty="0"/>
                        <a:t> Gateway</a:t>
                      </a:r>
                      <a:r>
                        <a:rPr lang="es-ES" sz="900" b="0" dirty="0"/>
                        <a:t> para recopilar y difundir todos los contenidos producidos por el ecosistema RLC. Creando un espacio dentro del ecosistema RLC.</a:t>
                      </a:r>
                    </a:p>
                    <a:p>
                      <a:pPr marL="518795" indent="-457200">
                        <a:lnSpc>
                          <a:spcPct val="100000"/>
                        </a:lnSpc>
                        <a:spcBef>
                          <a:spcPts val="70"/>
                        </a:spcBef>
                        <a:buClr>
                          <a:srgbClr val="000000"/>
                        </a:buClr>
                        <a:buSzPct val="111111"/>
                        <a:buChar char="▪"/>
                        <a:tabLst>
                          <a:tab pos="518795" algn="l"/>
                        </a:tabLst>
                      </a:pPr>
                      <a:endParaRPr sz="900" b="0" dirty="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565">
                <a:tc gridSpan="11">
                  <a:txBody>
                    <a:bodyPr/>
                    <a:lstStyle/>
                    <a:p>
                      <a:pPr marL="61594">
                        <a:lnSpc>
                          <a:spcPts val="960"/>
                        </a:lnSpc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division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(WP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description)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Bef>
                          <a:spcPts val="645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Task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800" dirty="0">
                          <a:latin typeface="Arial MT"/>
                          <a:cs typeface="Arial MT"/>
                        </a:rPr>
                        <a:t>Nombre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lang="es-CO" sz="800" dirty="0">
                          <a:latin typeface="Arial MT"/>
                          <a:cs typeface="Arial MT"/>
                        </a:rPr>
                        <a:t>Descripción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</a:t>
                      </a:r>
                      <a:r>
                        <a:rPr lang="es-CO"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6570" marR="255904" indent="-226060" algn="ctr">
                        <a:lnSpc>
                          <a:spcPct val="101600"/>
                        </a:lnSpc>
                        <a:spcBef>
                          <a:spcPts val="605"/>
                        </a:spcBef>
                      </a:pPr>
                      <a:r>
                        <a:rPr lang="es-CO" sz="800" b="1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Status</a:t>
                      </a:r>
                      <a:endParaRPr lang="es-CO" sz="800" b="1" dirty="0">
                        <a:latin typeface="Arial MT"/>
                        <a:cs typeface="Arial MT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86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8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T2.1</a:t>
                      </a: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FABLab</a:t>
                      </a:r>
                      <a:r>
                        <a:rPr sz="900" spc="-6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Setup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5090" marR="70485" algn="ctr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Determine the required physical infrastructure for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each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RLC: 3D printers, laser cutters, CNC, and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various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electronic supplies/tools. Compiling a list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of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requirements for installing the determined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equipment</a:t>
                      </a:r>
                      <a:r>
                        <a:rPr sz="900" spc="5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at each partner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Univ.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46050" marR="113664" algn="ctr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UNMSM,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UAN,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UPCite,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USAC,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UFG</a:t>
                      </a:r>
                      <a:r>
                        <a:rPr sz="900" spc="24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24765" algn="ctr">
                        <a:lnSpc>
                          <a:spcPts val="1019"/>
                        </a:lnSpc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ESPOCH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Marzo a noviembre de 2025  </a:t>
                      </a: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OK</a:t>
                      </a: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866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T2.2</a:t>
                      </a:r>
                      <a:endParaRPr lang="es-CO"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Integration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Instrumentation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spc="-1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Course</a:t>
                      </a:r>
                      <a:endParaRPr lang="es-CO"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85090" marR="70485" algn="ctr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lang="es-ES" sz="900" b="0" dirty="0"/>
                        <a:t>Adaptar el curso de instrumentación para cada RLC, incorporando el aprendizaje basado en proyectos para la colaboración y desarrollando módulos que combinen teoría y práctica en la fabricación digital para una adquisición equilibrada de habilidades</a:t>
                      </a:r>
                      <a:endParaRPr sz="900" b="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42875" marR="134620" algn="ctr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UNMSM,</a:t>
                      </a:r>
                      <a:r>
                        <a:rPr lang="es-CO" sz="900" spc="-3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UAN,</a:t>
                      </a:r>
                      <a:r>
                        <a:rPr lang="es-CO" sz="9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s-CO" sz="900" spc="-1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UPCite</a:t>
                      </a:r>
                      <a:r>
                        <a:rPr lang="es-CO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, 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USAC,</a:t>
                      </a:r>
                      <a:r>
                        <a:rPr lang="es-CO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UFG</a:t>
                      </a:r>
                      <a:r>
                        <a:rPr lang="es-CO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lang="es-CO"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ts val="1019"/>
                        </a:lnSpc>
                      </a:pPr>
                      <a:r>
                        <a:rPr lang="es-CO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ESPOCH</a:t>
                      </a:r>
                    </a:p>
                    <a:p>
                      <a:pPr marL="24765" algn="ctr">
                        <a:lnSpc>
                          <a:spcPts val="1019"/>
                        </a:lnSpc>
                      </a:pP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Marzo a noviembre de 2025 </a:t>
                      </a: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En proceso</a:t>
                      </a: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299909"/>
                  </a:ext>
                </a:extLst>
              </a:tr>
              <a:tr h="74866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6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T2.3</a:t>
                      </a:r>
                      <a:endParaRPr lang="es-CO"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64769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Online</a:t>
                      </a: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Workshops</a:t>
                      </a: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Training Sessions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85090" marR="70485" algn="ctr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lang="es-ES" sz="900" b="0" dirty="0"/>
                        <a:t>Desarrollar talleres en línea con todos los </a:t>
                      </a:r>
                      <a:r>
                        <a:rPr lang="es-ES" sz="900" b="0" dirty="0" err="1"/>
                        <a:t>FABLabs</a:t>
                      </a:r>
                      <a:r>
                        <a:rPr lang="es-ES" sz="900" b="0" dirty="0"/>
                        <a:t> asociados (formación de formadores), abarcando desde la operación de maquinaria hasta técnicas avanzadas, con el apoyo de recursos en línea.</a:t>
                      </a:r>
                      <a:endParaRPr sz="900" b="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46050" marR="137795" algn="ctr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lang="es-CO"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UNMSM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r>
                        <a:rPr lang="es-CO" sz="9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UAN,</a:t>
                      </a:r>
                      <a:r>
                        <a:rPr lang="es-CO" sz="900" spc="-1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lang="es-CO" sz="900" spc="-1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UPCite</a:t>
                      </a:r>
                      <a:r>
                        <a:rPr lang="es-CO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, </a:t>
                      </a: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USAC, UFG, </a:t>
                      </a:r>
                      <a:r>
                        <a:rPr lang="es-CO"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lang="es-CO"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ts val="1019"/>
                        </a:lnSpc>
                      </a:pPr>
                      <a:r>
                        <a:rPr lang="es-CO"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ESPOCH</a:t>
                      </a:r>
                    </a:p>
                    <a:p>
                      <a:pPr marL="24765" algn="ctr">
                        <a:lnSpc>
                          <a:spcPts val="1019"/>
                        </a:lnSpc>
                      </a:pP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Marzo a noviembre de 2025 </a:t>
                      </a: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8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En proceso</a:t>
                      </a: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60507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2300" y="668400"/>
            <a:ext cx="95694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Work</a:t>
            </a:r>
            <a:r>
              <a:rPr sz="1000" i="1" spc="-2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Package</a:t>
            </a:r>
            <a:r>
              <a:rPr sz="1000" i="1" spc="-20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A50020"/>
                </a:solidFill>
                <a:latin typeface="Arial"/>
                <a:cs typeface="Arial"/>
              </a:rPr>
              <a:t>2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814750"/>
              </p:ext>
            </p:extLst>
          </p:nvPr>
        </p:nvGraphicFramePr>
        <p:xfrm>
          <a:off x="558800" y="800109"/>
          <a:ext cx="8966200" cy="4844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9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8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T2.4</a:t>
                      </a:r>
                      <a:endParaRPr sz="8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lang="es-CO" sz="900" dirty="0"/>
                        <a:t>Red de </a:t>
                      </a:r>
                      <a:r>
                        <a:rPr lang="es-CO" sz="900" dirty="0" err="1"/>
                        <a:t>FABLab</a:t>
                      </a:r>
                      <a:r>
                        <a:rPr lang="es-CO" sz="900" dirty="0"/>
                        <a:t> Operacional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 marR="121285" algn="ctr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lang="es-ES" sz="900" dirty="0"/>
                        <a:t>La red </a:t>
                      </a:r>
                      <a:r>
                        <a:rPr lang="es-ES" sz="900" dirty="0" err="1"/>
                        <a:t>FABLab</a:t>
                      </a:r>
                      <a:r>
                        <a:rPr lang="es-ES" sz="900" dirty="0"/>
                        <a:t> estará completamente operativa, con dos centros (</a:t>
                      </a:r>
                      <a:r>
                        <a:rPr lang="es-ES" sz="900" i="1" dirty="0" err="1"/>
                        <a:t>hubs</a:t>
                      </a:r>
                      <a:r>
                        <a:rPr lang="es-ES" sz="900" dirty="0"/>
                        <a:t>) para la creación de prototipos y pruebas. La herramienta G-LAB comparte actualizaciones de diseño.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 marR="134620" indent="3175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UNMSM,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UAN,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UPCite,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USAC, UFG,</a:t>
                      </a:r>
                      <a:r>
                        <a:rPr sz="900" spc="2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ESPOCH</a:t>
                      </a: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664" marR="111760" algn="l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Enero de 2026 a noviembre de 2027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2065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T2.5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13995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lang="es-CO" sz="900" dirty="0"/>
                        <a:t>Actividades Intercomunitarias: Sinergia y oportunidades de colaboración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900" dirty="0"/>
                        <a:t>A través de mesas redondas, sesiones de lluvia de ideas y grupos focales con todos los RLC, buscar áreas potenciales de sinergia y colaboración, especialmente en el aprovechamiento de la IA y las herramientas computacionales.</a:t>
                      </a:r>
                    </a:p>
                    <a:p>
                      <a:endParaRPr lang="es-ES" sz="900" dirty="0"/>
                    </a:p>
                    <a:p>
                      <a:r>
                        <a:rPr lang="es-ES" sz="900" dirty="0"/>
                        <a:t>Este enfoque de capacitación compartida garantiza que, si bien cada comunidad conserva su singularidad, existan áreas comunes de aprendizaje que beneficien a todos los miembros. Implementar actividades intercomunitarias como talleres, seminarios, </a:t>
                      </a:r>
                      <a:r>
                        <a:rPr lang="es-ES" sz="900" dirty="0" err="1"/>
                        <a:t>hackatones</a:t>
                      </a:r>
                      <a:r>
                        <a:rPr lang="es-ES" sz="900" dirty="0"/>
                        <a:t> e iniciativas de ciencia ciudadana.</a:t>
                      </a: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179070" indent="41275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USFQ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, USAC, </a:t>
                      </a:r>
                      <a:r>
                        <a:rPr sz="900" b="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UES, 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UNAH, USAL, </a:t>
                      </a:r>
                      <a:r>
                        <a:rPr sz="900" b="0" spc="-10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UPCite</a:t>
                      </a:r>
                      <a:endParaRPr sz="900" b="0" spc="-1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4769" algn="l">
                        <a:lnSpc>
                          <a:spcPts val="1075"/>
                        </a:lnSpc>
                      </a:pPr>
                      <a:r>
                        <a:rPr lang="es-CO"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Junio a noviembre de 2025 </a:t>
                      </a:r>
                      <a:br>
                        <a:rPr lang="es-CO"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</a:br>
                      <a:r>
                        <a:rPr lang="es-CO" sz="900" b="1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En proceso – Dennis, Rodrigo, Mario Ruiz, Lucio Villanueva, Camilo, José </a:t>
                      </a:r>
                      <a:r>
                        <a:rPr lang="es-CO" sz="900" b="1" spc="-25" dirty="0" err="1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Ocariz</a:t>
                      </a:r>
                      <a:endParaRPr lang="es-CO" sz="900" b="1" spc="-25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4769" algn="l">
                        <a:lnSpc>
                          <a:spcPts val="1075"/>
                        </a:lnSpc>
                      </a:pPr>
                      <a:endParaRPr sz="900" b="1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9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T2.6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427355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lang="es-ES" sz="900" dirty="0"/>
                        <a:t>Requisitos, planificación y diseño de la pasarela científica (</a:t>
                      </a:r>
                      <a:r>
                        <a:rPr lang="es-ES" sz="900" i="1" dirty="0" err="1"/>
                        <a:t>Science</a:t>
                      </a:r>
                      <a:r>
                        <a:rPr lang="es-ES" sz="900" i="1" dirty="0"/>
                        <a:t> Gateway</a:t>
                      </a:r>
                      <a:r>
                        <a:rPr lang="es-ES" sz="900" dirty="0"/>
                        <a:t>)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900" dirty="0"/>
                        <a:t>Realizar entrevistas con los miembros de la comunidad. Documentar los requisitos funcionales y no funcionales, los roles de usuario, los tipos de contenido, las características de interacción y las medidas de seguridad.</a:t>
                      </a:r>
                    </a:p>
                    <a:p>
                      <a:r>
                        <a:rPr lang="es-ES" sz="900" dirty="0"/>
                        <a:t>Definir la arquitectura de la Pasarela Científica, asegurando la escalabilidad, el rendimiento y la integración con </a:t>
                      </a:r>
                      <a:r>
                        <a:rPr lang="es-ES" sz="900" dirty="0" err="1"/>
                        <a:t>MiLAB</a:t>
                      </a:r>
                      <a:r>
                        <a:rPr lang="es-ES" sz="900" dirty="0"/>
                        <a:t>. Utilizar la interfaz de Diseño UI/UX para adaptarla a las diversas necesidades de los diferentes miembros de la comunidad.</a:t>
                      </a: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3835" marR="99695" indent="-9652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UIS,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INSA, UFG,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CEDIS,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RedCLARA,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CIEMAT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167005" lvl="0" indent="0" algn="l" defTabSz="914400" eaLnBrk="1" fontAlgn="auto" latinLnBrk="0" hangingPunct="1">
                        <a:lnSpc>
                          <a:spcPts val="105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Septiembre  a noviembre de 2025 </a:t>
                      </a:r>
                    </a:p>
                    <a:p>
                      <a:pPr marL="64769" marR="167005" lvl="0" indent="0" algn="l" defTabSz="914400" eaLnBrk="1" fontAlgn="auto" latinLnBrk="0" hangingPunct="1">
                        <a:lnSpc>
                          <a:spcPts val="105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* Falta documentación oficial para cargar en la página web</a:t>
                      </a:r>
                      <a:endParaRPr lang="es-CO"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  <a:p>
                      <a:pPr marL="64769" marR="167005" algn="l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2865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T2.7</a:t>
                      </a:r>
                      <a:endParaRPr sz="9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414655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lang="es-ES" sz="900" dirty="0"/>
                        <a:t>Proceso de desarrollo, pruebas, y  garantía de calidad del </a:t>
                      </a:r>
                      <a:r>
                        <a:rPr lang="es-ES" sz="900" dirty="0" err="1"/>
                        <a:t>Science</a:t>
                      </a:r>
                      <a:r>
                        <a:rPr lang="es-ES" sz="900" dirty="0"/>
                        <a:t> Gateway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900" dirty="0"/>
                        <a:t>Implementar un proceso de desarrollo ágil con </a:t>
                      </a:r>
                      <a:r>
                        <a:rPr lang="es-ES" sz="900" i="1" dirty="0" err="1"/>
                        <a:t>sprints</a:t>
                      </a:r>
                      <a:r>
                        <a:rPr lang="es-ES" sz="900" dirty="0"/>
                        <a:t> iterativos y retroalimentación periódica. Crear un espacio de colaboración </a:t>
                      </a:r>
                      <a:r>
                        <a:rPr lang="es-ES" sz="900" dirty="0" err="1"/>
                        <a:t>MiLAB</a:t>
                      </a:r>
                      <a:r>
                        <a:rPr lang="es-ES" sz="900" dirty="0"/>
                        <a:t> en el ecosistema RLC, integrando G-</a:t>
                      </a:r>
                      <a:r>
                        <a:rPr lang="es-ES" sz="900" dirty="0" err="1"/>
                        <a:t>lab</a:t>
                      </a:r>
                      <a:r>
                        <a:rPr lang="es-ES" sz="900" dirty="0"/>
                        <a:t>, </a:t>
                      </a:r>
                      <a:r>
                        <a:rPr lang="es-ES" sz="900" dirty="0" err="1"/>
                        <a:t>CompLab</a:t>
                      </a:r>
                      <a:r>
                        <a:rPr lang="es-ES" sz="900" dirty="0"/>
                        <a:t> y </a:t>
                      </a:r>
                      <a:r>
                        <a:rPr lang="es-ES" sz="900" dirty="0" err="1"/>
                        <a:t>DataLab</a:t>
                      </a:r>
                      <a:r>
                        <a:rPr lang="es-ES" sz="900" dirty="0"/>
                        <a:t>. Desarrollar </a:t>
                      </a:r>
                      <a:r>
                        <a:rPr lang="es-ES" sz="900" dirty="0" err="1"/>
                        <a:t>ChatLAB</a:t>
                      </a:r>
                      <a:r>
                        <a:rPr lang="es-ES" sz="900" dirty="0"/>
                        <a:t> y </a:t>
                      </a:r>
                      <a:r>
                        <a:rPr lang="es-ES" sz="900" dirty="0" err="1"/>
                        <a:t>APIs</a:t>
                      </a:r>
                      <a:r>
                        <a:rPr lang="es-ES" sz="900" dirty="0"/>
                        <a:t> para la integración de servicios de la comunidad de física EL-BONGO.</a:t>
                      </a:r>
                    </a:p>
                    <a:p>
                      <a:r>
                        <a:rPr lang="es-ES" sz="900" dirty="0"/>
                        <a:t>Realizar pruebas exhaustivas de los puntos de integración de la aplicación. Llevar a cabo la aceptación de usuario de las pruebas alfa y beta con usuarios reales para garantizar la funcionalidad, usabilidad y confiabilidad del portal.</a:t>
                      </a: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835" marR="99695" indent="-96520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UIS,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INSA, UFG,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CEDIS,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RedCLARA,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CIEMAT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algn="l">
                        <a:lnSpc>
                          <a:spcPts val="1075"/>
                        </a:lnSpc>
                      </a:pPr>
                      <a:r>
                        <a:rPr lang="es-CO" sz="9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Enero a diciembre de 2026</a:t>
                      </a:r>
                      <a:endParaRPr sz="900" dirty="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689531"/>
              </p:ext>
            </p:extLst>
          </p:nvPr>
        </p:nvGraphicFramePr>
        <p:xfrm>
          <a:off x="558800" y="800109"/>
          <a:ext cx="9563100" cy="5764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28600">
                <a:tc gridSpan="10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Milestones and deliverables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(outputs/outcomes)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765">
                <a:tc>
                  <a:txBody>
                    <a:bodyPr/>
                    <a:lstStyle/>
                    <a:p>
                      <a:pPr algn="ctr">
                        <a:lnSpc>
                          <a:spcPts val="1065"/>
                        </a:lnSpc>
                        <a:spcBef>
                          <a:spcPts val="59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100330" marR="98425" algn="ctr">
                        <a:lnSpc>
                          <a:spcPts val="980"/>
                        </a:lnSpc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(continuous</a:t>
                      </a:r>
                      <a:r>
                        <a:rPr sz="800" spc="-1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numbering</a:t>
                      </a:r>
                      <a:r>
                        <a:rPr sz="800" spc="-1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not</a:t>
                      </a:r>
                      <a:r>
                        <a:rPr sz="800" spc="-1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linked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WP)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72745" marR="64135" indent="-297815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0" algn="ctr">
                        <a:lnSpc>
                          <a:spcPts val="1065"/>
                        </a:lnSpc>
                        <a:spcBef>
                          <a:spcPts val="59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85" algn="ctr">
                        <a:lnSpc>
                          <a:spcPts val="944"/>
                        </a:lnSpc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Means of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Verification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MS2.1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Purchase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orders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598805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Purchase orders the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FABLab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equipment and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supplies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332740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Mail sent to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providers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MS2.2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FABLab</a:t>
                      </a:r>
                      <a:r>
                        <a:rPr sz="900" spc="-6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Installation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All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FABLab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Installed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M12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167005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Pictures of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equipment, videos of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its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operation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MS2.3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135890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Science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Gateway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Beta testing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release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10350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Beta Release the Science Gateway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partner testing.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include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performance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evaluations, user feedback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sessions,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 iterative improvements based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on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 outcomes of these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tests.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42989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Web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access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Science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Gateway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MS2.4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66040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official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launch</a:t>
                      </a:r>
                      <a:r>
                        <a:rPr sz="900" spc="-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of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 Science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Gateway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3820" marR="65405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Involves training sessions,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workshops,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or webinars to familiarise users with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gateway's</a:t>
                      </a:r>
                      <a:r>
                        <a:rPr sz="900" spc="-2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functionalities</a:t>
                      </a:r>
                      <a:r>
                        <a:rPr sz="900" spc="-2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5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encourage its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adoption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86995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230504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Survey opinion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among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partners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34975" marR="204470" indent="-22288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Dissemination Level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6799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8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D2.1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FABLabs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from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Z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Especifying the needs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for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7945" marR="125730">
                        <a:lnSpc>
                          <a:spcPct val="118100"/>
                        </a:lnSpc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FABLab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installation.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Requirements of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space,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ventilation,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power,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furniture, space,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safety,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storage for chemicals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reagents, and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data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communication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infrastructure. </a:t>
                      </a:r>
                      <a:r>
                        <a:rPr sz="9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installation and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operation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of the equipment </a:t>
                      </a:r>
                      <a:r>
                        <a:rPr sz="9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network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operation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7945" marR="88265">
                        <a:lnSpc>
                          <a:spcPct val="118100"/>
                        </a:lnSpc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Format: electronic doc in </a:t>
                      </a:r>
                      <a:r>
                        <a:rPr sz="900" spc="-5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repository.</a:t>
                      </a:r>
                      <a:r>
                        <a:rPr sz="900" spc="4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80-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100pg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Language: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English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4800610"/>
          <a:ext cx="8712200" cy="1802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28600">
                <a:tc gridSpan="15"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WP2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Estimated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budget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—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(n/a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prefixed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Lump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Sum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Grants)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273050" marR="33020" indent="-238760">
                        <a:lnSpc>
                          <a:spcPct val="118100"/>
                        </a:lnSpc>
                        <a:spcBef>
                          <a:spcPts val="9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2245" marR="177165" indent="10287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Personnel [Pers/month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|Eur]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B.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Subcontrac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C.1a</a:t>
                      </a:r>
                      <a:r>
                        <a:rPr sz="8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Travel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C.1b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Accomod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C.1c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Subsisten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C.2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38100" indent="-158115">
                        <a:lnSpc>
                          <a:spcPct val="117200"/>
                        </a:lnSpc>
                        <a:spcBef>
                          <a:spcPts val="10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C.3</a:t>
                      </a:r>
                      <a:r>
                        <a:rPr sz="8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Goods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services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0530" marR="137160" indent="-28829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D.1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third parties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7005" marR="48895" indent="-110489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Indirect 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UPCité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5600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5600.0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UT3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INSA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58800" y="800109"/>
          <a:ext cx="9563100" cy="37407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9551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D2.2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129539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EL-BONGO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physics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Science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Gateway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74930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Detailed report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including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requirements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specification,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Project Plan and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Design Specifications;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Documentation, API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Integration;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Compliance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 Security;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Guidelines,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Content Curation;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Testing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 Quality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Assurance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Plans;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Training</a:t>
                      </a:r>
                      <a:r>
                        <a:rPr sz="900" spc="-2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Materials; Maintenance.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7945" marR="88265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Format: electronic doc in </a:t>
                      </a:r>
                      <a:r>
                        <a:rPr sz="900" spc="-5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repository.</a:t>
                      </a:r>
                      <a:r>
                        <a:rPr sz="900" spc="4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80-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100pg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Language: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English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3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D2.3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434340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Repository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datasets,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4769" marR="389890">
                        <a:lnSpc>
                          <a:spcPts val="1050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experimental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workflows,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4769">
                        <a:lnSpc>
                          <a:spcPts val="1019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computational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tools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132080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Establish an open-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access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digital repository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for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datasets,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experimental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workflows,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7945" marR="170180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computational tools </a:t>
                      </a:r>
                      <a:r>
                        <a:rPr sz="900" spc="-2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used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within EL-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BONGO.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D2.4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66040">
                        <a:lnSpc>
                          <a:spcPts val="1050"/>
                        </a:lnSpc>
                        <a:spcBef>
                          <a:spcPts val="7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 on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VRLC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engagement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across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network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for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FabLab tools &amp;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skilss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240029">
                        <a:lnSpc>
                          <a:spcPts val="1050"/>
                        </a:lnSpc>
                        <a:spcBef>
                          <a:spcPts val="75"/>
                        </a:spcBef>
                      </a:pP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Report on </a:t>
                      </a:r>
                      <a:r>
                        <a:rPr sz="900" spc="-2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VRLC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engagement across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network of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partner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institutions using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digital </a:t>
                      </a:r>
                      <a:r>
                        <a:rPr sz="90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FabLab tools &amp; skills </a:t>
                      </a:r>
                      <a:r>
                        <a:rPr sz="900" spc="-25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in </a:t>
                      </a:r>
                      <a:r>
                        <a:rPr sz="900" spc="-10" dirty="0">
                          <a:solidFill>
                            <a:srgbClr val="374050"/>
                          </a:solidFill>
                          <a:latin typeface="Arial MT"/>
                          <a:cs typeface="Arial MT"/>
                        </a:rPr>
                        <a:t>Science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800109"/>
          <a:ext cx="8712200" cy="3199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UIS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5360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18144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17268.0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40772.0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UAN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11840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19602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11693.7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43135.7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1600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1600.0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USFQ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15290.3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15290.3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EsPoCh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22186.7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22186.7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25261.3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27421.3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UFG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25261.3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25261.3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USAC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25261.3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25261.3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UNAH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25261.3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25261.3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3760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15876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18528.1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38164.1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UCV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14991.0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14991.0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USB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5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2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8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14991.0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14991.0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14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30320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53622.0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937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215994.0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25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spc="-10" dirty="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299936.0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092877"/>
              </p:ext>
            </p:extLst>
          </p:nvPr>
        </p:nvGraphicFramePr>
        <p:xfrm>
          <a:off x="1003300" y="4559310"/>
          <a:ext cx="9145264" cy="2155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2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4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23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166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302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51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757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91465">
                <a:tc gridSpan="1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3:</a:t>
                      </a:r>
                      <a:r>
                        <a:rPr sz="900" b="1" spc="2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080">
                <a:tc rowSpan="2" gridSpan="2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Duration: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890"/>
                        </a:lnSpc>
                        <a:spcBef>
                          <a:spcPts val="45"/>
                        </a:spcBef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highlight>
                            <a:srgbClr val="00FF00"/>
                          </a:highlight>
                          <a:latin typeface="Arial MT"/>
                          <a:cs typeface="Arial MT"/>
                        </a:rPr>
                        <a:t>M</a:t>
                      </a:r>
                      <a:endParaRPr sz="800">
                        <a:highlight>
                          <a:srgbClr val="00FF00"/>
                        </a:highlight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  <a:spcBef>
                          <a:spcPts val="45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highlight>
                            <a:srgbClr val="00FF00"/>
                          </a:highlight>
                          <a:latin typeface="Arial MT"/>
                          <a:cs typeface="Arial MT"/>
                        </a:rPr>
                        <a:t>13</a:t>
                      </a:r>
                      <a:endParaRPr sz="800">
                        <a:highlight>
                          <a:srgbClr val="00FF00"/>
                        </a:highlight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ts val="890"/>
                        </a:lnSpc>
                        <a:spcBef>
                          <a:spcPts val="4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highlight>
                            <a:srgbClr val="00FF00"/>
                          </a:highlight>
                          <a:latin typeface="Arial MT"/>
                          <a:cs typeface="Arial MT"/>
                        </a:rPr>
                        <a:t>-</a:t>
                      </a:r>
                      <a:r>
                        <a:rPr sz="800" spc="-5" dirty="0">
                          <a:solidFill>
                            <a:srgbClr val="585858"/>
                          </a:solidFill>
                          <a:highlight>
                            <a:srgbClr val="00FF00"/>
                          </a:highlight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highlight>
                            <a:srgbClr val="00FF00"/>
                          </a:highlight>
                          <a:latin typeface="Arial MT"/>
                          <a:cs typeface="Arial MT"/>
                        </a:rPr>
                        <a:t>M36</a:t>
                      </a:r>
                      <a:endParaRPr sz="800" dirty="0">
                        <a:highlight>
                          <a:srgbClr val="00FF00"/>
                        </a:highlight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61594" marR="66675">
                        <a:lnSpc>
                          <a:spcPct val="101600"/>
                        </a:lnSpc>
                        <a:spcBef>
                          <a:spcPts val="30"/>
                        </a:spcBef>
                      </a:pP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Lead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Beneficiary: Universidad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Central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Venezuela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Universidad</a:t>
                      </a:r>
                      <a:r>
                        <a:rPr sz="8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Nacional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Autónoma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Honduras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  <a:spcBef>
                          <a:spcPts val="4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(Coord)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</a:t>
                      </a:r>
                      <a:r>
                        <a:rPr sz="8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(Deputy)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8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 gridSpan="1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Objectives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465">
                <a:tc gridSpan="13">
                  <a:txBody>
                    <a:bodyPr/>
                    <a:lstStyle/>
                    <a:p>
                      <a:pPr marL="521970" indent="-457200">
                        <a:lnSpc>
                          <a:spcPct val="100000"/>
                        </a:lnSpc>
                        <a:spcBef>
                          <a:spcPts val="15"/>
                        </a:spcBef>
                        <a:buChar char="▪"/>
                        <a:tabLst>
                          <a:tab pos="521970" algn="l"/>
                        </a:tabLst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Implement two student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cohorts for each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community.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Schedule the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corresponding modules for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the training community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courses (disciplinary and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transversal)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521970" indent="-457200">
                        <a:lnSpc>
                          <a:spcPts val="1035"/>
                        </a:lnSpc>
                        <a:spcBef>
                          <a:spcPts val="70"/>
                        </a:spcBef>
                        <a:buSzPct val="111111"/>
                        <a:buChar char="▪"/>
                        <a:tabLst>
                          <a:tab pos="521970" algn="l"/>
                        </a:tabLst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Develop internship plans and organise various academic activities, including seminars, workshops, conferences, hackathons and International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schools.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900">
                <a:tc gridSpan="1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division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(WP</a:t>
                      </a:r>
                      <a:r>
                        <a:rPr sz="8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description)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Task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3810" algn="ctr">
                        <a:lnSpc>
                          <a:spcPts val="96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Task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985" algn="ctr">
                        <a:lnSpc>
                          <a:spcPts val="960"/>
                        </a:lnSpc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985" algn="ctr">
                        <a:lnSpc>
                          <a:spcPts val="960"/>
                        </a:lnSpc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974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Subcontracting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875"/>
                        </a:lnSpc>
                        <a:spcBef>
                          <a:spcPts val="620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Role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T3.1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Cohort-Based Learning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Structure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236854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Schedule the corresponding modules for </a:t>
                      </a:r>
                      <a:r>
                        <a:rPr sz="9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training community courses (disciplinary </a:t>
                      </a:r>
                      <a:r>
                        <a:rPr sz="900" spc="-2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 marR="67310">
                        <a:lnSpc>
                          <a:spcPts val="1050"/>
                        </a:lnSpc>
                      </a:pP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UCV,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UNAH,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USAC,</a:t>
                      </a:r>
                      <a:r>
                        <a:rPr sz="900" spc="2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UFG,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UT3,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5680" y="4269114"/>
            <a:ext cx="95694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Work</a:t>
            </a:r>
            <a:r>
              <a:rPr sz="1000" i="1" spc="-25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A50020"/>
                </a:solidFill>
                <a:latin typeface="Arial"/>
                <a:cs typeface="Arial"/>
              </a:rPr>
              <a:t>Package</a:t>
            </a:r>
            <a:r>
              <a:rPr sz="1000" i="1" spc="-20" dirty="0">
                <a:solidFill>
                  <a:srgbClr val="A50020"/>
                </a:solidFill>
                <a:latin typeface="Arial"/>
                <a:cs typeface="Arial"/>
              </a:rPr>
              <a:t> </a:t>
            </a:r>
            <a:r>
              <a:rPr sz="1000" i="1" spc="-50" dirty="0">
                <a:solidFill>
                  <a:srgbClr val="A50020"/>
                </a:solidFill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550234"/>
              </p:ext>
            </p:extLst>
          </p:nvPr>
        </p:nvGraphicFramePr>
        <p:xfrm>
          <a:off x="1003300" y="800109"/>
          <a:ext cx="9118600" cy="5846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51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94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281305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transversal). Establish continuous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feedback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mechanisms to track student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progress.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945" marR="208915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UPCite, USal,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INSA,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USFQ, 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665"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T3.2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Internship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Program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248920" algn="just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Develop internship plans to promote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student mobility.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Manage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monitor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the</a:t>
                      </a:r>
                      <a:r>
                        <a:rPr sz="900" spc="5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internship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programs, ensuring they provide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meaningful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learning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experiences.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945" marR="253365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UCV,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UNAH,</a:t>
                      </a:r>
                      <a:r>
                        <a:rPr sz="900" b="1" spc="-2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USAC,</a:t>
                      </a:r>
                      <a:r>
                        <a:rPr sz="900" spc="2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UFG,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7945" marR="183515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UT3, UPCite,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USal,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INSA, UNAB,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USFQ, 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T3.3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Virtual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International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School: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16637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Organise a one-week virtual network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school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after each student cohort to provide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additional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learning opportunities, foster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community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engagement, and benefit the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broader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community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ecosystem.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945" marR="67310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UCV,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UNAH,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UIS</a:t>
                      </a:r>
                      <a:r>
                        <a:rPr sz="900" b="1" spc="-1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USAC,</a:t>
                      </a:r>
                      <a:r>
                        <a:rPr sz="900" spc="2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UFG,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UT3,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UPCite, USal,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INSA,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USFQ,</a:t>
                      </a:r>
                      <a:r>
                        <a:rPr sz="900" spc="5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T3.4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Academic Extracurricular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Activities: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120" marR="211454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Plan and execute various academic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activities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such as seminars, workshops,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conferences,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and hackathons. Incorporate citizen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science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activities to engage students with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social responsibility.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945" marR="67310">
                        <a:lnSpc>
                          <a:spcPts val="1050"/>
                        </a:lnSpc>
                        <a:spcBef>
                          <a:spcPts val="10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UCV,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UNAH,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UIS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UAN,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USAC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, UFG,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UT3,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UPCite, USal,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INSA,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UNAB,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USFQ,</a:t>
                      </a:r>
                      <a:r>
                        <a:rPr sz="900" spc="5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UNMSM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 gridSpan="15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Milestones and deliverables 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(outputs/outcomes)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 gridSpan="2">
                  <a:txBody>
                    <a:bodyPr/>
                    <a:lstStyle/>
                    <a:p>
                      <a:pPr marL="110489" marR="105410" indent="-635" algn="ctr">
                        <a:lnSpc>
                          <a:spcPct val="99400"/>
                        </a:lnSpc>
                        <a:spcBef>
                          <a:spcPts val="60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(continuous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numbering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not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linked</a:t>
                      </a:r>
                      <a:r>
                        <a:rPr sz="800" spc="-4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3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WP)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Milestone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72745" marR="64135" indent="-297815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6350" algn="ctr">
                        <a:lnSpc>
                          <a:spcPts val="1065"/>
                        </a:lnSpc>
                        <a:spcBef>
                          <a:spcPts val="59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6985" algn="ctr">
                        <a:lnSpc>
                          <a:spcPts val="944"/>
                        </a:lnSpc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Means of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Verification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3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MS3.1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 marR="193040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Launching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First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Cohort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Community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program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 and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3820" marR="19621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Presentation of the program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courses'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contents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 in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charge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M12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252095">
                        <a:lnSpc>
                          <a:spcPts val="105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Video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recording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event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1965">
                <a:tc gridSpan="2">
                  <a:txBody>
                    <a:bodyPr/>
                    <a:lstStyle/>
                    <a:p>
                      <a:pPr algn="ctr">
                        <a:lnSpc>
                          <a:spcPts val="1075"/>
                        </a:lnSpc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MS3.2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 marR="193040" algn="just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Launching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Second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Cohort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Community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training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program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ts val="1075"/>
                        </a:lnSpc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075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 and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3820" marR="196215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Presentation of the program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courses'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contents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staff in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charge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students.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86995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M24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 marR="252095">
                        <a:lnSpc>
                          <a:spcPts val="1050"/>
                        </a:lnSpc>
                        <a:spcBef>
                          <a:spcPts val="5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Video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recording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of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event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5465">
                <a:tc gridSpan="2"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Deliverable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Name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</a:t>
                      </a:r>
                      <a:r>
                        <a:rPr sz="9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Package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0489" algn="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Lead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Beneficiary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Type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34975" marR="204470" indent="-222885">
                        <a:lnSpc>
                          <a:spcPts val="1050"/>
                        </a:lnSpc>
                        <a:spcBef>
                          <a:spcPts val="80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Dissemination Level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350" algn="ctr">
                        <a:lnSpc>
                          <a:spcPts val="1065"/>
                        </a:lnSpc>
                        <a:spcBef>
                          <a:spcPts val="620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Due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985" algn="ctr">
                        <a:lnSpc>
                          <a:spcPts val="944"/>
                        </a:lnSpc>
                      </a:pP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(month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number)</a:t>
                      </a:r>
                      <a:endParaRPr sz="800" dirty="0">
                        <a:latin typeface="Arial MT"/>
                        <a:cs typeface="Arial MT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80035" marR="274955" indent="-635" algn="ctr">
                        <a:lnSpc>
                          <a:spcPct val="99400"/>
                        </a:lnSpc>
                        <a:spcBef>
                          <a:spcPts val="62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Description 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(including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format</a:t>
                      </a:r>
                      <a:r>
                        <a:rPr sz="800" spc="-2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5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800" spc="-10" dirty="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language)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00100">
                <a:tc gridSpan="2">
                  <a:txBody>
                    <a:bodyPr/>
                    <a:lstStyle/>
                    <a:p>
                      <a:pPr algn="ctr">
                        <a:lnSpc>
                          <a:spcPts val="96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D3.1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 marR="288290">
                        <a:lnSpc>
                          <a:spcPts val="980"/>
                        </a:lnSpc>
                        <a:spcBef>
                          <a:spcPts val="1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Ecosystem</a:t>
                      </a:r>
                      <a:r>
                        <a:rPr sz="800" spc="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training program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ts val="960"/>
                        </a:lnSpc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96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8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UNAH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335" algn="ctr">
                        <a:lnSpc>
                          <a:spcPts val="960"/>
                        </a:lnSpc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0170">
                        <a:lnSpc>
                          <a:spcPts val="1075"/>
                        </a:lnSpc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M36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7945" marR="170180">
                        <a:lnSpc>
                          <a:spcPts val="1050"/>
                        </a:lnSpc>
                        <a:spcBef>
                          <a:spcPts val="5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 describing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two-year operation of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academic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program.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7945" marR="227965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Include impact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statistics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from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surveys.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  <a:p>
                      <a:pPr marL="67945">
                        <a:lnSpc>
                          <a:spcPts val="894"/>
                        </a:lnSpc>
                      </a:pP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Format: electronic doc in </a:t>
                      </a:r>
                      <a:r>
                        <a:rPr sz="900" spc="-5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003300" y="2463809"/>
          <a:ext cx="8712200" cy="4087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227965">
                <a:tc gridSpan="15"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WP3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Estimated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budget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—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(n/a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prefixed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Lump</a:t>
                      </a:r>
                      <a:r>
                        <a:rPr sz="900" b="1" spc="-5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Sum</a:t>
                      </a:r>
                      <a:r>
                        <a:rPr sz="900" b="1" spc="-10" dirty="0">
                          <a:solidFill>
                            <a:srgbClr val="585858"/>
                          </a:solidFill>
                          <a:latin typeface="Arial"/>
                          <a:cs typeface="Arial"/>
                        </a:rPr>
                        <a:t> Grants)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 marL="273050" marR="33020" indent="-238760">
                        <a:lnSpc>
                          <a:spcPct val="118100"/>
                        </a:lnSpc>
                        <a:spcBef>
                          <a:spcPts val="4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Participan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60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2245" marR="177165" indent="10287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Personnel [Pers/month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|Eur]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B.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Subcontrac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C.1a</a:t>
                      </a:r>
                      <a:r>
                        <a:rPr sz="800" spc="-4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Travel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C.1b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Accomod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C.1c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Subsisten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C.2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Equipment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 marR="38100" indent="-158115">
                        <a:lnSpc>
                          <a:spcPct val="117200"/>
                        </a:lnSpc>
                        <a:spcBef>
                          <a:spcPts val="55"/>
                        </a:spcBef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C.3</a:t>
                      </a:r>
                      <a:r>
                        <a:rPr sz="800" spc="-3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Goods 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services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0530" marR="137160" indent="-288290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D.1</a:t>
                      </a: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third parties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7005" marR="48895" indent="-110489">
                        <a:lnSpc>
                          <a:spcPct val="117200"/>
                        </a:lnSpc>
                      </a:pP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E.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Indirect 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sz="800" spc="-3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costs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UPCité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18440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18440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UT3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INSA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8560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14160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14160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UIS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6960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18534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UAN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13440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21156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UNAB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12516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USFQ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1716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3000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12516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EsPoCh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16374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16374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UFG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3200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2145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12845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USAC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4800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2574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4500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16374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266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UNAH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CCCCCC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CCCCCC"/>
                      </a:solidFill>
                      <a:prstDash val="solid"/>
                    </a:lnT>
                    <a:lnB w="12700">
                      <a:solidFill>
                        <a:srgbClr val="CCCCCC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5360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2145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3750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15005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3292543" y="66675"/>
            <a:ext cx="711200" cy="121920"/>
          </a:xfrm>
          <a:custGeom>
            <a:avLst/>
            <a:gdLst/>
            <a:ahLst/>
            <a:cxnLst/>
            <a:rect l="l" t="t" r="r" b="b"/>
            <a:pathLst>
              <a:path w="711200" h="121920">
                <a:moveTo>
                  <a:pt x="710802" y="121920"/>
                </a:moveTo>
                <a:lnTo>
                  <a:pt x="0" y="121920"/>
                </a:lnTo>
                <a:lnTo>
                  <a:pt x="0" y="0"/>
                </a:lnTo>
                <a:lnTo>
                  <a:pt x="710802" y="0"/>
                </a:lnTo>
                <a:lnTo>
                  <a:pt x="710802" y="12192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5680" y="49910"/>
            <a:ext cx="3048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Call: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ERASMUS-EDU-</a:t>
            </a:r>
            <a:r>
              <a:rPr sz="800" spc="-20" dirty="0">
                <a:solidFill>
                  <a:srgbClr val="3F424F"/>
                </a:solidFill>
                <a:latin typeface="Arial MT"/>
                <a:cs typeface="Arial MT"/>
              </a:rPr>
              <a:t>2024-</a:t>
            </a:r>
            <a:r>
              <a:rPr sz="800" spc="-10" dirty="0">
                <a:solidFill>
                  <a:srgbClr val="3F424F"/>
                </a:solidFill>
                <a:latin typeface="Arial MT"/>
                <a:cs typeface="Arial MT"/>
              </a:rPr>
              <a:t>CBHE-STRAND-</a:t>
            </a:r>
            <a:r>
              <a:rPr sz="800" dirty="0">
                <a:solidFill>
                  <a:srgbClr val="3F424F"/>
                </a:solidFill>
                <a:latin typeface="Arial MT"/>
                <a:cs typeface="Arial MT"/>
              </a:rPr>
              <a:t>2</a:t>
            </a:r>
            <a:r>
              <a:rPr sz="800" spc="10" dirty="0">
                <a:solidFill>
                  <a:srgbClr val="3F424F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—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85858"/>
                </a:solidFill>
                <a:latin typeface="Arial MT"/>
                <a:cs typeface="Arial MT"/>
              </a:rPr>
              <a:t>[insert</a:t>
            </a:r>
            <a:r>
              <a:rPr sz="800" spc="15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585858"/>
                </a:solidFill>
                <a:latin typeface="Arial MT"/>
                <a:cs typeface="Arial MT"/>
              </a:rPr>
              <a:t>call</a:t>
            </a:r>
            <a:r>
              <a:rPr sz="800" spc="10" dirty="0">
                <a:solidFill>
                  <a:srgbClr val="585858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585858"/>
                </a:solidFill>
                <a:latin typeface="Arial MT"/>
                <a:cs typeface="Arial MT"/>
              </a:rPr>
              <a:t>name]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03300" y="800109"/>
          <a:ext cx="9118600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394970">
                        <a:lnSpc>
                          <a:spcPts val="1050"/>
                        </a:lnSpc>
                        <a:spcBef>
                          <a:spcPts val="130"/>
                        </a:spcBef>
                      </a:pP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repository.</a:t>
                      </a:r>
                      <a:r>
                        <a:rPr sz="900" spc="4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80-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100pg </a:t>
                      </a:r>
                      <a:r>
                        <a:rPr sz="90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Language: </a:t>
                      </a:r>
                      <a:r>
                        <a:rPr sz="900" spc="-10" dirty="0">
                          <a:solidFill>
                            <a:srgbClr val="0D0F1A"/>
                          </a:solidFill>
                          <a:latin typeface="Arial MT"/>
                          <a:cs typeface="Arial MT"/>
                        </a:rPr>
                        <a:t>English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D3.2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186690" algn="just">
                        <a:lnSpc>
                          <a:spcPct val="101600"/>
                        </a:lnSpc>
                        <a:spcBef>
                          <a:spcPts val="30"/>
                        </a:spcBef>
                      </a:pP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Report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8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workshops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training</a:t>
                      </a:r>
                      <a:r>
                        <a:rPr sz="8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sessions </a:t>
                      </a:r>
                      <a:r>
                        <a:rPr sz="8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on</a:t>
                      </a:r>
                      <a:r>
                        <a:rPr sz="8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digital skills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UCV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8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8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SEN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M32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marR="93980">
                        <a:lnSpc>
                          <a:spcPts val="105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Conduct workshops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training sessions on </a:t>
                      </a:r>
                      <a:r>
                        <a:rPr sz="900" spc="-1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digital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skills</a:t>
                      </a:r>
                      <a:r>
                        <a:rPr sz="900" spc="-1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(e.g.,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AI,</a:t>
                      </a:r>
                      <a:r>
                        <a:rPr sz="900" spc="-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data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analysis, big </a:t>
                      </a:r>
                      <a:r>
                        <a:rPr sz="900" spc="-2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data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management) tailored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to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the needs of physics </a:t>
                      </a:r>
                      <a:r>
                        <a:rPr sz="900" spc="-25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and </a:t>
                      </a:r>
                      <a:r>
                        <a:rPr sz="90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related disciplines </a:t>
                      </a:r>
                      <a:r>
                        <a:rPr sz="900" spc="-50" dirty="0">
                          <a:solidFill>
                            <a:srgbClr val="585858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546100"/>
            <a:ext cx="165100" cy="1143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82813" y="297560"/>
            <a:ext cx="42291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EU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Grants: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Application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form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(ERASMUS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BB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and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LS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7E7E7E"/>
                </a:solidFill>
                <a:latin typeface="Arial MT"/>
                <a:cs typeface="Arial MT"/>
              </a:rPr>
              <a:t>Type</a:t>
            </a:r>
            <a:r>
              <a:rPr sz="800" spc="-15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7E7E7E"/>
                </a:solidFill>
                <a:latin typeface="Arial MT"/>
                <a:cs typeface="Arial MT"/>
              </a:rPr>
              <a:t>II):</a:t>
            </a:r>
            <a:r>
              <a:rPr sz="800" spc="-20" dirty="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V2.0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808080"/>
                </a:solidFill>
                <a:latin typeface="Arial MT"/>
                <a:cs typeface="Arial MT"/>
              </a:rPr>
              <a:t>–</a:t>
            </a:r>
            <a:r>
              <a:rPr sz="800" spc="-20" dirty="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808080"/>
                </a:solidFill>
                <a:latin typeface="Arial MT"/>
                <a:cs typeface="Arial MT"/>
              </a:rPr>
              <a:t>01.06.2022</a:t>
            </a:r>
            <a:endParaRPr sz="800">
              <a:latin typeface="Arial MT"/>
              <a:cs typeface="Arial MT"/>
            </a:endParaRPr>
          </a:p>
          <a:p>
            <a:pPr marL="1295400">
              <a:lnSpc>
                <a:spcPct val="100000"/>
              </a:lnSpc>
              <a:spcBef>
                <a:spcPts val="795"/>
              </a:spcBef>
            </a:pP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Associated</a:t>
            </a:r>
            <a:r>
              <a:rPr sz="80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with document Ref.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Ares(2024)8163905</a:t>
            </a:r>
            <a:r>
              <a:rPr sz="800" dirty="0">
                <a:solidFill>
                  <a:srgbClr val="464646"/>
                </a:solidFill>
                <a:latin typeface="Arial MT"/>
                <a:cs typeface="Arial MT"/>
              </a:rPr>
              <a:t> -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18/11/2024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pc="-25" dirty="0"/>
              <a:t>48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6612</TotalTime>
  <Words>6493</Words>
  <Application>Microsoft Office PowerPoint</Application>
  <PresentationFormat>Personalizado</PresentationFormat>
  <Paragraphs>2383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Arial MT</vt:lpstr>
      <vt:lpstr>Calibri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Daniela</dc:creator>
  <cp:lastModifiedBy>DANIELA GONZALEZ BOHORQUEZ</cp:lastModifiedBy>
  <cp:revision>45</cp:revision>
  <dcterms:created xsi:type="dcterms:W3CDTF">2025-12-12T06:16:55Z</dcterms:created>
  <dcterms:modified xsi:type="dcterms:W3CDTF">2025-12-16T20:29:57Z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LastSaved">
    <vt:filetime>2025-12-12T00:00:00Z</vt:filetime>
  </property>
  <property fmtid="{D5CDD505-2E9C-101B-9397-08002B2CF9AE}" pid="4" name="Producer">
    <vt:lpwstr>iLovePDF</vt:lpwstr>
  </property>
</Properties>
</file>