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2"/>
  </p:notesMasterIdLst>
  <p:sldIdLst>
    <p:sldId id="258" r:id="rId2"/>
    <p:sldId id="271" r:id="rId3"/>
    <p:sldId id="257" r:id="rId4"/>
    <p:sldId id="276" r:id="rId5"/>
    <p:sldId id="261" r:id="rId6"/>
    <p:sldId id="263" r:id="rId7"/>
    <p:sldId id="264" r:id="rId8"/>
    <p:sldId id="265" r:id="rId9"/>
    <p:sldId id="288" r:id="rId10"/>
    <p:sldId id="277" r:id="rId11"/>
    <p:sldId id="278" r:id="rId12"/>
    <p:sldId id="279" r:id="rId13"/>
    <p:sldId id="286" r:id="rId14"/>
    <p:sldId id="280" r:id="rId15"/>
    <p:sldId id="285" r:id="rId16"/>
    <p:sldId id="281" r:id="rId17"/>
    <p:sldId id="282" r:id="rId18"/>
    <p:sldId id="283" r:id="rId19"/>
    <p:sldId id="28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FDD6-9AA4-4FEF-9793-449C43341F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FB89-7F4A-49A9-BF22-8E9157C26C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2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3aacc1594f5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g3aacc1594f5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54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aac9d3b640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g3aac9d3b640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13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3aac9d3b640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3aac9d3b640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01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3aacc1594f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3aacc1594f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39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3aacc1594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g3aacc1594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73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3aacc1594f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g3aacc1594f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52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3aacc1594f5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3aacc1594f5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6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3aac9d3b640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g3aac9d3b640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9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5DE7-50FF-4E03-89D6-82741A54D7B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9087-329E-44C9-9325-7A5462526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96" y="530743"/>
            <a:ext cx="3778977" cy="21210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15" y="530743"/>
            <a:ext cx="4198154" cy="21046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46929" y="5755920"/>
            <a:ext cx="826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600" i="1" u="sng" dirty="0" smtClean="0"/>
              <a:t>Mario Alejandro Olivera Mc </a:t>
            </a:r>
            <a:r>
              <a:rPr lang="es-HN" sz="3600" i="1" u="sng" dirty="0"/>
              <a:t>L</a:t>
            </a:r>
            <a:r>
              <a:rPr lang="es-HN" sz="3600" i="1" u="sng" dirty="0" smtClean="0"/>
              <a:t>eman</a:t>
            </a:r>
            <a:endParaRPr lang="en-US" sz="3600" i="1" u="sng" dirty="0"/>
          </a:p>
        </p:txBody>
      </p:sp>
      <p:sp>
        <p:nvSpPr>
          <p:cNvPr id="2" name="Rectángulo 1"/>
          <p:cNvSpPr/>
          <p:nvPr/>
        </p:nvSpPr>
        <p:spPr>
          <a:xfrm>
            <a:off x="1394896" y="3389203"/>
            <a:ext cx="97654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Conociendo y aprendiendo </a:t>
            </a:r>
            <a:b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detectores de astropartículas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4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07"/>
          <a:stretch/>
        </p:blipFill>
        <p:spPr>
          <a:xfrm>
            <a:off x="0" y="1069682"/>
            <a:ext cx="11925501" cy="57883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21287" y="242277"/>
            <a:ext cx="5233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Detector Cherenkov (WCD)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16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78"/>
          <p:cNvSpPr/>
          <p:nvPr/>
        </p:nvSpPr>
        <p:spPr>
          <a:xfrm>
            <a:off x="2768093" y="50154"/>
            <a:ext cx="721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s-419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sabemos si esto funciona?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5" name="Google Shape;1265;p178"/>
          <p:cNvPicPr preferRelativeResize="0"/>
          <p:nvPr/>
        </p:nvPicPr>
        <p:blipFill rotWithShape="1">
          <a:blip r:embed="rId3">
            <a:alphaModFix/>
          </a:blip>
          <a:srcRect l="49824" t="5953"/>
          <a:stretch/>
        </p:blipFill>
        <p:spPr>
          <a:xfrm>
            <a:off x="8199938" y="1479052"/>
            <a:ext cx="3843394" cy="415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252;p178"/>
          <p:cNvGrpSpPr/>
          <p:nvPr/>
        </p:nvGrpSpPr>
        <p:grpSpPr>
          <a:xfrm>
            <a:off x="3875865" y="1578863"/>
            <a:ext cx="4324249" cy="3532888"/>
            <a:chOff x="-300" y="201721"/>
            <a:chExt cx="3634888" cy="3634888"/>
          </a:xfrm>
        </p:grpSpPr>
        <p:sp>
          <p:nvSpPr>
            <p:cNvPr id="19" name="Google Shape;1253;p178"/>
            <p:cNvSpPr/>
            <p:nvPr/>
          </p:nvSpPr>
          <p:spPr>
            <a:xfrm>
              <a:off x="2266814" y="282942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54;p178"/>
            <p:cNvSpPr txBox="1"/>
            <p:nvPr/>
          </p:nvSpPr>
          <p:spPr>
            <a:xfrm>
              <a:off x="2266814" y="282942"/>
              <a:ext cx="1367626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7000" tIns="17000" rIns="17000" bIns="1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b="1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Comparaciones</a:t>
              </a:r>
              <a:endParaRPr sz="2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1255;p178"/>
            <p:cNvSpPr/>
            <p:nvPr/>
          </p:nvSpPr>
          <p:spPr>
            <a:xfrm>
              <a:off x="-300" y="201721"/>
              <a:ext cx="3634888" cy="3634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122" y="44151"/>
                  </a:moveTo>
                  <a:lnTo>
                    <a:pt x="112122" y="44151"/>
                  </a:lnTo>
                  <a:cubicBezTo>
                    <a:pt x="114592" y="52273"/>
                    <a:pt x="115130" y="60860"/>
                    <a:pt x="113692" y="69226"/>
                  </a:cubicBezTo>
                  <a:lnTo>
                    <a:pt x="118940" y="70822"/>
                  </a:lnTo>
                  <a:lnTo>
                    <a:pt x="108160" y="74644"/>
                  </a:lnTo>
                  <a:lnTo>
                    <a:pt x="100452" y="65200"/>
                  </a:lnTo>
                  <a:lnTo>
                    <a:pt x="105694" y="66794"/>
                  </a:lnTo>
                  <a:lnTo>
                    <a:pt x="105694" y="66794"/>
                  </a:lnTo>
                  <a:cubicBezTo>
                    <a:pt x="106701" y="60022"/>
                    <a:pt x="106190" y="53111"/>
                    <a:pt x="104198" y="4656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56;p178"/>
            <p:cNvSpPr/>
            <p:nvPr/>
          </p:nvSpPr>
          <p:spPr>
            <a:xfrm>
              <a:off x="2266814" y="2468836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57;p178"/>
            <p:cNvSpPr txBox="1"/>
            <p:nvPr/>
          </p:nvSpPr>
          <p:spPr>
            <a:xfrm>
              <a:off x="2266814" y="2468836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7000" tIns="17000" rIns="17000" bIns="1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20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Simulaciones</a:t>
              </a:r>
              <a:endParaRPr sz="20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4" name="Google Shape;1258;p178"/>
            <p:cNvSpPr/>
            <p:nvPr/>
          </p:nvSpPr>
          <p:spPr>
            <a:xfrm>
              <a:off x="-300" y="201721"/>
              <a:ext cx="3634888" cy="3634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9" y="112122"/>
                  </a:moveTo>
                  <a:lnTo>
                    <a:pt x="75849" y="112122"/>
                  </a:lnTo>
                  <a:cubicBezTo>
                    <a:pt x="67727" y="114592"/>
                    <a:pt x="59140" y="115130"/>
                    <a:pt x="50774" y="113692"/>
                  </a:cubicBezTo>
                  <a:lnTo>
                    <a:pt x="49178" y="118940"/>
                  </a:lnTo>
                  <a:lnTo>
                    <a:pt x="45356" y="108160"/>
                  </a:lnTo>
                  <a:lnTo>
                    <a:pt x="54800" y="100452"/>
                  </a:lnTo>
                  <a:lnTo>
                    <a:pt x="53206" y="105694"/>
                  </a:lnTo>
                  <a:lnTo>
                    <a:pt x="53206" y="105694"/>
                  </a:lnTo>
                  <a:cubicBezTo>
                    <a:pt x="59978" y="106701"/>
                    <a:pt x="66889" y="106190"/>
                    <a:pt x="73440" y="104198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59;p178"/>
            <p:cNvSpPr/>
            <p:nvPr/>
          </p:nvSpPr>
          <p:spPr>
            <a:xfrm>
              <a:off x="80921" y="2468836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60;p178"/>
            <p:cNvSpPr txBox="1"/>
            <p:nvPr/>
          </p:nvSpPr>
          <p:spPr>
            <a:xfrm>
              <a:off x="80921" y="2468836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7000" tIns="17000" rIns="17000" bIns="1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20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Calibración</a:t>
              </a:r>
              <a:endParaRPr sz="1307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7" name="Google Shape;1261;p178"/>
            <p:cNvSpPr/>
            <p:nvPr/>
          </p:nvSpPr>
          <p:spPr>
            <a:xfrm>
              <a:off x="-300" y="201721"/>
              <a:ext cx="3634888" cy="3634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78" y="75849"/>
                  </a:moveTo>
                  <a:lnTo>
                    <a:pt x="7878" y="75849"/>
                  </a:lnTo>
                  <a:cubicBezTo>
                    <a:pt x="5408" y="67727"/>
                    <a:pt x="4870" y="59140"/>
                    <a:pt x="6308" y="50774"/>
                  </a:cubicBezTo>
                  <a:lnTo>
                    <a:pt x="1060" y="49178"/>
                  </a:lnTo>
                  <a:lnTo>
                    <a:pt x="11840" y="45356"/>
                  </a:lnTo>
                  <a:lnTo>
                    <a:pt x="19548" y="54800"/>
                  </a:lnTo>
                  <a:lnTo>
                    <a:pt x="14306" y="53206"/>
                  </a:lnTo>
                  <a:lnTo>
                    <a:pt x="14306" y="53206"/>
                  </a:lnTo>
                  <a:cubicBezTo>
                    <a:pt x="13299" y="59978"/>
                    <a:pt x="13810" y="66889"/>
                    <a:pt x="15802" y="7344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262;p178"/>
            <p:cNvSpPr/>
            <p:nvPr/>
          </p:nvSpPr>
          <p:spPr>
            <a:xfrm>
              <a:off x="80921" y="282942"/>
              <a:ext cx="1286552" cy="128655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63;p178"/>
            <p:cNvSpPr txBox="1"/>
            <p:nvPr/>
          </p:nvSpPr>
          <p:spPr>
            <a:xfrm>
              <a:off x="80921" y="282942"/>
              <a:ext cx="1286700" cy="12867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7000" tIns="17000" rIns="17000" bIns="1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20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Resultados</a:t>
              </a:r>
              <a:endParaRPr sz="1307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0" name="Google Shape;1264;p178"/>
            <p:cNvSpPr/>
            <p:nvPr/>
          </p:nvSpPr>
          <p:spPr>
            <a:xfrm>
              <a:off x="-300" y="201721"/>
              <a:ext cx="3634888" cy="3634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151" y="7878"/>
                  </a:moveTo>
                  <a:lnTo>
                    <a:pt x="44151" y="7878"/>
                  </a:lnTo>
                  <a:cubicBezTo>
                    <a:pt x="52273" y="5408"/>
                    <a:pt x="60860" y="4870"/>
                    <a:pt x="69226" y="6308"/>
                  </a:cubicBezTo>
                  <a:lnTo>
                    <a:pt x="70822" y="1060"/>
                  </a:lnTo>
                  <a:lnTo>
                    <a:pt x="74644" y="11840"/>
                  </a:lnTo>
                  <a:lnTo>
                    <a:pt x="65200" y="19548"/>
                  </a:lnTo>
                  <a:lnTo>
                    <a:pt x="66794" y="14306"/>
                  </a:lnTo>
                  <a:lnTo>
                    <a:pt x="66794" y="14306"/>
                  </a:lnTo>
                  <a:cubicBezTo>
                    <a:pt x="60022" y="13299"/>
                    <a:pt x="53111" y="13810"/>
                    <a:pt x="46560" y="1580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81533" tIns="81533" rIns="81533" bIns="81533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2" name="Google Shape;2028;p275" title="sipm1.png"/>
          <p:cNvPicPr preferRelativeResize="0"/>
          <p:nvPr/>
        </p:nvPicPr>
        <p:blipFill rotWithShape="1">
          <a:blip r:embed="rId4">
            <a:alphaModFix/>
          </a:blip>
          <a:srcRect l="27474" t="19141" r="24393" b="18196"/>
          <a:stretch/>
        </p:blipFill>
        <p:spPr>
          <a:xfrm>
            <a:off x="402700" y="4081044"/>
            <a:ext cx="3424852" cy="246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104;p2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52" y="893504"/>
            <a:ext cx="3478325" cy="288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13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9"/>
          <p:cNvSpPr txBox="1">
            <a:spLocks noGrp="1"/>
          </p:cNvSpPr>
          <p:nvPr>
            <p:ph type="title"/>
          </p:nvPr>
        </p:nvSpPr>
        <p:spPr>
          <a:xfrm>
            <a:off x="2780819" y="682018"/>
            <a:ext cx="6646000" cy="73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s-419" sz="5067" dirty="0"/>
              <a:t>Análisis de Resultados </a:t>
            </a:r>
            <a:endParaRPr sz="5067" dirty="0"/>
          </a:p>
        </p:txBody>
      </p:sp>
      <p:pic>
        <p:nvPicPr>
          <p:cNvPr id="1272" name="Google Shape;1272;p179"/>
          <p:cNvPicPr preferRelativeResize="0"/>
          <p:nvPr/>
        </p:nvPicPr>
        <p:blipFill rotWithShape="1">
          <a:blip r:embed="rId3">
            <a:alphaModFix/>
          </a:blip>
          <a:srcRect r="17634"/>
          <a:stretch/>
        </p:blipFill>
        <p:spPr>
          <a:xfrm>
            <a:off x="1" y="1809590"/>
            <a:ext cx="6908799" cy="477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2533" y="1946031"/>
            <a:ext cx="5069467" cy="397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91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10;p248"/>
          <p:cNvPicPr preferRelativeResize="0"/>
          <p:nvPr/>
        </p:nvPicPr>
        <p:blipFill rotWithShape="1">
          <a:blip r:embed="rId2">
            <a:alphaModFix/>
          </a:blip>
          <a:srcRect l="11105" t="2950"/>
          <a:stretch/>
        </p:blipFill>
        <p:spPr>
          <a:xfrm>
            <a:off x="1801762" y="894862"/>
            <a:ext cx="8339015" cy="5963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81;p180"/>
          <p:cNvSpPr txBox="1">
            <a:spLocks noGrp="1"/>
          </p:cNvSpPr>
          <p:nvPr>
            <p:ph type="title" idx="4294967295"/>
          </p:nvPr>
        </p:nvSpPr>
        <p:spPr>
          <a:xfrm>
            <a:off x="2758048" y="192426"/>
            <a:ext cx="6645275" cy="738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s-419" dirty="0"/>
              <a:t>Cherenkov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0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80"/>
          <p:cNvSpPr txBox="1">
            <a:spLocks noGrp="1"/>
          </p:cNvSpPr>
          <p:nvPr>
            <p:ph type="title"/>
          </p:nvPr>
        </p:nvSpPr>
        <p:spPr>
          <a:xfrm>
            <a:off x="1373034" y="429066"/>
            <a:ext cx="9729600" cy="729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419" sz="2800" dirty="0">
                <a:latin typeface="+mn-lt"/>
              </a:rPr>
              <a:t>Datos de pulsos 6 horas - Replicación</a:t>
            </a:r>
            <a:endParaRPr sz="2800" dirty="0">
              <a:latin typeface="+mn-lt"/>
            </a:endParaRPr>
          </a:p>
        </p:txBody>
      </p:sp>
      <p:pic>
        <p:nvPicPr>
          <p:cNvPr id="1279" name="Google Shape;1279;p180" title="charge_T200_6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46" y="1640161"/>
            <a:ext cx="6500800" cy="48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80" title="dtime_T200_6h.png"/>
          <p:cNvPicPr preferRelativeResize="0"/>
          <p:nvPr/>
        </p:nvPicPr>
        <p:blipFill rotWithShape="1">
          <a:blip r:embed="rId4">
            <a:alphaModFix/>
          </a:blip>
          <a:srcRect t="5833" r="9419"/>
          <a:stretch/>
        </p:blipFill>
        <p:spPr>
          <a:xfrm>
            <a:off x="6237834" y="2024185"/>
            <a:ext cx="5657181" cy="435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83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80;p259"/>
          <p:cNvPicPr preferRelativeResize="0"/>
          <p:nvPr/>
        </p:nvPicPr>
        <p:blipFill rotWithShape="1">
          <a:blip r:embed="rId2">
            <a:alphaModFix/>
          </a:blip>
          <a:srcRect b="1255"/>
          <a:stretch/>
        </p:blipFill>
        <p:spPr>
          <a:xfrm>
            <a:off x="93785" y="649135"/>
            <a:ext cx="11840308" cy="61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021006" y="125915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rgbClr val="1A1A1A"/>
                </a:solidFill>
                <a:latin typeface="Raleway" panose="020B0604020202020204" charset="0"/>
                <a:ea typeface="Raleway" panose="020B0604020202020204" charset="0"/>
                <a:cs typeface="Raleway" panose="020B0604020202020204" charset="0"/>
              </a:rPr>
              <a:t>Prueba </a:t>
            </a:r>
            <a:r>
              <a:rPr lang="es-419" sz="2800" b="1" dirty="0" smtClean="0">
                <a:solidFill>
                  <a:srgbClr val="1A1A1A"/>
                </a:solidFill>
                <a:latin typeface="Raleway" panose="020B0604020202020204" charset="0"/>
                <a:ea typeface="Raleway" panose="020B0604020202020204" charset="0"/>
                <a:cs typeface="Raleway" panose="020B0604020202020204" charset="0"/>
              </a:rPr>
              <a:t>extensa MUNRA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20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3577"/>
            <a:ext cx="12192000" cy="61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181"/>
          <p:cNvSpPr txBox="1">
            <a:spLocks noGrp="1"/>
          </p:cNvSpPr>
          <p:nvPr>
            <p:ph type="title"/>
          </p:nvPr>
        </p:nvSpPr>
        <p:spPr>
          <a:xfrm>
            <a:off x="2718637" y="216159"/>
            <a:ext cx="6646000" cy="73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s-419" sz="3867"/>
              <a:t>MUNRA</a:t>
            </a:r>
            <a:endParaRPr sz="3867"/>
          </a:p>
        </p:txBody>
      </p:sp>
    </p:spTree>
    <p:extLst>
      <p:ext uri="{BB962C8B-B14F-4D97-AF65-F5344CB8AC3E}">
        <p14:creationId xmlns:p14="http://schemas.microsoft.com/office/powerpoint/2010/main" val="193441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82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6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s-419" sz="3600"/>
              <a:t>Espectroscopia de las fuentes </a:t>
            </a:r>
            <a:endParaRPr sz="36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30" y="652801"/>
            <a:ext cx="8485555" cy="60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83"/>
          <p:cNvSpPr txBox="1">
            <a:spLocks noGrp="1"/>
          </p:cNvSpPr>
          <p:nvPr>
            <p:ph type="title"/>
          </p:nvPr>
        </p:nvSpPr>
        <p:spPr>
          <a:xfrm>
            <a:off x="838200" y="2862392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s-419" sz="6400"/>
              <a:t>Conclusiones generales</a:t>
            </a:r>
            <a:endParaRPr sz="6400"/>
          </a:p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79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84"/>
          <p:cNvSpPr txBox="1">
            <a:spLocks noGrp="1"/>
          </p:cNvSpPr>
          <p:nvPr>
            <p:ph idx="1"/>
          </p:nvPr>
        </p:nvSpPr>
        <p:spPr>
          <a:xfrm>
            <a:off x="648600" y="875323"/>
            <a:ext cx="10894800" cy="5301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s-419" dirty="0" smtClean="0"/>
              <a:t>El estudio de las astropartículas es </a:t>
            </a:r>
            <a:r>
              <a:rPr lang="es-419" dirty="0"/>
              <a:t>un área multidisciplinaria en la que no nos podemos aislar de demás grupos de investigación, áreas de estudio ni </a:t>
            </a:r>
            <a:r>
              <a:rPr lang="es-419" dirty="0" smtClean="0"/>
              <a:t>país, colaboración </a:t>
            </a:r>
            <a:r>
              <a:rPr lang="es-419" b="1" i="1" dirty="0"/>
              <a:t>LAGO y EL-BONGÓ </a:t>
            </a:r>
            <a:r>
              <a:rPr lang="es-419" b="1" i="1" dirty="0" smtClean="0"/>
              <a:t>physis </a:t>
            </a:r>
            <a:r>
              <a:rPr lang="es-419" dirty="0" smtClean="0"/>
              <a:t>es muestra de ello.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s-419" dirty="0"/>
              <a:t>Debemos seguir colaborando porque estos estudios apenas comienzan y van tomando más poder con el paso del  tiempo.</a:t>
            </a:r>
            <a:endParaRPr dirty="0"/>
          </a:p>
          <a:p>
            <a:pPr marL="237061" indent="-228594">
              <a:spcBef>
                <a:spcPts val="1067"/>
              </a:spcBef>
              <a:buClr>
                <a:schemeClr val="dk1"/>
              </a:buClr>
              <a:buSzPts val="2100"/>
            </a:pPr>
            <a:r>
              <a:rPr lang="es-419" dirty="0"/>
              <a:t>Los eventos que están detrás de la creación de las astropartículas son el secreto que esconde el origen del universo.</a:t>
            </a:r>
            <a:endParaRPr dirty="0"/>
          </a:p>
          <a:p>
            <a:pPr marL="237061" indent="-228594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s-MX" dirty="0" smtClean="0"/>
              <a:t>Las astropartículas son hermosas, impresionantes y merecen todo el estudio y atención que se les pueda dar.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65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351693"/>
            <a:ext cx="11199446" cy="769020"/>
          </a:xfrm>
        </p:spPr>
        <p:txBody>
          <a:bodyPr>
            <a:noAutofit/>
          </a:bodyPr>
          <a:lstStyle/>
          <a:p>
            <a:r>
              <a:rPr lang="es-HN" sz="4800" dirty="0" smtClean="0"/>
              <a:t>Astropartículas y Rayos Cósmicos ¿Qué son? </a:t>
            </a:r>
            <a:endParaRPr lang="en-U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74005"/>
            <a:ext cx="4945185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sz="2600" dirty="0" smtClean="0"/>
              <a:t>Las </a:t>
            </a:r>
            <a:r>
              <a:rPr lang="es-MX" sz="2600" b="1" dirty="0" smtClean="0"/>
              <a:t>astropartículas</a:t>
            </a:r>
            <a:r>
              <a:rPr lang="es-MX" sz="2600" dirty="0" smtClean="0"/>
              <a:t> es cualquier </a:t>
            </a:r>
            <a:r>
              <a:rPr lang="es-MX" sz="2600" b="1" dirty="0" smtClean="0"/>
              <a:t>partícula elemental o nuclear</a:t>
            </a:r>
            <a:r>
              <a:rPr lang="es-MX" sz="2600" dirty="0" smtClean="0"/>
              <a:t> que se origina en el cosmos, viajando a través del espacio y brindando información sobre sucesos astrofísicos de alta energía, la materia oscura y la evolución del Universo.</a:t>
            </a:r>
          </a:p>
          <a:p>
            <a:pPr marL="0" indent="0" algn="ctr">
              <a:buNone/>
            </a:pPr>
            <a:endParaRPr lang="es-MX" sz="1800" dirty="0" smtClean="0"/>
          </a:p>
          <a:p>
            <a:pPr algn="ctr"/>
            <a:r>
              <a:rPr lang="es-MX" sz="2600" dirty="0" smtClean="0"/>
              <a:t>Los rayos cósmicos son partículas subatómicas de gran energía, en su mayor parte protones y núcleos atómicos, que inciden sobre la Tierra provenientes del espacio</a:t>
            </a:r>
            <a:endParaRPr lang="en-US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2" y="1750326"/>
            <a:ext cx="6775938" cy="38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25301" y="3678535"/>
            <a:ext cx="8294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¡¡ Gracias por la </a:t>
            </a:r>
            <a:r>
              <a:rPr lang="en-US" sz="5400" dirty="0" smtClean="0"/>
              <a:t>oportunidad</a:t>
            </a:r>
            <a:br>
              <a:rPr lang="en-US" sz="5400" dirty="0" smtClean="0"/>
            </a:br>
            <a:r>
              <a:rPr lang="en-US" sz="5400" dirty="0" smtClean="0"/>
              <a:t>de permitirme estar aqu</a:t>
            </a:r>
            <a:r>
              <a:rPr lang="es-419" sz="5400" dirty="0"/>
              <a:t>í</a:t>
            </a:r>
            <a:r>
              <a:rPr lang="en-US" sz="5400" dirty="0" smtClean="0"/>
              <a:t> </a:t>
            </a:r>
            <a:r>
              <a:rPr lang="en-US" sz="5400" dirty="0"/>
              <a:t>!!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5" y="734090"/>
            <a:ext cx="5357446" cy="26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77" y="757853"/>
            <a:ext cx="10307139" cy="60337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10321" y="-57219"/>
            <a:ext cx="862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 de los Rayos cósmicos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45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82706"/>
              </p:ext>
            </p:extLst>
          </p:nvPr>
        </p:nvGraphicFramePr>
        <p:xfrm>
          <a:off x="696343" y="1057514"/>
          <a:ext cx="10314761" cy="580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a" r:id="rId3" imgW="4373774" imgH="2459802" progId="PowerPoint.Slide.12">
                  <p:embed/>
                </p:oleObj>
              </mc:Choice>
              <mc:Fallback>
                <p:oleObj name="Diapositiva" r:id="rId3" imgW="4373774" imgH="245980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343" y="1057514"/>
                        <a:ext cx="10314761" cy="580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2572441" y="329196"/>
            <a:ext cx="6562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40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Que tenemos y cómo haremos</a:t>
            </a:r>
          </a:p>
        </p:txBody>
      </p:sp>
    </p:spTree>
    <p:extLst>
      <p:ext uri="{BB962C8B-B14F-4D97-AF65-F5344CB8AC3E}">
        <p14:creationId xmlns:p14="http://schemas.microsoft.com/office/powerpoint/2010/main" val="29900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24788" y="24352"/>
            <a:ext cx="4308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Detectores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4980" y="1079209"/>
            <a:ext cx="483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Detectores de centelleo (scintillators)</a:t>
            </a:r>
            <a:endParaRPr lang="en-US" sz="2400" u="sng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" y="3539311"/>
            <a:ext cx="5259754" cy="21815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661" y="1565529"/>
            <a:ext cx="5666154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H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luz generada se recoge con fotomultiplicadores o fotodiodos.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H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Permiten medir el tiempo de llegada y estimar la energía de la partícula.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H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útiles para detectar muones producidos por rayos cósmicos secundarios al nivel del suelo.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42674" y="1068135"/>
            <a:ext cx="487755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HN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Detectores Cherenkov de </a:t>
            </a:r>
            <a:r>
              <a:rPr lang="es-HN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 (WCD)</a:t>
            </a:r>
            <a:endParaRPr lang="en-US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6"/>
          <a:stretch/>
        </p:blipFill>
        <p:spPr>
          <a:xfrm>
            <a:off x="6103815" y="2701896"/>
            <a:ext cx="6088185" cy="385655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88263" y="6092207"/>
            <a:ext cx="1031051" cy="21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HN" sz="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(Halley-UIS, 2021)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538" y="5983491"/>
            <a:ext cx="6096000" cy="217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HN" sz="8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Colin</a:t>
            </a:r>
            <a:r>
              <a:rPr lang="es-HN" sz="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HN" sz="8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Eberhardt</a:t>
            </a:r>
            <a:r>
              <a:rPr lang="es-HN" sz="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[dominio público], </a:t>
            </a:r>
            <a:r>
              <a:rPr lang="es-HN" sz="8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lang="es-HN" sz="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HN" sz="8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lang="es-HN" sz="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HN" sz="8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42674" y="1624678"/>
            <a:ext cx="5296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radiación Cherenkov es el destello de luz que se produce en un medio transparente cuando una partícula cargada se desplaza a una velocidad superior a la velocidad de la luz en ese mismo medio.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652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059;p392" title="Fotomultiplicador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4001" y="1789723"/>
            <a:ext cx="5392616" cy="3949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060;p392"/>
          <p:cNvSpPr txBox="1"/>
          <p:nvPr/>
        </p:nvSpPr>
        <p:spPr>
          <a:xfrm>
            <a:off x="6846205" y="5886242"/>
            <a:ext cx="2813611" cy="5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PMT´s</a:t>
            </a:r>
            <a:r>
              <a:rPr lang="es-419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utilizados en el observatorio HAWC, México</a:t>
            </a:r>
            <a:endParaRPr sz="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https://laboratorios.fisica.unam.mx/technology?id=16</a:t>
            </a:r>
            <a:endParaRPr sz="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oogle Shape;3068;p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15" y="1303501"/>
            <a:ext cx="6142016" cy="51520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99109" y="233383"/>
            <a:ext cx="7052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Fotomultiplicador (PMT)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13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6;p251" title="Imagen de WhatsApp 2025-10-03 a las 11.07.13_31ed65ec.jpg"/>
          <p:cNvPicPr preferRelativeResize="0"/>
          <p:nvPr/>
        </p:nvPicPr>
        <p:blipFill rotWithShape="1">
          <a:blip r:embed="rId2">
            <a:alphaModFix/>
          </a:blip>
          <a:srcRect b="10530"/>
          <a:stretch/>
        </p:blipFill>
        <p:spPr>
          <a:xfrm>
            <a:off x="1089186" y="1597481"/>
            <a:ext cx="2693460" cy="495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30" y="1086262"/>
            <a:ext cx="6713802" cy="2804403"/>
          </a:xfrm>
          <a:prstGeom prst="rect">
            <a:avLst/>
          </a:prstGeom>
        </p:spPr>
      </p:pic>
      <p:pic>
        <p:nvPicPr>
          <p:cNvPr id="4" name="Google Shape;1767;p251" title="Imagen de WhatsApp 2025-10-03 a las 11.06.57_815cc68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39" y="4076042"/>
            <a:ext cx="5557857" cy="2504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3233762" y="439220"/>
            <a:ext cx="4042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 Centellador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3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97907" y="195384"/>
            <a:ext cx="703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800" dirty="0" smtClean="0"/>
              <a:t>Señal física a digital</a:t>
            </a:r>
            <a:endParaRPr lang="en-US" sz="4800" dirty="0"/>
          </a:p>
        </p:txBody>
      </p:sp>
      <p:pic>
        <p:nvPicPr>
          <p:cNvPr id="4" name="Google Shape;2961;p3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570" y="988310"/>
            <a:ext cx="3681046" cy="29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62;p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218" y="4267201"/>
            <a:ext cx="3343749" cy="24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85;p324" title="Pulsos.png"/>
          <p:cNvPicPr preferRelativeResize="0"/>
          <p:nvPr/>
        </p:nvPicPr>
        <p:blipFill rotWithShape="1">
          <a:blip r:embed="rId4">
            <a:alphaModFix/>
          </a:blip>
          <a:srcRect l="4055" r="9137"/>
          <a:stretch/>
        </p:blipFill>
        <p:spPr>
          <a:xfrm>
            <a:off x="4376616" y="1141410"/>
            <a:ext cx="7565293" cy="4862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54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2535" r="1809" b="2169"/>
          <a:stretch/>
        </p:blipFill>
        <p:spPr>
          <a:xfrm>
            <a:off x="742462" y="0"/>
            <a:ext cx="10641876" cy="67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1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355</Words>
  <Application>Microsoft Office PowerPoint</Application>
  <PresentationFormat>Panorámica</PresentationFormat>
  <Paragraphs>40</Paragraphs>
  <Slides>20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Raleway</vt:lpstr>
      <vt:lpstr>Symbol</vt:lpstr>
      <vt:lpstr>Times New Roman</vt:lpstr>
      <vt:lpstr>Tema de Office</vt:lpstr>
      <vt:lpstr>Diapositiva</vt:lpstr>
      <vt:lpstr>Presentación de PowerPoint</vt:lpstr>
      <vt:lpstr>Astropartículas y Rayos Cósmicos ¿Qué son?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Resultados </vt:lpstr>
      <vt:lpstr>Cherenkov</vt:lpstr>
      <vt:lpstr>Datos de pulsos 6 horas - Replicación</vt:lpstr>
      <vt:lpstr>Presentación de PowerPoint</vt:lpstr>
      <vt:lpstr>MUNRA</vt:lpstr>
      <vt:lpstr>Espectroscopia de las fuentes </vt:lpstr>
      <vt:lpstr>Conclusiones generales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38</cp:revision>
  <dcterms:created xsi:type="dcterms:W3CDTF">2025-11-28T17:33:35Z</dcterms:created>
  <dcterms:modified xsi:type="dcterms:W3CDTF">2025-12-03T19:47:50Z</dcterms:modified>
</cp:coreProperties>
</file>