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3A_F83F2824.xml" ContentType="application/vnd.ms-powerpoint.comments+xml"/>
  <Override PartName="/ppt/comments/modernComment_13B_3AD45A05.xml" ContentType="application/vnd.ms-powerpoint.comments+xml"/>
  <Override PartName="/ppt/comments/modernComment_13D_A1F9C065.xml" ContentType="application/vnd.ms-powerpoint.comments+xml"/>
  <Override PartName="/ppt/comments/modernComment_140_F38B85C0.xml" ContentType="application/vnd.ms-powerpoint.comments+xml"/>
  <Override PartName="/ppt/notesSlides/notesSlide1.xml" ContentType="application/vnd.openxmlformats-officedocument.presentationml.notesSlide+xml"/>
  <Override PartName="/ppt/comments/modernComment_14F_6A2BF03C.xml" ContentType="application/vnd.ms-powerpoint.comments+xml"/>
  <Override PartName="/ppt/comments/modernComment_142_FE28AF4B.xml" ContentType="application/vnd.ms-powerpoint.comments+xml"/>
  <Override PartName="/ppt/comments/modernComment_143_1BD3693B.xml" ContentType="application/vnd.ms-powerpoint.comments+xml"/>
  <Override PartName="/ppt/comments/modernComment_138_370814F0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06" r:id="rId2"/>
    <p:sldId id="313" r:id="rId3"/>
    <p:sldId id="314" r:id="rId4"/>
    <p:sldId id="315" r:id="rId5"/>
    <p:sldId id="333" r:id="rId6"/>
    <p:sldId id="336" r:id="rId7"/>
    <p:sldId id="317" r:id="rId8"/>
    <p:sldId id="318" r:id="rId9"/>
    <p:sldId id="319" r:id="rId10"/>
    <p:sldId id="320" r:id="rId11"/>
    <p:sldId id="335" r:id="rId12"/>
    <p:sldId id="334" r:id="rId13"/>
    <p:sldId id="342" r:id="rId14"/>
    <p:sldId id="322" r:id="rId15"/>
    <p:sldId id="323" r:id="rId16"/>
    <p:sldId id="324" r:id="rId17"/>
    <p:sldId id="325" r:id="rId18"/>
    <p:sldId id="332" r:id="rId19"/>
    <p:sldId id="312" r:id="rId20"/>
    <p:sldId id="326" r:id="rId21"/>
    <p:sldId id="327" r:id="rId22"/>
    <p:sldId id="328" r:id="rId23"/>
    <p:sldId id="329" r:id="rId24"/>
    <p:sldId id="330" r:id="rId25"/>
    <p:sldId id="331" r:id="rId26"/>
    <p:sldId id="341" r:id="rId27"/>
    <p:sldId id="337" r:id="rId28"/>
    <p:sldId id="316" r:id="rId29"/>
    <p:sldId id="338" r:id="rId30"/>
    <p:sldId id="339" r:id="rId31"/>
    <p:sldId id="258" r:id="rId32"/>
    <p:sldId id="270" r:id="rId33"/>
    <p:sldId id="269" r:id="rId34"/>
    <p:sldId id="271" r:id="rId35"/>
    <p:sldId id="267" r:id="rId36"/>
    <p:sldId id="259" r:id="rId37"/>
    <p:sldId id="260" r:id="rId38"/>
    <p:sldId id="261" r:id="rId39"/>
    <p:sldId id="262" r:id="rId40"/>
    <p:sldId id="263" r:id="rId41"/>
    <p:sldId id="264" r:id="rId4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7C5FA5-BC7A-B64F-9AF9-613B33D1819C}" name="JUAN FIGUEROA" initials="JF" userId="S::juan2200815@correo.uis.edu.co::16a11846-7b2e-494f-90fe-76c31b5b5b6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8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omments/modernComment_138_370814F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C69FF32-F26E-4946-A0E3-7934462F0607}" authorId="{F47C5FA5-BC7A-B64F-9AF9-613B33D1819C}" created="2023-12-07T14:51:07.064">
    <pc:sldMkLst xmlns:pc="http://schemas.microsoft.com/office/powerpoint/2013/main/command">
      <pc:docMk/>
      <pc:sldMk cId="923276528" sldId="312"/>
    </pc:sldMkLst>
    <p188:replyLst>
      <p188:reply id="{9F38F325-4DA6-412B-BC99-ECCB46170C5D}" authorId="{F47C5FA5-BC7A-B64F-9AF9-613B33D1819C}" created="2023-12-07T14:51:20.198">
        <p188:txBody>
          <a:bodyPr/>
          <a:lstStyle/>
          <a:p>
            <a:r>
              <a:rPr lang="es-CO"/>
              <a:t>Funciones de green
</a:t>
            </a:r>
          </a:p>
        </p188:txBody>
      </p188:reply>
    </p188:replyLst>
    <p188:txBody>
      <a:bodyPr/>
      <a:lstStyle/>
      <a:p>
        <a:r>
          <a:rPr lang="es-CO"/>
          <a:t>Elipsoide de riemann,
Espectro de gws desarrollo teorico y explicación,
Slide de transformaciones de gauge</a:t>
        </a:r>
      </a:p>
    </p188:txBody>
  </p188:cm>
</p188:cmLst>
</file>

<file path=ppt/comments/modernComment_13A_F83F282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95CD11C-9375-4CAD-BAD5-662AB4A127F2}" authorId="{F47C5FA5-BC7A-B64F-9AF9-613B33D1819C}" status="resolved" created="2023-12-07T14:28:12.279" complete="100000">
    <pc:sldMkLst xmlns:pc="http://schemas.microsoft.com/office/powerpoint/2013/main/command">
      <pc:docMk/>
      <pc:sldMk cId="4164888612" sldId="314"/>
    </pc:sldMkLst>
    <p188:replyLst>
      <p188:reply id="{0C64AC37-CAB1-4F34-BBBC-2E49F6D5339E}" authorId="{F47C5FA5-BC7A-B64F-9AF9-613B33D1819C}" created="2023-12-07T14:30:42.104">
        <p188:txBody>
          <a:bodyPr/>
          <a:lstStyle/>
          <a:p>
            <a:r>
              <a:rPr lang="es-CO"/>
              <a:t>No mencionar función de green
</a:t>
            </a:r>
          </a:p>
        </p188:txBody>
      </p188:reply>
      <p188:reply id="{432E6249-4463-4E02-BBE7-7E1189724B12}" authorId="{F47C5FA5-BC7A-B64F-9AF9-613B33D1819C}" created="2023-12-07T14:31:05.065">
        <p188:txBody>
          <a:bodyPr/>
          <a:lstStyle/>
          <a:p>
            <a:r>
              <a:rPr lang="es-CO"/>
              <a:t>Back up sobre green
</a:t>
            </a:r>
          </a:p>
        </p188:txBody>
      </p188:reply>
      <p188:reply id="{5DAE9FAD-8A0C-49F1-A197-0F662EA1B263}" authorId="{F47C5FA5-BC7A-B64F-9AF9-613B33D1819C}" created="2023-12-07T14:33:00.717">
        <p188:txBody>
          <a:bodyPr/>
          <a:lstStyle/>
          <a:p>
            <a:r>
              <a:rPr lang="es-CO"/>
              <a:t>Back up sobre L.G</a:t>
            </a:r>
          </a:p>
        </p188:txBody>
      </p188:reply>
      <p188:reply id="{EDD4ED8A-95F8-4FD9-A4E9-17993CA4CA57}" authorId="{F47C5FA5-BC7A-B64F-9AF9-613B33D1819C}" created="2023-12-07T14:33:35.045">
        <p188:txBody>
          <a:bodyPr/>
          <a:lstStyle/>
          <a:p>
            <a:r>
              <a:rPr lang="es-CO"/>
              <a:t>Poner ecua de L.G</a:t>
            </a:r>
          </a:p>
        </p188:txBody>
      </p188:reply>
    </p188:replyLst>
    <p188:txBody>
      <a:bodyPr/>
      <a:lstStyle/>
      <a:p>
        <a:r>
          <a:rPr lang="es-CO"/>
          <a:t>Más texto ecs einstein, métrica, aproximaciones</a:t>
        </a:r>
      </a:p>
    </p188:txBody>
  </p188:cm>
</p188:cmLst>
</file>

<file path=ppt/comments/modernComment_13B_3AD45A0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0745F72-DF99-4CB6-8AE1-EC5974C4740E}" authorId="{F47C5FA5-BC7A-B64F-9AF9-613B33D1819C}" status="resolved" created="2023-12-07T14:35:42.510" complete="100000">
    <pc:sldMkLst xmlns:pc="http://schemas.microsoft.com/office/powerpoint/2013/main/command">
      <pc:docMk/>
      <pc:sldMk cId="986995205" sldId="315"/>
    </pc:sldMkLst>
    <p188:txBody>
      <a:bodyPr/>
      <a:lstStyle/>
      <a:p>
        <a:r>
          <a:rPr lang="es-CO"/>
          <a:t>Poner texto sobre el gauge TT</a:t>
        </a:r>
      </a:p>
    </p188:txBody>
  </p188:cm>
</p188:cmLst>
</file>

<file path=ppt/comments/modernComment_13D_A1F9C06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1479D00-F326-427B-A31C-559809D6EC60}" authorId="{F47C5FA5-BC7A-B64F-9AF9-613B33D1819C}" status="resolved" created="2023-12-07T14:37:59.362" complete="100000">
    <pc:sldMkLst xmlns:pc="http://schemas.microsoft.com/office/powerpoint/2013/main/command">
      <pc:docMk/>
      <pc:sldMk cId="2717499493" sldId="317"/>
    </pc:sldMkLst>
    <p188:txBody>
      <a:bodyPr/>
      <a:lstStyle/>
      <a:p>
        <a:r>
          <a:rPr lang="es-CO"/>
          <a:t>Añadir diapos antes sobre que es un sistema binario</a:t>
        </a:r>
      </a:p>
    </p188:txBody>
  </p188:cm>
</p188:cmLst>
</file>

<file path=ppt/comments/modernComment_140_F38B85C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8DDEAA9-2661-4147-A20E-4BD5555ED9A8}" authorId="{F47C5FA5-BC7A-B64F-9AF9-613B33D1819C}" status="resolved" created="2023-12-07T14:41:18.254" complete="100000">
    <pc:sldMkLst xmlns:pc="http://schemas.microsoft.com/office/powerpoint/2013/main/command">
      <pc:docMk/>
      <pc:sldMk cId="4086007232" sldId="320"/>
    </pc:sldMkLst>
    <p188:txBody>
      <a:bodyPr/>
      <a:lstStyle/>
      <a:p>
        <a:r>
          <a:rPr lang="es-CO"/>
          <a:t>Más texto</a:t>
        </a:r>
      </a:p>
    </p188:txBody>
  </p188:cm>
</p188:cmLst>
</file>

<file path=ppt/comments/modernComment_142_FE28AF4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1F7E8C3-DAED-4288-924B-C96B1B90A2DF}" authorId="{F47C5FA5-BC7A-B64F-9AF9-613B33D1819C}" status="resolved" created="2023-12-07T14:44:33.231" complete="100000">
    <pc:sldMkLst xmlns:pc="http://schemas.microsoft.com/office/powerpoint/2013/main/command">
      <pc:docMk/>
      <pc:sldMk cId="4264079179" sldId="322"/>
    </pc:sldMkLst>
    <p188:txBody>
      <a:bodyPr/>
      <a:lstStyle/>
      <a:p>
        <a:r>
          <a:rPr lang="es-CO"/>
          <a:t>Objs específicos en titulo</a:t>
        </a:r>
      </a:p>
    </p188:txBody>
  </p188:cm>
</p188:cmLst>
</file>

<file path=ppt/comments/modernComment_143_1BD3693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11E0901-D120-4611-A3B3-5FFD42ACE9EB}" authorId="{F47C5FA5-BC7A-B64F-9AF9-613B33D1819C}" created="2023-12-07T14:45:32.845">
    <pc:sldMkLst xmlns:pc="http://schemas.microsoft.com/office/powerpoint/2013/main/command">
      <pc:docMk/>
      <pc:sldMk cId="466839867" sldId="323"/>
    </pc:sldMkLst>
    <p188:replyLst>
      <p188:reply id="{1620D43D-92A3-4981-88F3-70C2C6903BF2}" authorId="{F47C5FA5-BC7A-B64F-9AF9-613B33D1819C}" created="2023-12-07T14:46:02.645">
        <p188:txBody>
          <a:bodyPr/>
          <a:lstStyle/>
          <a:p>
            <a:r>
              <a:rPr lang="es-CO"/>
              <a:t>Decir lo anterior no escribirlo
</a:t>
            </a:r>
          </a:p>
        </p188:txBody>
      </p188:reply>
      <p188:reply id="{C37DE179-193F-4ED0-9096-46D56DF7E089}" authorId="{F47C5FA5-BC7A-B64F-9AF9-613B33D1819C}" created="2023-12-07T14:46:44.091">
        <p188:txBody>
          <a:bodyPr/>
          <a:lstStyle/>
          <a:p>
            <a:r>
              <a:rPr lang="es-CO"/>
              <a:t>Cuasiuniversal=no depende de ecua de estado
</a:t>
            </a:r>
          </a:p>
        </p188:txBody>
      </p188:reply>
    </p188:replyLst>
    <p188:txBody>
      <a:bodyPr/>
      <a:lstStyle/>
      <a:p>
        <a:r>
          <a:rPr lang="es-CO"/>
          <a:t>Importancia de cipolleta, describir de manera cuasiuniversal el objeto final, definiendo claramente el sistema en cada punto donde aplicamos las leyes</a:t>
        </a:r>
      </a:p>
    </p188:txBody>
  </p188:cm>
</p188:cmLst>
</file>

<file path=ppt/comments/modernComment_14F_6A2BF03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CFC9089-F767-428E-BBD1-CD3B4F2815DF}" authorId="{F47C5FA5-BC7A-B64F-9AF9-613B33D1819C}" status="resolved" created="2023-12-07T14:43:50.426" complete="100000">
    <pc:sldMkLst xmlns:pc="http://schemas.microsoft.com/office/powerpoint/2013/main/command">
      <pc:docMk/>
      <pc:sldMk cId="1781264444" sldId="335"/>
    </pc:sldMkLst>
    <p188:txBody>
      <a:bodyPr/>
      <a:lstStyle/>
      <a:p>
        <a:r>
          <a:rPr lang="es-CO"/>
          <a:t>Cual es el sistema que emite con mayor eficiencia? Quiatr el general
Añadir diapo con el obj general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255AA-324C-47A2-8E28-2E305EF48188}" type="datetimeFigureOut">
              <a:rPr lang="es-CO" smtClean="0"/>
              <a:t>1/04/2024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8D44D-003D-4B01-B3D0-07C88905332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32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8D44D-003D-4B01-B3D0-07C889053327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238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562310-01C4-CE9E-5A55-A7C8057404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E5115B5-31DA-E0F4-F850-B7C0A6C3F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DA7587-F46C-0462-05CE-F334FF20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D549-5C2B-4F89-A922-690E0C95181E}" type="datetimeFigureOut">
              <a:rPr lang="es-CO" smtClean="0"/>
              <a:t>1/04/2024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4F1FDC-8AFD-392D-BA10-3F58CF387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BE218D-E926-64C9-CB1B-93021BE3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9C2A-FECD-4B16-82A1-907AF8D688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2515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1BEBDF-C6F1-7C93-8F41-0B5BFBFB8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4EEEA39-3ED5-0C57-306C-F3DE23DC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EC1180-D496-A3DA-D0BE-FA987C7FD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D549-5C2B-4F89-A922-690E0C95181E}" type="datetimeFigureOut">
              <a:rPr lang="es-CO" smtClean="0"/>
              <a:t>1/04/2024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A5FBEF-4AE4-4CDC-050B-6DB274EFD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F53E55-15CC-3A70-B595-064A6D749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9C2A-FECD-4B16-82A1-907AF8D688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09960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5505A5-5337-6BAF-DEB1-B56AFA2EC9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16627B4-0928-0D75-C253-1963CF050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B64706-2591-DF72-832C-FDAB2924B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D549-5C2B-4F89-A922-690E0C95181E}" type="datetimeFigureOut">
              <a:rPr lang="es-CO" smtClean="0"/>
              <a:t>1/04/2024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1FE8FF-6EAF-1400-F217-0999ED8BD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16721A-1A2A-FD0A-4378-3A7B2EB3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9C2A-FECD-4B16-82A1-907AF8D688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3410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4CDB6C-C884-D812-E0BF-91B73E805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19085-F458-AC0C-FBF6-087559C96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CC9332-320B-6601-3625-ABD74BEAE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D549-5C2B-4F89-A922-690E0C95181E}" type="datetimeFigureOut">
              <a:rPr lang="es-CO" smtClean="0"/>
              <a:t>1/04/2024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6B8CB1-F791-EB2C-2AEC-D9B6CFF27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94C94D-23E7-B3BB-C958-700E06BBB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9C2A-FECD-4B16-82A1-907AF8D688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5545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F9E2E0-456D-1E60-5A42-2A50D4EAF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73FEE8-5DBC-FFAA-4A07-19D14A34A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9BDB99-A9C2-760D-5EB5-D0FC7B5C8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D549-5C2B-4F89-A922-690E0C95181E}" type="datetimeFigureOut">
              <a:rPr lang="es-CO" smtClean="0"/>
              <a:t>1/04/2024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CC9CCF-F0BE-3187-464C-0621F7D1E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3FB7D6-EC97-3786-7EF3-857A83075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9C2A-FECD-4B16-82A1-907AF8D688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1199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56C898-5291-3177-0C5B-9775C3494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9DCCD3-0403-8A14-F555-041FE1DAB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4AE82C-03D7-47F5-BE17-8E1F11D4A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483043-8052-69F4-604C-7E0B48394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D549-5C2B-4F89-A922-690E0C95181E}" type="datetimeFigureOut">
              <a:rPr lang="es-CO" smtClean="0"/>
              <a:t>1/04/2024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CC37F0-46FC-2040-6B36-ABBA71F45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AABD18E-86B2-1983-101C-680F8BE12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9C2A-FECD-4B16-82A1-907AF8D688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4704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A10D32-548C-8843-4CE2-1198B1CEA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40DC50-26C6-AC6E-FBC9-76A5D5670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B9DBB15-A645-9289-B92F-5A8E5DA5A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FD909B-2288-774C-5FB3-9854AFC3E6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6DC40E6-F0F6-311F-83E6-2461E31F3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5C1F403-8029-9F70-C234-157A15C7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D549-5C2B-4F89-A922-690E0C95181E}" type="datetimeFigureOut">
              <a:rPr lang="es-CO" smtClean="0"/>
              <a:t>1/04/2024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C9EB8D3-F931-9F81-D5CF-7060AEB72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14F3E7D-6359-508A-C4C4-FAA3DA24B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9C2A-FECD-4B16-82A1-907AF8D688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9991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60E42F-4F4F-6EAE-5D0A-6E90F756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596C305-B59A-24F8-1110-858D77F80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D549-5C2B-4F89-A922-690E0C95181E}" type="datetimeFigureOut">
              <a:rPr lang="es-CO" smtClean="0"/>
              <a:t>1/04/2024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84A370B-FA4C-27EE-A1A2-E9251322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4D50E5-1D0D-262A-1074-4FC551CA3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9C2A-FECD-4B16-82A1-907AF8D688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3147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6EFB4A9-8B0C-6532-4154-DDF0D7E1E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D549-5C2B-4F89-A922-690E0C95181E}" type="datetimeFigureOut">
              <a:rPr lang="es-CO" smtClean="0"/>
              <a:t>1/04/2024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7E55046-362F-3DA8-D0C2-AFB27FF7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2A8C754-B3E0-9BBF-C026-50C91E48F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9C2A-FECD-4B16-82A1-907AF8D688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460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C6C4A0-8357-6A30-A6F8-D71EF2673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36083D-4A21-C2B1-C8A0-9BCDAF69B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4C2923A-A3F1-F7AA-22B1-8CF52D414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703F1A-A09D-08FB-DED8-C072AEBB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D549-5C2B-4F89-A922-690E0C95181E}" type="datetimeFigureOut">
              <a:rPr lang="es-CO" smtClean="0"/>
              <a:t>1/04/2024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A67AD6-FFF3-64E2-7AB4-26E932994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6F9F031-6987-F194-27A1-BF196CEF3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9C2A-FECD-4B16-82A1-907AF8D688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73762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ABB840-57B3-5C40-91E1-47CA04878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43F745C-7991-B353-C5A5-683101D3E3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898EDA0-C9EF-9818-8647-0E09B6277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C6E20C-05A5-6A5C-FD30-27E11667A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D549-5C2B-4F89-A922-690E0C95181E}" type="datetimeFigureOut">
              <a:rPr lang="es-CO" smtClean="0"/>
              <a:t>1/04/2024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D1075D-044D-2B9F-B820-980D9F3E5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B7F62D7-764E-F83E-4E6B-CDFF9AFF0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9C2A-FECD-4B16-82A1-907AF8D688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803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C7234A0-70DE-5BF5-C16F-987B62048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D752E4-5DC3-97A9-9EB8-A9DB704A6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EFC6E3-8259-3C7B-DDDA-862CDF491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5D549-5C2B-4F89-A922-690E0C95181E}" type="datetimeFigureOut">
              <a:rPr lang="es-CO" smtClean="0"/>
              <a:t>1/04/2024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FB47FB-8EE1-EDDB-B4FE-2C10A77D1C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AAC7F4-C6EB-6170-E5BB-E06D42774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E9C2A-FECD-4B16-82A1-907AF8D688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755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microsoft.com/office/2018/10/relationships/comments" Target="../comments/modernComment_140_F38B85C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F_6A2BF03C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8/10/relationships/comments" Target="../comments/modernComment_142_FE28AF4B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8/10/relationships/comments" Target="../comments/modernComment_143_1BD3693B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8/10/relationships/comments" Target="../comments/modernComment_138_370814F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18/10/relationships/comments" Target="../comments/modernComment_13A_F83F28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7.png"/><Relationship Id="rId7" Type="http://schemas.openxmlformats.org/officeDocument/2006/relationships/image" Target="../media/image1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11" Type="http://schemas.openxmlformats.org/officeDocument/2006/relationships/image" Target="../media/image138.png"/><Relationship Id="rId5" Type="http://schemas.openxmlformats.org/officeDocument/2006/relationships/image" Target="../media/image135.png"/><Relationship Id="rId10" Type="http://schemas.openxmlformats.org/officeDocument/2006/relationships/image" Target="../media/image31.png"/><Relationship Id="rId4" Type="http://schemas.openxmlformats.org/officeDocument/2006/relationships/image" Target="../media/image134.png"/><Relationship Id="rId9" Type="http://schemas.openxmlformats.org/officeDocument/2006/relationships/image" Target="../media/image30.png"/><Relationship Id="rId14" Type="http://schemas.openxmlformats.org/officeDocument/2006/relationships/image" Target="../media/image1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microsoft.com/office/2018/10/relationships/comments" Target="../comments/modernComment_13B_3AD45A0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7.pn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microsoft.com/office/2018/10/relationships/comments" Target="../comments/modernComment_13D_A1F9C065.xml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29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1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33.png"/><Relationship Id="rId5" Type="http://schemas.openxmlformats.org/officeDocument/2006/relationships/image" Target="../media/image44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31.pn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1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961680" y="2763498"/>
            <a:ext cx="1026863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Sistemas Binarios de Estrellas de Neutrones como Super Emisores de Ondas Gravitacionales</a:t>
            </a:r>
            <a:endParaRPr lang="es-CO" sz="3600" b="0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3" name="Google Shape;85;p1">
            <a:extLst>
              <a:ext uri="{FF2B5EF4-FFF2-40B4-BE49-F238E27FC236}">
                <a16:creationId xmlns:a16="http://schemas.microsoft.com/office/drawing/2014/main" id="{A5720600-9016-4D3E-A1CF-3AECE45657AB}"/>
              </a:ext>
            </a:extLst>
          </p:cNvPr>
          <p:cNvSpPr txBox="1"/>
          <p:nvPr/>
        </p:nvSpPr>
        <p:spPr>
          <a:xfrm>
            <a:off x="251719" y="5517609"/>
            <a:ext cx="963048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Dir</a:t>
            </a:r>
            <a:r>
              <a:rPr lang="es-MX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</a:t>
            </a:r>
            <a:r>
              <a:rPr lang="es-MX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José Fernando Rodríguez Ruiz </a:t>
            </a:r>
            <a:endParaRPr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D21901AA-9927-D54E-BD28-B67BABB409C0}"/>
              </a:ext>
            </a:extLst>
          </p:cNvPr>
          <p:cNvSpPr txBox="1"/>
          <p:nvPr/>
        </p:nvSpPr>
        <p:spPr>
          <a:xfrm>
            <a:off x="251718" y="5979233"/>
            <a:ext cx="963048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Cod:</a:t>
            </a:r>
            <a:r>
              <a:rPr lang="es-MX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Laura Marcela Becerra Bayona</a:t>
            </a:r>
            <a:endParaRPr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" name="Google Shape;85;p1">
            <a:extLst>
              <a:ext uri="{FF2B5EF4-FFF2-40B4-BE49-F238E27FC236}">
                <a16:creationId xmlns:a16="http://schemas.microsoft.com/office/drawing/2014/main" id="{66BBD1C9-C096-EA40-2E32-C121E9A04521}"/>
              </a:ext>
            </a:extLst>
          </p:cNvPr>
          <p:cNvSpPr txBox="1"/>
          <p:nvPr/>
        </p:nvSpPr>
        <p:spPr>
          <a:xfrm>
            <a:off x="251718" y="6424334"/>
            <a:ext cx="963048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Cod:</a:t>
            </a:r>
            <a:r>
              <a:rPr lang="es-MX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Luis A </a:t>
            </a:r>
            <a:r>
              <a:rPr lang="es-MX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Nuñez</a:t>
            </a:r>
            <a:r>
              <a:rPr lang="es-MX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de Villavicencio</a:t>
            </a:r>
            <a:endParaRPr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1E1FF7-0F69-7F6D-61B3-A54A9263231C}"/>
              </a:ext>
            </a:extLst>
          </p:cNvPr>
          <p:cNvSpPr txBox="1"/>
          <p:nvPr/>
        </p:nvSpPr>
        <p:spPr>
          <a:xfrm>
            <a:off x="3043310" y="4186699"/>
            <a:ext cx="6105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Juan Diego Figueroa Hernández</a:t>
            </a:r>
            <a:endParaRPr lang="es-CO" sz="2400" dirty="0"/>
          </a:p>
        </p:txBody>
      </p:sp>
      <p:pic>
        <p:nvPicPr>
          <p:cNvPr id="1026" name="Picture 2" descr="Grupo GIRG UIS (@Grupogirguis) / X">
            <a:extLst>
              <a:ext uri="{FF2B5EF4-FFF2-40B4-BE49-F238E27FC236}">
                <a16:creationId xmlns:a16="http://schemas.microsoft.com/office/drawing/2014/main" id="{1C65A785-6F88-4F76-1E46-4D0D976D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885" y="787400"/>
            <a:ext cx="1343115" cy="134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27E2ED6-1636-8871-30CD-754F167F4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2205" y="5752461"/>
            <a:ext cx="2312669" cy="110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19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10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934751" y="70555"/>
            <a:ext cx="103224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Balance Energético</a:t>
            </a:r>
            <a:endParaRPr lang="es-CO" sz="3600" b="0" i="0" u="none" strike="noStrike" cap="none" dirty="0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BC347283-12A7-9025-4823-3CCD1463DC53}"/>
                  </a:ext>
                </a:extLst>
              </p:cNvPr>
              <p:cNvSpPr txBox="1"/>
              <p:nvPr/>
            </p:nvSpPr>
            <p:spPr>
              <a:xfrm>
                <a:off x="5400566" y="1003099"/>
                <a:ext cx="6093724" cy="11386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𝑜𝑟𝑏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s-MX" sz="2400" b="0" i="0" smtClean="0">
                                          <a:latin typeface="Cambria Math" panose="02040503050406030204" pitchFamily="18" charset="0"/>
                                        </a:rPr>
                                        <m:t>G</m:t>
                                      </m:r>
                                    </m:e>
                                    <m:sup>
                                      <m:r>
                                        <a:rPr lang="es-MX" sz="2400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s-MX" sz="2400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es-MX" sz="2400" b="0" i="0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BC347283-12A7-9025-4823-3CCD1463D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566" y="1003099"/>
                <a:ext cx="6093724" cy="113864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027BF44F-038F-C86C-E491-36B67A2E47D3}"/>
                  </a:ext>
                </a:extLst>
              </p:cNvPr>
              <p:cNvSpPr txBox="1"/>
              <p:nvPr/>
            </p:nvSpPr>
            <p:spPr>
              <a:xfrm>
                <a:off x="0" y="2491379"/>
                <a:ext cx="5595582" cy="11394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𝑜𝑟𝑏</m:t>
                              </m:r>
                            </m:sub>
                          </m:sSub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s-MX" sz="2400" b="0" i="0" smtClean="0">
                                          <a:latin typeface="Cambria Math" panose="02040503050406030204" pitchFamily="18" charset="0"/>
                                        </a:rPr>
                                        <m:t>G</m:t>
                                      </m:r>
                                    </m:e>
                                    <m:sup>
                                      <m:r>
                                        <a:rPr lang="es-MX" sz="2400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s-MX" sz="2400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es-MX" sz="2400" b="0" i="0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32</m:t>
                              </m:r>
                            </m:den>
                          </m:f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  <m:acc>
                        <m:accPr>
                          <m:chr m:val="̇"/>
                          <m:ctrlPr>
                            <a:rPr lang="es-CO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acc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027BF44F-038F-C86C-E491-36B67A2E4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91379"/>
                <a:ext cx="5595582" cy="11394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CCBCD914-D31A-83EA-99B2-FA2995986D42}"/>
                  </a:ext>
                </a:extLst>
              </p:cNvPr>
              <p:cNvSpPr txBox="1"/>
              <p:nvPr/>
            </p:nvSpPr>
            <p:spPr>
              <a:xfrm>
                <a:off x="4052243" y="2481760"/>
                <a:ext cx="6093724" cy="1126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CCBCD914-D31A-83EA-99B2-FA2995986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243" y="2481760"/>
                <a:ext cx="6093724" cy="11266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ED27B017-4C77-6770-FFF9-176E513E4FB7}"/>
                  </a:ext>
                </a:extLst>
              </p:cNvPr>
              <p:cNvSpPr txBox="1"/>
              <p:nvPr/>
            </p:nvSpPr>
            <p:spPr>
              <a:xfrm>
                <a:off x="430012" y="6355307"/>
                <a:ext cx="11283286" cy="4149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s-MX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s-CO" sz="1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MX" sz="1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𝑔𝑤</m:t>
                        </m:r>
                      </m:sub>
                    </m:sSub>
                    <m:r>
                      <a:rPr lang="es-MX" sz="1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s-MX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𝑔𝑤</m:t>
                        </m:r>
                      </m:sub>
                    </m:sSub>
                    <m:r>
                      <a:rPr lang="es-MX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CO" dirty="0"/>
                  <a:t> </a:t>
                </a:r>
                <a:r>
                  <a:rPr lang="es-CO" i="1" dirty="0"/>
                  <a:t>permite medir indirectamente la masa de </a:t>
                </a:r>
                <a:r>
                  <a:rPr lang="es-CO" i="1" dirty="0" err="1"/>
                  <a:t>chirp</a:t>
                </a:r>
                <a:r>
                  <a:rPr lang="es-CO" i="1" dirty="0"/>
                  <a:t> del sistema</a:t>
                </a:r>
                <a:r>
                  <a:rPr lang="es-CO" dirty="0"/>
                  <a:t> </a:t>
                </a:r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ED27B017-4C77-6770-FFF9-176E513E4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012" y="6355307"/>
                <a:ext cx="11283286" cy="414922"/>
              </a:xfrm>
              <a:prstGeom prst="rect">
                <a:avLst/>
              </a:prstGeom>
              <a:blipFill>
                <a:blip r:embed="rId7"/>
                <a:stretch>
                  <a:fillRect t="-2941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5AD0FD6C-0A87-3853-37D8-91E7D3BB7993}"/>
                  </a:ext>
                </a:extLst>
              </p:cNvPr>
              <p:cNvSpPr txBox="1"/>
              <p:nvPr/>
            </p:nvSpPr>
            <p:spPr>
              <a:xfrm>
                <a:off x="102869" y="4219020"/>
                <a:ext cx="20479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𝑐𝑜𝑎𝑙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5AD0FD6C-0A87-3853-37D8-91E7D3BB7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" y="4219020"/>
                <a:ext cx="2047957" cy="461665"/>
              </a:xfrm>
              <a:prstGeom prst="rect">
                <a:avLst/>
              </a:prstGeom>
              <a:blipFill>
                <a:blip r:embed="rId8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4B4B54A4-21EC-FE9C-2451-D4E478858EA0}"/>
                  </a:ext>
                </a:extLst>
              </p:cNvPr>
              <p:cNvSpPr txBox="1"/>
              <p:nvPr/>
            </p:nvSpPr>
            <p:spPr>
              <a:xfrm>
                <a:off x="5166003" y="3785377"/>
                <a:ext cx="4979964" cy="11319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𝑔𝑤</m:t>
                          </m:r>
                        </m:sub>
                      </m:sSub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256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4B4B54A4-21EC-FE9C-2451-D4E478858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003" y="3785377"/>
                <a:ext cx="4979964" cy="11319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514665F7-6479-567E-7A98-7C32645FFFBC}"/>
                  </a:ext>
                </a:extLst>
              </p:cNvPr>
              <p:cNvSpPr txBox="1"/>
              <p:nvPr/>
            </p:nvSpPr>
            <p:spPr>
              <a:xfrm>
                <a:off x="1234316" y="5543085"/>
                <a:ext cx="2249502" cy="522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𝑔𝑤</m:t>
                              </m:r>
                            </m:sub>
                          </m:sSub>
                        </m:e>
                      </m:acc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514665F7-6479-567E-7A98-7C32645FF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316" y="5543085"/>
                <a:ext cx="2249502" cy="5225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6502256D-1BD1-26A2-8FCC-E69FC685E83B}"/>
                  </a:ext>
                </a:extLst>
              </p:cNvPr>
              <p:cNvSpPr txBox="1"/>
              <p:nvPr/>
            </p:nvSpPr>
            <p:spPr>
              <a:xfrm>
                <a:off x="3383046" y="5191686"/>
                <a:ext cx="4979963" cy="1140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s-MX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es-MX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sSub>
                                    <m:sSubPr>
                                      <m:ctrlPr>
                                        <a:rPr lang="es-MX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MX" sz="24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s-MX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sz="24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s-MX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s-MX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𝑔𝑤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acc>
                        <m:accPr>
                          <m:chr m:val="̇"/>
                          <m:ctrlPr>
                            <a:rPr lang="es-MX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𝑔𝑤</m:t>
                              </m:r>
                            </m:sub>
                          </m:sSub>
                        </m:e>
                      </m:acc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6502256D-1BD1-26A2-8FCC-E69FC685E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046" y="5191686"/>
                <a:ext cx="4979963" cy="114024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21AE9EB6-4B05-D9BE-1B6C-583B546B9F6C}"/>
                  </a:ext>
                </a:extLst>
              </p:cNvPr>
              <p:cNvSpPr txBox="1"/>
              <p:nvPr/>
            </p:nvSpPr>
            <p:spPr>
              <a:xfrm>
                <a:off x="9857433" y="5530978"/>
                <a:ext cx="83718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21AE9EB6-4B05-D9BE-1B6C-583B546B9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7433" y="5530978"/>
                <a:ext cx="837185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6CBD7520-7B04-AE96-748B-8C943391B048}"/>
              </a:ext>
            </a:extLst>
          </p:cNvPr>
          <p:cNvCxnSpPr>
            <a:cxnSpLocks/>
            <a:stCxn id="15" idx="3"/>
            <a:endCxn id="17" idx="1"/>
          </p:cNvCxnSpPr>
          <p:nvPr/>
        </p:nvCxnSpPr>
        <p:spPr>
          <a:xfrm>
            <a:off x="8363009" y="5761811"/>
            <a:ext cx="14944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2F171D9-4861-5A66-B783-F48600ABC74C}"/>
              </a:ext>
            </a:extLst>
          </p:cNvPr>
          <p:cNvSpPr txBox="1"/>
          <p:nvPr/>
        </p:nvSpPr>
        <p:spPr>
          <a:xfrm>
            <a:off x="8664315" y="2585048"/>
            <a:ext cx="3527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i="1" dirty="0"/>
              <a:t>Se iguala la potencia emitida del análisis del tensor energía impulso de las GW con la obtenida del análisis Newtoniano</a:t>
            </a:r>
            <a:endParaRPr lang="es-CO" i="1" dirty="0"/>
          </a:p>
        </p:txBody>
      </p:sp>
      <p:sp>
        <p:nvSpPr>
          <p:cNvPr id="25" name="Abrir llave 24">
            <a:extLst>
              <a:ext uri="{FF2B5EF4-FFF2-40B4-BE49-F238E27FC236}">
                <a16:creationId xmlns:a16="http://schemas.microsoft.com/office/drawing/2014/main" id="{FB9E06D7-A89C-845C-A009-734A72DFE9BB}"/>
              </a:ext>
            </a:extLst>
          </p:cNvPr>
          <p:cNvSpPr/>
          <p:nvPr/>
        </p:nvSpPr>
        <p:spPr>
          <a:xfrm>
            <a:off x="2150826" y="4117528"/>
            <a:ext cx="212651" cy="80782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8370647-017A-EF88-F7BB-17ED55E896D3}"/>
              </a:ext>
            </a:extLst>
          </p:cNvPr>
          <p:cNvSpPr txBox="1"/>
          <p:nvPr/>
        </p:nvSpPr>
        <p:spPr>
          <a:xfrm>
            <a:off x="2282816" y="4201910"/>
            <a:ext cx="2148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i="1" dirty="0"/>
              <a:t>Tiempo faltante para la coalescencia</a:t>
            </a:r>
            <a:endParaRPr lang="es-CO" dirty="0"/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82BCF375-E7F4-A6E0-1D3D-E03BF2ADE98F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4431546" y="4525076"/>
            <a:ext cx="7344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56692159-0EAD-ADF1-0E2F-D5C7F2004B42}"/>
                  </a:ext>
                </a:extLst>
              </p:cNvPr>
              <p:cNvSpPr txBox="1"/>
              <p:nvPr/>
            </p:nvSpPr>
            <p:spPr>
              <a:xfrm>
                <a:off x="1718081" y="1348173"/>
                <a:ext cx="4723964" cy="1015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MX" i="1" dirty="0"/>
                  <a:t>Por medio de tercera ley de Kepler se expresa la energía orbital en términos de la frecuencia angular orbital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MX" sz="1800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s-MX" sz="18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MX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s-CO" i="1" dirty="0"/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56692159-0EAD-ADF1-0E2F-D5C7F2004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081" y="1348173"/>
                <a:ext cx="4723964" cy="1015471"/>
              </a:xfrm>
              <a:prstGeom prst="rect">
                <a:avLst/>
              </a:prstGeom>
              <a:blipFill>
                <a:blip r:embed="rId13"/>
                <a:stretch>
                  <a:fillRect l="-1161" t="-2994" r="-1032" b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600723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11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3185255" y="76222"/>
            <a:ext cx="582148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Problema</a:t>
            </a:r>
            <a:endParaRPr lang="es-CO" sz="3600" b="0" i="0" u="none" strike="noStrike" cap="none" dirty="0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026" name="Picture 2" descr="Las estrellas de un sistema binario se acercan por la emisión de ondas  gravitatorias">
            <a:extLst>
              <a:ext uri="{FF2B5EF4-FFF2-40B4-BE49-F238E27FC236}">
                <a16:creationId xmlns:a16="http://schemas.microsoft.com/office/drawing/2014/main" id="{439CC03B-0C1A-019C-4FD0-21F0C4FFF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45" y="947022"/>
            <a:ext cx="3051158" cy="203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GO y Virgo reanudan la caza de nuevas ondas gravitacionales">
            <a:extLst>
              <a:ext uri="{FF2B5EF4-FFF2-40B4-BE49-F238E27FC236}">
                <a16:creationId xmlns:a16="http://schemas.microsoft.com/office/drawing/2014/main" id="{326B05E3-64CE-6AA9-19D7-E4D74B8B4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98" y="3800648"/>
            <a:ext cx="4429959" cy="210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50F0CB5-59D1-6237-BF5B-237F412055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2964" y="820788"/>
            <a:ext cx="4429959" cy="231885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4FDED02-8E37-7DBC-047D-804660CC8B35}"/>
              </a:ext>
            </a:extLst>
          </p:cNvPr>
          <p:cNvSpPr txBox="1"/>
          <p:nvPr/>
        </p:nvSpPr>
        <p:spPr>
          <a:xfrm>
            <a:off x="609600" y="3042317"/>
            <a:ext cx="4516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¿Cuál es el sistema que emite ondas gravitacionales con mayor eficiencia?</a:t>
            </a:r>
            <a:endParaRPr lang="es-CO" sz="16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0F6FBB3-3D49-32A6-C9A5-058E47583113}"/>
              </a:ext>
            </a:extLst>
          </p:cNvPr>
          <p:cNvSpPr txBox="1"/>
          <p:nvPr/>
        </p:nvSpPr>
        <p:spPr>
          <a:xfrm>
            <a:off x="6910556" y="3063561"/>
            <a:ext cx="41923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700" dirty="0"/>
              <a:t>Determinar las fases más relevantes de la fusión de objetos compactos</a:t>
            </a:r>
            <a:endParaRPr lang="es-CO" sz="17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2A3183-2349-0D0B-D8EE-3A6BAEB263C0}"/>
              </a:ext>
            </a:extLst>
          </p:cNvPr>
          <p:cNvSpPr txBox="1"/>
          <p:nvPr/>
        </p:nvSpPr>
        <p:spPr>
          <a:xfrm>
            <a:off x="325267" y="5950781"/>
            <a:ext cx="5085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Determinar en qué rango de frecuencias emiten GW -&gt; detectabilidad de estos sistemas por los actuales detectores y proyectos futuros</a:t>
            </a:r>
            <a:endParaRPr lang="es-CO" sz="16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D4D0113-E865-1DF1-AFE7-63EFB4D6D155}"/>
              </a:ext>
            </a:extLst>
          </p:cNvPr>
          <p:cNvSpPr txBox="1"/>
          <p:nvPr/>
        </p:nvSpPr>
        <p:spPr>
          <a:xfrm>
            <a:off x="5760364" y="3700998"/>
            <a:ext cx="625530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/>
              <a:t>Se han realizado trabajos al respecto los cuales difieren en estimar la energía emitida en otras formas de radiación [Hanna et al., 2017] y [Becerra et al., 2023]</a:t>
            </a:r>
          </a:p>
          <a:p>
            <a:endParaRPr lang="es-MX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/>
              <a:t>Relaciones </a:t>
            </a:r>
            <a:r>
              <a:rPr lang="es-MX" sz="1600" dirty="0" err="1"/>
              <a:t>cuasi-universales</a:t>
            </a:r>
            <a:r>
              <a:rPr lang="es-MX" sz="1600" dirty="0"/>
              <a:t> no se tomaron en cuenta en [Hanna et al., 2017], problemas en considerar la rotación de las estrellas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/>
              <a:t>Guía para simulaciones ya que deben considerar leyes de conservación</a:t>
            </a:r>
            <a:endParaRPr lang="es-CO" sz="16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3F1197A-42B7-1A4F-0375-6B90643AF8C7}"/>
              </a:ext>
            </a:extLst>
          </p:cNvPr>
          <p:cNvSpPr txBox="1"/>
          <p:nvPr/>
        </p:nvSpPr>
        <p:spPr>
          <a:xfrm>
            <a:off x="5502286" y="6427113"/>
            <a:ext cx="61278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/>
              <a:t>C. Hanna, M. C. Johnson, and L. Lehner, Estimating gravitational radiation from super-emitting compact binary systems, Physical Review D 95, 124042 (2017).</a:t>
            </a:r>
            <a:endParaRPr lang="es-CO" sz="1100" i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2C0B9DE-B313-C819-04D1-AAA9A9034DD0}"/>
              </a:ext>
            </a:extLst>
          </p:cNvPr>
          <p:cNvSpPr txBox="1"/>
          <p:nvPr/>
        </p:nvSpPr>
        <p:spPr>
          <a:xfrm>
            <a:off x="5502286" y="5974342"/>
            <a:ext cx="700890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/>
              <a:t>L. M. Becerra, C. </a:t>
            </a:r>
            <a:r>
              <a:rPr lang="es-CO" sz="1100" dirty="0" err="1"/>
              <a:t>Fryer</a:t>
            </a:r>
            <a:r>
              <a:rPr lang="es-CO" sz="1100" dirty="0"/>
              <a:t>, J. F. </a:t>
            </a:r>
            <a:r>
              <a:rPr lang="es-CO" sz="1100" dirty="0" err="1"/>
              <a:t>Rodriguez</a:t>
            </a:r>
            <a:r>
              <a:rPr lang="es-CO" sz="1100" dirty="0"/>
              <a:t>, J. A. Rueda, and R. Ruffini, </a:t>
            </a:r>
            <a:r>
              <a:rPr lang="es-CO" sz="1100" dirty="0" err="1"/>
              <a:t>Neutron</a:t>
            </a:r>
            <a:r>
              <a:rPr lang="es-CO" sz="1100" dirty="0"/>
              <a:t> </a:t>
            </a:r>
            <a:r>
              <a:rPr lang="es-CO" sz="1100" dirty="0" err="1"/>
              <a:t>Star</a:t>
            </a:r>
            <a:r>
              <a:rPr lang="es-CO" sz="1100" dirty="0"/>
              <a:t> Binaries </a:t>
            </a:r>
            <a:r>
              <a:rPr lang="es-CO" sz="1100" dirty="0" err="1"/>
              <a:t>Produced</a:t>
            </a:r>
            <a:r>
              <a:rPr lang="es-CO" sz="1100" dirty="0"/>
              <a:t> </a:t>
            </a:r>
            <a:r>
              <a:rPr lang="es-CO" sz="1100" dirty="0" err="1"/>
              <a:t>by</a:t>
            </a:r>
            <a:r>
              <a:rPr lang="es-CO" sz="1100" dirty="0"/>
              <a:t> </a:t>
            </a:r>
            <a:r>
              <a:rPr lang="es-CO" sz="1100" dirty="0" err="1"/>
              <a:t>Binary-Driven</a:t>
            </a:r>
            <a:r>
              <a:rPr lang="es-CO" sz="1100" dirty="0"/>
              <a:t> </a:t>
            </a:r>
            <a:r>
              <a:rPr lang="es-CO" sz="1100" dirty="0" err="1"/>
              <a:t>Hypernovae</a:t>
            </a:r>
            <a:r>
              <a:rPr lang="es-CO" sz="1100" dirty="0"/>
              <a:t>, </a:t>
            </a:r>
            <a:r>
              <a:rPr lang="es-CO" sz="1100" dirty="0" err="1"/>
              <a:t>Their</a:t>
            </a:r>
            <a:r>
              <a:rPr lang="es-CO" sz="1100" dirty="0"/>
              <a:t> </a:t>
            </a:r>
            <a:r>
              <a:rPr lang="es-CO" sz="1100" dirty="0" err="1"/>
              <a:t>Mergers</a:t>
            </a:r>
            <a:r>
              <a:rPr lang="es-CO" sz="1100" dirty="0"/>
              <a:t>, and </a:t>
            </a:r>
            <a:r>
              <a:rPr lang="es-CO" sz="1100" dirty="0" err="1"/>
              <a:t>the</a:t>
            </a:r>
            <a:r>
              <a:rPr lang="es-CO" sz="1100" dirty="0"/>
              <a:t> Link </a:t>
            </a:r>
            <a:r>
              <a:rPr lang="es-CO" sz="1100" dirty="0" err="1"/>
              <a:t>between</a:t>
            </a:r>
            <a:r>
              <a:rPr lang="es-CO" sz="1100" dirty="0"/>
              <a:t> Long and Short </a:t>
            </a:r>
            <a:r>
              <a:rPr lang="es-CO" sz="1100" dirty="0" err="1"/>
              <a:t>GRBs</a:t>
            </a:r>
            <a:r>
              <a:rPr lang="es-CO" sz="1100" dirty="0"/>
              <a:t>, Universe 9(7), 332 (2023).</a:t>
            </a:r>
          </a:p>
        </p:txBody>
      </p:sp>
    </p:spTree>
    <p:extLst>
      <p:ext uri="{BB962C8B-B14F-4D97-AF65-F5344CB8AC3E}">
        <p14:creationId xmlns:p14="http://schemas.microsoft.com/office/powerpoint/2010/main" val="178126444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12</a:t>
            </a:fld>
            <a:endParaRPr lang="es-MX" sz="2000" b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Google Shape;84;p1">
                <a:extLst>
                  <a:ext uri="{FF2B5EF4-FFF2-40B4-BE49-F238E27FC236}">
                    <a16:creationId xmlns:a16="http://schemas.microsoft.com/office/drawing/2014/main" id="{5345106A-77B3-4CEA-BD50-AC5511BC0881}"/>
                  </a:ext>
                </a:extLst>
              </p:cNvPr>
              <p:cNvSpPr txBox="1"/>
              <p:nvPr/>
            </p:nvSpPr>
            <p:spPr>
              <a:xfrm>
                <a:off x="1984383" y="2192046"/>
                <a:ext cx="8223234" cy="247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MX" sz="3600" b="1" dirty="0">
                    <a:ea typeface="Calibri"/>
                    <a:cs typeface="Times New Roman" panose="02020603050405020304" pitchFamily="18" charset="0"/>
                    <a:sym typeface="Calibri"/>
                  </a:rPr>
                  <a:t>Objetivo</a:t>
                </a: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s-MX" sz="3600" b="1" i="0" u="none" strike="noStrike" cap="none" dirty="0">
                  <a:ea typeface="Calibri"/>
                  <a:cs typeface="Times New Roman" panose="02020603050405020304" pitchFamily="18" charset="0"/>
                  <a:sym typeface="Calibri"/>
                </a:endParaRPr>
              </a:p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O" sz="2400" b="0" i="0" u="none" strike="noStrike" cap="none" dirty="0">
                    <a:ea typeface="Calibri"/>
                    <a:cs typeface="Times New Roman" panose="02020603050405020304" pitchFamily="18" charset="0"/>
                    <a:sym typeface="Calibri"/>
                  </a:rPr>
                  <a:t>General: </a:t>
                </a:r>
                <a:r>
                  <a:rPr lang="es-MX" sz="2400" b="0" i="0" u="none" strike="noStrike" cap="none" dirty="0">
                    <a:ea typeface="Calibri"/>
                    <a:cs typeface="Times New Roman" panose="02020603050405020304" pitchFamily="18" charset="0"/>
                    <a:sym typeface="Calibri"/>
                  </a:rPr>
                  <a:t>Determinar la eficiencia en la emisión de ondas gravitacionales en la fusión de objetos compactos </a:t>
                </a:r>
                <a14:m>
                  <m:oMath xmlns:m="http://schemas.openxmlformats.org/officeDocument/2006/math">
                    <m:r>
                      <a:rPr lang="es-MX" sz="24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s-MX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MX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s-MX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sSup>
                          <m:sSupPr>
                            <m:ctrlP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s-MX" sz="2400" b="0" i="0" u="none" strike="noStrike" cap="none" dirty="0">
                    <a:ea typeface="Calibri"/>
                    <a:cs typeface="Times New Roman" panose="02020603050405020304" pitchFamily="18" charset="0"/>
                    <a:sym typeface="Calibri"/>
                  </a:rPr>
                  <a:t> (</a:t>
                </a:r>
                <a:r>
                  <a:rPr lang="es-MX" sz="2400" b="0" i="0" u="none" strike="noStrike" cap="none" dirty="0" err="1">
                    <a:ea typeface="Calibri"/>
                    <a:cs typeface="Times New Roman" panose="02020603050405020304" pitchFamily="18" charset="0"/>
                    <a:sym typeface="Calibri"/>
                  </a:rPr>
                  <a:t>BHs</a:t>
                </a:r>
                <a:r>
                  <a:rPr lang="es-MX" sz="2400" b="0" i="0" u="none" strike="noStrike" cap="none" dirty="0">
                    <a:ea typeface="Calibri"/>
                    <a:cs typeface="Times New Roman" panose="02020603050405020304" pitchFamily="18" charset="0"/>
                    <a:sym typeface="Calibri"/>
                  </a:rPr>
                  <a:t>, BNS, WD)</a:t>
                </a:r>
              </a:p>
            </p:txBody>
          </p:sp>
        </mc:Choice>
        <mc:Fallback xmlns="">
          <p:sp>
            <p:nvSpPr>
              <p:cNvPr id="12" name="Google Shape;84;p1">
                <a:extLst>
                  <a:ext uri="{FF2B5EF4-FFF2-40B4-BE49-F238E27FC236}">
                    <a16:creationId xmlns:a16="http://schemas.microsoft.com/office/drawing/2014/main" id="{5345106A-77B3-4CEA-BD50-AC5511BC0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4383" y="2192046"/>
                <a:ext cx="8223234" cy="2473907"/>
              </a:xfrm>
              <a:prstGeom prst="rect">
                <a:avLst/>
              </a:prstGeom>
              <a:blipFill>
                <a:blip r:embed="rId3"/>
                <a:stretch>
                  <a:fillRect l="-1187" t="-3951" r="-1187" b="-49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0509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13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1984383" y="3105855"/>
            <a:ext cx="822323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ea typeface="Calibri"/>
                <a:cs typeface="Times New Roman" panose="02020603050405020304" pitchFamily="18" charset="0"/>
                <a:sym typeface="Calibri"/>
              </a:rPr>
              <a:t>Siguientes actividades</a:t>
            </a:r>
          </a:p>
        </p:txBody>
      </p:sp>
    </p:spTree>
    <p:extLst>
      <p:ext uri="{BB962C8B-B14F-4D97-AF65-F5344CB8AC3E}">
        <p14:creationId xmlns:p14="http://schemas.microsoft.com/office/powerpoint/2010/main" val="3629581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14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934751" y="70555"/>
            <a:ext cx="103224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1</a:t>
            </a:r>
            <a:endParaRPr lang="es-CO" sz="3600" b="0" i="0" u="none" strike="noStrike" cap="none" dirty="0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709C1D9-AB0E-DFE7-079B-E9C220A863A7}"/>
              </a:ext>
            </a:extLst>
          </p:cNvPr>
          <p:cNvSpPr txBox="1"/>
          <p:nvPr/>
        </p:nvSpPr>
        <p:spPr>
          <a:xfrm>
            <a:off x="2106635" y="855732"/>
            <a:ext cx="79787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/>
              <a:t>Analizar los resultados obtenidos en los estudios [Hanna et al., 2017] y [Becerra et al., 2023]</a:t>
            </a:r>
            <a:endParaRPr lang="es-CO" sz="20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7BE86E-04C4-AE06-5EFC-34C0D0609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364" y="1746702"/>
            <a:ext cx="5234537" cy="2900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BDFD834-0F85-53ED-6C66-AA04F994D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746702"/>
            <a:ext cx="5234537" cy="2900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A10D7B0-88C8-9201-8C26-6BB8E78BB922}"/>
              </a:ext>
            </a:extLst>
          </p:cNvPr>
          <p:cNvSpPr txBox="1"/>
          <p:nvPr/>
        </p:nvSpPr>
        <p:spPr>
          <a:xfrm>
            <a:off x="778491" y="5222687"/>
            <a:ext cx="10635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i="1" dirty="0"/>
              <a:t>¿Por qué difiere la perdida de energía en otras formas de radiación en dos órdenes de magnitud?</a:t>
            </a:r>
          </a:p>
          <a:p>
            <a:pPr algn="ctr"/>
            <a:endParaRPr lang="es-MX" i="1" dirty="0"/>
          </a:p>
          <a:p>
            <a:pPr algn="ctr"/>
            <a:r>
              <a:rPr lang="es-MX" i="1" dirty="0"/>
              <a:t>¿Por qué se emite tanta energía en forma de ondas gravitacionales en el estudio de (</a:t>
            </a:r>
            <a:r>
              <a:rPr lang="es-MX" i="1" dirty="0" err="1"/>
              <a:t>hanna</a:t>
            </a:r>
            <a:r>
              <a:rPr lang="es-MX" i="1" dirty="0"/>
              <a:t>)?</a:t>
            </a:r>
            <a:endParaRPr lang="es-CO" i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BA0A377-B59F-74D9-6C3D-DAB0E75936B4}"/>
              </a:ext>
            </a:extLst>
          </p:cNvPr>
          <p:cNvSpPr txBox="1"/>
          <p:nvPr/>
        </p:nvSpPr>
        <p:spPr>
          <a:xfrm>
            <a:off x="6839767" y="6414694"/>
            <a:ext cx="52015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/>
              <a:t>C. Hanna, M. C. Johnson, and L. Lehner, Estimating gravitational radiation from super-emitting compact binary systems, Physical Review D 95, 124042 (2017).</a:t>
            </a:r>
            <a:endParaRPr lang="es-CO" sz="1100" i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C032E3-8B9D-222C-E2DE-87689B4CB44B}"/>
              </a:ext>
            </a:extLst>
          </p:cNvPr>
          <p:cNvSpPr txBox="1"/>
          <p:nvPr/>
        </p:nvSpPr>
        <p:spPr>
          <a:xfrm>
            <a:off x="0" y="6414694"/>
            <a:ext cx="64144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/>
              <a:t>L. M. Becerra, C. </a:t>
            </a:r>
            <a:r>
              <a:rPr lang="es-CO" sz="1100" dirty="0" err="1"/>
              <a:t>Fryer</a:t>
            </a:r>
            <a:r>
              <a:rPr lang="es-CO" sz="1100" dirty="0"/>
              <a:t>, J. F. </a:t>
            </a:r>
            <a:r>
              <a:rPr lang="es-CO" sz="1100" dirty="0" err="1"/>
              <a:t>Rodriguez</a:t>
            </a:r>
            <a:r>
              <a:rPr lang="es-CO" sz="1100" dirty="0"/>
              <a:t>, J. A. Rueda, and R. Ruffini, </a:t>
            </a:r>
            <a:r>
              <a:rPr lang="es-CO" sz="1100" dirty="0" err="1"/>
              <a:t>Neutron</a:t>
            </a:r>
            <a:r>
              <a:rPr lang="es-CO" sz="1100" dirty="0"/>
              <a:t> </a:t>
            </a:r>
            <a:r>
              <a:rPr lang="es-CO" sz="1100" dirty="0" err="1"/>
              <a:t>Star</a:t>
            </a:r>
            <a:r>
              <a:rPr lang="es-CO" sz="1100" dirty="0"/>
              <a:t> Binaries </a:t>
            </a:r>
            <a:r>
              <a:rPr lang="es-CO" sz="1100" dirty="0" err="1"/>
              <a:t>Produced</a:t>
            </a:r>
            <a:r>
              <a:rPr lang="es-CO" sz="1100" dirty="0"/>
              <a:t> </a:t>
            </a:r>
            <a:r>
              <a:rPr lang="es-CO" sz="1100" dirty="0" err="1"/>
              <a:t>by</a:t>
            </a:r>
            <a:r>
              <a:rPr lang="es-CO" sz="1100" dirty="0"/>
              <a:t> </a:t>
            </a:r>
            <a:r>
              <a:rPr lang="es-CO" sz="1100" dirty="0" err="1"/>
              <a:t>Binary-Driven</a:t>
            </a:r>
            <a:r>
              <a:rPr lang="es-CO" sz="1100" dirty="0"/>
              <a:t> </a:t>
            </a:r>
            <a:r>
              <a:rPr lang="es-CO" sz="1100" dirty="0" err="1"/>
              <a:t>Hypernovae</a:t>
            </a:r>
            <a:r>
              <a:rPr lang="es-CO" sz="1100" dirty="0"/>
              <a:t>, </a:t>
            </a:r>
            <a:r>
              <a:rPr lang="es-CO" sz="1100" dirty="0" err="1"/>
              <a:t>Their</a:t>
            </a:r>
            <a:r>
              <a:rPr lang="es-CO" sz="1100" dirty="0"/>
              <a:t> </a:t>
            </a:r>
            <a:r>
              <a:rPr lang="es-CO" sz="1100" dirty="0" err="1"/>
              <a:t>Mergers</a:t>
            </a:r>
            <a:r>
              <a:rPr lang="es-CO" sz="1100" dirty="0"/>
              <a:t>, and </a:t>
            </a:r>
            <a:r>
              <a:rPr lang="es-CO" sz="1100" dirty="0" err="1"/>
              <a:t>the</a:t>
            </a:r>
            <a:r>
              <a:rPr lang="es-CO" sz="1100" dirty="0"/>
              <a:t> Link </a:t>
            </a:r>
            <a:r>
              <a:rPr lang="es-CO" sz="1100" dirty="0" err="1"/>
              <a:t>between</a:t>
            </a:r>
            <a:r>
              <a:rPr lang="es-CO" sz="1100" dirty="0"/>
              <a:t> Long and Short </a:t>
            </a:r>
            <a:r>
              <a:rPr lang="es-CO" sz="1100" dirty="0" err="1"/>
              <a:t>GRBs</a:t>
            </a:r>
            <a:r>
              <a:rPr lang="es-CO" sz="1100" dirty="0"/>
              <a:t>, Universe 9(7), 332 (2023).</a:t>
            </a:r>
          </a:p>
        </p:txBody>
      </p:sp>
    </p:spTree>
    <p:extLst>
      <p:ext uri="{BB962C8B-B14F-4D97-AF65-F5344CB8AC3E}">
        <p14:creationId xmlns:p14="http://schemas.microsoft.com/office/powerpoint/2010/main" val="426407917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15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934751" y="70555"/>
            <a:ext cx="103224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2</a:t>
            </a:r>
            <a:endParaRPr lang="es-CO" sz="3600" b="0" i="0" u="none" strike="noStrike" cap="none" dirty="0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709C1D9-AB0E-DFE7-079B-E9C220A863A7}"/>
              </a:ext>
            </a:extLst>
          </p:cNvPr>
          <p:cNvSpPr txBox="1"/>
          <p:nvPr/>
        </p:nvSpPr>
        <p:spPr>
          <a:xfrm>
            <a:off x="2106636" y="1209675"/>
            <a:ext cx="79787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/>
              <a:t>Extender el modelo aproximado presentado en [Hanna et al., 2017] </a:t>
            </a:r>
            <a:endParaRPr lang="es-CO" sz="2000" b="1" dirty="0"/>
          </a:p>
        </p:txBody>
      </p:sp>
      <p:cxnSp>
        <p:nvCxnSpPr>
          <p:cNvPr id="26" name="Conector: curvado 25">
            <a:extLst>
              <a:ext uri="{FF2B5EF4-FFF2-40B4-BE49-F238E27FC236}">
                <a16:creationId xmlns:a16="http://schemas.microsoft.com/office/drawing/2014/main" id="{A873C808-FD37-EF16-9FDB-D06932F5DC4D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6673464" y="1032319"/>
            <a:ext cx="992738" cy="2147669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: curvado 31">
            <a:extLst>
              <a:ext uri="{FF2B5EF4-FFF2-40B4-BE49-F238E27FC236}">
                <a16:creationId xmlns:a16="http://schemas.microsoft.com/office/drawing/2014/main" id="{A559CF58-FEAA-D760-EA9D-89CD2BC5115E}"/>
              </a:ext>
            </a:extLst>
          </p:cNvPr>
          <p:cNvCxnSpPr>
            <a:stCxn id="3" idx="2"/>
          </p:cNvCxnSpPr>
          <p:nvPr/>
        </p:nvCxnSpPr>
        <p:spPr>
          <a:xfrm rot="16200000" flipH="1">
            <a:off x="5752030" y="1953753"/>
            <a:ext cx="2441710" cy="175377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: curvado 33">
            <a:extLst>
              <a:ext uri="{FF2B5EF4-FFF2-40B4-BE49-F238E27FC236}">
                <a16:creationId xmlns:a16="http://schemas.microsoft.com/office/drawing/2014/main" id="{E54D02A4-06E7-EFF7-EB94-86297F3E157E}"/>
              </a:ext>
            </a:extLst>
          </p:cNvPr>
          <p:cNvCxnSpPr>
            <a:cxnSpLocks/>
            <a:stCxn id="3" idx="2"/>
          </p:cNvCxnSpPr>
          <p:nvPr/>
        </p:nvCxnSpPr>
        <p:spPr>
          <a:xfrm rot="5400000">
            <a:off x="4500005" y="1006531"/>
            <a:ext cx="992740" cy="219924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: curvado 35">
            <a:extLst>
              <a:ext uri="{FF2B5EF4-FFF2-40B4-BE49-F238E27FC236}">
                <a16:creationId xmlns:a16="http://schemas.microsoft.com/office/drawing/2014/main" id="{2E57F140-0DFF-6407-C8C1-06F5E097273D}"/>
              </a:ext>
            </a:extLst>
          </p:cNvPr>
          <p:cNvCxnSpPr>
            <a:stCxn id="3" idx="2"/>
          </p:cNvCxnSpPr>
          <p:nvPr/>
        </p:nvCxnSpPr>
        <p:spPr>
          <a:xfrm rot="5400000">
            <a:off x="4063908" y="2019404"/>
            <a:ext cx="2441710" cy="162247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AB677CE-0483-2BCC-E559-FC2060ACE3E2}"/>
              </a:ext>
            </a:extLst>
          </p:cNvPr>
          <p:cNvSpPr txBox="1"/>
          <p:nvPr/>
        </p:nvSpPr>
        <p:spPr>
          <a:xfrm>
            <a:off x="382173" y="2405820"/>
            <a:ext cx="3437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Ley de conservación de la energía</a:t>
            </a:r>
            <a:endParaRPr lang="es-CO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BD4C8D6-2F79-C634-D47E-630222DEFB65}"/>
              </a:ext>
            </a:extLst>
          </p:cNvPr>
          <p:cNvSpPr txBox="1"/>
          <p:nvPr/>
        </p:nvSpPr>
        <p:spPr>
          <a:xfrm>
            <a:off x="2754923" y="4082849"/>
            <a:ext cx="3437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Ley de conservación de la materia bariónica</a:t>
            </a:r>
            <a:endParaRPr lang="es-CO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97B1AAE4-E827-CDA9-A294-6207C82BF608}"/>
              </a:ext>
            </a:extLst>
          </p:cNvPr>
          <p:cNvSpPr txBox="1"/>
          <p:nvPr/>
        </p:nvSpPr>
        <p:spPr>
          <a:xfrm>
            <a:off x="8243668" y="2405820"/>
            <a:ext cx="3437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Relaciones de masa bariónica con masa gravitacional</a:t>
            </a:r>
            <a:endParaRPr lang="es-CO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EE28D725-C8F5-EB0E-7E1A-DA0535B4C4A6}"/>
              </a:ext>
            </a:extLst>
          </p:cNvPr>
          <p:cNvSpPr txBox="1"/>
          <p:nvPr/>
        </p:nvSpPr>
        <p:spPr>
          <a:xfrm>
            <a:off x="6095998" y="4085284"/>
            <a:ext cx="3989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Relaciones adicionales presentadas en [</a:t>
            </a:r>
            <a:r>
              <a:rPr lang="es-MX" dirty="0" err="1"/>
              <a:t>Cipolleta</a:t>
            </a:r>
            <a:r>
              <a:rPr lang="es-MX" dirty="0"/>
              <a:t> et al., 2015]</a:t>
            </a:r>
            <a:endParaRPr lang="es-CO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1CC5EA9-9502-599E-C0B2-9518D8397E76}"/>
              </a:ext>
            </a:extLst>
          </p:cNvPr>
          <p:cNvSpPr txBox="1"/>
          <p:nvPr/>
        </p:nvSpPr>
        <p:spPr>
          <a:xfrm>
            <a:off x="757734" y="6581370"/>
            <a:ext cx="106765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i="1" dirty="0"/>
              <a:t>C. Hanna, M. C. Johnson, and L. Lehner, Estimating gravitational radiation from super-emitting compact binary systems, Physical Review D 95, 124042 (2017).</a:t>
            </a:r>
            <a:endParaRPr lang="es-CO" sz="1100" i="1" dirty="0"/>
          </a:p>
        </p:txBody>
      </p:sp>
    </p:spTree>
    <p:extLst>
      <p:ext uri="{BB962C8B-B14F-4D97-AF65-F5344CB8AC3E}">
        <p14:creationId xmlns:p14="http://schemas.microsoft.com/office/powerpoint/2010/main" val="46683986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16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934751" y="70555"/>
            <a:ext cx="103224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3</a:t>
            </a:r>
            <a:endParaRPr lang="es-CO" sz="3600" b="0" i="0" u="none" strike="noStrike" cap="none" dirty="0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709C1D9-AB0E-DFE7-079B-E9C220A863A7}"/>
              </a:ext>
            </a:extLst>
          </p:cNvPr>
          <p:cNvSpPr txBox="1"/>
          <p:nvPr/>
        </p:nvSpPr>
        <p:spPr>
          <a:xfrm>
            <a:off x="2106636" y="1209675"/>
            <a:ext cx="79787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/>
              <a:t>Determinar la influencia del remanente en la eficiencia en emisión de ondas gravitacionales</a:t>
            </a:r>
            <a:endParaRPr lang="es-CO" sz="2000" b="1" dirty="0"/>
          </a:p>
        </p:txBody>
      </p:sp>
      <p:cxnSp>
        <p:nvCxnSpPr>
          <p:cNvPr id="26" name="Conector: curvado 25">
            <a:extLst>
              <a:ext uri="{FF2B5EF4-FFF2-40B4-BE49-F238E27FC236}">
                <a16:creationId xmlns:a16="http://schemas.microsoft.com/office/drawing/2014/main" id="{A873C808-FD37-EF16-9FDB-D06932F5DC4D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6827352" y="1186208"/>
            <a:ext cx="684962" cy="214766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: curvado 33">
            <a:extLst>
              <a:ext uri="{FF2B5EF4-FFF2-40B4-BE49-F238E27FC236}">
                <a16:creationId xmlns:a16="http://schemas.microsoft.com/office/drawing/2014/main" id="{E54D02A4-06E7-EFF7-EB94-86297F3E157E}"/>
              </a:ext>
            </a:extLst>
          </p:cNvPr>
          <p:cNvCxnSpPr>
            <a:cxnSpLocks/>
            <a:stCxn id="3" idx="2"/>
          </p:cNvCxnSpPr>
          <p:nvPr/>
        </p:nvCxnSpPr>
        <p:spPr>
          <a:xfrm rot="5400000">
            <a:off x="4653893" y="1160419"/>
            <a:ext cx="684964" cy="219924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AB677CE-0483-2BCC-E559-FC2060ACE3E2}"/>
              </a:ext>
            </a:extLst>
          </p:cNvPr>
          <p:cNvSpPr txBox="1"/>
          <p:nvPr/>
        </p:nvSpPr>
        <p:spPr>
          <a:xfrm>
            <a:off x="382173" y="2405820"/>
            <a:ext cx="3437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Influencia de un disco de materia en el remanente o si colapsa</a:t>
            </a:r>
            <a:endParaRPr lang="es-CO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97B1AAE4-E827-CDA9-A294-6207C82BF608}"/>
              </a:ext>
            </a:extLst>
          </p:cNvPr>
          <p:cNvSpPr txBox="1"/>
          <p:nvPr/>
        </p:nvSpPr>
        <p:spPr>
          <a:xfrm>
            <a:off x="8243668" y="2405820"/>
            <a:ext cx="3948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Modelar la forma del remanente en la fase de amortiguamiento por medio de elipsoides de Riemann</a:t>
            </a:r>
            <a:endParaRPr lang="es-CO" dirty="0"/>
          </a:p>
        </p:txBody>
      </p:sp>
      <p:pic>
        <p:nvPicPr>
          <p:cNvPr id="2" name="Picture 2" descr="Universo a la vista 2: Donde termina el disco de acreción de una estrella  de neutrones">
            <a:extLst>
              <a:ext uri="{FF2B5EF4-FFF2-40B4-BE49-F238E27FC236}">
                <a16:creationId xmlns:a16="http://schemas.microsoft.com/office/drawing/2014/main" id="{EEFDA7EE-7DD9-AA93-3611-062E5EB0A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081" y="3947415"/>
            <a:ext cx="3437207" cy="216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lipsoide - Wikipedia, la enciclopedia libre">
            <a:extLst>
              <a:ext uri="{FF2B5EF4-FFF2-40B4-BE49-F238E27FC236}">
                <a16:creationId xmlns:a16="http://schemas.microsoft.com/office/drawing/2014/main" id="{819826DA-AB54-5170-4A77-50E525AB2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09" y="3947414"/>
            <a:ext cx="3071210" cy="216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798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17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934751" y="70555"/>
            <a:ext cx="103224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4</a:t>
            </a:r>
            <a:endParaRPr lang="es-CO" sz="3600" b="0" i="0" u="none" strike="noStrike" cap="none" dirty="0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709C1D9-AB0E-DFE7-079B-E9C220A863A7}"/>
              </a:ext>
            </a:extLst>
          </p:cNvPr>
          <p:cNvSpPr txBox="1"/>
          <p:nvPr/>
        </p:nvSpPr>
        <p:spPr>
          <a:xfrm>
            <a:off x="1520694" y="1129407"/>
            <a:ext cx="91506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/>
              <a:t>Determinar el valor estimado de otras formas de energía emitidas, considerando las mejoras mencionadas e Inferir la detectabilidad de estas GW.</a:t>
            </a:r>
            <a:endParaRPr lang="es-CO" sz="2000" b="1" dirty="0"/>
          </a:p>
        </p:txBody>
      </p:sp>
      <p:pic>
        <p:nvPicPr>
          <p:cNvPr id="4098" name="Picture 2" descr="LIGO: el detector que ha registrado 6 veces las ondas gravitacionales  predichas por Einstein - BBC News Mundo">
            <a:extLst>
              <a:ext uri="{FF2B5EF4-FFF2-40B4-BE49-F238E27FC236}">
                <a16:creationId xmlns:a16="http://schemas.microsoft.com/office/drawing/2014/main" id="{2D657130-9CD6-6AA4-B4C3-E8F8A84F9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49" y="1917561"/>
            <a:ext cx="3701304" cy="208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irgo Joins LIGO in Detection of Gravitational Waves">
            <a:extLst>
              <a:ext uri="{FF2B5EF4-FFF2-40B4-BE49-F238E27FC236}">
                <a16:creationId xmlns:a16="http://schemas.microsoft.com/office/drawing/2014/main" id="{5A87EEDD-B8B8-6389-FECF-46C8CB6C5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945" y="1917561"/>
            <a:ext cx="3701304" cy="208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instein Telescope | Max Planck Institute for Gravitational Physics (Albert  Einstein Institute)">
            <a:extLst>
              <a:ext uri="{FF2B5EF4-FFF2-40B4-BE49-F238E27FC236}">
                <a16:creationId xmlns:a16="http://schemas.microsoft.com/office/drawing/2014/main" id="{A4BB79AC-E32D-2459-1BE1-3961DF273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30" y="4173184"/>
            <a:ext cx="3395937" cy="191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98B4ECC-99AD-1757-A9B3-7E6948F0EA9E}"/>
              </a:ext>
            </a:extLst>
          </p:cNvPr>
          <p:cNvSpPr txBox="1"/>
          <p:nvPr/>
        </p:nvSpPr>
        <p:spPr>
          <a:xfrm>
            <a:off x="934749" y="3999545"/>
            <a:ext cx="370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i="1" dirty="0"/>
              <a:t>¿LIGO las detectará?</a:t>
            </a:r>
            <a:endParaRPr lang="es-CO" i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01DE400-207B-D4E1-AE63-3357EEA6BB36}"/>
              </a:ext>
            </a:extLst>
          </p:cNvPr>
          <p:cNvSpPr txBox="1"/>
          <p:nvPr/>
        </p:nvSpPr>
        <p:spPr>
          <a:xfrm>
            <a:off x="7555945" y="4007437"/>
            <a:ext cx="370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i="1" dirty="0"/>
              <a:t>¿Virgo las detectará?</a:t>
            </a:r>
            <a:endParaRPr lang="es-CO" i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C76B6C6-74D8-E356-7872-5C1C921BC46F}"/>
              </a:ext>
            </a:extLst>
          </p:cNvPr>
          <p:cNvSpPr txBox="1"/>
          <p:nvPr/>
        </p:nvSpPr>
        <p:spPr>
          <a:xfrm>
            <a:off x="3838931" y="6127695"/>
            <a:ext cx="4514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i="1" dirty="0"/>
              <a:t>¿Proyectos futuros como el telescopio Einstein podrán detectarlas?</a:t>
            </a:r>
            <a:endParaRPr lang="es-CO" i="1" dirty="0"/>
          </a:p>
        </p:txBody>
      </p:sp>
    </p:spTree>
    <p:extLst>
      <p:ext uri="{BB962C8B-B14F-4D97-AF65-F5344CB8AC3E}">
        <p14:creationId xmlns:p14="http://schemas.microsoft.com/office/powerpoint/2010/main" val="3655428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18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4AF7D6F-18B4-1769-4CCA-FAF9250EC15F}"/>
              </a:ext>
            </a:extLst>
          </p:cNvPr>
          <p:cNvSpPr txBox="1"/>
          <p:nvPr/>
        </p:nvSpPr>
        <p:spPr>
          <a:xfrm>
            <a:off x="3043311" y="3136612"/>
            <a:ext cx="6105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¡GRACIAS!</a:t>
            </a:r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2390845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19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4504200" y="3522973"/>
            <a:ext cx="31835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Back Up</a:t>
            </a:r>
            <a:endParaRPr lang="es-CO" sz="3600" b="0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327652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2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4504201" y="81322"/>
            <a:ext cx="31835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Motivación</a:t>
            </a:r>
            <a:endParaRPr lang="es-CO" sz="3600" b="0" i="0" u="none" strike="noStrike" cap="none" dirty="0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A7FACC-5335-6381-5923-BC2A346D5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646" y="3665700"/>
            <a:ext cx="1756639" cy="11183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30E694C-78E7-D231-59A1-38DA217A6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763" y="1457071"/>
            <a:ext cx="1756639" cy="11183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4" descr="Kip Thorne, mirando el lado curvo del universo - por Patricio Tapia -  Revista Santiago">
            <a:extLst>
              <a:ext uri="{FF2B5EF4-FFF2-40B4-BE49-F238E27FC236}">
                <a16:creationId xmlns:a16="http://schemas.microsoft.com/office/drawing/2014/main" id="{8730E64D-9A37-6FAF-5000-7EDD5A4C0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746" y="1209675"/>
            <a:ext cx="1344311" cy="16131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52B4917-C516-35DD-91AA-DBC8B8646AB7}"/>
              </a:ext>
            </a:extLst>
          </p:cNvPr>
          <p:cNvSpPr txBox="1"/>
          <p:nvPr/>
        </p:nvSpPr>
        <p:spPr>
          <a:xfrm>
            <a:off x="375646" y="3455448"/>
            <a:ext cx="415250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i="1" dirty="0"/>
              <a:t>El descubrimiento de ondas de radio cósmicas transformó nuestra visión del universo. Antes, a través de la luz, parecía sereno, con estrellas y planetas evolucionando lentamente. las ondas de radio revelaron un cosmos con galaxias en colisión, púlsares, quásares…</a:t>
            </a:r>
          </a:p>
          <a:p>
            <a:pPr algn="just"/>
            <a:endParaRPr lang="es-MX" sz="1600" dirty="0"/>
          </a:p>
          <a:p>
            <a:pPr algn="just"/>
            <a:r>
              <a:rPr lang="es-MX" sz="1600" i="1" dirty="0" err="1"/>
              <a:t>GWs</a:t>
            </a:r>
            <a:r>
              <a:rPr lang="es-MX" sz="1600" i="1" dirty="0"/>
              <a:t> crearán una revolución en nuestra visión del universo comparable o mayor que el que resultó del descubrimiento de ondas de radio.</a:t>
            </a:r>
          </a:p>
          <a:p>
            <a:pPr algn="just"/>
            <a:endParaRPr lang="es-MX" sz="1600" dirty="0"/>
          </a:p>
          <a:p>
            <a:endParaRPr lang="es-MX" sz="1600" dirty="0"/>
          </a:p>
          <a:p>
            <a:endParaRPr lang="es-CO" sz="16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C98AFA2-6C72-046A-A685-6B1853BA9A75}"/>
              </a:ext>
            </a:extLst>
          </p:cNvPr>
          <p:cNvSpPr txBox="1"/>
          <p:nvPr/>
        </p:nvSpPr>
        <p:spPr>
          <a:xfrm>
            <a:off x="4838620" y="1209675"/>
            <a:ext cx="30526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GW150914</a:t>
            </a:r>
          </a:p>
          <a:p>
            <a:pPr algn="just"/>
            <a:r>
              <a:rPr lang="es-MX" dirty="0"/>
              <a:t>Primera detección de ondas gravitacionales, consistente con la fusión de dos agujeros negros.</a:t>
            </a:r>
          </a:p>
          <a:p>
            <a:pPr algn="just"/>
            <a:endParaRPr lang="es-CO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049B11F-AC0E-15D3-EBFD-CBCA6C815D91}"/>
              </a:ext>
            </a:extLst>
          </p:cNvPr>
          <p:cNvSpPr txBox="1"/>
          <p:nvPr/>
        </p:nvSpPr>
        <p:spPr>
          <a:xfrm>
            <a:off x="8441906" y="3347727"/>
            <a:ext cx="2790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GW170817</a:t>
            </a:r>
          </a:p>
          <a:p>
            <a:pPr algn="just"/>
            <a:r>
              <a:rPr lang="es-MX" dirty="0"/>
              <a:t>Primera y “única detección de ondas gravitacionales consistente con la fusión de dos estrellas de neutrones”</a:t>
            </a:r>
          </a:p>
          <a:p>
            <a:pPr algn="just"/>
            <a:endParaRPr lang="es-CO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37AF707-0A80-6B55-00DC-115BFCA9E1D0}"/>
              </a:ext>
            </a:extLst>
          </p:cNvPr>
          <p:cNvSpPr txBox="1"/>
          <p:nvPr/>
        </p:nvSpPr>
        <p:spPr>
          <a:xfrm>
            <a:off x="5598702" y="5203587"/>
            <a:ext cx="5686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Determinación de Red-shift, GRB, Au, Pt</a:t>
            </a:r>
          </a:p>
          <a:p>
            <a:pPr algn="ctr"/>
            <a:r>
              <a:rPr lang="es-MX" dirty="0"/>
              <a:t>Es importante </a:t>
            </a:r>
            <a:r>
              <a:rPr lang="es-MX" b="1" dirty="0"/>
              <a:t>determinar qué sistemas son los más eficientes</a:t>
            </a:r>
            <a:r>
              <a:rPr lang="es-MX" dirty="0"/>
              <a:t> en emisión de </a:t>
            </a:r>
            <a:r>
              <a:rPr lang="es-MX" dirty="0" err="1"/>
              <a:t>GWs</a:t>
            </a:r>
            <a:r>
              <a:rPr lang="es-MX" dirty="0"/>
              <a:t> </a:t>
            </a:r>
          </a:p>
          <a:p>
            <a:pPr algn="ctr"/>
            <a:endParaRPr lang="es-CO" dirty="0"/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2940A7B5-7F60-2040-55C0-3642F254DD22}"/>
              </a:ext>
            </a:extLst>
          </p:cNvPr>
          <p:cNvCxnSpPr>
            <a:cxnSpLocks/>
          </p:cNvCxnSpPr>
          <p:nvPr/>
        </p:nvCxnSpPr>
        <p:spPr>
          <a:xfrm>
            <a:off x="2451900" y="2892020"/>
            <a:ext cx="0" cy="56342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13B0DBC0-46CC-860E-6A34-472453AD0F2F}"/>
              </a:ext>
            </a:extLst>
          </p:cNvPr>
          <p:cNvCxnSpPr>
            <a:cxnSpLocks/>
          </p:cNvCxnSpPr>
          <p:nvPr/>
        </p:nvCxnSpPr>
        <p:spPr>
          <a:xfrm flipH="1" flipV="1">
            <a:off x="6364965" y="2822848"/>
            <a:ext cx="97" cy="58733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34A587BD-5067-95C4-DAAC-E76B8190F4DC}"/>
              </a:ext>
            </a:extLst>
          </p:cNvPr>
          <p:cNvCxnSpPr>
            <a:cxnSpLocks/>
          </p:cNvCxnSpPr>
          <p:nvPr/>
        </p:nvCxnSpPr>
        <p:spPr>
          <a:xfrm flipH="1">
            <a:off x="9837082" y="2769373"/>
            <a:ext cx="97" cy="56076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FB367CB-0342-FF60-BA58-755822C7193B}"/>
              </a:ext>
            </a:extLst>
          </p:cNvPr>
          <p:cNvSpPr txBox="1"/>
          <p:nvPr/>
        </p:nvSpPr>
        <p:spPr>
          <a:xfrm>
            <a:off x="2293261" y="6573192"/>
            <a:ext cx="76054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200" i="1" dirty="0"/>
              <a:t>LIGO </a:t>
            </a:r>
            <a:r>
              <a:rPr lang="es-CO" sz="1200" i="1" dirty="0" err="1"/>
              <a:t>Scientific</a:t>
            </a:r>
            <a:r>
              <a:rPr lang="es-CO" sz="1200" i="1" dirty="0"/>
              <a:t> </a:t>
            </a:r>
            <a:r>
              <a:rPr lang="es-CO" sz="1200" i="1" dirty="0" err="1"/>
              <a:t>Collaboration</a:t>
            </a:r>
            <a:r>
              <a:rPr lang="es-CO" sz="1200" i="1" dirty="0"/>
              <a:t>, LIGO O3b </a:t>
            </a:r>
            <a:r>
              <a:rPr lang="es-CO" sz="1200" i="1" dirty="0" err="1"/>
              <a:t>Catalog</a:t>
            </a:r>
            <a:r>
              <a:rPr lang="es-CO" sz="1200" i="1" dirty="0"/>
              <a:t>, 2022, Consultado el [16/11/23]</a:t>
            </a:r>
          </a:p>
        </p:txBody>
      </p:sp>
    </p:spTree>
    <p:extLst>
      <p:ext uri="{BB962C8B-B14F-4D97-AF65-F5344CB8AC3E}">
        <p14:creationId xmlns:p14="http://schemas.microsoft.com/office/powerpoint/2010/main" val="3132745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20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4273831" y="3105855"/>
            <a:ext cx="364433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ea typeface="Calibri"/>
                <a:cs typeface="Times New Roman" panose="02020603050405020304" pitchFamily="18" charset="0"/>
                <a:sym typeface="Calibri"/>
              </a:rPr>
              <a:t>Metodología</a:t>
            </a:r>
            <a:endParaRPr lang="es-CO" sz="3600" b="0" i="0" u="none" strike="noStrike" cap="none" dirty="0"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4273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21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934751" y="70555"/>
            <a:ext cx="103224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Actividades 1 y 2</a:t>
            </a:r>
            <a:endParaRPr lang="es-CO" sz="3600" b="0" i="0" u="none" strike="noStrike" cap="none" dirty="0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5E30916-6318-2227-AAF2-878CE94FA67D}"/>
              </a:ext>
            </a:extLst>
          </p:cNvPr>
          <p:cNvSpPr txBox="1"/>
          <p:nvPr/>
        </p:nvSpPr>
        <p:spPr>
          <a:xfrm>
            <a:off x="1520693" y="1027112"/>
            <a:ext cx="91506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/>
              <a:t>Introducción a los principios básicos de la relatividad general y estudio de emisión de ondas gravitacionales bajo las aproximaciones de campo débil y bajas velocidades</a:t>
            </a:r>
            <a:endParaRPr lang="es-CO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B87D26-349F-8722-8FF7-D33B67BB8B53}"/>
              </a:ext>
            </a:extLst>
          </p:cNvPr>
          <p:cNvSpPr txBox="1"/>
          <p:nvPr/>
        </p:nvSpPr>
        <p:spPr>
          <a:xfrm>
            <a:off x="1153551" y="1997839"/>
            <a:ext cx="101036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Asistencia a los cursos </a:t>
            </a:r>
            <a:r>
              <a:rPr lang="es-MX" i="1" dirty="0"/>
              <a:t>Introducción a la Teoría de la Relatividad </a:t>
            </a:r>
            <a:r>
              <a:rPr lang="es-MX" dirty="0"/>
              <a:t>e </a:t>
            </a:r>
            <a:r>
              <a:rPr lang="es-MX" i="1" dirty="0"/>
              <a:t>Introducción a la Cosmología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Estudio de la perturbación de la métrica de fondo: aproximaciones de </a:t>
            </a:r>
            <a:r>
              <a:rPr lang="es-MX" i="1" dirty="0"/>
              <a:t>campo débil </a:t>
            </a:r>
            <a:r>
              <a:rPr lang="es-MX" dirty="0"/>
              <a:t>y </a:t>
            </a:r>
            <a:r>
              <a:rPr lang="es-MX" i="1" dirty="0"/>
              <a:t>bajas velocidades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/>
              <a:t>Maggiore</a:t>
            </a:r>
            <a:r>
              <a:rPr lang="es-MX" dirty="0"/>
              <a:t>: 1) acercamiento geométrico a las GW, 3) generación de GW, 4) aplicaciones, fase de inmersión y radiación de objetos rígidos rotantes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Peters: radiación de ondas gravitacionales, masas puntuales en órbitas </a:t>
            </a:r>
            <a:r>
              <a:rPr lang="es-MX" dirty="0" err="1"/>
              <a:t>keplerianas</a:t>
            </a: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F701B2A-02C4-19A1-1A3B-82F389551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52" y="4507344"/>
            <a:ext cx="2118057" cy="23506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672F1FB-340E-1530-EBC0-3CB02F5CE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204" y="5146197"/>
            <a:ext cx="4859589" cy="171180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3B160AC-AA11-97CC-EC6F-66FBF09A1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8787" y="4507344"/>
            <a:ext cx="1879074" cy="235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12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22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934751" y="70555"/>
            <a:ext cx="103224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Actividades 3 y 4</a:t>
            </a:r>
            <a:endParaRPr lang="es-CO" sz="3600" b="0" i="0" u="none" strike="noStrike" cap="none" dirty="0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5E30916-6318-2227-AAF2-878CE94FA67D}"/>
              </a:ext>
            </a:extLst>
          </p:cNvPr>
          <p:cNvSpPr txBox="1"/>
          <p:nvPr/>
        </p:nvSpPr>
        <p:spPr>
          <a:xfrm>
            <a:off x="1759153" y="1038676"/>
            <a:ext cx="8673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/>
              <a:t>Reformular y extender el modelo aproximado de [Hanna et al., 2017] y el objeto </a:t>
            </a:r>
            <a:r>
              <a:rPr lang="es-MX" sz="2000" b="1" dirty="0" err="1"/>
              <a:t>post-fusión</a:t>
            </a:r>
            <a:r>
              <a:rPr lang="es-MX" sz="2000" b="1" dirty="0"/>
              <a:t> como un objeto triaxial</a:t>
            </a:r>
            <a:endParaRPr lang="es-CO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B87D26-349F-8722-8FF7-D33B67BB8B53}"/>
              </a:ext>
            </a:extLst>
          </p:cNvPr>
          <p:cNvSpPr txBox="1"/>
          <p:nvPr/>
        </p:nvSpPr>
        <p:spPr>
          <a:xfrm>
            <a:off x="772175" y="2042210"/>
            <a:ext cx="106476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Extender el modelo con leyes </a:t>
            </a:r>
            <a:r>
              <a:rPr lang="es-MX" dirty="0" err="1"/>
              <a:t>cuasi-universales</a:t>
            </a:r>
            <a:r>
              <a:rPr lang="es-MX" dirty="0"/>
              <a:t> y relaciones presentadas en [</a:t>
            </a:r>
            <a:r>
              <a:rPr lang="es-MX" dirty="0" err="1"/>
              <a:t>Cipolleta</a:t>
            </a:r>
            <a:r>
              <a:rPr lang="es-MX" dirty="0"/>
              <a:t> et al., 2015](</a:t>
            </a:r>
            <a:r>
              <a:rPr lang="es-MX" u="sng" dirty="0"/>
              <a:t>momento angular de la última orbita estable, criterio para determinar si la ISCO está afuera o dentro de la estrella, máximo momento angular de una estrella de neutrones que rota rígidamente)</a:t>
            </a:r>
            <a:r>
              <a:rPr lang="es-MX" dirty="0"/>
              <a:t> [</a:t>
            </a:r>
            <a:r>
              <a:rPr lang="es-MX" dirty="0" err="1"/>
              <a:t>Cipolleta</a:t>
            </a:r>
            <a:r>
              <a:rPr lang="es-MX" dirty="0"/>
              <a:t> et al., 2017].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Considerar las cotas que impone la (ISCO) y el máximo momento angular permitido en el remanente para que no colapse.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Considerar el remanente como un elipsoide de Riemann compresible. Se estudiará el artículo [Shapiro et al., 1995] para estimar la energía radiada en GW durante la fase de amortiguamiento.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Se estudiará la influencia de un disco de materia en el objeto </a:t>
            </a:r>
            <a:r>
              <a:rPr lang="es-MX" dirty="0" err="1"/>
              <a:t>post-fusión</a:t>
            </a:r>
            <a:r>
              <a:rPr lang="es-MX" dirty="0"/>
              <a:t> por medio de las relaciones presentadas en los estudios de </a:t>
            </a:r>
            <a:r>
              <a:rPr lang="es-MX" dirty="0" err="1"/>
              <a:t>Cipolleta</a:t>
            </a:r>
            <a:r>
              <a:rPr lang="es-MX" dirty="0"/>
              <a:t> et 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Estimar la eficiencia en emisión de ondas gravitacionales.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endParaRPr lang="es-CO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9C39C7D-C5F3-F0CA-CA8A-D5DFFBE807E2}"/>
              </a:ext>
            </a:extLst>
          </p:cNvPr>
          <p:cNvSpPr txBox="1"/>
          <p:nvPr/>
        </p:nvSpPr>
        <p:spPr>
          <a:xfrm>
            <a:off x="0" y="6083083"/>
            <a:ext cx="101036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F. </a:t>
            </a:r>
            <a:r>
              <a:rPr lang="en-US" sz="1100" dirty="0" err="1"/>
              <a:t>Cipolletta</a:t>
            </a:r>
            <a:r>
              <a:rPr lang="en-US" sz="1100" dirty="0"/>
              <a:t>, C. Cherubini, S. </a:t>
            </a:r>
            <a:r>
              <a:rPr lang="en-US" sz="1100" dirty="0" err="1"/>
              <a:t>Filippi</a:t>
            </a:r>
            <a:r>
              <a:rPr lang="en-US" sz="1100" dirty="0"/>
              <a:t>, J. A. Rueda, and R. Ruffini, Fast rotating neutron stars with realistic nuclear matter equation of state, 92(2), 023007 (July 2015).</a:t>
            </a:r>
            <a:endParaRPr lang="es-CO" sz="11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D7F8B5F-16D3-200B-ACDD-748F26325666}"/>
              </a:ext>
            </a:extLst>
          </p:cNvPr>
          <p:cNvSpPr txBox="1"/>
          <p:nvPr/>
        </p:nvSpPr>
        <p:spPr>
          <a:xfrm>
            <a:off x="0" y="6566793"/>
            <a:ext cx="977179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F. </a:t>
            </a:r>
            <a:r>
              <a:rPr lang="en-US" sz="1100" dirty="0" err="1"/>
              <a:t>Cipolletta</a:t>
            </a:r>
            <a:r>
              <a:rPr lang="en-US" sz="1100" dirty="0"/>
              <a:t>, C. Cherubini, S. </a:t>
            </a:r>
            <a:r>
              <a:rPr lang="en-US" sz="1100" dirty="0" err="1"/>
              <a:t>Filippi</a:t>
            </a:r>
            <a:r>
              <a:rPr lang="en-US" sz="1100" dirty="0"/>
              <a:t>, J. A. Rueda, and R. Ruffini, Last stable orbit around rapidly rotating neutron stars, 96(2), 024046 (July 2017).</a:t>
            </a:r>
            <a:endParaRPr lang="es-CO" sz="11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14C7AED-48D7-D3D1-9B1C-46D79E2E41E3}"/>
              </a:ext>
            </a:extLst>
          </p:cNvPr>
          <p:cNvSpPr txBox="1"/>
          <p:nvPr/>
        </p:nvSpPr>
        <p:spPr>
          <a:xfrm>
            <a:off x="0" y="6344693"/>
            <a:ext cx="83660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D. Lai and S. L. Shapiro, Gravitational Radiation from Rapidly Rotating Nascent Neutron Stars, 442, 259 (Mar. 1995).</a:t>
            </a:r>
            <a:endParaRPr lang="es-CO" sz="1100" dirty="0"/>
          </a:p>
        </p:txBody>
      </p:sp>
    </p:spTree>
    <p:extLst>
      <p:ext uri="{BB962C8B-B14F-4D97-AF65-F5344CB8AC3E}">
        <p14:creationId xmlns:p14="http://schemas.microsoft.com/office/powerpoint/2010/main" val="2162371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23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934751" y="70555"/>
            <a:ext cx="103224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Actividades 5 y 6</a:t>
            </a:r>
            <a:endParaRPr lang="es-CO" sz="3600" b="0" i="0" u="none" strike="noStrike" cap="none" dirty="0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5E30916-6318-2227-AAF2-878CE94FA67D}"/>
              </a:ext>
            </a:extLst>
          </p:cNvPr>
          <p:cNvSpPr txBox="1"/>
          <p:nvPr/>
        </p:nvSpPr>
        <p:spPr>
          <a:xfrm>
            <a:off x="1759153" y="1038676"/>
            <a:ext cx="8673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/>
              <a:t>Inferir detectabilidad de la fusión de objetos compactos y aprender el lenguaje simbólico que ofrece </a:t>
            </a:r>
            <a:r>
              <a:rPr lang="es-MX" sz="2000" b="1" dirty="0" err="1"/>
              <a:t>Mathematica</a:t>
            </a:r>
            <a:endParaRPr lang="es-CO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B87D26-349F-8722-8FF7-D33B67BB8B53}"/>
              </a:ext>
            </a:extLst>
          </p:cNvPr>
          <p:cNvSpPr txBox="1"/>
          <p:nvPr/>
        </p:nvSpPr>
        <p:spPr>
          <a:xfrm>
            <a:off x="1153551" y="1997839"/>
            <a:ext cx="101036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Se </a:t>
            </a:r>
            <a:r>
              <a:rPr lang="es-MX" b="1" dirty="0"/>
              <a:t>analizará el rango de frecuencias </a:t>
            </a:r>
            <a:r>
              <a:rPr lang="es-MX" dirty="0"/>
              <a:t>en que emiten ondas gravitacionales la fusión de objetos compactos más eficientes y se </a:t>
            </a:r>
            <a:r>
              <a:rPr lang="es-MX" b="1" dirty="0"/>
              <a:t>comparará con el rango en que operan los actuales y futuros detectores</a:t>
            </a:r>
            <a:r>
              <a:rPr lang="es-MX" dirty="0"/>
              <a:t>. Para estimar la </a:t>
            </a:r>
            <a:r>
              <a:rPr lang="es-MX" b="1" dirty="0"/>
              <a:t>detectabilidad y el modelamiento del remanente</a:t>
            </a:r>
            <a:r>
              <a:rPr lang="es-MX" dirty="0"/>
              <a:t> se utilizará el lenguaje de programación </a:t>
            </a:r>
            <a:r>
              <a:rPr lang="es-MX" b="1" dirty="0"/>
              <a:t>Python</a:t>
            </a:r>
            <a:r>
              <a:rPr lang="es-MX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Debido a las </a:t>
            </a:r>
            <a:r>
              <a:rPr lang="es-MX" b="1" dirty="0"/>
              <a:t>extensas relaciones tensoriales </a:t>
            </a:r>
            <a:r>
              <a:rPr lang="es-MX" dirty="0"/>
              <a:t>que pueden resultar de este estudio, se aprenderá a manejar el </a:t>
            </a:r>
            <a:r>
              <a:rPr lang="es-MX" b="1" dirty="0"/>
              <a:t>lenguaje simbólico </a:t>
            </a:r>
            <a:r>
              <a:rPr lang="es-MX" dirty="0"/>
              <a:t>que provee la herramienta computacional </a:t>
            </a:r>
            <a:r>
              <a:rPr lang="es-MX" b="1" dirty="0" err="1"/>
              <a:t>Wolfram</a:t>
            </a:r>
            <a:r>
              <a:rPr lang="es-MX" b="1" dirty="0"/>
              <a:t> </a:t>
            </a:r>
            <a:r>
              <a:rPr lang="es-MX" b="1" dirty="0" err="1"/>
              <a:t>Mathematica</a:t>
            </a:r>
            <a:r>
              <a:rPr lang="es-MX" dirty="0"/>
              <a:t>, para resolver dichas ecuaciones. 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7DD1C83-FE75-7028-F947-FAABD4787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264" y="4466071"/>
            <a:ext cx="1754651" cy="1796932"/>
          </a:xfrm>
          <a:prstGeom prst="rect">
            <a:avLst/>
          </a:prstGeom>
        </p:spPr>
      </p:pic>
      <p:pic>
        <p:nvPicPr>
          <p:cNvPr id="1026" name="Picture 2" descr="upload.wikimedia.org/wikipedia/commons/thumb/c/c3/...">
            <a:extLst>
              <a:ext uri="{FF2B5EF4-FFF2-40B4-BE49-F238E27FC236}">
                <a16:creationId xmlns:a16="http://schemas.microsoft.com/office/drawing/2014/main" id="{20A6E58B-4C68-D941-98F0-DE61D79B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549" y="4770201"/>
            <a:ext cx="1356363" cy="149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500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24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934751" y="70555"/>
            <a:ext cx="103224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Actividades 7 y8</a:t>
            </a:r>
            <a:endParaRPr lang="es-CO" sz="3600" b="0" i="0" u="none" strike="noStrike" cap="none" dirty="0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5E30916-6318-2227-AAF2-878CE94FA67D}"/>
              </a:ext>
            </a:extLst>
          </p:cNvPr>
          <p:cNvSpPr txBox="1"/>
          <p:nvPr/>
        </p:nvSpPr>
        <p:spPr>
          <a:xfrm>
            <a:off x="1759153" y="1038676"/>
            <a:ext cx="86736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/>
              <a:t>Elaboración de la propuesta de grado y sustentación del informe final</a:t>
            </a:r>
            <a:endParaRPr lang="es-CO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B87D26-349F-8722-8FF7-D33B67BB8B53}"/>
              </a:ext>
            </a:extLst>
          </p:cNvPr>
          <p:cNvSpPr txBox="1"/>
          <p:nvPr/>
        </p:nvSpPr>
        <p:spPr>
          <a:xfrm>
            <a:off x="1153551" y="1997839"/>
            <a:ext cx="101036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Se presentará el problema a trabajar exponiendo los elementos teóricos necesarios para su compresión y las motivaciones de una posible solución.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Se elaborará el informe final para presentar los resultados alcanzados y sustentarlos públicamente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31065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25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934751" y="70555"/>
            <a:ext cx="103224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Cronograma</a:t>
            </a:r>
            <a:endParaRPr lang="es-CO" sz="3600" b="0" i="0" u="none" strike="noStrike" cap="none" dirty="0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83C9012-A4B5-C2FC-45CF-4FB59BA08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612" y="1414169"/>
            <a:ext cx="5438775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08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26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2216584" y="70555"/>
            <a:ext cx="775883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0" u="none" strike="noStrike" cap="none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Transformaciones de gauge</a:t>
            </a:r>
            <a:endParaRPr lang="es-CO" sz="3600" b="0" i="0" u="none" strike="noStrike" cap="none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1797754-BA2C-53F8-5A80-51366E55B781}"/>
              </a:ext>
            </a:extLst>
          </p:cNvPr>
          <p:cNvSpPr txBox="1"/>
          <p:nvPr/>
        </p:nvSpPr>
        <p:spPr>
          <a:xfrm>
            <a:off x="612795" y="1065849"/>
            <a:ext cx="109664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i="1" dirty="0"/>
              <a:t> Una transformación de gauge es una </a:t>
            </a:r>
            <a:r>
              <a:rPr lang="es-MX" b="1" i="1" dirty="0"/>
              <a:t>transformación de algún grado de libertad</a:t>
            </a:r>
            <a:r>
              <a:rPr lang="es-MX" i="1" dirty="0"/>
              <a:t> interno, que </a:t>
            </a:r>
            <a:r>
              <a:rPr lang="es-MX" b="1" i="1" dirty="0"/>
              <a:t>no modifica ninguna propiedad observable física</a:t>
            </a:r>
            <a:endParaRPr lang="es-CO" b="1" i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02D9EC0-6D5A-87B1-DFDB-675B8C3DAB60}"/>
              </a:ext>
            </a:extLst>
          </p:cNvPr>
          <p:cNvSpPr txBox="1"/>
          <p:nvPr/>
        </p:nvSpPr>
        <p:spPr>
          <a:xfrm>
            <a:off x="609600" y="5010631"/>
            <a:ext cx="10969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i="1"/>
              <a:t>En este caso </a:t>
            </a:r>
            <a:r>
              <a:rPr lang="es-MX" b="1" i="1"/>
              <a:t>la conservación de la energía admite una formulación en términos del tensor energía impulso</a:t>
            </a:r>
            <a:r>
              <a:rPr lang="es-MX" i="1"/>
              <a:t> que es una </a:t>
            </a:r>
            <a:r>
              <a:rPr lang="es-MX" b="1" i="1"/>
              <a:t>restricción</a:t>
            </a:r>
            <a:r>
              <a:rPr lang="es-MX" i="1"/>
              <a:t> </a:t>
            </a:r>
            <a:r>
              <a:rPr lang="es-MX" b="1" i="1"/>
              <a:t>sobre cómo se distribuye el campo</a:t>
            </a:r>
            <a:r>
              <a:rPr lang="es-MX" i="1"/>
              <a:t> a lo largo del espacio tiempo:</a:t>
            </a:r>
            <a:endParaRPr lang="es-CO" i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AE1FF87F-CD7F-A920-48B9-CE2CFB06C7BA}"/>
                  </a:ext>
                </a:extLst>
              </p:cNvPr>
              <p:cNvSpPr txBox="1"/>
              <p:nvPr/>
            </p:nvSpPr>
            <p:spPr>
              <a:xfrm>
                <a:off x="1207379" y="5792151"/>
                <a:ext cx="6100548" cy="8034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p>
                        </m:den>
                      </m:f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=0                      </m:t>
                      </m:r>
                      <m:sSup>
                        <m:sSupPr>
                          <m:ctrlPr>
                            <a:rPr lang="es-MX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</m:e>
                        <m:sup>
                          <m:r>
                            <a:rPr lang="es-MX" sz="2400" i="1">
                              <a:latin typeface="Cambria Math" panose="02040503050406030204" pitchFamily="18" charset="0"/>
                            </a:rPr>
                            <m:t>𝛼𝛽</m:t>
                          </m:r>
                        </m:sup>
                      </m:sSup>
                      <m:sSub>
                        <m:sSubPr>
                          <m:ctrlPr>
                            <a:rPr lang="es-MX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i="1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  <m:sub>
                          <m:r>
                            <a:rPr lang="es-MX" sz="2400" i="1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s-MX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CO" sz="2400"/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AE1FF87F-CD7F-A920-48B9-CE2CFB06C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379" y="5792151"/>
                <a:ext cx="6100548" cy="8034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194FD128-CF49-570E-3B17-B5BE4AF0FBDF}"/>
                  </a:ext>
                </a:extLst>
              </p:cNvPr>
              <p:cNvSpPr txBox="1"/>
              <p:nvPr/>
            </p:nvSpPr>
            <p:spPr>
              <a:xfrm>
                <a:off x="-1337353" y="2126365"/>
                <a:ext cx="611086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 →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194FD128-CF49-570E-3B17-B5BE4AF0FB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37353" y="2126365"/>
                <a:ext cx="6110868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E359C394-2781-E104-4A59-337FEDF257C3}"/>
                  </a:ext>
                </a:extLst>
              </p:cNvPr>
              <p:cNvSpPr txBox="1"/>
              <p:nvPr/>
            </p:nvSpPr>
            <p:spPr>
              <a:xfrm>
                <a:off x="5878966" y="2111488"/>
                <a:ext cx="6534614" cy="4914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 →</m:t>
                      </m:r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−(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CO" sz="240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E359C394-2781-E104-4A59-337FEDF25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966" y="2111488"/>
                <a:ext cx="6534614" cy="491417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adroTexto 7">
            <a:extLst>
              <a:ext uri="{FF2B5EF4-FFF2-40B4-BE49-F238E27FC236}">
                <a16:creationId xmlns:a16="http://schemas.microsoft.com/office/drawing/2014/main" id="{5563BF32-CDDC-E083-5BA6-F02EC38D7AC4}"/>
              </a:ext>
            </a:extLst>
          </p:cNvPr>
          <p:cNvSpPr txBox="1"/>
          <p:nvPr/>
        </p:nvSpPr>
        <p:spPr>
          <a:xfrm>
            <a:off x="3543812" y="1956963"/>
            <a:ext cx="255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i="1"/>
              <a:t>Entonces a primer orden</a:t>
            </a:r>
            <a:endParaRPr lang="es-CO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000C2FA9-51CC-115F-73E6-D5F921479FA9}"/>
              </a:ext>
            </a:extLst>
          </p:cNvPr>
          <p:cNvCxnSpPr/>
          <p:nvPr/>
        </p:nvCxnSpPr>
        <p:spPr>
          <a:xfrm>
            <a:off x="3543812" y="2357196"/>
            <a:ext cx="25521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2E0BADD1-A711-A45A-E1CA-4A3D9D63A5D2}"/>
                  </a:ext>
                </a:extLst>
              </p:cNvPr>
              <p:cNvSpPr txBox="1"/>
              <p:nvPr/>
            </p:nvSpPr>
            <p:spPr>
              <a:xfrm>
                <a:off x="-2227665" y="2951455"/>
                <a:ext cx="6110868" cy="4831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 →</m:t>
                      </m:r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</m:oMath>
                  </m:oMathPara>
                </a14:m>
                <a:endParaRPr lang="es-CO" sz="240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2E0BADD1-A711-A45A-E1CA-4A3D9D63A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27665" y="2951455"/>
                <a:ext cx="6110868" cy="4831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7D671B4C-CD72-0E48-7CDE-BB09085C56AC}"/>
              </a:ext>
            </a:extLst>
          </p:cNvPr>
          <p:cNvCxnSpPr>
            <a:cxnSpLocks/>
          </p:cNvCxnSpPr>
          <p:nvPr/>
        </p:nvCxnSpPr>
        <p:spPr>
          <a:xfrm>
            <a:off x="1769631" y="3193028"/>
            <a:ext cx="83975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E65FAF84-3687-9B80-2BFA-30764DF29717}"/>
                  </a:ext>
                </a:extLst>
              </p:cNvPr>
              <p:cNvSpPr txBox="1"/>
              <p:nvPr/>
            </p:nvSpPr>
            <p:spPr>
              <a:xfrm>
                <a:off x="1819923" y="2927788"/>
                <a:ext cx="7326350" cy="5310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sup>
                      </m:sSubSup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sup>
                      </m:sSubSup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𝜌𝜎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s-CO" sz="240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E65FAF84-3687-9B80-2BFA-30764DF2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923" y="2927788"/>
                <a:ext cx="7326350" cy="5310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9B0AB711-B3D9-37B6-27CD-358BBE6D468B}"/>
              </a:ext>
            </a:extLst>
          </p:cNvPr>
          <p:cNvCxnSpPr>
            <a:cxnSpLocks/>
          </p:cNvCxnSpPr>
          <p:nvPr/>
        </p:nvCxnSpPr>
        <p:spPr>
          <a:xfrm>
            <a:off x="8092065" y="3193028"/>
            <a:ext cx="62818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339EFA7A-E8B8-C9DA-1B29-8F4D4C978F1C}"/>
                  </a:ext>
                </a:extLst>
              </p:cNvPr>
              <p:cNvSpPr txBox="1"/>
              <p:nvPr/>
            </p:nvSpPr>
            <p:spPr>
              <a:xfrm>
                <a:off x="8678798" y="2883376"/>
                <a:ext cx="3487141" cy="5310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sup>
                      </m:sSubSup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sup>
                      </m:sSubSup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𝜌𝜎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s-CO" sz="2400"/>
              </a:p>
            </p:txBody>
          </p:sp>
        </mc:Choice>
        <mc:Fallback xmlns="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339EFA7A-E8B8-C9DA-1B29-8F4D4C978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8798" y="2883376"/>
                <a:ext cx="3487141" cy="5310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7F1F538A-49B7-C8E7-33D8-01E14B8D9680}"/>
                  </a:ext>
                </a:extLst>
              </p:cNvPr>
              <p:cNvSpPr txBox="1"/>
              <p:nvPr/>
            </p:nvSpPr>
            <p:spPr>
              <a:xfrm>
                <a:off x="609600" y="3613495"/>
                <a:ext cx="10969603" cy="6686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i="1"/>
                  <a:t>Se puede demostrar que el tensor de Riemann es invariante ante transformaciones de gauge. Las ecuaciones de Einstein perturbadas a primer orden 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s-MX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MX" i="1"/>
                  <a:t> son las siguientes:</a:t>
                </a:r>
                <a:endParaRPr lang="es-CO"/>
              </a:p>
            </p:txBody>
          </p:sp>
        </mc:Choice>
        <mc:Fallback xmlns="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7F1F538A-49B7-C8E7-33D8-01E14B8D9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613495"/>
                <a:ext cx="10969603" cy="668645"/>
              </a:xfrm>
              <a:prstGeom prst="rect">
                <a:avLst/>
              </a:prstGeom>
              <a:blipFill>
                <a:blip r:embed="rId9"/>
                <a:stretch>
                  <a:fillRect t="-5505" b="-11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468BB357-A48E-BBCB-8E65-74F2F79BBBF8}"/>
                  </a:ext>
                </a:extLst>
              </p:cNvPr>
              <p:cNvSpPr txBox="1"/>
              <p:nvPr/>
            </p:nvSpPr>
            <p:spPr>
              <a:xfrm>
                <a:off x="1207379" y="4224262"/>
                <a:ext cx="9774044" cy="7863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□</m:t>
                              </m:r>
                              <m:acc>
                                <m:accPr>
                                  <m:chr m:val="̅"/>
                                  <m:ctrlP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</m:e>
                      </m:box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sup>
                      </m:sSup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sup>
                      </m:sSup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𝜌𝜎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sup>
                      </m:sSup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𝜇𝜌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sup>
                      </m:sSup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𝜈𝜌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s-CO" sz="2400"/>
              </a:p>
            </p:txBody>
          </p:sp>
        </mc:Choice>
        <mc:Fallback xmlns="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468BB357-A48E-BBCB-8E65-74F2F79BB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379" y="4224262"/>
                <a:ext cx="9774044" cy="78636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A40A3170-62C0-6C11-E3F0-819BF4233EED}"/>
              </a:ext>
            </a:extLst>
          </p:cNvPr>
          <p:cNvCxnSpPr>
            <a:cxnSpLocks/>
          </p:cNvCxnSpPr>
          <p:nvPr/>
        </p:nvCxnSpPr>
        <p:spPr>
          <a:xfrm>
            <a:off x="3881090" y="6193863"/>
            <a:ext cx="73340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B6FF2972-11EB-E59A-3A58-2C7EF11B9F5B}"/>
              </a:ext>
            </a:extLst>
          </p:cNvPr>
          <p:cNvCxnSpPr>
            <a:cxnSpLocks/>
          </p:cNvCxnSpPr>
          <p:nvPr/>
        </p:nvCxnSpPr>
        <p:spPr>
          <a:xfrm>
            <a:off x="6574525" y="6193863"/>
            <a:ext cx="73340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E5F8D216-A1D2-8B6F-EB1E-31315EDAEA65}"/>
                  </a:ext>
                </a:extLst>
              </p:cNvPr>
              <p:cNvSpPr txBox="1"/>
              <p:nvPr/>
            </p:nvSpPr>
            <p:spPr>
              <a:xfrm>
                <a:off x="6574525" y="5792151"/>
                <a:ext cx="4744843" cy="7863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i="1" smtClean="0">
                          <a:latin typeface="Cambria Math" panose="02040503050406030204" pitchFamily="18" charset="0"/>
                        </a:rPr>
                        <m:t>□</m:t>
                      </m:r>
                      <m:box>
                        <m:boxPr>
                          <m:ctrlPr>
                            <a:rPr lang="es-MX" sz="240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</m:e>
                      </m:box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s-CO" sz="2400"/>
              </a:p>
            </p:txBody>
          </p:sp>
        </mc:Choice>
        <mc:Fallback xmlns="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E5F8D216-A1D2-8B6F-EB1E-31315EDAE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4525" y="5792151"/>
                <a:ext cx="4744843" cy="78636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2594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27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3738624" y="70555"/>
            <a:ext cx="471475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0" u="none" strike="noStrike" cap="none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Funciones de Green</a:t>
            </a:r>
            <a:endParaRPr lang="es-CO" sz="3600" b="0" i="0" u="none" strike="noStrike" cap="none" dirty="0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2B4F08FC-DD9A-1423-BC03-56E16D1A3205}"/>
                  </a:ext>
                </a:extLst>
              </p:cNvPr>
              <p:cNvSpPr txBox="1"/>
              <p:nvPr/>
            </p:nvSpPr>
            <p:spPr>
              <a:xfrm>
                <a:off x="1220449" y="1209675"/>
                <a:ext cx="9751102" cy="1595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MX" i="1" dirty="0"/>
                  <a:t>Una función de Green es una </a:t>
                </a:r>
                <a:r>
                  <a:rPr lang="es-MX" b="1" i="1" dirty="0"/>
                  <a:t>función matemática</a:t>
                </a:r>
                <a:r>
                  <a:rPr lang="es-MX" i="1" dirty="0"/>
                  <a:t> usada como núcleo de un operador lineal integral y </a:t>
                </a:r>
                <a:r>
                  <a:rPr lang="es-MX" b="1" i="1" dirty="0"/>
                  <a:t>usada en la resolución de ecuaciones diferenciales no homogéneas</a:t>
                </a:r>
                <a:r>
                  <a:rPr lang="es-MX" i="1" dirty="0"/>
                  <a:t> con </a:t>
                </a:r>
                <a:r>
                  <a:rPr lang="es-MX" b="1" i="1" dirty="0"/>
                  <a:t>condiciones de contorno especificadas</a:t>
                </a:r>
                <a:r>
                  <a:rPr lang="es-MX" i="1" dirty="0"/>
                  <a:t>. En este caso la condición es que </a:t>
                </a:r>
                <a:r>
                  <a:rPr lang="es-MX" b="1" i="1" dirty="0"/>
                  <a:t>no hay radiación entrante proveniente del infinito. </a:t>
                </a:r>
              </a:p>
              <a:p>
                <a:pPr algn="just"/>
                <a:endParaRPr lang="es-MX" b="1" i="1" dirty="0"/>
              </a:p>
              <a:p>
                <a:pPr algn="just"/>
                <a:r>
                  <a:rPr lang="es-MX" i="1" dirty="0"/>
                  <a:t>La función de Green de la versión escalar  de la ecuación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□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s-MX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MX" sz="18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s-MX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s-MX" sz="18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s-MX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sSup>
                          <m:sSupPr>
                            <m:ctrlPr>
                              <a:rPr lang="es-MX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MX" sz="1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s-MX" sz="1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s-MX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</m:oMath>
                </a14:m>
                <a:r>
                  <a:rPr lang="es-CO" i="1" dirty="0"/>
                  <a:t> viene dada por:</a:t>
                </a:r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2B4F08FC-DD9A-1423-BC03-56E16D1A3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449" y="1209675"/>
                <a:ext cx="9751102" cy="1595245"/>
              </a:xfrm>
              <a:prstGeom prst="rect">
                <a:avLst/>
              </a:prstGeom>
              <a:blipFill>
                <a:blip r:embed="rId3"/>
                <a:stretch>
                  <a:fillRect l="-500" t="-1908" r="-563" b="-1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86FD8725-8D0B-84EF-2357-8DD474F3AC33}"/>
                  </a:ext>
                </a:extLst>
              </p:cNvPr>
              <p:cNvSpPr txBox="1"/>
              <p:nvPr/>
            </p:nvSpPr>
            <p:spPr>
              <a:xfrm>
                <a:off x="-370469" y="3276254"/>
                <a:ext cx="61055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ox>
                            <m:box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box>
                                <m:boxPr>
                                  <m:ctrlP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  <m:t>□</m:t>
                                  </m:r>
                                </m:e>
                              </m:box>
                            </m:e>
                          </m:box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86FD8725-8D0B-84EF-2357-8DD474F3A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0469" y="3276254"/>
                <a:ext cx="6105524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34FAF718-B7A3-5E78-DF9E-F0C86186334F}"/>
                  </a:ext>
                </a:extLst>
              </p:cNvPr>
              <p:cNvSpPr txBox="1"/>
              <p:nvPr/>
            </p:nvSpPr>
            <p:spPr>
              <a:xfrm>
                <a:off x="3354416" y="3071037"/>
                <a:ext cx="6104020" cy="872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d>
                                <m:d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𝑟𝑒𝑡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MX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MX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s-MX" sz="24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34FAF718-B7A3-5E78-DF9E-F0C861863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416" y="3071037"/>
                <a:ext cx="6104020" cy="8720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2DD86837-2E00-B7F7-E529-0AE29AB19103}"/>
                  </a:ext>
                </a:extLst>
              </p:cNvPr>
              <p:cNvSpPr txBox="1"/>
              <p:nvPr/>
            </p:nvSpPr>
            <p:spPr>
              <a:xfrm>
                <a:off x="6805592" y="3025075"/>
                <a:ext cx="6104020" cy="807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𝑟𝑒𝑡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MX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2DD86837-2E00-B7F7-E529-0AE29AB19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592" y="3025075"/>
                <a:ext cx="6104020" cy="8078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2DEC9662-FFCD-55DB-4D66-E6D67F3609E2}"/>
                  </a:ext>
                </a:extLst>
              </p:cNvPr>
              <p:cNvSpPr txBox="1"/>
              <p:nvPr/>
            </p:nvSpPr>
            <p:spPr>
              <a:xfrm>
                <a:off x="2508345" y="4190256"/>
                <a:ext cx="7175309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</m:e>
                        <m:sub>
                          <m:r>
                            <a:rPr lang="es-MX" sz="24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MX" sz="2400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p>
                              <m:r>
                                <a:rPr lang="es-MX" sz="2400" b="0" i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∫</m:t>
                      </m:r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𝜇𝜈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𝑟𝑒𝑡</m:t>
                                      </m:r>
                                    </m:sub>
                                  </m:s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sz="24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MX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sz="24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den>
                          </m:f>
                        </m:e>
                      </m:d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2DEC9662-FFCD-55DB-4D66-E6D67F360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345" y="4190256"/>
                <a:ext cx="7175309" cy="9221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8806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28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1514622" y="70555"/>
            <a:ext cx="103224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Radiación con cuadrupolo en la masa</a:t>
            </a:r>
            <a:endParaRPr lang="es-CO" sz="3600" b="0" i="0" u="none" strike="noStrike" cap="none" dirty="0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5234FA77-043E-5BA3-3306-3638D9056792}"/>
                  </a:ext>
                </a:extLst>
              </p:cNvPr>
              <p:cNvSpPr txBox="1"/>
              <p:nvPr/>
            </p:nvSpPr>
            <p:spPr>
              <a:xfrm>
                <a:off x="3049131" y="1027112"/>
                <a:ext cx="6093724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𝑘𝑙</m:t>
                              </m:r>
                            </m:sup>
                          </m:s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𝑘𝑙</m:t>
                              </m:r>
                            </m:sup>
                          </m:sSup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b>
                          </m:sSub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p>
                      </m:sSup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5234FA77-043E-5BA3-3306-3638D9056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131" y="1027112"/>
                <a:ext cx="6093724" cy="9221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1E740F3E-EBE3-9694-F9B4-923F17206967}"/>
                  </a:ext>
                </a:extLst>
              </p:cNvPr>
              <p:cNvSpPr txBox="1"/>
              <p:nvPr/>
            </p:nvSpPr>
            <p:spPr>
              <a:xfrm>
                <a:off x="2254148" y="2189000"/>
                <a:ext cx="7683689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𝑘𝑘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=∫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MX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1E740F3E-EBE3-9694-F9B4-923F17206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148" y="2189000"/>
                <a:ext cx="7683689" cy="7861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8871A88-580E-0E1B-0445-93ED6B5A3557}"/>
                  </a:ext>
                </a:extLst>
              </p:cNvPr>
              <p:cNvSpPr txBox="1"/>
              <p:nvPr/>
            </p:nvSpPr>
            <p:spPr>
              <a:xfrm>
                <a:off x="1911223" y="3214889"/>
                <a:ext cx="8369537" cy="78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𝑇𝑇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s-MX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𝑞𝑢𝑎𝑑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b>
                      </m:sSub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acc>
                        </m:e>
                      </m:d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b>
                      </m:sSub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̈"/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𝑇𝑇</m:t>
                          </m:r>
                        </m:sup>
                      </m:sSubSup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8871A88-580E-0E1B-0445-93ED6B5A3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223" y="3214889"/>
                <a:ext cx="8369537" cy="787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3A5D34EC-B14E-B832-5D3B-D8C1F14F8FC3}"/>
                  </a:ext>
                </a:extLst>
              </p:cNvPr>
              <p:cNvSpPr txBox="1"/>
              <p:nvPr/>
            </p:nvSpPr>
            <p:spPr>
              <a:xfrm>
                <a:off x="-694089" y="4993106"/>
                <a:ext cx="6105378" cy="1020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𝑑𝑃</m:t>
                                  </m:r>
                                </m:num>
                                <m:den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s-MX" sz="2400" b="0" i="0" smtClean="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</m:acc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𝑞𝑢𝑎𝑑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es-CO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𝑇𝑇</m:t>
                          </m:r>
                        </m:sup>
                      </m:sSubSup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es-CO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𝑇𝑇</m:t>
                          </m:r>
                        </m:sup>
                      </m:sSub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&gt; 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3A5D34EC-B14E-B832-5D3B-D8C1F14F8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94089" y="4993106"/>
                <a:ext cx="6105378" cy="10203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4D157099-3E9F-C959-5ACE-D176D1028222}"/>
                  </a:ext>
                </a:extLst>
              </p:cNvPr>
              <p:cNvSpPr txBox="1"/>
              <p:nvPr/>
            </p:nvSpPr>
            <p:spPr>
              <a:xfrm>
                <a:off x="9095880" y="5266642"/>
                <a:ext cx="2741240" cy="4732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̃"/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acc>
                      <m:r>
                        <a:rPr lang="es-MX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MX" sz="2400" b="0" i="0" smtClean="0">
                          <a:latin typeface="Cambria Math" panose="02040503050406030204" pitchFamily="18" charset="0"/>
                        </a:rPr>
                        <m:t>d</m:t>
                      </m:r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4D157099-3E9F-C959-5ACE-D176D1028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880" y="5266642"/>
                <a:ext cx="2741240" cy="473271"/>
              </a:xfrm>
              <a:prstGeom prst="rect">
                <a:avLst/>
              </a:prstGeom>
              <a:blipFill>
                <a:blip r:embed="rId7"/>
                <a:stretch>
                  <a:fillRect t="-641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36DD5572-B43D-0412-8114-5289E5725244}"/>
                  </a:ext>
                </a:extLst>
              </p:cNvPr>
              <p:cNvSpPr txBox="1"/>
              <p:nvPr/>
            </p:nvSpPr>
            <p:spPr>
              <a:xfrm>
                <a:off x="4821333" y="4886795"/>
                <a:ext cx="3615126" cy="1126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36DD5572-B43D-0412-8114-5289E5725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333" y="4886795"/>
                <a:ext cx="3615126" cy="112665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uadroTexto 1">
            <a:extLst>
              <a:ext uri="{FF2B5EF4-FFF2-40B4-BE49-F238E27FC236}">
                <a16:creationId xmlns:a16="http://schemas.microsoft.com/office/drawing/2014/main" id="{EAE73E5B-EF6B-EAEA-705A-D33F770C9414}"/>
              </a:ext>
            </a:extLst>
          </p:cNvPr>
          <p:cNvSpPr txBox="1"/>
          <p:nvPr/>
        </p:nvSpPr>
        <p:spPr>
          <a:xfrm>
            <a:off x="1911221" y="4157014"/>
            <a:ext cx="8369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i="1" dirty="0"/>
              <a:t>A partir de la anterior expresión se puede estimar la potencia emitida en forma de radiación gravitacional por un sistema binario de masas puntuales:</a:t>
            </a:r>
            <a:endParaRPr lang="es-CO" i="1" dirty="0"/>
          </a:p>
        </p:txBody>
      </p:sp>
    </p:spTree>
    <p:extLst>
      <p:ext uri="{BB962C8B-B14F-4D97-AF65-F5344CB8AC3E}">
        <p14:creationId xmlns:p14="http://schemas.microsoft.com/office/powerpoint/2010/main" val="5868319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29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3738624" y="70555"/>
            <a:ext cx="471475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0" u="none" strike="noStrike" cap="none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Elipsoides de Riemann</a:t>
            </a:r>
            <a:endParaRPr lang="es-CO" sz="3600" b="0" i="0" u="none" strike="noStrike" cap="none" dirty="0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1B8528F1-AB1B-8C4C-95B5-554DF488A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477" y="2774666"/>
            <a:ext cx="3641243" cy="294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57B79B6-EAA2-8D3A-2902-E95867F1F4C5}"/>
              </a:ext>
            </a:extLst>
          </p:cNvPr>
          <p:cNvSpPr txBox="1"/>
          <p:nvPr/>
        </p:nvSpPr>
        <p:spPr>
          <a:xfrm>
            <a:off x="1139620" y="2774666"/>
            <a:ext cx="51980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dirty="0"/>
              <a:t>Tipo S (modelamiento de remanentes estelares):</a:t>
            </a:r>
          </a:p>
          <a:p>
            <a:pPr algn="just"/>
            <a:endParaRPr lang="es-MX" i="1" dirty="0"/>
          </a:p>
          <a:p>
            <a:pPr algn="just"/>
            <a:r>
              <a:rPr lang="es-MX" i="1" dirty="0"/>
              <a:t>Son </a:t>
            </a:r>
            <a:r>
              <a:rPr lang="es-MX" b="1" i="1" dirty="0"/>
              <a:t>objetos </a:t>
            </a:r>
            <a:r>
              <a:rPr lang="es-MX" b="1" i="1" dirty="0" err="1"/>
              <a:t>autogravitantes</a:t>
            </a:r>
            <a:r>
              <a:rPr lang="es-MX" b="1" i="1" dirty="0"/>
              <a:t> </a:t>
            </a:r>
            <a:r>
              <a:rPr lang="es-MX" i="1" dirty="0"/>
              <a:t>los cuales </a:t>
            </a:r>
            <a:r>
              <a:rPr lang="es-MX" b="1" i="1" dirty="0"/>
              <a:t>mantienen su forma</a:t>
            </a:r>
            <a:r>
              <a:rPr lang="es-MX" i="1" dirty="0"/>
              <a:t> debido a la </a:t>
            </a:r>
            <a:r>
              <a:rPr lang="es-MX" b="1" i="1" dirty="0"/>
              <a:t>rotación y movimientos internos</a:t>
            </a:r>
            <a:r>
              <a:rPr lang="es-MX" i="1" dirty="0"/>
              <a:t>, tal que </a:t>
            </a:r>
            <a:r>
              <a:rPr lang="es-MX" b="1" i="1" dirty="0"/>
              <a:t>la vorticidad está en la misma dirección que la velocidad angular</a:t>
            </a:r>
            <a:endParaRPr lang="es-CO" b="1" i="1" dirty="0"/>
          </a:p>
        </p:txBody>
      </p:sp>
    </p:spTree>
    <p:extLst>
      <p:ext uri="{BB962C8B-B14F-4D97-AF65-F5344CB8AC3E}">
        <p14:creationId xmlns:p14="http://schemas.microsoft.com/office/powerpoint/2010/main" val="369223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3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1490330" y="125030"/>
            <a:ext cx="103224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Generación de ondas gravitacionales por fuentes de campo débil</a:t>
            </a:r>
            <a:endParaRPr lang="es-CO" sz="2800" b="0" i="0" u="none" strike="noStrike" cap="none" dirty="0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ítulo 4">
                <a:extLst>
                  <a:ext uri="{FF2B5EF4-FFF2-40B4-BE49-F238E27FC236}">
                    <a16:creationId xmlns:a16="http://schemas.microsoft.com/office/drawing/2014/main" id="{4C80B720-93BC-CF10-7030-04CE22C18182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618013" y="1723982"/>
                <a:ext cx="3598458" cy="717826"/>
              </a:xfr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2" name="Subtítulo 4">
                <a:extLst>
                  <a:ext uri="{FF2B5EF4-FFF2-40B4-BE49-F238E27FC236}">
                    <a16:creationId xmlns:a16="http://schemas.microsoft.com/office/drawing/2014/main" id="{4C80B720-93BC-CF10-7030-04CE22C181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618013" y="1723982"/>
                <a:ext cx="3598458" cy="717826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EFAA589C-BDEF-4D06-7F23-DEAE8772726C}"/>
                  </a:ext>
                </a:extLst>
              </p:cNvPr>
              <p:cNvSpPr txBox="1"/>
              <p:nvPr/>
            </p:nvSpPr>
            <p:spPr>
              <a:xfrm>
                <a:off x="3189477" y="1837316"/>
                <a:ext cx="6093724" cy="4914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EFAA589C-BDEF-4D06-7F23-DEAE87727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477" y="1837316"/>
                <a:ext cx="6093724" cy="491417"/>
              </a:xfrm>
              <a:prstGeom prst="rect">
                <a:avLst/>
              </a:prstGeom>
              <a:blipFill>
                <a:blip r:embed="rId5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1B343D9E-4B0B-11EF-EDB5-7AC540C85DB7}"/>
                  </a:ext>
                </a:extLst>
              </p:cNvPr>
              <p:cNvSpPr txBox="1"/>
              <p:nvPr/>
            </p:nvSpPr>
            <p:spPr>
              <a:xfrm>
                <a:off x="8874907" y="1837186"/>
                <a:ext cx="1655925" cy="4914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|≪1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1B343D9E-4B0B-11EF-EDB5-7AC540C85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4907" y="1837186"/>
                <a:ext cx="1655925" cy="491417"/>
              </a:xfrm>
              <a:prstGeom prst="rect">
                <a:avLst/>
              </a:prstGeom>
              <a:blipFill>
                <a:blip r:embed="rId6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90BE2B16-FCFD-848B-161E-D5A776643979}"/>
                  </a:ext>
                </a:extLst>
              </p:cNvPr>
              <p:cNvSpPr txBox="1"/>
              <p:nvPr/>
            </p:nvSpPr>
            <p:spPr>
              <a:xfrm>
                <a:off x="1804421" y="2999452"/>
                <a:ext cx="2769356" cy="7911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90BE2B16-FCFD-848B-161E-D5A776643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421" y="2999452"/>
                <a:ext cx="2769356" cy="7911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51C40C08-1E2F-F582-B187-B84C08231E7C}"/>
                  </a:ext>
                </a:extLst>
              </p:cNvPr>
              <p:cNvSpPr txBox="1"/>
              <p:nvPr/>
            </p:nvSpPr>
            <p:spPr>
              <a:xfrm>
                <a:off x="7095909" y="3004262"/>
                <a:ext cx="2910949" cy="7863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i="1" smtClean="0">
                          <a:latin typeface="Cambria Math" panose="02040503050406030204" pitchFamily="18" charset="0"/>
                        </a:rPr>
                        <m:t>□</m:t>
                      </m:r>
                      <m:box>
                        <m:boxPr>
                          <m:ctrlPr>
                            <a:rPr lang="es-MX" sz="240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</m:e>
                      </m:box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51C40C08-1E2F-F582-B187-B84C08231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909" y="3004262"/>
                <a:ext cx="2910949" cy="7863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>
            <a:extLst>
              <a:ext uri="{FF2B5EF4-FFF2-40B4-BE49-F238E27FC236}">
                <a16:creationId xmlns:a16="http://schemas.microsoft.com/office/drawing/2014/main" id="{3B46E07E-5B72-E2F9-EB8A-46CEB91ECA70}"/>
              </a:ext>
            </a:extLst>
          </p:cNvPr>
          <p:cNvSpPr txBox="1"/>
          <p:nvPr/>
        </p:nvSpPr>
        <p:spPr>
          <a:xfrm>
            <a:off x="2200134" y="3808102"/>
            <a:ext cx="77917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i="1" dirty="0"/>
              <a:t>La solución de la anterior ecuación se puede expresar de la siguiente manera: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215E60B-B483-DD43-371E-F34674E605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2629" y="4174258"/>
            <a:ext cx="2570199" cy="26837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4CB6926B-8C34-27FE-0A04-BEDCF0358F60}"/>
                  </a:ext>
                </a:extLst>
              </p:cNvPr>
              <p:cNvSpPr txBox="1"/>
              <p:nvPr/>
            </p:nvSpPr>
            <p:spPr>
              <a:xfrm>
                <a:off x="1592257" y="5690909"/>
                <a:ext cx="2913755" cy="8052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𝑟𝑒𝑡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MX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4CB6926B-8C34-27FE-0A04-BEDCF0358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257" y="5690909"/>
                <a:ext cx="2913755" cy="80528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92A0285F-B06E-E245-D244-F492C8A64BA4}"/>
                  </a:ext>
                </a:extLst>
              </p:cNvPr>
              <p:cNvSpPr txBox="1"/>
              <p:nvPr/>
            </p:nvSpPr>
            <p:spPr>
              <a:xfrm>
                <a:off x="0" y="4448841"/>
                <a:ext cx="7175309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</m:e>
                        <m:sub>
                          <m:r>
                            <a:rPr lang="es-MX" sz="24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MX" sz="2400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p>
                              <m:r>
                                <a:rPr lang="es-MX" sz="2400" b="0" i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∫</m:t>
                      </m:r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𝜇𝜈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𝑟𝑒𝑡</m:t>
                                      </m:r>
                                    </m:sub>
                                  </m:s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sz="24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MX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sz="24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den>
                          </m:f>
                        </m:e>
                      </m:d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92A0285F-B06E-E245-D244-F492C8A64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48841"/>
                <a:ext cx="7175309" cy="92217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88A48445-741A-0185-091C-EED2CFE87687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4573777" y="3395042"/>
            <a:ext cx="2522132" cy="2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7D91C31-99C0-2E71-CB1B-E75EA771F734}"/>
              </a:ext>
            </a:extLst>
          </p:cNvPr>
          <p:cNvSpPr txBox="1"/>
          <p:nvPr/>
        </p:nvSpPr>
        <p:spPr>
          <a:xfrm>
            <a:off x="5507108" y="3055143"/>
            <a:ext cx="655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i="1" dirty="0"/>
              <a:t>L.G</a:t>
            </a:r>
            <a:endParaRPr lang="es-C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E00D295B-BB98-6911-5D14-A4F7DCCBA709}"/>
                  </a:ext>
                </a:extLst>
              </p:cNvPr>
              <p:cNvSpPr txBox="1"/>
              <p:nvPr/>
            </p:nvSpPr>
            <p:spPr>
              <a:xfrm>
                <a:off x="4968871" y="3359068"/>
                <a:ext cx="1731943" cy="4490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s-MX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</m:e>
                        <m:sup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𝛼𝛽</m:t>
                          </m:r>
                        </m:sup>
                      </m:sSup>
                      <m:sSub>
                        <m:sSubPr>
                          <m:ctrlPr>
                            <a:rPr lang="es-MX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s-MX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CO" sz="20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E00D295B-BB98-6911-5D14-A4F7DCCBA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871" y="3359068"/>
                <a:ext cx="1731943" cy="449034"/>
              </a:xfrm>
              <a:prstGeom prst="rect">
                <a:avLst/>
              </a:prstGeom>
              <a:blipFill>
                <a:blip r:embed="rId12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adroTexto 16">
            <a:extLst>
              <a:ext uri="{FF2B5EF4-FFF2-40B4-BE49-F238E27FC236}">
                <a16:creationId xmlns:a16="http://schemas.microsoft.com/office/drawing/2014/main" id="{16BA05E7-175D-73FC-D7C6-D3E7CB2F7848}"/>
              </a:ext>
            </a:extLst>
          </p:cNvPr>
          <p:cNvSpPr txBox="1"/>
          <p:nvPr/>
        </p:nvSpPr>
        <p:spPr>
          <a:xfrm>
            <a:off x="1150535" y="1253476"/>
            <a:ext cx="2349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i="1" dirty="0"/>
              <a:t>Ecuaciones de Einstein</a:t>
            </a:r>
            <a:endParaRPr lang="es-CO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9431094-CABC-8F62-A38D-7AB8F4B291B7}"/>
              </a:ext>
            </a:extLst>
          </p:cNvPr>
          <p:cNvSpPr txBox="1"/>
          <p:nvPr/>
        </p:nvSpPr>
        <p:spPr>
          <a:xfrm>
            <a:off x="3500055" y="1064263"/>
            <a:ext cx="516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i="1" dirty="0"/>
              <a:t>Métrica del espacio-tiempo=métrica de fondo(Minkowski) + perturbación en la métrica</a:t>
            </a:r>
            <a:endParaRPr lang="es-CO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0C1F943-D88B-3AF0-CB37-CB925F56BEEF}"/>
              </a:ext>
            </a:extLst>
          </p:cNvPr>
          <p:cNvSpPr txBox="1"/>
          <p:nvPr/>
        </p:nvSpPr>
        <p:spPr>
          <a:xfrm>
            <a:off x="8521397" y="1087306"/>
            <a:ext cx="2069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i="1" dirty="0"/>
              <a:t>Fuentes de campo débil</a:t>
            </a:r>
            <a:endParaRPr lang="es-CO" dirty="0"/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620880B-2762-5A6B-1947-E789E51A0FA9}"/>
              </a:ext>
            </a:extLst>
          </p:cNvPr>
          <p:cNvCxnSpPr>
            <a:cxnSpLocks/>
          </p:cNvCxnSpPr>
          <p:nvPr/>
        </p:nvCxnSpPr>
        <p:spPr>
          <a:xfrm>
            <a:off x="6254758" y="2317766"/>
            <a:ext cx="0" cy="245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9E64703-93C0-56BF-4E7A-E9157D6F3375}"/>
              </a:ext>
            </a:extLst>
          </p:cNvPr>
          <p:cNvSpPr txBox="1"/>
          <p:nvPr/>
        </p:nvSpPr>
        <p:spPr>
          <a:xfrm>
            <a:off x="1163782" y="2521660"/>
            <a:ext cx="6105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i="1" dirty="0"/>
              <a:t>I</a:t>
            </a:r>
            <a:r>
              <a:rPr lang="es-CO" i="1" dirty="0" err="1"/>
              <a:t>nvariante</a:t>
            </a:r>
            <a:r>
              <a:rPr lang="es-CO" i="1" dirty="0"/>
              <a:t> ante transformaciones de gauge</a:t>
            </a:r>
            <a:endParaRPr lang="es-C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34F33FF8-CA85-C5D7-EA79-656A331F8D7C}"/>
                  </a:ext>
                </a:extLst>
              </p:cNvPr>
              <p:cNvSpPr txBox="1"/>
              <p:nvPr/>
            </p:nvSpPr>
            <p:spPr>
              <a:xfrm>
                <a:off x="5117083" y="2492018"/>
                <a:ext cx="611086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 →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34F33FF8-CA85-C5D7-EA79-656A331F8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083" y="2492018"/>
                <a:ext cx="6110868" cy="461665"/>
              </a:xfrm>
              <a:prstGeom prst="rect">
                <a:avLst/>
              </a:prstGeom>
              <a:blipFill>
                <a:blip r:embed="rId1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488861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30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2216584" y="70555"/>
            <a:ext cx="775883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0" u="none" strike="noStrike" cap="none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Espectro de las ondas gravitacionales</a:t>
            </a:r>
            <a:endParaRPr lang="es-CO" sz="3600" b="0" i="0" u="none" strike="noStrike" cap="none" dirty="0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4F5582CA-766D-31F3-1CE0-F76AAD8B51A7}"/>
                  </a:ext>
                </a:extLst>
              </p:cNvPr>
              <p:cNvSpPr txBox="1"/>
              <p:nvPr/>
            </p:nvSpPr>
            <p:spPr>
              <a:xfrm>
                <a:off x="-96710" y="1308357"/>
                <a:ext cx="6100548" cy="5763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𝑇𝑇</m:t>
                          </m:r>
                        </m:sup>
                      </m:sSub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𝑤𝑡</m:t>
                              </m:r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acc>
                                <m:accPr>
                                  <m:chr m:val="⃗"/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sup>
                      </m:sSup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4F5582CA-766D-31F3-1CE0-F76AAD8B5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6710" y="1308357"/>
                <a:ext cx="6100548" cy="5763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00C71DCD-0DA7-EB24-715D-357A51196B54}"/>
                  </a:ext>
                </a:extLst>
              </p:cNvPr>
              <p:cNvSpPr txBox="1"/>
              <p:nvPr/>
            </p:nvSpPr>
            <p:spPr>
              <a:xfrm>
                <a:off x="4574275" y="1266825"/>
                <a:ext cx="4569725" cy="5251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=0,     </m:t>
                      </m:r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s-MX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00C71DCD-0DA7-EB24-715D-357A51196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4275" y="1266825"/>
                <a:ext cx="4569725" cy="5251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E2BB4265-974A-C1F2-DE67-A3BECED3FA6B}"/>
                  </a:ext>
                </a:extLst>
              </p:cNvPr>
              <p:cNvSpPr txBox="1"/>
              <p:nvPr/>
            </p:nvSpPr>
            <p:spPr>
              <a:xfrm>
                <a:off x="8921655" y="1168145"/>
                <a:ext cx="1595650" cy="722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=|</m:t>
                      </m:r>
                      <m:acc>
                        <m:accPr>
                          <m:chr m:val="⃗"/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E2BB4265-974A-C1F2-DE67-A3BECED3F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1655" y="1168145"/>
                <a:ext cx="1595650" cy="7225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F12037B0-344C-3F18-734D-4E8D6D8BA592}"/>
                  </a:ext>
                </a:extLst>
              </p:cNvPr>
              <p:cNvSpPr txBox="1"/>
              <p:nvPr/>
            </p:nvSpPr>
            <p:spPr>
              <a:xfrm>
                <a:off x="1755443" y="2069434"/>
                <a:ext cx="8785746" cy="833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𝑇𝑇</m:t>
                          </m:r>
                        </m:sup>
                      </m:sSub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=∫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lang="es-MX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MX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MX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𝑤𝑡</m:t>
                              </m:r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acc>
                                <m:accPr>
                                  <m:chr m:val="⃗"/>
                                  <m:ctrlP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 +</m:t>
                      </m:r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MX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MX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s-MX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lang="es-MX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MX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𝑤𝑡</m:t>
                              </m:r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acc>
                                <m:accPr>
                                  <m:chr m:val="⃗"/>
                                  <m:ctrlP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F12037B0-344C-3F18-734D-4E8D6D8BA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443" y="2069434"/>
                <a:ext cx="8785746" cy="8334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110B6BE5-CCCF-65A5-F92F-4FC035B8DF5F}"/>
                  </a:ext>
                </a:extLst>
              </p:cNvPr>
              <p:cNvSpPr txBox="1"/>
              <p:nvPr/>
            </p:nvSpPr>
            <p:spPr>
              <a:xfrm>
                <a:off x="0" y="2982971"/>
                <a:ext cx="6148316" cy="833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𝑑𝑡𝑑𝐴</m:t>
                          </m:r>
                        </m:den>
                      </m:f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𝑇𝑇</m:t>
                          </m:r>
                        </m:sup>
                      </m:sSubSup>
                      <m:sSubSup>
                        <m:sSubSupPr>
                          <m:ctrlPr>
                            <a:rPr lang="es-MX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s-MX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s-MX" sz="2400" i="1">
                              <a:latin typeface="Cambria Math" panose="02040503050406030204" pitchFamily="18" charset="0"/>
                            </a:rPr>
                            <m:t>𝑇𝑇</m:t>
                          </m:r>
                        </m:sup>
                      </m:sSub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110B6BE5-CCCF-65A5-F92F-4FC035B8D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82971"/>
                <a:ext cx="6148316" cy="8334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372AED9E-5C66-E0D4-1AAB-5D21B69F6E1E}"/>
                  </a:ext>
                </a:extLst>
              </p:cNvPr>
              <p:cNvSpPr txBox="1"/>
              <p:nvPr/>
            </p:nvSpPr>
            <p:spPr>
              <a:xfrm>
                <a:off x="3021841" y="4914642"/>
                <a:ext cx="6148316" cy="8981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𝑑𝑓𝑑𝐴</m:t>
                          </m:r>
                        </m:den>
                      </m:f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  <m:sup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372AED9E-5C66-E0D4-1AAB-5D21B69F6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841" y="4914642"/>
                <a:ext cx="6148316" cy="8981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52C093C3-3878-DD42-BDF2-0D5DA27208B7}"/>
                  </a:ext>
                </a:extLst>
              </p:cNvPr>
              <p:cNvSpPr txBox="1"/>
              <p:nvPr/>
            </p:nvSpPr>
            <p:spPr>
              <a:xfrm>
                <a:off x="4079543" y="3013469"/>
                <a:ext cx="9684223" cy="831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=∫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𝑑𝑡</m:t>
                      </m:r>
                      <m:acc>
                        <m:accPr>
                          <m:chr m:val="̃"/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func>
                        <m:func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2400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𝑔𝑤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𝑓𝑡</m:t>
                          </m:r>
                        </m:sup>
                      </m:sSup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s-MX" sz="2400" b="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e>
                                    <m:sup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func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52C093C3-3878-DD42-BDF2-0D5DA2720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543" y="3013469"/>
                <a:ext cx="9684223" cy="8310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adroTexto 3">
            <a:extLst>
              <a:ext uri="{FF2B5EF4-FFF2-40B4-BE49-F238E27FC236}">
                <a16:creationId xmlns:a16="http://schemas.microsoft.com/office/drawing/2014/main" id="{9A75EF10-FB9E-5BE4-2B7B-1196C8D12D74}"/>
              </a:ext>
            </a:extLst>
          </p:cNvPr>
          <p:cNvSpPr txBox="1"/>
          <p:nvPr/>
        </p:nvSpPr>
        <p:spPr>
          <a:xfrm>
            <a:off x="2388836" y="4184901"/>
            <a:ext cx="7414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i="1" dirty="0"/>
              <a:t>Cómo se aprecia el espectro está relacionado con la Transformada de Fourier de las polarizaciones de las ondas gravitacionales</a:t>
            </a:r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95EC6F8-B04F-F442-A5D5-5B57ECFB886D}"/>
              </a:ext>
            </a:extLst>
          </p:cNvPr>
          <p:cNvSpPr txBox="1"/>
          <p:nvPr/>
        </p:nvSpPr>
        <p:spPr>
          <a:xfrm>
            <a:off x="1679518" y="5896247"/>
            <a:ext cx="88329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i="1" dirty="0"/>
              <a:t>Este espectro es importante estudiarlo ya que permite inferir la detectabilidad de las ondas gravitacionales. Se empleará una técnica de filtro  óptimo en Transformadas de Fourier.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15072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0424AA-12AA-E23D-52E3-6070EC306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4156" y="119270"/>
            <a:ext cx="10283687" cy="717826"/>
          </a:xfrm>
        </p:spPr>
        <p:txBody>
          <a:bodyPr>
            <a:normAutofit/>
          </a:bodyPr>
          <a:lstStyle/>
          <a:p>
            <a:r>
              <a:rPr lang="es-MX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Sistemas Binarios</a:t>
            </a:r>
            <a:endParaRPr lang="es-CO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1237452F-1061-9799-6A22-92BC9E52F4E0}"/>
              </a:ext>
            </a:extLst>
          </p:cNvPr>
          <p:cNvSpPr/>
          <p:nvPr/>
        </p:nvSpPr>
        <p:spPr>
          <a:xfrm>
            <a:off x="1637731" y="2930749"/>
            <a:ext cx="1323833" cy="1269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6959E60-BCC3-FDCA-5046-CA2703CC3F36}"/>
              </a:ext>
            </a:extLst>
          </p:cNvPr>
          <p:cNvSpPr/>
          <p:nvPr/>
        </p:nvSpPr>
        <p:spPr>
          <a:xfrm>
            <a:off x="4308142" y="2924881"/>
            <a:ext cx="1323833" cy="1269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Arco 8">
            <a:extLst>
              <a:ext uri="{FF2B5EF4-FFF2-40B4-BE49-F238E27FC236}">
                <a16:creationId xmlns:a16="http://schemas.microsoft.com/office/drawing/2014/main" id="{E75FBB32-2052-4884-7D17-9E51DF07C57B}"/>
              </a:ext>
            </a:extLst>
          </p:cNvPr>
          <p:cNvSpPr/>
          <p:nvPr/>
        </p:nvSpPr>
        <p:spPr>
          <a:xfrm>
            <a:off x="2402004" y="1999397"/>
            <a:ext cx="2593075" cy="1105469"/>
          </a:xfrm>
          <a:prstGeom prst="arc">
            <a:avLst>
              <a:gd name="adj1" fmla="val 11135615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Arco 9">
            <a:extLst>
              <a:ext uri="{FF2B5EF4-FFF2-40B4-BE49-F238E27FC236}">
                <a16:creationId xmlns:a16="http://schemas.microsoft.com/office/drawing/2014/main" id="{21698DB4-9316-FC72-984D-57CF3A53E95D}"/>
              </a:ext>
            </a:extLst>
          </p:cNvPr>
          <p:cNvSpPr/>
          <p:nvPr/>
        </p:nvSpPr>
        <p:spPr>
          <a:xfrm rot="10800000">
            <a:off x="2374708" y="4147093"/>
            <a:ext cx="2593075" cy="1105469"/>
          </a:xfrm>
          <a:prstGeom prst="arc">
            <a:avLst>
              <a:gd name="adj1" fmla="val 11135615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15D43C1E-8F44-348E-69B3-5A28F070B0E8}"/>
              </a:ext>
            </a:extLst>
          </p:cNvPr>
          <p:cNvCxnSpPr>
            <a:stCxn id="9" idx="0"/>
          </p:cNvCxnSpPr>
          <p:nvPr/>
        </p:nvCxnSpPr>
        <p:spPr>
          <a:xfrm flipH="1">
            <a:off x="2402004" y="2428375"/>
            <a:ext cx="32916" cy="1237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C5CE771A-D7C4-A0C2-2F1C-89054CDD2CDD}"/>
              </a:ext>
            </a:extLst>
          </p:cNvPr>
          <p:cNvCxnSpPr>
            <a:stCxn id="10" idx="0"/>
          </p:cNvCxnSpPr>
          <p:nvPr/>
        </p:nvCxnSpPr>
        <p:spPr>
          <a:xfrm flipV="1">
            <a:off x="4934867" y="4699828"/>
            <a:ext cx="57937" cy="1237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99095419-9425-9BD3-0677-539327ABC941}"/>
              </a:ext>
            </a:extLst>
          </p:cNvPr>
          <p:cNvCxnSpPr>
            <a:cxnSpLocks/>
          </p:cNvCxnSpPr>
          <p:nvPr/>
        </p:nvCxnSpPr>
        <p:spPr>
          <a:xfrm>
            <a:off x="2593075" y="4558352"/>
            <a:ext cx="237303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A924105C-0A54-346D-1302-72F8D1481896}"/>
              </a:ext>
            </a:extLst>
          </p:cNvPr>
          <p:cNvCxnSpPr>
            <a:cxnSpLocks/>
          </p:cNvCxnSpPr>
          <p:nvPr/>
        </p:nvCxnSpPr>
        <p:spPr>
          <a:xfrm flipH="1">
            <a:off x="2434920" y="4558352"/>
            <a:ext cx="146258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E2F3B91D-3B18-CA95-D3B9-53CE17A21167}"/>
              </a:ext>
            </a:extLst>
          </p:cNvPr>
          <p:cNvCxnSpPr>
            <a:cxnSpLocks/>
          </p:cNvCxnSpPr>
          <p:nvPr/>
        </p:nvCxnSpPr>
        <p:spPr>
          <a:xfrm>
            <a:off x="2299647" y="3559502"/>
            <a:ext cx="1044054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C65B46A7-5EB0-CA26-16C9-964238D14864}"/>
              </a:ext>
            </a:extLst>
          </p:cNvPr>
          <p:cNvCxnSpPr>
            <a:cxnSpLocks/>
          </p:cNvCxnSpPr>
          <p:nvPr/>
        </p:nvCxnSpPr>
        <p:spPr>
          <a:xfrm flipH="1">
            <a:off x="3474556" y="3559502"/>
            <a:ext cx="146258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82DBF152-AAE6-9969-D0E7-B38AC4CAA936}"/>
              </a:ext>
            </a:extLst>
          </p:cNvPr>
          <p:cNvCxnSpPr>
            <a:cxnSpLocks/>
          </p:cNvCxnSpPr>
          <p:nvPr/>
        </p:nvCxnSpPr>
        <p:spPr>
          <a:xfrm>
            <a:off x="3356511" y="3442573"/>
            <a:ext cx="130855" cy="26954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56504011-CB31-7B7D-0CB7-81DCC9E6B7EC}"/>
              </a:ext>
            </a:extLst>
          </p:cNvPr>
          <p:cNvCxnSpPr>
            <a:cxnSpLocks/>
          </p:cNvCxnSpPr>
          <p:nvPr/>
        </p:nvCxnSpPr>
        <p:spPr>
          <a:xfrm flipH="1">
            <a:off x="3323948" y="3444002"/>
            <a:ext cx="183172" cy="26668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1A60D4EE-05B4-1113-EA0A-432BDAF87591}"/>
              </a:ext>
            </a:extLst>
          </p:cNvPr>
          <p:cNvCxnSpPr>
            <a:cxnSpLocks/>
            <a:endCxn id="7" idx="1"/>
          </p:cNvCxnSpPr>
          <p:nvPr/>
        </p:nvCxnSpPr>
        <p:spPr>
          <a:xfrm flipH="1" flipV="1">
            <a:off x="1831602" y="3116625"/>
            <a:ext cx="482410" cy="46071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2703467D-EBA7-3138-F73B-B160B234AEFE}"/>
              </a:ext>
            </a:extLst>
          </p:cNvPr>
          <p:cNvCxnSpPr>
            <a:cxnSpLocks/>
            <a:endCxn id="8" idx="1"/>
          </p:cNvCxnSpPr>
          <p:nvPr/>
        </p:nvCxnSpPr>
        <p:spPr>
          <a:xfrm flipH="1" flipV="1">
            <a:off x="4502013" y="3110757"/>
            <a:ext cx="435129" cy="46846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B59E4772-723C-E390-8A3F-332CC2BE283E}"/>
                  </a:ext>
                </a:extLst>
              </p:cNvPr>
              <p:cNvSpPr txBox="1"/>
              <p:nvPr/>
            </p:nvSpPr>
            <p:spPr>
              <a:xfrm>
                <a:off x="1719618" y="3035700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B59E4772-723C-E390-8A3F-332CC2BE2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618" y="3035700"/>
                <a:ext cx="87345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1D8CE832-E30B-181C-195B-EB5A0132FCBC}"/>
                  </a:ext>
                </a:extLst>
              </p:cNvPr>
              <p:cNvSpPr txBox="1"/>
              <p:nvPr/>
            </p:nvSpPr>
            <p:spPr>
              <a:xfrm>
                <a:off x="4430973" y="2981920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1D8CE832-E30B-181C-195B-EB5A0132F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973" y="2981920"/>
                <a:ext cx="87345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56ED5839-D66F-8D4D-2D76-2EC362E33542}"/>
                  </a:ext>
                </a:extLst>
              </p:cNvPr>
              <p:cNvSpPr txBox="1"/>
              <p:nvPr/>
            </p:nvSpPr>
            <p:spPr>
              <a:xfrm>
                <a:off x="3236791" y="4224587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1" i="1" smtClean="0"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56ED5839-D66F-8D4D-2D76-2EC362E33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791" y="4224587"/>
                <a:ext cx="87345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EE5099D6-652A-522C-DD9A-0F88FEF3E91C}"/>
                  </a:ext>
                </a:extLst>
              </p:cNvPr>
              <p:cNvSpPr txBox="1"/>
              <p:nvPr/>
            </p:nvSpPr>
            <p:spPr>
              <a:xfrm>
                <a:off x="2380463" y="3217215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EE5099D6-652A-522C-DD9A-0F88FEF3E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463" y="3217215"/>
                <a:ext cx="87345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9ABCF18F-92A0-06E8-ACC8-B366922CF0CF}"/>
                  </a:ext>
                </a:extLst>
              </p:cNvPr>
              <p:cNvSpPr txBox="1"/>
              <p:nvPr/>
            </p:nvSpPr>
            <p:spPr>
              <a:xfrm>
                <a:off x="4041770" y="3248005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9ABCF18F-92A0-06E8-ACC8-B366922CF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770" y="3248005"/>
                <a:ext cx="87345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70C34359-EDE6-5FA2-6999-35623283EBFE}"/>
                  </a:ext>
                </a:extLst>
              </p:cNvPr>
              <p:cNvSpPr txBox="1"/>
              <p:nvPr/>
            </p:nvSpPr>
            <p:spPr>
              <a:xfrm>
                <a:off x="1877283" y="2526119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70C34359-EDE6-5FA2-6999-35623283E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283" y="2526119"/>
                <a:ext cx="87345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2B544D07-68F1-6FEF-2247-B9E08AC4202B}"/>
                  </a:ext>
                </a:extLst>
              </p:cNvPr>
              <p:cNvSpPr txBox="1"/>
              <p:nvPr/>
            </p:nvSpPr>
            <p:spPr>
              <a:xfrm>
                <a:off x="4478500" y="2527284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2B544D07-68F1-6FEF-2247-B9E08AC42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500" y="2527284"/>
                <a:ext cx="87345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CuadroTexto 44">
            <a:extLst>
              <a:ext uri="{FF2B5EF4-FFF2-40B4-BE49-F238E27FC236}">
                <a16:creationId xmlns:a16="http://schemas.microsoft.com/office/drawing/2014/main" id="{9DEED05E-AA2E-6C4B-802C-5D14AADFBA46}"/>
              </a:ext>
            </a:extLst>
          </p:cNvPr>
          <p:cNvSpPr txBox="1"/>
          <p:nvPr/>
        </p:nvSpPr>
        <p:spPr>
          <a:xfrm>
            <a:off x="6341657" y="1997839"/>
            <a:ext cx="561150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dirty="0"/>
              <a:t>D</a:t>
            </a:r>
            <a:r>
              <a:rPr lang="es-MX" b="0" i="0" dirty="0">
                <a:effectLst/>
              </a:rPr>
              <a:t>os objetos compactos que están ligados por su fuerza gravitacional, orbitando alrededor del </a:t>
            </a:r>
            <a:r>
              <a:rPr lang="es-MX" dirty="0"/>
              <a:t>centro de masa</a:t>
            </a:r>
            <a:r>
              <a:rPr lang="es-MX" b="0" i="0" dirty="0">
                <a:effectLst/>
              </a:rPr>
              <a:t>. </a:t>
            </a:r>
          </a:p>
          <a:p>
            <a:pPr algn="just"/>
            <a:endParaRPr lang="es-MX" dirty="0"/>
          </a:p>
          <a:p>
            <a:pPr algn="just"/>
            <a:r>
              <a:rPr lang="es-MX" b="0" i="0" dirty="0">
                <a:effectLst/>
              </a:rPr>
              <a:t>Estos pueden ser dos estrellas, dos agujeros negros, un agujero negro y una estrella, entre otros.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La radiación de ondas gravitacionales impulsa a los sistemas binarios cada vez más cerca uno del otro, hasta que se fusionan en un evento violento que emitiría una intensa ráfaga de ondas gravitacionales.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7F86FDAE-6570-2C23-D864-12B88DDE6F12}"/>
                  </a:ext>
                </a:extLst>
              </p:cNvPr>
              <p:cNvSpPr txBox="1"/>
              <p:nvPr/>
            </p:nvSpPr>
            <p:spPr>
              <a:xfrm>
                <a:off x="8062410" y="5252562"/>
                <a:ext cx="2169996" cy="84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7F86FDAE-6570-2C23-D864-12B88DDE6F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410" y="5252562"/>
                <a:ext cx="2169996" cy="8486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64264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0424AA-12AA-E23D-52E3-6070EC306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4155" y="523150"/>
            <a:ext cx="10283687" cy="717826"/>
          </a:xfrm>
        </p:spPr>
        <p:txBody>
          <a:bodyPr>
            <a:normAutofit fontScale="90000"/>
          </a:bodyPr>
          <a:lstStyle/>
          <a:p>
            <a:r>
              <a:rPr lang="es-MX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Generación de ondas gravitacionales por fuentes de campo débil</a:t>
            </a:r>
            <a:endParaRPr lang="es-CO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ubtítulo 4">
                <a:extLst>
                  <a:ext uri="{FF2B5EF4-FFF2-40B4-BE49-F238E27FC236}">
                    <a16:creationId xmlns:a16="http://schemas.microsoft.com/office/drawing/2014/main" id="{F4C1CF28-773C-FEBD-7771-830C24A0C304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477671" y="1373649"/>
                <a:ext cx="3598458" cy="717826"/>
              </a:xfr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5" name="Subtítulo 4">
                <a:extLst>
                  <a:ext uri="{FF2B5EF4-FFF2-40B4-BE49-F238E27FC236}">
                    <a16:creationId xmlns:a16="http://schemas.microsoft.com/office/drawing/2014/main" id="{F4C1CF28-773C-FEBD-7771-830C24A0C3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477671" y="1373649"/>
                <a:ext cx="3598458" cy="71782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D1DB958F-5B09-0DE6-9880-079BEE5E1BD7}"/>
                  </a:ext>
                </a:extLst>
              </p:cNvPr>
              <p:cNvSpPr txBox="1"/>
              <p:nvPr/>
            </p:nvSpPr>
            <p:spPr>
              <a:xfrm>
                <a:off x="3049135" y="1486983"/>
                <a:ext cx="6093724" cy="4914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D1DB958F-5B09-0DE6-9880-079BEE5E1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135" y="1486983"/>
                <a:ext cx="6093724" cy="491417"/>
              </a:xfrm>
              <a:prstGeom prst="rect">
                <a:avLst/>
              </a:prstGeom>
              <a:blipFill>
                <a:blip r:embed="rId3"/>
                <a:stretch>
                  <a:fillRect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BE3289FB-DBDB-DB30-46FF-A9E3072B840C}"/>
                  </a:ext>
                </a:extLst>
              </p:cNvPr>
              <p:cNvSpPr txBox="1"/>
              <p:nvPr/>
            </p:nvSpPr>
            <p:spPr>
              <a:xfrm>
                <a:off x="8734565" y="1486853"/>
                <a:ext cx="1655925" cy="4914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|≪1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BE3289FB-DBDB-DB30-46FF-A9E3072B8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4565" y="1486853"/>
                <a:ext cx="1655925" cy="491417"/>
              </a:xfrm>
              <a:prstGeom prst="rect">
                <a:avLst/>
              </a:prstGeom>
              <a:blipFill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A7B8B9ED-60C6-1C03-75E3-A867AF9BE176}"/>
                  </a:ext>
                </a:extLst>
              </p:cNvPr>
              <p:cNvSpPr txBox="1"/>
              <p:nvPr/>
            </p:nvSpPr>
            <p:spPr>
              <a:xfrm>
                <a:off x="2276900" y="2278306"/>
                <a:ext cx="2769356" cy="7911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A7B8B9ED-60C6-1C03-75E3-A867AF9BE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900" y="2278306"/>
                <a:ext cx="2769356" cy="7911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D0655306-EA72-C95E-5D86-2A0D80531240}"/>
                  </a:ext>
                </a:extLst>
              </p:cNvPr>
              <p:cNvSpPr txBox="1"/>
              <p:nvPr/>
            </p:nvSpPr>
            <p:spPr>
              <a:xfrm>
                <a:off x="6651579" y="2283116"/>
                <a:ext cx="2910949" cy="7863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□</m:t>
                          </m:r>
                          <m:acc>
                            <m:accPr>
                              <m:chr m:val="̅"/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D0655306-EA72-C95E-5D86-2A0D80531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579" y="2283116"/>
                <a:ext cx="2910949" cy="7863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uadroTexto 14">
            <a:extLst>
              <a:ext uri="{FF2B5EF4-FFF2-40B4-BE49-F238E27FC236}">
                <a16:creationId xmlns:a16="http://schemas.microsoft.com/office/drawing/2014/main" id="{4ABF4E52-7971-B0BA-FA44-8D0AFBA12270}"/>
              </a:ext>
            </a:extLst>
          </p:cNvPr>
          <p:cNvSpPr txBox="1"/>
          <p:nvPr/>
        </p:nvSpPr>
        <p:spPr>
          <a:xfrm>
            <a:off x="2200131" y="3318129"/>
            <a:ext cx="77917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i="1" dirty="0"/>
              <a:t>La función de Green de la versión escalar de esta ecuación permite expresar la solución de la siguiente manera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EFB0F018-95E2-7855-D80F-B00521064642}"/>
                  </a:ext>
                </a:extLst>
              </p:cNvPr>
              <p:cNvSpPr txBox="1"/>
              <p:nvPr/>
            </p:nvSpPr>
            <p:spPr>
              <a:xfrm>
                <a:off x="0" y="4448841"/>
                <a:ext cx="7175309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</m:e>
                        <m:sub>
                          <m:r>
                            <a:rPr lang="es-MX" sz="24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MX" sz="2400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p>
                              <m:r>
                                <a:rPr lang="es-MX" sz="2400" b="0" i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∫</m:t>
                      </m:r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𝜇𝜈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𝑟𝑒𝑡</m:t>
                                      </m:r>
                                    </m:sub>
                                  </m:s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sz="24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MX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sz="24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den>
                          </m:f>
                        </m:e>
                      </m:d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EFB0F018-95E2-7855-D80F-B00521064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48841"/>
                <a:ext cx="7175309" cy="9221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3">
            <a:extLst>
              <a:ext uri="{FF2B5EF4-FFF2-40B4-BE49-F238E27FC236}">
                <a16:creationId xmlns:a16="http://schemas.microsoft.com/office/drawing/2014/main" id="{6000CFEB-550C-7CDA-6978-2B1645FFE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518" y="3593363"/>
            <a:ext cx="2780019" cy="29028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4D41642D-1B06-C8C8-9678-C05CA1555997}"/>
                  </a:ext>
                </a:extLst>
              </p:cNvPr>
              <p:cNvSpPr txBox="1"/>
              <p:nvPr/>
            </p:nvSpPr>
            <p:spPr>
              <a:xfrm>
                <a:off x="1592257" y="5690909"/>
                <a:ext cx="2913755" cy="8052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𝑟𝑒𝑡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MX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4D41642D-1B06-C8C8-9678-C05CA1555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257" y="5690909"/>
                <a:ext cx="2913755" cy="8052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0720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0424AA-12AA-E23D-52E3-6070EC306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4153" y="97711"/>
            <a:ext cx="10283687" cy="717826"/>
          </a:xfrm>
        </p:spPr>
        <p:txBody>
          <a:bodyPr>
            <a:normAutofit/>
          </a:bodyPr>
          <a:lstStyle/>
          <a:p>
            <a:r>
              <a:rPr lang="es-MX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Aproximación de bajas velocidades en la fuente</a:t>
            </a:r>
            <a:endParaRPr lang="es-CO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Subtítulo 7">
                <a:extLst>
                  <a:ext uri="{FF2B5EF4-FFF2-40B4-BE49-F238E27FC236}">
                    <a16:creationId xmlns:a16="http://schemas.microsoft.com/office/drawing/2014/main" id="{CDCC083F-301F-3B98-184E-5A2916CAED3A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230572" y="972111"/>
                <a:ext cx="2711353" cy="586853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8" name="Subtítulo 7">
                <a:extLst>
                  <a:ext uri="{FF2B5EF4-FFF2-40B4-BE49-F238E27FC236}">
                    <a16:creationId xmlns:a16="http://schemas.microsoft.com/office/drawing/2014/main" id="{CDCC083F-301F-3B98-184E-5A2916CAED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230572" y="972111"/>
                <a:ext cx="2711353" cy="58685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9064662B-7F0E-4467-9659-B9E538ECCEAB}"/>
                  </a:ext>
                </a:extLst>
              </p:cNvPr>
              <p:cNvSpPr txBox="1"/>
              <p:nvPr/>
            </p:nvSpPr>
            <p:spPr>
              <a:xfrm>
                <a:off x="5369255" y="777846"/>
                <a:ext cx="6093724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𝑇𝑇</m:t>
                          </m:r>
                        </m:sup>
                      </m:sSub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𝑖𝑙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𝑗𝑚</m:t>
                              </m:r>
                            </m:sub>
                          </m:s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𝑙𝑚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9064662B-7F0E-4467-9659-B9E538ECC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9255" y="777846"/>
                <a:ext cx="6093724" cy="9221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3495BA71-D3BC-7FD9-12AC-8EDD4C3E29ED}"/>
                  </a:ext>
                </a:extLst>
              </p:cNvPr>
              <p:cNvSpPr txBox="1"/>
              <p:nvPr/>
            </p:nvSpPr>
            <p:spPr>
              <a:xfrm>
                <a:off x="-724469" y="2031299"/>
                <a:ext cx="60937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sz="24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̂"/>
                          <m:ctrlPr>
                            <a:rPr lang="es-MX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MX" sz="24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</m:acc>
                      <m:r>
                        <a:rPr lang="es-MX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^2)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3495BA71-D3BC-7FD9-12AC-8EDD4C3E2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24469" y="2031299"/>
                <a:ext cx="6093724" cy="461665"/>
              </a:xfrm>
              <a:prstGeom prst="rect">
                <a:avLst/>
              </a:prstGeom>
              <a:blipFill>
                <a:blip r:embed="rId4"/>
                <a:stretch>
                  <a:fillRect t="-5263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FDF3ED68-E047-B120-63CF-3F63A5B1840A}"/>
                  </a:ext>
                </a:extLst>
              </p:cNvPr>
              <p:cNvSpPr txBox="1"/>
              <p:nvPr/>
            </p:nvSpPr>
            <p:spPr>
              <a:xfrm>
                <a:off x="4731791" y="1801044"/>
                <a:ext cx="7368651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𝑇𝑇</m:t>
                          </m:r>
                        </m:sup>
                      </m:sSubSup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MX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b>
                      </m:sSub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acc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∫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b>
                      </m:sSub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s-MX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MX" sz="2400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FDF3ED68-E047-B120-63CF-3F63A5B18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791" y="1801044"/>
                <a:ext cx="7368651" cy="9221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A5949EE0-30F1-D05D-53CF-96999EAE74C0}"/>
                  </a:ext>
                </a:extLst>
              </p:cNvPr>
              <p:cNvSpPr txBox="1"/>
              <p:nvPr/>
            </p:nvSpPr>
            <p:spPr>
              <a:xfrm>
                <a:off x="661061" y="2699456"/>
                <a:ext cx="10869870" cy="9426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b>
                      </m:sSub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s-MX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MX" sz="2400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b>
                      </m:sSub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A5949EE0-30F1-D05D-53CF-96999EAE7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061" y="2699456"/>
                <a:ext cx="10869870" cy="9426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F353D13C-EFBD-FFD5-7D71-4108B26CDC40}"/>
                  </a:ext>
                </a:extLst>
              </p:cNvPr>
              <p:cNvSpPr txBox="1"/>
              <p:nvPr/>
            </p:nvSpPr>
            <p:spPr>
              <a:xfrm>
                <a:off x="1911226" y="3810831"/>
                <a:ext cx="8369539" cy="378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CO" i="1" dirty="0"/>
                  <a:t>Se definen los momentos del tensor de tensiones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p>
                    </m:sSup>
                    <m:r>
                      <a:rPr lang="es-MX" sz="1800" b="0" i="0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s-CO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s-MX" i="1">
                            <a:latin typeface="Cambria Math" panose="02040503050406030204" pitchFamily="18" charset="0"/>
                          </a:rPr>
                          <m:t>𝑖𝑗</m:t>
                        </m:r>
                      </m:sup>
                    </m:sSup>
                    <m:d>
                      <m:dPr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s-MX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s-MX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𝑘𝑙</m:t>
                        </m:r>
                      </m:sup>
                    </m:sSup>
                    <m:r>
                      <a:rPr lang="es-MX" b="0" i="1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s-CO" i="1" dirty="0"/>
                  <a:t>Con lo cual: </a:t>
                </a:r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F353D13C-EFBD-FFD5-7D71-4108B26CD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226" y="3810831"/>
                <a:ext cx="8369539" cy="378245"/>
              </a:xfrm>
              <a:prstGeom prst="rect">
                <a:avLst/>
              </a:prstGeom>
              <a:blipFill>
                <a:blip r:embed="rId7"/>
                <a:stretch>
                  <a:fillRect l="-656" t="-4839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80C21DC9-31B7-62B8-5BD8-1FC0B4EC7324}"/>
                  </a:ext>
                </a:extLst>
              </p:cNvPr>
              <p:cNvSpPr txBox="1"/>
              <p:nvPr/>
            </p:nvSpPr>
            <p:spPr>
              <a:xfrm>
                <a:off x="0" y="4400808"/>
                <a:ext cx="6923966" cy="7863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𝑇𝑇</m:t>
                          </m:r>
                        </m:sup>
                      </m:sSubSup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MX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b>
                      </m:sSub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acc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×[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+…]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80C21DC9-31B7-62B8-5BD8-1FC0B4EC7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00808"/>
                <a:ext cx="6923966" cy="7863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0535B1AD-DDB6-FDC5-5B5C-AF589C89E456}"/>
                  </a:ext>
                </a:extLst>
              </p:cNvPr>
              <p:cNvSpPr txBox="1"/>
              <p:nvPr/>
            </p:nvSpPr>
            <p:spPr>
              <a:xfrm>
                <a:off x="7874757" y="4400808"/>
                <a:ext cx="3874825" cy="7863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∫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p>
                      </m:sSup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MX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0535B1AD-DDB6-FDC5-5B5C-AF589C89E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757" y="4400808"/>
                <a:ext cx="3874825" cy="78636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597DEF31-46A5-BBF9-E615-F9131B838FF5}"/>
                  </a:ext>
                </a:extLst>
              </p:cNvPr>
              <p:cNvSpPr txBox="1"/>
              <p:nvPr/>
            </p:nvSpPr>
            <p:spPr>
              <a:xfrm>
                <a:off x="1911226" y="5402628"/>
                <a:ext cx="1859508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̈"/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597DEF31-46A5-BBF9-E615-F9131B838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226" y="5402628"/>
                <a:ext cx="1859508" cy="7838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3996AA5D-AF6E-A61E-CD18-44F6239284AC}"/>
                  </a:ext>
                </a:extLst>
              </p:cNvPr>
              <p:cNvSpPr txBox="1"/>
              <p:nvPr/>
            </p:nvSpPr>
            <p:spPr>
              <a:xfrm>
                <a:off x="4478708" y="5398909"/>
                <a:ext cx="6455390" cy="78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𝑇𝑇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s-MX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𝑞𝑢𝑎𝑑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b>
                      </m:sSub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̈"/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3996AA5D-AF6E-A61E-CD18-44F6239284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708" y="5398909"/>
                <a:ext cx="6455390" cy="7875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3639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0424AA-12AA-E23D-52E3-6070EC306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4153" y="97711"/>
            <a:ext cx="10283687" cy="717826"/>
          </a:xfrm>
        </p:spPr>
        <p:txBody>
          <a:bodyPr>
            <a:normAutofit/>
          </a:bodyPr>
          <a:lstStyle/>
          <a:p>
            <a:r>
              <a:rPr lang="es-MX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Radiación con cuadrupolo en la masa</a:t>
            </a:r>
            <a:endParaRPr lang="es-CO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9064662B-7F0E-4467-9659-B9E538ECCEAB}"/>
                  </a:ext>
                </a:extLst>
              </p:cNvPr>
              <p:cNvSpPr txBox="1"/>
              <p:nvPr/>
            </p:nvSpPr>
            <p:spPr>
              <a:xfrm>
                <a:off x="3049131" y="1172557"/>
                <a:ext cx="6093724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𝑘𝑙</m:t>
                              </m:r>
                            </m:sup>
                          </m:s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𝑘𝑙</m:t>
                              </m:r>
                            </m:sup>
                          </m:sSup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b>
                          </m:sSub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p>
                      </m:sSup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9064662B-7F0E-4467-9659-B9E538ECC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131" y="1172557"/>
                <a:ext cx="6093724" cy="9221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1180DD84-A5B8-A2D7-24C2-B2AEB29B246B}"/>
                  </a:ext>
                </a:extLst>
              </p:cNvPr>
              <p:cNvSpPr txBox="1"/>
              <p:nvPr/>
            </p:nvSpPr>
            <p:spPr>
              <a:xfrm>
                <a:off x="2254149" y="2451754"/>
                <a:ext cx="7683689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𝑘𝑘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=∫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MX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1180DD84-A5B8-A2D7-24C2-B2AEB29B2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149" y="2451754"/>
                <a:ext cx="7683689" cy="7861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19998D0C-10CF-D3A9-E5C4-592CA046B42F}"/>
                  </a:ext>
                </a:extLst>
              </p:cNvPr>
              <p:cNvSpPr txBox="1"/>
              <p:nvPr/>
            </p:nvSpPr>
            <p:spPr>
              <a:xfrm>
                <a:off x="1911226" y="3669248"/>
                <a:ext cx="8369537" cy="78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𝑇𝑇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s-MX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𝑞𝑢𝑎𝑑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b>
                      </m:sSub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acc>
                        </m:e>
                      </m:d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b>
                      </m:sSub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̈"/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𝑇𝑇</m:t>
                          </m:r>
                        </m:sup>
                      </m:sSubSup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19998D0C-10CF-D3A9-E5C4-592CA046B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226" y="3669248"/>
                <a:ext cx="8369537" cy="78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65735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086841A1-3FAD-41C8-4B0D-AA988B81FAD1}"/>
              </a:ext>
            </a:extLst>
          </p:cNvPr>
          <p:cNvSpPr txBox="1"/>
          <p:nvPr/>
        </p:nvSpPr>
        <p:spPr>
          <a:xfrm>
            <a:off x="2284294" y="154436"/>
            <a:ext cx="76234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Radiación de Ondas Gravitacionales</a:t>
            </a:r>
            <a:endParaRPr lang="es-CO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2A2DF45A-2387-2D7A-902C-4D632AB32651}"/>
                  </a:ext>
                </a:extLst>
              </p:cNvPr>
              <p:cNvSpPr txBox="1"/>
              <p:nvPr/>
            </p:nvSpPr>
            <p:spPr>
              <a:xfrm>
                <a:off x="72659" y="843218"/>
                <a:ext cx="10110973" cy="871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sSub>
                                    <m:sSubPr>
                                      <m:ctrlP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  <m:t>𝑔𝑤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f>
                        <m:f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unc>
                                <m:func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s-MX" b="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e>
                                    <m:sup>
                                      <m: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num>
                        <m:den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MX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𝑔𝑤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𝑟𝑒𝑡</m:t>
                                  </m:r>
                                </m:sub>
                              </m:sSub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𝐴</m:t>
                      </m:r>
                      <m:f>
                        <m:f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unc>
                                <m:func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s-MX" b="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e>
                                    <m:sup>
                                      <m: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num>
                        <m:den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MX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𝑔𝑤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𝑟𝑒𝑡</m:t>
                                  </m:r>
                                </m:sub>
                              </m:sSub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s-MX" b="0" dirty="0"/>
              </a:p>
            </p:txBody>
          </p:sp>
        </mc:Choice>
        <mc:Fallback xmlns="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2A2DF45A-2387-2D7A-902C-4D632AB32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59" y="843218"/>
                <a:ext cx="10110973" cy="8717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3EB357DE-19F0-8AE5-4B90-60A751BAB51A}"/>
                  </a:ext>
                </a:extLst>
              </p:cNvPr>
              <p:cNvSpPr txBox="1"/>
              <p:nvPr/>
            </p:nvSpPr>
            <p:spPr>
              <a:xfrm>
                <a:off x="-341193" y="1850431"/>
                <a:ext cx="9935570" cy="871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sSub>
                                    <m:sSubPr>
                                      <m:ctrlP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  <m:t>𝑔𝑤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MX" b="0" i="0" smtClean="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𝑔𝑤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𝑟𝑒𝑡</m:t>
                              </m:r>
                            </m:sub>
                          </m:s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s-MX" b="0" i="0" smtClean="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𝑔𝑤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𝑟𝑒𝑡</m:t>
                              </m:r>
                            </m:sub>
                          </m:s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3EB357DE-19F0-8AE5-4B90-60A751BAB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1193" y="1850431"/>
                <a:ext cx="9935570" cy="8717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C0DF58CB-A05D-09A5-9520-6D513C6F5D42}"/>
                  </a:ext>
                </a:extLst>
              </p:cNvPr>
              <p:cNvSpPr txBox="1"/>
              <p:nvPr/>
            </p:nvSpPr>
            <p:spPr>
              <a:xfrm>
                <a:off x="0" y="2781528"/>
                <a:ext cx="5678817" cy="9358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𝑑𝑃</m:t>
                                  </m:r>
                                </m:num>
                                <m:den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s-MX" b="0" i="0" smtClean="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</m:acc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𝑞𝑢𝑎𝑑</m:t>
                          </m:r>
                        </m:sub>
                      </m:sSub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es-CO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𝑇𝑇</m:t>
                          </m:r>
                        </m:sup>
                      </m:sSubSup>
                      <m:sSubSup>
                        <m:sSubSup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es-CO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𝑇𝑇</m:t>
                          </m:r>
                        </m:sup>
                      </m:sSubSup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&gt; =</m:t>
                      </m:r>
                      <m:f>
                        <m:f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num>
                        <m:den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sSup>
                        <m:sSup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sSub>
                                    <m:sSubPr>
                                      <m:ctrlP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num>
                            <m:den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C0DF58CB-A05D-09A5-9520-6D513C6F5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781528"/>
                <a:ext cx="5678817" cy="9358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99ED5471-50D8-E62A-321A-BF6300828796}"/>
                  </a:ext>
                </a:extLst>
              </p:cNvPr>
              <p:cNvSpPr txBox="1"/>
              <p:nvPr/>
            </p:nvSpPr>
            <p:spPr>
              <a:xfrm>
                <a:off x="5678817" y="2844407"/>
                <a:ext cx="3773606" cy="7750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func>
                                    <m:funcPr>
                                      <m:ctrlP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es-MX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MX" b="0" i="0" smtClean="0"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e>
                                        <m:sup>
                                          <m:r>
                                            <a:rPr lang="es-MX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r>
                                        <a:rPr lang="es-MX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MX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fName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99ED5471-50D8-E62A-321A-BF6300828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817" y="2844407"/>
                <a:ext cx="3773606" cy="7750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D0CE5B38-3E22-8491-E604-E7D6F452D4D3}"/>
                  </a:ext>
                </a:extLst>
              </p:cNvPr>
              <p:cNvSpPr txBox="1"/>
              <p:nvPr/>
            </p:nvSpPr>
            <p:spPr>
              <a:xfrm>
                <a:off x="9689911" y="3060419"/>
                <a:ext cx="2088106" cy="3780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̃"/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s-MX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acc>
                      <m:r>
                        <a:rPr lang="es-MX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MX" b="0" i="0" smtClean="0">
                          <a:latin typeface="Cambria Math" panose="02040503050406030204" pitchFamily="18" charset="0"/>
                        </a:rPr>
                        <m:t>d</m:t>
                      </m:r>
                      <m:d>
                        <m:d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D0CE5B38-3E22-8491-E604-E7D6F452D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9911" y="3060419"/>
                <a:ext cx="2088106" cy="378052"/>
              </a:xfrm>
              <a:prstGeom prst="rect">
                <a:avLst/>
              </a:prstGeom>
              <a:blipFill>
                <a:blip r:embed="rId6"/>
                <a:stretch>
                  <a:fillRect t="-8065" b="-1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6D6667D1-4644-1D70-F9DA-D84B620710C0}"/>
                  </a:ext>
                </a:extLst>
              </p:cNvPr>
              <p:cNvSpPr txBox="1"/>
              <p:nvPr/>
            </p:nvSpPr>
            <p:spPr>
              <a:xfrm>
                <a:off x="1819571" y="4244701"/>
                <a:ext cx="2456597" cy="8678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18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MX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18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num>
                        <m:den>
                          <m:r>
                            <a:rPr lang="es-MX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s-MX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s-MX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MX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1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MX" sz="1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18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num>
                        <m:den>
                          <m:r>
                            <a:rPr lang="es-MX" sz="1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sSup>
                        <m:sSupPr>
                          <m:ctrlPr>
                            <a:rPr lang="es-MX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18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sSub>
                                    <m:sSubPr>
                                      <m:ctrlPr>
                                        <a:rPr lang="es-MX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18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MX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lang="es-MX" sz="18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s-MX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s-MX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s-MX" sz="18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18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num>
                            <m:den>
                              <m:r>
                                <a:rPr lang="es-MX" sz="1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6D6667D1-4644-1D70-F9DA-D84B62071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571" y="4244701"/>
                <a:ext cx="2456597" cy="8678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n 14">
            <a:extLst>
              <a:ext uri="{FF2B5EF4-FFF2-40B4-BE49-F238E27FC236}">
                <a16:creationId xmlns:a16="http://schemas.microsoft.com/office/drawing/2014/main" id="{700740E3-B306-BB85-E913-936BC5E4F2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6482" y="3663371"/>
            <a:ext cx="3867150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0499A3D9-C3DA-6285-D407-F3183DB92372}"/>
                  </a:ext>
                </a:extLst>
              </p:cNvPr>
              <p:cNvSpPr txBox="1"/>
              <p:nvPr/>
            </p:nvSpPr>
            <p:spPr>
              <a:xfrm>
                <a:off x="72659" y="5756117"/>
                <a:ext cx="5678817" cy="10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i="1" dirty="0"/>
                  <a:t>Nos encontramos en el gauge transversal y sin traza (TT), por lo cual solo se tienen las polarizaciones (+) y (x)</a:t>
                </a:r>
              </a:p>
              <a:p>
                <a:r>
                  <a:rPr lang="es-MX" i="1" dirty="0"/>
                  <a:t>La solución de onda plana se propaga en dirección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s-MX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s-MX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num>
                      <m:den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den>
                    </m:f>
                  </m:oMath>
                </a14:m>
                <a:endParaRPr lang="es-CO" i="1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0499A3D9-C3DA-6285-D407-F3183DB92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59" y="5756117"/>
                <a:ext cx="5678817" cy="1090748"/>
              </a:xfrm>
              <a:prstGeom prst="rect">
                <a:avLst/>
              </a:prstGeom>
              <a:blipFill>
                <a:blip r:embed="rId9"/>
                <a:stretch>
                  <a:fillRect l="-967" t="-2793" b="-2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6670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0424AA-12AA-E23D-52E3-6070EC306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4156" y="119270"/>
            <a:ext cx="10283687" cy="717826"/>
          </a:xfrm>
        </p:spPr>
        <p:txBody>
          <a:bodyPr>
            <a:normAutofit/>
          </a:bodyPr>
          <a:lstStyle/>
          <a:p>
            <a:r>
              <a:rPr lang="es-MX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Aproximación Newtoniana</a:t>
            </a:r>
            <a:endParaRPr lang="es-CO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5C04C45-3B77-DB2B-6B99-C77AEBFAF524}"/>
                  </a:ext>
                </a:extLst>
              </p:cNvPr>
              <p:cNvSpPr txBox="1"/>
              <p:nvPr/>
            </p:nvSpPr>
            <p:spPr>
              <a:xfrm>
                <a:off x="2289854" y="1098375"/>
                <a:ext cx="7726017" cy="66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MX" sz="2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s-MX" sz="24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s-MX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sSub>
                          <m:sSubPr>
                            <m:ctrlP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s-MX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MX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s-MX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  <m:r>
                          <a:rPr lang="es-MX" sz="2400" b="0" i="0" smtClean="0">
                            <a:latin typeface="Cambria Math" panose="02040503050406030204" pitchFamily="18" charset="0"/>
                          </a:rPr>
                          <m:t> −</m:t>
                        </m:r>
                        <m:acc>
                          <m:accPr>
                            <m:chr m:val="⃗"/>
                            <m:ctrlP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s-MX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MX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s-MX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es-MX" sz="2400" b="0" i="0" smtClean="0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  <m:r>
                      <a:rPr lang="es-MX" sz="2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s-MX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s-MX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Sup>
                      <m:sSubSupPr>
                        <m:ctrlPr>
                          <a:rPr lang="es-MX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s-MX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s-MX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Sup>
                      <m:sSubSupPr>
                        <m:ctrlPr>
                          <a:rPr lang="es-MX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s-MX" sz="2400" b="0" i="1" smtClean="0">
                        <a:latin typeface="Cambria Math" panose="02040503050406030204" pitchFamily="18" charset="0"/>
                      </a:rPr>
                      <m:t>)=</m:t>
                    </m:r>
                  </m:oMath>
                </a14:m>
                <a:r>
                  <a:rPr lang="es-MX" sz="2400" b="0" dirty="0"/>
                  <a:t> </a:t>
                </a:r>
                <a14:m>
                  <m:oMath xmlns:m="http://schemas.openxmlformats.org/officeDocument/2006/math">
                    <m:r>
                      <a:rPr lang="es-MX" sz="24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s-MX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sSub>
                          <m:sSubPr>
                            <m:ctrlP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s-MX" sz="24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den>
                    </m:f>
                    <m:r>
                      <a:rPr lang="es-MX" sz="2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s-MX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s-MX" sz="2400" b="0" i="1" smtClean="0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s-MX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s-MX" sz="2400" b="0" i="0" smtClean="0">
                                <a:latin typeface="Cambria Math" panose="02040503050406030204" pitchFamily="18" charset="0"/>
                              </a:rPr>
                              <m:t>rΩ</m:t>
                            </m:r>
                          </m:e>
                        </m:d>
                      </m:e>
                      <m:sup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s-CO" sz="24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5C04C45-3B77-DB2B-6B99-C77AEBFAF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854" y="1098375"/>
                <a:ext cx="7726017" cy="66415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4429978-0515-CD3C-EBDA-A2327F3A76C1}"/>
                  </a:ext>
                </a:extLst>
              </p:cNvPr>
              <p:cNvSpPr txBox="1"/>
              <p:nvPr/>
            </p:nvSpPr>
            <p:spPr>
              <a:xfrm>
                <a:off x="905003" y="2128491"/>
                <a:ext cx="6096000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MX" sz="2400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p>
                              <m:r>
                                <a:rPr lang="es-MX" sz="2400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4429978-0515-CD3C-EBDA-A2327F3A7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03" y="2128491"/>
                <a:ext cx="6096000" cy="7838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5C5BB00B-814C-2283-0A06-B0D53042D8E1}"/>
                  </a:ext>
                </a:extLst>
              </p:cNvPr>
              <p:cNvSpPr txBox="1"/>
              <p:nvPr/>
            </p:nvSpPr>
            <p:spPr>
              <a:xfrm>
                <a:off x="4675250" y="2128491"/>
                <a:ext cx="6268278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2400" b="0" i="0" smtClean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p>
                                  <m:r>
                                    <a:rPr lang="es-MX" sz="24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2400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r>
                                    <a:rPr lang="es-MX" sz="24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s-MX" sz="2400" b="0" i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5C5BB00B-814C-2283-0A06-B0D53042D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250" y="2128491"/>
                <a:ext cx="6268278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D545F1FE-29B6-97C5-E732-22ED4D6A3BA7}"/>
                  </a:ext>
                </a:extLst>
              </p:cNvPr>
              <p:cNvSpPr txBox="1"/>
              <p:nvPr/>
            </p:nvSpPr>
            <p:spPr>
              <a:xfrm>
                <a:off x="648563" y="3047423"/>
                <a:ext cx="609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MX" sz="2400" b="0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D545F1FE-29B6-97C5-E732-22ED4D6A3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63" y="3047423"/>
                <a:ext cx="6096000" cy="461665"/>
              </a:xfrm>
              <a:prstGeom prst="rect">
                <a:avLst/>
              </a:prstGeom>
              <a:blipFill>
                <a:blip r:embed="rId5"/>
                <a:stretch>
                  <a:fillRect l="-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6D113DCF-5127-3323-704F-82F5A0B48F71}"/>
                  </a:ext>
                </a:extLst>
              </p:cNvPr>
              <p:cNvSpPr txBox="1"/>
              <p:nvPr/>
            </p:nvSpPr>
            <p:spPr>
              <a:xfrm>
                <a:off x="5154303" y="2917034"/>
                <a:ext cx="6619460" cy="722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6D113DCF-5127-3323-704F-82F5A0B48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4303" y="2917034"/>
                <a:ext cx="6619460" cy="7224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F11F5BC9-851B-52F3-189A-AFC5A2F87DD0}"/>
                  </a:ext>
                </a:extLst>
              </p:cNvPr>
              <p:cNvSpPr txBox="1"/>
              <p:nvPr/>
            </p:nvSpPr>
            <p:spPr>
              <a:xfrm>
                <a:off x="8672755" y="2688221"/>
                <a:ext cx="3644348" cy="1180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F11F5BC9-851B-52F3-189A-AFC5A2F87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755" y="2688221"/>
                <a:ext cx="3644348" cy="11800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uadroTexto 14">
            <a:extLst>
              <a:ext uri="{FF2B5EF4-FFF2-40B4-BE49-F238E27FC236}">
                <a16:creationId xmlns:a16="http://schemas.microsoft.com/office/drawing/2014/main" id="{C9453473-9CCF-BADB-14E0-070906336E6F}"/>
              </a:ext>
            </a:extLst>
          </p:cNvPr>
          <p:cNvSpPr txBox="1"/>
          <p:nvPr/>
        </p:nvSpPr>
        <p:spPr>
          <a:xfrm>
            <a:off x="4901818" y="5190301"/>
            <a:ext cx="7929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i="1" dirty="0"/>
              <a:t>Sistema de masa reducida, se define la masa de </a:t>
            </a:r>
            <a:r>
              <a:rPr lang="es-MX" i="1" dirty="0" err="1"/>
              <a:t>chirp</a:t>
            </a:r>
            <a:r>
              <a:rPr lang="es-MX" i="1" dirty="0"/>
              <a:t> </a:t>
            </a:r>
          </a:p>
          <a:p>
            <a:pPr algn="ctr"/>
            <a:r>
              <a:rPr lang="es-MX" i="1" dirty="0"/>
              <a:t>Se usa la tercera ley de Kepler</a:t>
            </a:r>
          </a:p>
          <a:p>
            <a:pPr algn="ctr"/>
            <a:r>
              <a:rPr lang="es-MX" i="1" dirty="0"/>
              <a:t>Régimen de acercamiento gradual con orbitas circulares</a:t>
            </a:r>
            <a:endParaRPr lang="es-CO" i="1" dirty="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B0F08EC3-FE08-0426-5334-F165E8CB29F3}"/>
              </a:ext>
            </a:extLst>
          </p:cNvPr>
          <p:cNvSpPr/>
          <p:nvPr/>
        </p:nvSpPr>
        <p:spPr>
          <a:xfrm>
            <a:off x="1197641" y="4479445"/>
            <a:ext cx="1323833" cy="1269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DD281D10-1CF7-80C4-4DF9-E4F41C6E5772}"/>
              </a:ext>
            </a:extLst>
          </p:cNvPr>
          <p:cNvSpPr/>
          <p:nvPr/>
        </p:nvSpPr>
        <p:spPr>
          <a:xfrm>
            <a:off x="3868052" y="4473577"/>
            <a:ext cx="1323833" cy="1269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Arco 44">
            <a:extLst>
              <a:ext uri="{FF2B5EF4-FFF2-40B4-BE49-F238E27FC236}">
                <a16:creationId xmlns:a16="http://schemas.microsoft.com/office/drawing/2014/main" id="{5CAB4192-5C4C-4CD7-097A-ACC4230C2BC8}"/>
              </a:ext>
            </a:extLst>
          </p:cNvPr>
          <p:cNvSpPr/>
          <p:nvPr/>
        </p:nvSpPr>
        <p:spPr>
          <a:xfrm>
            <a:off x="1961914" y="3548093"/>
            <a:ext cx="2593075" cy="1105469"/>
          </a:xfrm>
          <a:prstGeom prst="arc">
            <a:avLst>
              <a:gd name="adj1" fmla="val 11135615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Arco 45">
            <a:extLst>
              <a:ext uri="{FF2B5EF4-FFF2-40B4-BE49-F238E27FC236}">
                <a16:creationId xmlns:a16="http://schemas.microsoft.com/office/drawing/2014/main" id="{0B3B2368-E615-BE4B-5C7C-5E086F9C8373}"/>
              </a:ext>
            </a:extLst>
          </p:cNvPr>
          <p:cNvSpPr/>
          <p:nvPr/>
        </p:nvSpPr>
        <p:spPr>
          <a:xfrm rot="10800000">
            <a:off x="1934618" y="5695789"/>
            <a:ext cx="2593075" cy="1105469"/>
          </a:xfrm>
          <a:prstGeom prst="arc">
            <a:avLst>
              <a:gd name="adj1" fmla="val 11135615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AFCA74B4-A5CD-FC53-5F0E-F6862C420875}"/>
              </a:ext>
            </a:extLst>
          </p:cNvPr>
          <p:cNvCxnSpPr>
            <a:stCxn id="45" idx="0"/>
          </p:cNvCxnSpPr>
          <p:nvPr/>
        </p:nvCxnSpPr>
        <p:spPr>
          <a:xfrm flipH="1">
            <a:off x="1961914" y="3977071"/>
            <a:ext cx="32916" cy="1237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A337F88D-5640-2001-5A81-8C9C116F15D7}"/>
              </a:ext>
            </a:extLst>
          </p:cNvPr>
          <p:cNvCxnSpPr>
            <a:stCxn id="46" idx="0"/>
          </p:cNvCxnSpPr>
          <p:nvPr/>
        </p:nvCxnSpPr>
        <p:spPr>
          <a:xfrm flipV="1">
            <a:off x="4494777" y="6248524"/>
            <a:ext cx="57937" cy="1237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1BE3BD7F-A788-1064-E013-A08DD3D5EAAC}"/>
              </a:ext>
            </a:extLst>
          </p:cNvPr>
          <p:cNvCxnSpPr>
            <a:cxnSpLocks/>
          </p:cNvCxnSpPr>
          <p:nvPr/>
        </p:nvCxnSpPr>
        <p:spPr>
          <a:xfrm>
            <a:off x="2152985" y="6107048"/>
            <a:ext cx="237303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6FCA0B77-5EB1-8296-DE3A-90301EE1199A}"/>
              </a:ext>
            </a:extLst>
          </p:cNvPr>
          <p:cNvCxnSpPr>
            <a:cxnSpLocks/>
          </p:cNvCxnSpPr>
          <p:nvPr/>
        </p:nvCxnSpPr>
        <p:spPr>
          <a:xfrm flipH="1">
            <a:off x="1994830" y="6107048"/>
            <a:ext cx="146258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AE4CBAC2-F481-43D0-84A3-174B2CDD7FCE}"/>
              </a:ext>
            </a:extLst>
          </p:cNvPr>
          <p:cNvCxnSpPr>
            <a:cxnSpLocks/>
          </p:cNvCxnSpPr>
          <p:nvPr/>
        </p:nvCxnSpPr>
        <p:spPr>
          <a:xfrm>
            <a:off x="1859557" y="5108198"/>
            <a:ext cx="1044054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1A02337-2DF7-6D36-4513-3A6D870837B9}"/>
              </a:ext>
            </a:extLst>
          </p:cNvPr>
          <p:cNvCxnSpPr>
            <a:cxnSpLocks/>
          </p:cNvCxnSpPr>
          <p:nvPr/>
        </p:nvCxnSpPr>
        <p:spPr>
          <a:xfrm flipH="1">
            <a:off x="3034466" y="5108198"/>
            <a:ext cx="146258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A92A5464-57F2-DBC4-34FB-305C8BD0FEF3}"/>
              </a:ext>
            </a:extLst>
          </p:cNvPr>
          <p:cNvCxnSpPr>
            <a:cxnSpLocks/>
          </p:cNvCxnSpPr>
          <p:nvPr/>
        </p:nvCxnSpPr>
        <p:spPr>
          <a:xfrm>
            <a:off x="2916421" y="4991269"/>
            <a:ext cx="130855" cy="26954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54C1D1C0-A2EF-D8AA-5028-A62815877172}"/>
              </a:ext>
            </a:extLst>
          </p:cNvPr>
          <p:cNvCxnSpPr>
            <a:cxnSpLocks/>
          </p:cNvCxnSpPr>
          <p:nvPr/>
        </p:nvCxnSpPr>
        <p:spPr>
          <a:xfrm flipH="1">
            <a:off x="2883858" y="4992698"/>
            <a:ext cx="183172" cy="26668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3ACC186C-51A9-4DA1-3BA5-8E88E7715A61}"/>
              </a:ext>
            </a:extLst>
          </p:cNvPr>
          <p:cNvCxnSpPr>
            <a:cxnSpLocks/>
            <a:endCxn id="43" idx="1"/>
          </p:cNvCxnSpPr>
          <p:nvPr/>
        </p:nvCxnSpPr>
        <p:spPr>
          <a:xfrm flipH="1" flipV="1">
            <a:off x="1391512" y="4665321"/>
            <a:ext cx="482410" cy="46071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de flecha 55">
            <a:extLst>
              <a:ext uri="{FF2B5EF4-FFF2-40B4-BE49-F238E27FC236}">
                <a16:creationId xmlns:a16="http://schemas.microsoft.com/office/drawing/2014/main" id="{077DDF26-8F93-EDE4-21BB-ABE527FA3985}"/>
              </a:ext>
            </a:extLst>
          </p:cNvPr>
          <p:cNvCxnSpPr>
            <a:cxnSpLocks/>
            <a:endCxn id="44" idx="1"/>
          </p:cNvCxnSpPr>
          <p:nvPr/>
        </p:nvCxnSpPr>
        <p:spPr>
          <a:xfrm flipH="1" flipV="1">
            <a:off x="4061923" y="4659453"/>
            <a:ext cx="435129" cy="46846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3E3CB99A-615C-38A4-9B69-8D1E0E19CA61}"/>
                  </a:ext>
                </a:extLst>
              </p:cNvPr>
              <p:cNvSpPr txBox="1"/>
              <p:nvPr/>
            </p:nvSpPr>
            <p:spPr>
              <a:xfrm>
                <a:off x="1279528" y="4584396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3E3CB99A-615C-38A4-9B69-8D1E0E19C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528" y="4584396"/>
                <a:ext cx="87345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uadroTexto 57">
                <a:extLst>
                  <a:ext uri="{FF2B5EF4-FFF2-40B4-BE49-F238E27FC236}">
                    <a16:creationId xmlns:a16="http://schemas.microsoft.com/office/drawing/2014/main" id="{86942860-19CE-05C6-8675-704F60A802F6}"/>
                  </a:ext>
                </a:extLst>
              </p:cNvPr>
              <p:cNvSpPr txBox="1"/>
              <p:nvPr/>
            </p:nvSpPr>
            <p:spPr>
              <a:xfrm>
                <a:off x="3990883" y="4530616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58" name="CuadroTexto 57">
                <a:extLst>
                  <a:ext uri="{FF2B5EF4-FFF2-40B4-BE49-F238E27FC236}">
                    <a16:creationId xmlns:a16="http://schemas.microsoft.com/office/drawing/2014/main" id="{86942860-19CE-05C6-8675-704F60A80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883" y="4530616"/>
                <a:ext cx="87345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uadroTexto 58">
                <a:extLst>
                  <a:ext uri="{FF2B5EF4-FFF2-40B4-BE49-F238E27FC236}">
                    <a16:creationId xmlns:a16="http://schemas.microsoft.com/office/drawing/2014/main" id="{4FFEF5F2-F240-56EA-810B-0167ABC7EAD6}"/>
                  </a:ext>
                </a:extLst>
              </p:cNvPr>
              <p:cNvSpPr txBox="1"/>
              <p:nvPr/>
            </p:nvSpPr>
            <p:spPr>
              <a:xfrm>
                <a:off x="2796701" y="5773283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1" i="1" smtClean="0"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59" name="CuadroTexto 58">
                <a:extLst>
                  <a:ext uri="{FF2B5EF4-FFF2-40B4-BE49-F238E27FC236}">
                    <a16:creationId xmlns:a16="http://schemas.microsoft.com/office/drawing/2014/main" id="{4FFEF5F2-F240-56EA-810B-0167ABC7E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6701" y="5773283"/>
                <a:ext cx="87345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37CE7E94-5BCC-D84D-D8F6-6BFBE51DBC42}"/>
                  </a:ext>
                </a:extLst>
              </p:cNvPr>
              <p:cNvSpPr txBox="1"/>
              <p:nvPr/>
            </p:nvSpPr>
            <p:spPr>
              <a:xfrm>
                <a:off x="1940373" y="4765911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37CE7E94-5BCC-D84D-D8F6-6BFBE51DB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373" y="4765911"/>
                <a:ext cx="87345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CuadroTexto 60">
                <a:extLst>
                  <a:ext uri="{FF2B5EF4-FFF2-40B4-BE49-F238E27FC236}">
                    <a16:creationId xmlns:a16="http://schemas.microsoft.com/office/drawing/2014/main" id="{378318FF-4826-0CC7-706E-E39908E13C60}"/>
                  </a:ext>
                </a:extLst>
              </p:cNvPr>
              <p:cNvSpPr txBox="1"/>
              <p:nvPr/>
            </p:nvSpPr>
            <p:spPr>
              <a:xfrm>
                <a:off x="3601680" y="4796701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61" name="CuadroTexto 60">
                <a:extLst>
                  <a:ext uri="{FF2B5EF4-FFF2-40B4-BE49-F238E27FC236}">
                    <a16:creationId xmlns:a16="http://schemas.microsoft.com/office/drawing/2014/main" id="{378318FF-4826-0CC7-706E-E39908E13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680" y="4796701"/>
                <a:ext cx="87345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uadroTexto 61">
                <a:extLst>
                  <a:ext uri="{FF2B5EF4-FFF2-40B4-BE49-F238E27FC236}">
                    <a16:creationId xmlns:a16="http://schemas.microsoft.com/office/drawing/2014/main" id="{A7E91CB2-DD91-559C-785E-87C79EF5DE9C}"/>
                  </a:ext>
                </a:extLst>
              </p:cNvPr>
              <p:cNvSpPr txBox="1"/>
              <p:nvPr/>
            </p:nvSpPr>
            <p:spPr>
              <a:xfrm>
                <a:off x="1437193" y="4074815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62" name="CuadroTexto 61">
                <a:extLst>
                  <a:ext uri="{FF2B5EF4-FFF2-40B4-BE49-F238E27FC236}">
                    <a16:creationId xmlns:a16="http://schemas.microsoft.com/office/drawing/2014/main" id="{A7E91CB2-DD91-559C-785E-87C79EF5D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193" y="4074815"/>
                <a:ext cx="873457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89D88727-BD85-238E-57D1-FA6BBDE63422}"/>
                  </a:ext>
                </a:extLst>
              </p:cNvPr>
              <p:cNvSpPr txBox="1"/>
              <p:nvPr/>
            </p:nvSpPr>
            <p:spPr>
              <a:xfrm>
                <a:off x="4038410" y="4075980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89D88727-BD85-238E-57D1-FA6BBDE63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410" y="4075980"/>
                <a:ext cx="873457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55468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0424AA-12AA-E23D-52E3-6070EC306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4156" y="119270"/>
            <a:ext cx="10283687" cy="717826"/>
          </a:xfrm>
        </p:spPr>
        <p:txBody>
          <a:bodyPr>
            <a:normAutofit/>
          </a:bodyPr>
          <a:lstStyle/>
          <a:p>
            <a:r>
              <a:rPr lang="es-MX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Condición Adiabática</a:t>
            </a:r>
            <a:endParaRPr lang="es-CO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4429978-0515-CD3C-EBDA-A2327F3A76C1}"/>
                  </a:ext>
                </a:extLst>
              </p:cNvPr>
              <p:cNvSpPr txBox="1"/>
              <p:nvPr/>
            </p:nvSpPr>
            <p:spPr>
              <a:xfrm>
                <a:off x="288580" y="1862300"/>
                <a:ext cx="646706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m:rPr>
                          <m:sty m:val="p"/>
                        </m:rPr>
                        <a:rPr lang="es-MX" sz="24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≪</m:t>
                      </m:r>
                      <m:r>
                        <m:rPr>
                          <m:sty m:val="p"/>
                        </m:rPr>
                        <a:rPr lang="es-MX" sz="2400" b="0" i="1" smtClean="0">
                          <a:latin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s-MX" sz="2400" b="0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4429978-0515-CD3C-EBDA-A2327F3A7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80" y="1862300"/>
                <a:ext cx="6467061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13E04555-96A0-F377-A137-4BFFAC40C519}"/>
                  </a:ext>
                </a:extLst>
              </p:cNvPr>
              <p:cNvSpPr txBox="1"/>
              <p:nvPr/>
            </p:nvSpPr>
            <p:spPr>
              <a:xfrm>
                <a:off x="2753285" y="1620696"/>
                <a:ext cx="6467061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𝑜𝑟𝑏</m:t>
                          </m:r>
                        </m:sub>
                      </m:sSub>
                    </m:oMath>
                  </m:oMathPara>
                </a14:m>
                <a:endParaRPr lang="es-MX" sz="2400" b="0" dirty="0"/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13E04555-96A0-F377-A137-4BFFAC40C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285" y="1620696"/>
                <a:ext cx="6467061" cy="7838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6E169B22-E8DE-E3F4-3C16-80A7FBE1A2DC}"/>
                  </a:ext>
                </a:extLst>
              </p:cNvPr>
              <p:cNvSpPr txBox="1"/>
              <p:nvPr/>
            </p:nvSpPr>
            <p:spPr>
              <a:xfrm>
                <a:off x="5217990" y="1802370"/>
                <a:ext cx="6467061" cy="4831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acc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𝑜𝑟𝑏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m:rPr>
                          <m:sty m:val="p"/>
                        </m:rPr>
                        <a:rPr lang="es-MX" sz="24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≪</m:t>
                      </m:r>
                      <m:r>
                        <m:rPr>
                          <m:sty m:val="p"/>
                        </m:rPr>
                        <a:rPr lang="es-MX" sz="2400" b="0" i="0" smtClean="0">
                          <a:latin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s-MX" sz="2400" b="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6E169B22-E8DE-E3F4-3C16-80A7FBE1A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7990" y="1802370"/>
                <a:ext cx="6467061" cy="483146"/>
              </a:xfrm>
              <a:prstGeom prst="rect">
                <a:avLst/>
              </a:prstGeom>
              <a:blipFill>
                <a:blip r:embed="rId4"/>
                <a:stretch>
                  <a:fillRect t="-2532"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EB95DDB0-71E6-BE69-733A-2529A3E2A295}"/>
                  </a:ext>
                </a:extLst>
              </p:cNvPr>
              <p:cNvSpPr txBox="1"/>
              <p:nvPr/>
            </p:nvSpPr>
            <p:spPr>
              <a:xfrm>
                <a:off x="2862468" y="2765035"/>
                <a:ext cx="6467061" cy="8461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s-MX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MX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es-MX" sz="2400" b="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EB95DDB0-71E6-BE69-733A-2529A3E2A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468" y="2765035"/>
                <a:ext cx="6467061" cy="8461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B2EAFAEA-09AB-4059-77C1-6232CF050A1B}"/>
                  </a:ext>
                </a:extLst>
              </p:cNvPr>
              <p:cNvSpPr txBox="1"/>
              <p:nvPr/>
            </p:nvSpPr>
            <p:spPr>
              <a:xfrm>
                <a:off x="2939953" y="3859850"/>
                <a:ext cx="60937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≪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m:rPr>
                          <m:sty m:val="p"/>
                        </m:rPr>
                        <a:rPr lang="es-MX" sz="24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B2EAFAEA-09AB-4059-77C1-6232CF050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953" y="3859850"/>
                <a:ext cx="6093724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uadroTexto 15">
            <a:extLst>
              <a:ext uri="{FF2B5EF4-FFF2-40B4-BE49-F238E27FC236}">
                <a16:creationId xmlns:a16="http://schemas.microsoft.com/office/drawing/2014/main" id="{9DEE0AAC-2480-8242-F419-6378108529AF}"/>
              </a:ext>
            </a:extLst>
          </p:cNvPr>
          <p:cNvSpPr txBox="1"/>
          <p:nvPr/>
        </p:nvSpPr>
        <p:spPr>
          <a:xfrm>
            <a:off x="2229700" y="5690696"/>
            <a:ext cx="77325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i="1" dirty="0"/>
              <a:t>Velocidad radial ha de ser mucho menor que la velocidad tangencial</a:t>
            </a:r>
          </a:p>
          <a:p>
            <a:pPr algn="ctr"/>
            <a:r>
              <a:rPr lang="es-MX" i="1" dirty="0"/>
              <a:t>De lo contrario el decaimiento es </a:t>
            </a:r>
            <a:r>
              <a:rPr lang="es-MX" i="1" dirty="0" err="1"/>
              <a:t>cuasi-radial</a:t>
            </a:r>
            <a:r>
              <a:rPr lang="es-MX" i="1" dirty="0"/>
              <a:t> y se entra en la fase de </a:t>
            </a:r>
            <a:r>
              <a:rPr lang="es-MX" i="1" dirty="0" err="1"/>
              <a:t>Merger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430292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0424AA-12AA-E23D-52E3-6070EC306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4156" y="119270"/>
            <a:ext cx="10283687" cy="717826"/>
          </a:xfrm>
        </p:spPr>
        <p:txBody>
          <a:bodyPr>
            <a:normAutofit/>
          </a:bodyPr>
          <a:lstStyle/>
          <a:p>
            <a:r>
              <a:rPr lang="es-MX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 Energético</a:t>
            </a:r>
            <a:endParaRPr lang="es-CO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32E0B530-F9A6-9EA5-5E46-924B36237FC3}"/>
                  </a:ext>
                </a:extLst>
              </p:cNvPr>
              <p:cNvSpPr txBox="1"/>
              <p:nvPr/>
            </p:nvSpPr>
            <p:spPr>
              <a:xfrm>
                <a:off x="3049137" y="837096"/>
                <a:ext cx="6093724" cy="11386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𝑜𝑟𝑏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2400" b="0" i="0" smtClean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p>
                                  <m:r>
                                    <a:rPr lang="es-MX" sz="24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2400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r>
                                    <a:rPr lang="es-MX" sz="24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s-MX" sz="2400" b="0" i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s-MX" sz="2400" b="0" i="0" smtClean="0">
                                          <a:latin typeface="Cambria Math" panose="02040503050406030204" pitchFamily="18" charset="0"/>
                                        </a:rPr>
                                        <m:t>G</m:t>
                                      </m:r>
                                    </m:e>
                                    <m:sup>
                                      <m:r>
                                        <a:rPr lang="es-MX" sz="2400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s-MX" sz="2400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es-MX" sz="2400" b="0" i="0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32E0B530-F9A6-9EA5-5E46-924B36237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137" y="837096"/>
                <a:ext cx="6093724" cy="11386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C6BE5AD6-B8C6-8E80-3883-00128044F7FE}"/>
                  </a:ext>
                </a:extLst>
              </p:cNvPr>
              <p:cNvSpPr txBox="1"/>
              <p:nvPr/>
            </p:nvSpPr>
            <p:spPr>
              <a:xfrm>
                <a:off x="500417" y="2467223"/>
                <a:ext cx="5595582" cy="11394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𝑜𝑟𝑏</m:t>
                              </m:r>
                            </m:sub>
                          </m:sSub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s-MX" sz="2400" b="0" i="0" smtClean="0">
                                          <a:latin typeface="Cambria Math" panose="02040503050406030204" pitchFamily="18" charset="0"/>
                                        </a:rPr>
                                        <m:t>G</m:t>
                                      </m:r>
                                    </m:e>
                                    <m:sup>
                                      <m:r>
                                        <a:rPr lang="es-MX" sz="2400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s-MX" sz="2400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es-MX" sz="2400" b="0" i="0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32</m:t>
                              </m:r>
                            </m:den>
                          </m:f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  <m:acc>
                        <m:accPr>
                          <m:chr m:val="̇"/>
                          <m:ctrlPr>
                            <a:rPr lang="es-CO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acc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C6BE5AD6-B8C6-8E80-3883-00128044F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17" y="2467223"/>
                <a:ext cx="5595582" cy="1139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ECF46494-DB23-137E-6A88-B979DBB5977B}"/>
                  </a:ext>
                </a:extLst>
              </p:cNvPr>
              <p:cNvSpPr txBox="1"/>
              <p:nvPr/>
            </p:nvSpPr>
            <p:spPr>
              <a:xfrm>
                <a:off x="3049137" y="3865927"/>
                <a:ext cx="6093724" cy="11319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s-CO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𝑔𝑤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96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𝑔𝑤</m:t>
                          </m:r>
                        </m:sub>
                        <m:sup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ECF46494-DB23-137E-6A88-B979DBB59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137" y="3865927"/>
                <a:ext cx="6093724" cy="11319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EADAE93D-79C7-4B72-3F6B-9D6AA7981ED1}"/>
                  </a:ext>
                </a:extLst>
              </p:cNvPr>
              <p:cNvSpPr txBox="1"/>
              <p:nvPr/>
            </p:nvSpPr>
            <p:spPr>
              <a:xfrm>
                <a:off x="5803711" y="2467223"/>
                <a:ext cx="6093724" cy="1126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EADAE93D-79C7-4B72-3F6B-9D6AA7981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711" y="2467223"/>
                <a:ext cx="6093724" cy="11266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39EE657-E141-9292-9429-33798EB0A040}"/>
                  </a:ext>
                </a:extLst>
              </p:cNvPr>
              <p:cNvSpPr txBox="1"/>
              <p:nvPr/>
            </p:nvSpPr>
            <p:spPr>
              <a:xfrm>
                <a:off x="454356" y="5674943"/>
                <a:ext cx="11283286" cy="6919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i="1" dirty="0"/>
                  <a:t>La frecuencia angular de las ondas gravitacionales es el doble de la frecuencia orbital del sistema en cuestión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s-MX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s-CO" sz="1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MX" sz="1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𝑔𝑤</m:t>
                        </m:r>
                      </m:sub>
                    </m:sSub>
                    <m:r>
                      <a:rPr lang="es-MX" sz="1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s-MX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𝑔𝑤</m:t>
                        </m:r>
                      </m:sub>
                    </m:sSub>
                    <m:r>
                      <a:rPr lang="es-MX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CO" dirty="0"/>
                  <a:t> </a:t>
                </a:r>
                <a:r>
                  <a:rPr lang="es-CO" i="1" dirty="0"/>
                  <a:t>permite medir indirectamente la masa de </a:t>
                </a:r>
                <a:r>
                  <a:rPr lang="es-CO" i="1" dirty="0" err="1"/>
                  <a:t>chirp</a:t>
                </a:r>
                <a:r>
                  <a:rPr lang="es-CO" i="1" dirty="0"/>
                  <a:t> del sistema</a:t>
                </a:r>
                <a:r>
                  <a:rPr lang="es-CO" dirty="0"/>
                  <a:t> </a:t>
                </a:r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39EE657-E141-9292-9429-33798EB0A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356" y="5674943"/>
                <a:ext cx="11283286" cy="691921"/>
              </a:xfrm>
              <a:prstGeom prst="rect">
                <a:avLst/>
              </a:prstGeom>
              <a:blipFill>
                <a:blip r:embed="rId6"/>
                <a:stretch>
                  <a:fillRect t="-5310" b="-10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414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0424AA-12AA-E23D-52E3-6070EC306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4156" y="119270"/>
            <a:ext cx="10283687" cy="717826"/>
          </a:xfrm>
        </p:spPr>
        <p:txBody>
          <a:bodyPr>
            <a:normAutofit/>
          </a:bodyPr>
          <a:lstStyle/>
          <a:p>
            <a:r>
              <a:rPr lang="es-MX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Tiempo faltante para la coalescencia</a:t>
            </a:r>
            <a:endParaRPr lang="es-CO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32E0B530-F9A6-9EA5-5E46-924B36237FC3}"/>
                  </a:ext>
                </a:extLst>
              </p:cNvPr>
              <p:cNvSpPr txBox="1"/>
              <p:nvPr/>
            </p:nvSpPr>
            <p:spPr>
              <a:xfrm>
                <a:off x="3049137" y="802946"/>
                <a:ext cx="60937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𝑐𝑜𝑎𝑙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32E0B530-F9A6-9EA5-5E46-924B36237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137" y="802946"/>
                <a:ext cx="6093724" cy="461665"/>
              </a:xfrm>
              <a:prstGeom prst="rect">
                <a:avLst/>
              </a:prstGeom>
              <a:blipFill>
                <a:blip r:embed="rId2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C6BE5AD6-B8C6-8E80-3883-00128044F7FE}"/>
                  </a:ext>
                </a:extLst>
              </p:cNvPr>
              <p:cNvSpPr txBox="1"/>
              <p:nvPr/>
            </p:nvSpPr>
            <p:spPr>
              <a:xfrm>
                <a:off x="2122770" y="1239516"/>
                <a:ext cx="7946458" cy="11319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𝑔𝑤</m:t>
                          </m:r>
                        </m:sub>
                      </m:sSub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256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≈134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1,21</m:t>
                                  </m:r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⊙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C6BE5AD6-B8C6-8E80-3883-00128044F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770" y="1239516"/>
                <a:ext cx="7946458" cy="11319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BA646E87-802E-D402-E53B-290F19F48BF4}"/>
                  </a:ext>
                </a:extLst>
              </p:cNvPr>
              <p:cNvSpPr txBox="1"/>
              <p:nvPr/>
            </p:nvSpPr>
            <p:spPr>
              <a:xfrm>
                <a:off x="3049137" y="2610311"/>
                <a:ext cx="6093724" cy="11319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≈2,18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1,21</m:t>
                                  </m:r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⊙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100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𝑔𝑤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BA646E87-802E-D402-E53B-290F19F48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137" y="2610311"/>
                <a:ext cx="6093724" cy="11319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11C4BAD1-8EE8-65AF-844F-9977B64604C8}"/>
                  </a:ext>
                </a:extLst>
              </p:cNvPr>
              <p:cNvSpPr txBox="1"/>
              <p:nvPr/>
            </p:nvSpPr>
            <p:spPr>
              <a:xfrm>
                <a:off x="3049137" y="3981107"/>
                <a:ext cx="6093724" cy="7346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MX" sz="2400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s-MX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𝑐𝑦𝑐</m:t>
                        </m:r>
                      </m:sub>
                    </m:sSub>
                    <m:r>
                      <a:rPr lang="es-MX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MX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num>
                      <m:den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den>
                    </m:f>
                    <m:r>
                      <a:rPr lang="es-MX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MX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𝑔𝑤</m:t>
                        </m:r>
                      </m:sub>
                    </m:sSub>
                    <m:d>
                      <m:dPr>
                        <m:ctrlPr>
                          <a:rPr lang="es-MX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s-MX" sz="2400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s-MX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MX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  <m:t>𝑔𝑤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s-CO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MX" sz="2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</m:e>
                          <m:sub>
                            <m:r>
                              <a:rPr lang="es-MX" sz="2400" b="0" i="1" smtClean="0">
                                <a:latin typeface="Cambria Math" panose="02040503050406030204" pitchFamily="18" charset="0"/>
                              </a:rPr>
                              <m:t>𝑔𝑤</m:t>
                            </m:r>
                          </m:sub>
                        </m:sSub>
                      </m:den>
                    </m:f>
                    <m:r>
                      <a:rPr lang="es-MX" sz="2400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s-MX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s-MX" sz="2400" b="0" i="1" smtClean="0">
                            <a:latin typeface="Cambria Math" panose="02040503050406030204" pitchFamily="18" charset="0"/>
                          </a:rPr>
                          <m:t>𝑔𝑤</m:t>
                        </m:r>
                      </m:sub>
                    </m:sSub>
                  </m:oMath>
                </a14:m>
                <a:r>
                  <a:rPr lang="es-CO" sz="2400" dirty="0"/>
                  <a:t>  </a:t>
                </a:r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11C4BAD1-8EE8-65AF-844F-9977B6460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137" y="3981107"/>
                <a:ext cx="6093724" cy="7346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59DB20EC-6286-F610-3651-CF35A3DEED73}"/>
                  </a:ext>
                </a:extLst>
              </p:cNvPr>
              <p:cNvSpPr txBox="1"/>
              <p:nvPr/>
            </p:nvSpPr>
            <p:spPr>
              <a:xfrm>
                <a:off x="637463" y="4750588"/>
                <a:ext cx="10917071" cy="12151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𝑐𝑦𝑐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b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bSup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≈1,6×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𝑚𝑖𝑛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1,2</m:t>
                                  </m:r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⊙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59DB20EC-6286-F610-3651-CF35A3DEE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463" y="4750588"/>
                <a:ext cx="10917071" cy="12151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adroTexto 10">
            <a:extLst>
              <a:ext uri="{FF2B5EF4-FFF2-40B4-BE49-F238E27FC236}">
                <a16:creationId xmlns:a16="http://schemas.microsoft.com/office/drawing/2014/main" id="{1CFE2B5B-2014-9AF1-B5AE-20EF32E342ED}"/>
              </a:ext>
            </a:extLst>
          </p:cNvPr>
          <p:cNvSpPr txBox="1"/>
          <p:nvPr/>
        </p:nvSpPr>
        <p:spPr>
          <a:xfrm>
            <a:off x="863788" y="6100255"/>
            <a:ext cx="10464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i="1" dirty="0"/>
              <a:t>Se puede determinar que sistemas les tomaría un tiempo mayor a la edad del universo para que se fusionen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39482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4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1508637" y="152876"/>
            <a:ext cx="1032249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Aproximación de bajas velocidades en la fuente</a:t>
            </a:r>
            <a:endParaRPr lang="es-CO" sz="3200" b="0" i="0" u="none" strike="noStrike" cap="none" dirty="0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ubtítulo 7">
                <a:extLst>
                  <a:ext uri="{FF2B5EF4-FFF2-40B4-BE49-F238E27FC236}">
                    <a16:creationId xmlns:a16="http://schemas.microsoft.com/office/drawing/2014/main" id="{81A6FDB3-5A59-C34F-1154-BBE8D57EF57C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322130" y="1888372"/>
                <a:ext cx="2711353" cy="586853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7" name="Subtítulo 7">
                <a:extLst>
                  <a:ext uri="{FF2B5EF4-FFF2-40B4-BE49-F238E27FC236}">
                    <a16:creationId xmlns:a16="http://schemas.microsoft.com/office/drawing/2014/main" id="{81A6FDB3-5A59-C34F-1154-BBE8D57EF5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322130" y="1888372"/>
                <a:ext cx="2711353" cy="58685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CDD7D3C2-AE32-8879-E79F-DA6C97DFB48C}"/>
                  </a:ext>
                </a:extLst>
              </p:cNvPr>
              <p:cNvSpPr txBox="1"/>
              <p:nvPr/>
            </p:nvSpPr>
            <p:spPr>
              <a:xfrm>
                <a:off x="5460813" y="1694107"/>
                <a:ext cx="6093724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𝑇𝑇</m:t>
                          </m:r>
                        </m:sup>
                      </m:sSub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𝑖𝑙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𝑗𝑚</m:t>
                              </m:r>
                            </m:sub>
                          </m:s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𝑙𝑚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CDD7D3C2-AE32-8879-E79F-DA6C97DFB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0813" y="1694107"/>
                <a:ext cx="6093724" cy="9221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068A61EF-BCCE-3E76-684A-BE706282EA8A}"/>
                  </a:ext>
                </a:extLst>
              </p:cNvPr>
              <p:cNvSpPr txBox="1"/>
              <p:nvPr/>
            </p:nvSpPr>
            <p:spPr>
              <a:xfrm>
                <a:off x="-632911" y="2938876"/>
                <a:ext cx="60937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sz="24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̂"/>
                          <m:ctrlPr>
                            <a:rPr lang="es-MX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MX" sz="24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</m:acc>
                      <m:r>
                        <a:rPr lang="es-MX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^2)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068A61EF-BCCE-3E76-684A-BE706282E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32911" y="2938876"/>
                <a:ext cx="6093724" cy="461665"/>
              </a:xfrm>
              <a:prstGeom prst="rect">
                <a:avLst/>
              </a:prstGeom>
              <a:blipFill>
                <a:blip r:embed="rId6"/>
                <a:stretch>
                  <a:fillRect t="-5263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2851882A-380F-6556-801A-2D2454BEF94F}"/>
                  </a:ext>
                </a:extLst>
              </p:cNvPr>
              <p:cNvSpPr txBox="1"/>
              <p:nvPr/>
            </p:nvSpPr>
            <p:spPr>
              <a:xfrm>
                <a:off x="4823349" y="2708621"/>
                <a:ext cx="7368651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𝑇𝑇</m:t>
                          </m:r>
                        </m:sup>
                      </m:sSubSup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MX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b>
                      </m:sSub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acc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∫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b>
                      </m:sSub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s-MX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MX" sz="2400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2851882A-380F-6556-801A-2D2454BEF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3349" y="2708621"/>
                <a:ext cx="7368651" cy="9221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C5AD4C1F-1593-CD63-1A0B-10A6BC1611FA}"/>
                  </a:ext>
                </a:extLst>
              </p:cNvPr>
              <p:cNvSpPr txBox="1"/>
              <p:nvPr/>
            </p:nvSpPr>
            <p:spPr>
              <a:xfrm>
                <a:off x="1601195" y="3630796"/>
                <a:ext cx="9022868" cy="11019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CO" i="1" dirty="0"/>
                  <a:t>Se expande el tensor energía impulso en potencias de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MX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MX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MX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s-MX" sz="1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s-MX" sz="1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sSup>
                          <m:sSupPr>
                            <m:ctrlPr>
                              <a:rPr lang="es-MX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MX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s-MX" sz="1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num>
                      <m:den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es-CO" i="1" dirty="0"/>
              </a:p>
              <a:p>
                <a:pPr algn="ctr"/>
                <a:r>
                  <a:rPr lang="es-CO" i="1" dirty="0"/>
                  <a:t>Se definen los momentos del tensor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p>
                    </m:sSup>
                    <m:r>
                      <a:rPr lang="es-MX" sz="1800" b="0" i="0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s-CO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s-MX" i="1">
                            <a:latin typeface="Cambria Math" panose="02040503050406030204" pitchFamily="18" charset="0"/>
                          </a:rPr>
                          <m:t>𝑖𝑗</m:t>
                        </m:r>
                      </m:sup>
                    </m:sSup>
                    <m:d>
                      <m:dPr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s-MX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s-MX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𝑘𝑙</m:t>
                        </m:r>
                      </m:sup>
                    </m:sSup>
                  </m:oMath>
                </a14:m>
                <a:endParaRPr lang="es-CO" i="1" dirty="0"/>
              </a:p>
              <a:p>
                <a:pPr algn="ctr"/>
                <a:r>
                  <a:rPr lang="es-CO" i="1" dirty="0"/>
                  <a:t>Se simplifican términos por la aproximación de bajas velocidades en la fuente, con lo cual: </a:t>
                </a:r>
              </a:p>
            </p:txBody>
          </p:sp>
        </mc:Choice>
        <mc:Fallback xmlns="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C5AD4C1F-1593-CD63-1A0B-10A6BC161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195" y="3630796"/>
                <a:ext cx="9022868" cy="1101968"/>
              </a:xfrm>
              <a:prstGeom prst="rect">
                <a:avLst/>
              </a:prstGeom>
              <a:blipFill>
                <a:blip r:embed="rId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67EEBCA6-06F9-603A-0200-7122673EA15D}"/>
                  </a:ext>
                </a:extLst>
              </p:cNvPr>
              <p:cNvSpPr txBox="1"/>
              <p:nvPr/>
            </p:nvSpPr>
            <p:spPr>
              <a:xfrm>
                <a:off x="322425" y="5087659"/>
                <a:ext cx="5116303" cy="78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  <m:t>𝑇𝑇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s-MX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s-MX" sz="24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s-MX" sz="2400" i="1">
                              <a:latin typeface="Cambria Math" panose="02040503050406030204" pitchFamily="18" charset="0"/>
                            </a:rPr>
                            <m:t>𝑞𝑢𝑎𝑑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b>
                      </m:sSub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lang="es-MX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̈"/>
                              <m:ctrlPr>
                                <a:rPr lang="es-MX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p>
                      </m:sSup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67EEBCA6-06F9-603A-0200-7122673EA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25" y="5087659"/>
                <a:ext cx="5116303" cy="7875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A3B178EE-3098-5BA9-919A-A8F4D2054F56}"/>
                  </a:ext>
                </a:extLst>
              </p:cNvPr>
              <p:cNvSpPr txBox="1"/>
              <p:nvPr/>
            </p:nvSpPr>
            <p:spPr>
              <a:xfrm>
                <a:off x="7022535" y="5158833"/>
                <a:ext cx="3874825" cy="7863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∫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p>
                      </m:sSup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MX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A3B178EE-3098-5BA9-919A-A8F4D2054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2535" y="5158833"/>
                <a:ext cx="3874825" cy="78636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93F4F16E-B752-5748-01D6-29750AB1F2CD}"/>
              </a:ext>
            </a:extLst>
          </p:cNvPr>
          <p:cNvCxnSpPr>
            <a:cxnSpLocks/>
          </p:cNvCxnSpPr>
          <p:nvPr/>
        </p:nvCxnSpPr>
        <p:spPr>
          <a:xfrm>
            <a:off x="3836718" y="2195881"/>
            <a:ext cx="17156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29170E1-FC3D-02DB-C300-4D12FF1A6315}"/>
              </a:ext>
            </a:extLst>
          </p:cNvPr>
          <p:cNvSpPr txBox="1"/>
          <p:nvPr/>
        </p:nvSpPr>
        <p:spPr>
          <a:xfrm>
            <a:off x="4404057" y="1856537"/>
            <a:ext cx="655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i="1" dirty="0"/>
              <a:t>T.T.G</a:t>
            </a:r>
            <a:endParaRPr lang="es-CO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67409DD-DCB4-50AF-8E54-F238C82FFCF0}"/>
              </a:ext>
            </a:extLst>
          </p:cNvPr>
          <p:cNvSpPr txBox="1"/>
          <p:nvPr/>
        </p:nvSpPr>
        <p:spPr>
          <a:xfrm>
            <a:off x="-351475" y="6013450"/>
            <a:ext cx="6464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i="1" dirty="0"/>
              <a:t>Relaciona evolución de los </a:t>
            </a:r>
            <a:r>
              <a:rPr lang="es-CO" i="1" dirty="0" err="1"/>
              <a:t>multipolos</a:t>
            </a:r>
            <a:r>
              <a:rPr lang="es-CO" i="1" dirty="0"/>
              <a:t> de la fuente con la onda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5E0B8F7-DFCB-614D-3A11-193424305256}"/>
              </a:ext>
            </a:extLst>
          </p:cNvPr>
          <p:cNvSpPr txBox="1"/>
          <p:nvPr/>
        </p:nvSpPr>
        <p:spPr>
          <a:xfrm>
            <a:off x="5727896" y="6059040"/>
            <a:ext cx="6464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i="1" dirty="0"/>
              <a:t>El término dominante está dado por la segunda derivada del cuadrupolo de masa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AC9C8FC0-7B32-37FC-E51F-AE8836A4FB84}"/>
                  </a:ext>
                </a:extLst>
              </p:cNvPr>
              <p:cNvSpPr txBox="1"/>
              <p:nvPr/>
            </p:nvSpPr>
            <p:spPr>
              <a:xfrm>
                <a:off x="787029" y="959122"/>
                <a:ext cx="11207102" cy="6930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MX" i="1" dirty="0"/>
                  <a:t>S</a:t>
                </a:r>
                <a:r>
                  <a:rPr lang="es-CO" i="1" dirty="0"/>
                  <a:t>e realiza una transformación que </a:t>
                </a:r>
                <a:r>
                  <a:rPr lang="es-CO" b="1" i="1" dirty="0"/>
                  <a:t>no compromete del gauge de Lorentz </a:t>
                </a:r>
                <a:r>
                  <a:rPr lang="es-CO" i="1" dirty="0"/>
                  <a:t>y </a:t>
                </a:r>
                <a:r>
                  <a:rPr lang="es-CO" b="1" i="1" dirty="0"/>
                  <a:t>reduce los grados de libertad </a:t>
                </a:r>
                <a:r>
                  <a:rPr lang="es-CO" i="1" dirty="0"/>
                  <a:t>de las ondas gravitacionales. Esta impone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s-MX" sz="1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MX" sz="18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s-MX" sz="1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b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sSup>
                      <m:sSupPr>
                        <m:ctrlPr>
                          <a:rPr lang="es-MX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s-MX" sz="1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p>
                    <m:r>
                      <a:rPr lang="es-MX" sz="1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s-CO" dirty="0"/>
                  <a:t>, (</a:t>
                </a:r>
                <a:r>
                  <a:rPr lang="es-CO" b="1" dirty="0"/>
                  <a:t>Campo de perturbación transversal en las nuevas coordenadas</a:t>
                </a:r>
                <a:r>
                  <a:rPr lang="es-CO" dirty="0"/>
                  <a:t>) 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s-MX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MX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s-MX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lang="es-MX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s-CO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AC9C8FC0-7B32-37FC-E51F-AE8836A4F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029" y="959122"/>
                <a:ext cx="11207102" cy="693075"/>
              </a:xfrm>
              <a:prstGeom prst="rect">
                <a:avLst/>
              </a:prstGeom>
              <a:blipFill>
                <a:blip r:embed="rId12"/>
                <a:stretch>
                  <a:fillRect l="-435" t="-4386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699520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0424AA-12AA-E23D-52E3-6070EC306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4156" y="242100"/>
            <a:ext cx="10283687" cy="717826"/>
          </a:xfrm>
        </p:spPr>
        <p:txBody>
          <a:bodyPr>
            <a:normAutofit/>
          </a:bodyPr>
          <a:lstStyle/>
          <a:p>
            <a:r>
              <a:rPr lang="es-MX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MX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Innert</a:t>
            </a:r>
            <a:r>
              <a:rPr lang="es-MX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  <a:r>
              <a:rPr lang="es-MX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Stable</a:t>
            </a:r>
            <a:r>
              <a:rPr lang="es-MX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Circular </a:t>
            </a:r>
            <a:r>
              <a:rPr lang="es-MX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Orbit</a:t>
            </a:r>
            <a:r>
              <a:rPr lang="es-MX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(ISCO) </a:t>
            </a:r>
            <a:endParaRPr lang="es-CO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78D5268D-7126-C3FF-F0FD-4FEA038A517D}"/>
                  </a:ext>
                </a:extLst>
              </p:cNvPr>
              <p:cNvSpPr txBox="1"/>
              <p:nvPr/>
            </p:nvSpPr>
            <p:spPr>
              <a:xfrm>
                <a:off x="1133904" y="1390983"/>
                <a:ext cx="2636289" cy="1155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𝐼𝑆𝐶𝑂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MX" sz="2400" b="0" dirty="0"/>
              </a:p>
              <a:p>
                <a:endParaRPr lang="es-CO" sz="24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78D5268D-7126-C3FF-F0FD-4FEA038A5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04" y="1390983"/>
                <a:ext cx="2636289" cy="115570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1A8D0A6D-82ED-20AB-42DF-C3F1B993DC33}"/>
                  </a:ext>
                </a:extLst>
              </p:cNvPr>
              <p:cNvSpPr txBox="1"/>
              <p:nvPr/>
            </p:nvSpPr>
            <p:spPr>
              <a:xfrm>
                <a:off x="854124" y="2718868"/>
                <a:ext cx="6096000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MX" sz="2400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p>
                              <m:r>
                                <a:rPr lang="es-MX" sz="2400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1A8D0A6D-82ED-20AB-42DF-C3F1B993D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124" y="2718868"/>
                <a:ext cx="6096000" cy="7838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E590153A-2310-A163-48D7-4BC416A33997}"/>
                  </a:ext>
                </a:extLst>
              </p:cNvPr>
              <p:cNvSpPr txBox="1"/>
              <p:nvPr/>
            </p:nvSpPr>
            <p:spPr>
              <a:xfrm>
                <a:off x="4902958" y="2637373"/>
                <a:ext cx="6434918" cy="7916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𝐼𝑆𝐶𝑂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≈2200</m:t>
                      </m:r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E590153A-2310-A163-48D7-4BC416A33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2958" y="2637373"/>
                <a:ext cx="6434918" cy="7916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918D0683-4B9F-DC7E-75E1-6743E061CA4A}"/>
                  </a:ext>
                </a:extLst>
              </p:cNvPr>
              <p:cNvSpPr txBox="1"/>
              <p:nvPr/>
            </p:nvSpPr>
            <p:spPr>
              <a:xfrm>
                <a:off x="5290212" y="1524012"/>
                <a:ext cx="161157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𝐼𝑆𝐶𝑂</m:t>
                          </m:r>
                        </m:sub>
                      </m:sSub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918D0683-4B9F-DC7E-75E1-6743E061C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212" y="1524012"/>
                <a:ext cx="1611573" cy="461665"/>
              </a:xfrm>
              <a:prstGeom prst="rect">
                <a:avLst/>
              </a:prstGeom>
              <a:blipFill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2E1DE468-9E5E-0B06-2AE1-1F3F1753B698}"/>
                  </a:ext>
                </a:extLst>
              </p:cNvPr>
              <p:cNvSpPr txBox="1"/>
              <p:nvPr/>
            </p:nvSpPr>
            <p:spPr>
              <a:xfrm>
                <a:off x="8120417" y="1524012"/>
                <a:ext cx="273296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𝐼𝑆𝐶𝑂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2E1DE468-9E5E-0B06-2AE1-1F3F1753B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0417" y="1524012"/>
                <a:ext cx="2732963" cy="461665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FDA5336D-7D76-2955-27D0-2F7D9DA7B326}"/>
                  </a:ext>
                </a:extLst>
              </p:cNvPr>
              <p:cNvSpPr txBox="1"/>
              <p:nvPr/>
            </p:nvSpPr>
            <p:spPr>
              <a:xfrm>
                <a:off x="3049136" y="3601184"/>
                <a:ext cx="6093724" cy="10030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  <m:r>
                        <a:rPr lang="es-MX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𝑜𝑟𝑏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sSub>
                                <m:sSub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𝑔𝑤</m:t>
                              </m:r>
                            </m:sub>
                          </m:sSub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FDA5336D-7D76-2955-27D0-2F7D9DA7B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136" y="3601184"/>
                <a:ext cx="6093724" cy="10030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E5D7D8E6-F1F6-5CE9-2954-D71039B6FDF5}"/>
                  </a:ext>
                </a:extLst>
              </p:cNvPr>
              <p:cNvSpPr txBox="1"/>
              <p:nvPr/>
            </p:nvSpPr>
            <p:spPr>
              <a:xfrm>
                <a:off x="3049136" y="4950240"/>
                <a:ext cx="6093724" cy="1033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s-MX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s-MX" sz="2800" b="0" i="0" smtClean="0">
                            <a:latin typeface="Cambria Math" panose="02040503050406030204" pitchFamily="18" charset="0"/>
                          </a:rPr>
                          <m:t>dE</m:t>
                        </m:r>
                      </m:num>
                      <m:den>
                        <m:sSub>
                          <m:sSubPr>
                            <m:ctrlPr>
                              <a:rPr lang="es-MX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s-MX" sz="2800" b="0" i="0" smtClean="0">
                                <a:latin typeface="Cambria Math" panose="02040503050406030204" pitchFamily="18" charset="0"/>
                              </a:rPr>
                              <m:t>df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s-MX" sz="2800" b="0" i="0" smtClean="0">
                                <a:latin typeface="Cambria Math" panose="02040503050406030204" pitchFamily="18" charset="0"/>
                              </a:rPr>
                              <m:t>gw</m:t>
                            </m:r>
                          </m:sub>
                        </m:sSub>
                      </m:den>
                    </m:f>
                    <m:r>
                      <a:rPr lang="es-MX" sz="28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MX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MX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MX" sz="2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f>
                              <m:fPr>
                                <m:ctrlPr>
                                  <a:rPr lang="es-MX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MX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s-MX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sup>
                        </m:sSup>
                      </m:num>
                      <m:den>
                        <m:r>
                          <a:rPr lang="es-MX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s-MX" sz="2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den>
                    </m:f>
                  </m:oMath>
                </a14:m>
                <a:r>
                  <a:rPr lang="es-MX" sz="2800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s-MX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MX" sz="28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sSub>
                              <m:sSubPr>
                                <m:ctrlPr>
                                  <a:rPr lang="es-MX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MX" sz="28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s-MX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e>
                      <m:sup>
                        <m:f>
                          <m:fPr>
                            <m:ctrlPr>
                              <a:rPr lang="es-MX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MX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s-MX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sSubSup>
                      <m:sSubSupPr>
                        <m:ctrlPr>
                          <a:rPr lang="es-MX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MX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s-MX" sz="2800" b="0" i="1" smtClean="0">
                            <a:latin typeface="Cambria Math" panose="02040503050406030204" pitchFamily="18" charset="0"/>
                          </a:rPr>
                          <m:t>𝑔𝑤</m:t>
                        </m:r>
                      </m:sub>
                      <m:sup>
                        <m:r>
                          <a:rPr lang="es-MX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s-MX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MX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s-MX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bSup>
                  </m:oMath>
                </a14:m>
                <a:endParaRPr lang="es-CO" sz="2800" dirty="0"/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E5D7D8E6-F1F6-5CE9-2954-D71039B6F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136" y="4950240"/>
                <a:ext cx="6093724" cy="1033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uadroTexto 23">
            <a:extLst>
              <a:ext uri="{FF2B5EF4-FFF2-40B4-BE49-F238E27FC236}">
                <a16:creationId xmlns:a16="http://schemas.microsoft.com/office/drawing/2014/main" id="{8E79AFF6-0BAC-245B-4E40-7EC160908023}"/>
              </a:ext>
            </a:extLst>
          </p:cNvPr>
          <p:cNvSpPr txBox="1"/>
          <p:nvPr/>
        </p:nvSpPr>
        <p:spPr>
          <a:xfrm>
            <a:off x="746076" y="6246568"/>
            <a:ext cx="10699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i="1" dirty="0"/>
              <a:t>Se determina el rango de frecuencias de ondas gravitacionales en que puede emitir el sistema en cuestión</a:t>
            </a:r>
            <a:endParaRPr lang="es-CO" i="1" dirty="0"/>
          </a:p>
        </p:txBody>
      </p:sp>
    </p:spTree>
    <p:extLst>
      <p:ext uri="{BB962C8B-B14F-4D97-AF65-F5344CB8AC3E}">
        <p14:creationId xmlns:p14="http://schemas.microsoft.com/office/powerpoint/2010/main" val="3516544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0424AA-12AA-E23D-52E3-6070EC306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1010" y="843943"/>
            <a:ext cx="2034704" cy="717826"/>
          </a:xfrm>
        </p:spPr>
        <p:txBody>
          <a:bodyPr>
            <a:normAutofit/>
          </a:bodyPr>
          <a:lstStyle/>
          <a:p>
            <a:r>
              <a:rPr lang="es-MX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BHS</a:t>
            </a:r>
            <a:endParaRPr lang="es-CO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3A850110-B855-65E5-2886-361F4FBA56B6}"/>
              </a:ext>
            </a:extLst>
          </p:cNvPr>
          <p:cNvSpPr txBox="1">
            <a:spLocks/>
          </p:cNvSpPr>
          <p:nvPr/>
        </p:nvSpPr>
        <p:spPr>
          <a:xfrm>
            <a:off x="4996762" y="843943"/>
            <a:ext cx="2034704" cy="7178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BNS</a:t>
            </a:r>
            <a:endParaRPr lang="es-CO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8A66E31-5C6D-A2EB-EF2D-C2150CCDE4CE}"/>
              </a:ext>
            </a:extLst>
          </p:cNvPr>
          <p:cNvSpPr txBox="1">
            <a:spLocks/>
          </p:cNvSpPr>
          <p:nvPr/>
        </p:nvSpPr>
        <p:spPr>
          <a:xfrm>
            <a:off x="8452514" y="843943"/>
            <a:ext cx="2034704" cy="7178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WD</a:t>
            </a:r>
            <a:endParaRPr lang="es-CO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86841A1-3FAD-41C8-4B0D-AA988B81FAD1}"/>
              </a:ext>
            </a:extLst>
          </p:cNvPr>
          <p:cNvSpPr txBox="1"/>
          <p:nvPr/>
        </p:nvSpPr>
        <p:spPr>
          <a:xfrm>
            <a:off x="3049138" y="136057"/>
            <a:ext cx="60937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Algunos Cálculos</a:t>
            </a:r>
            <a:endParaRPr lang="es-CO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7EEE14F5-2DFF-E834-A419-359930968631}"/>
                  </a:ext>
                </a:extLst>
              </p:cNvPr>
              <p:cNvSpPr txBox="1"/>
              <p:nvPr/>
            </p:nvSpPr>
            <p:spPr>
              <a:xfrm>
                <a:off x="118640" y="2978960"/>
                <a:ext cx="14748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𝐼𝑆𝐶𝑂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7EEE14F5-2DFF-E834-A419-359930968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40" y="2978960"/>
                <a:ext cx="1474860" cy="461665"/>
              </a:xfrm>
              <a:prstGeom prst="rect">
                <a:avLst/>
              </a:prstGeom>
              <a:blipFill>
                <a:blip r:embed="rId2"/>
                <a:stretch>
                  <a:fillRect r="-7025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0974AB60-811F-47D2-888D-C96F6FA8BF53}"/>
                  </a:ext>
                </a:extLst>
              </p:cNvPr>
              <p:cNvSpPr txBox="1"/>
              <p:nvPr/>
            </p:nvSpPr>
            <p:spPr>
              <a:xfrm>
                <a:off x="118640" y="3732939"/>
                <a:ext cx="14748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𝐼𝑆𝐶𝑂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𝐻𝑧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0974AB60-811F-47D2-888D-C96F6FA8B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40" y="3732939"/>
                <a:ext cx="1474860" cy="461665"/>
              </a:xfrm>
              <a:prstGeom prst="rect">
                <a:avLst/>
              </a:prstGeom>
              <a:blipFill>
                <a:blip r:embed="rId3"/>
                <a:stretch>
                  <a:fillRect l="-3306" r="-4132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F7B5E20F-773F-D639-95E2-D39BBD4E4CFE}"/>
                  </a:ext>
                </a:extLst>
              </p:cNvPr>
              <p:cNvSpPr txBox="1"/>
              <p:nvPr/>
            </p:nvSpPr>
            <p:spPr>
              <a:xfrm>
                <a:off x="118640" y="4486918"/>
                <a:ext cx="1474860" cy="490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𝑐𝑦𝑐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𝑂𝑟𝑏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s-MX" sz="2400" b="0" dirty="0"/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F7B5E20F-773F-D639-95E2-D39BBD4E4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40" y="4486918"/>
                <a:ext cx="1474860" cy="490840"/>
              </a:xfrm>
              <a:prstGeom prst="rect">
                <a:avLst/>
              </a:prstGeom>
              <a:blipFill>
                <a:blip r:embed="rId4"/>
                <a:stretch>
                  <a:fillRect l="-826" r="-10331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uadroTexto 14">
            <a:extLst>
              <a:ext uri="{FF2B5EF4-FFF2-40B4-BE49-F238E27FC236}">
                <a16:creationId xmlns:a16="http://schemas.microsoft.com/office/drawing/2014/main" id="{7153F0F2-575C-380F-7687-16871F178BB0}"/>
              </a:ext>
            </a:extLst>
          </p:cNvPr>
          <p:cNvSpPr txBox="1"/>
          <p:nvPr/>
        </p:nvSpPr>
        <p:spPr>
          <a:xfrm>
            <a:off x="2170048" y="2936773"/>
            <a:ext cx="8999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534                                              25                                               10</a:t>
            </a:r>
            <a:endParaRPr lang="es-CO" sz="24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4BDBC1C-17D6-D40C-B2A5-960A78E2952D}"/>
              </a:ext>
            </a:extLst>
          </p:cNvPr>
          <p:cNvSpPr txBox="1"/>
          <p:nvPr/>
        </p:nvSpPr>
        <p:spPr>
          <a:xfrm>
            <a:off x="2168373" y="3774764"/>
            <a:ext cx="8999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73                                                1571                                          3666</a:t>
            </a:r>
            <a:endParaRPr lang="es-CO" sz="24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F5AF056-9572-6DE0-A31B-E4E41B0F386C}"/>
              </a:ext>
            </a:extLst>
          </p:cNvPr>
          <p:cNvSpPr txBox="1"/>
          <p:nvPr/>
        </p:nvSpPr>
        <p:spPr>
          <a:xfrm>
            <a:off x="2168373" y="4501505"/>
            <a:ext cx="8999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42                                                7790                                          31994</a:t>
            </a:r>
            <a:endParaRPr lang="es-CO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65673817-7D67-5B31-76B0-1BD96DD3ACD6}"/>
                  </a:ext>
                </a:extLst>
              </p:cNvPr>
              <p:cNvSpPr txBox="1"/>
              <p:nvPr/>
            </p:nvSpPr>
            <p:spPr>
              <a:xfrm>
                <a:off x="242843" y="1618848"/>
                <a:ext cx="1121473" cy="4778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 [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65673817-7D67-5B31-76B0-1BD96DD3A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43" y="1618848"/>
                <a:ext cx="1121473" cy="477823"/>
              </a:xfrm>
              <a:prstGeom prst="rect">
                <a:avLst/>
              </a:prstGeom>
              <a:blipFill>
                <a:blip r:embed="rId5"/>
                <a:stretch>
                  <a:fillRect l="-1630" r="-18478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72D6FDB0-BA2B-F26C-8492-16B9D599AE59}"/>
                  </a:ext>
                </a:extLst>
              </p:cNvPr>
              <p:cNvSpPr txBox="1"/>
              <p:nvPr/>
            </p:nvSpPr>
            <p:spPr>
              <a:xfrm>
                <a:off x="242842" y="2305182"/>
                <a:ext cx="1121473" cy="4778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 [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72D6FDB0-BA2B-F26C-8492-16B9D599A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42" y="2305182"/>
                <a:ext cx="1121473" cy="477823"/>
              </a:xfrm>
              <a:prstGeom prst="rect">
                <a:avLst/>
              </a:prstGeom>
              <a:blipFill>
                <a:blip r:embed="rId6"/>
                <a:stretch>
                  <a:fillRect l="-1630" r="-21739" b="-13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uadroTexto 24">
            <a:extLst>
              <a:ext uri="{FF2B5EF4-FFF2-40B4-BE49-F238E27FC236}">
                <a16:creationId xmlns:a16="http://schemas.microsoft.com/office/drawing/2014/main" id="{4BA1EE49-4AEF-3660-E455-C56DD597B0FA}"/>
              </a:ext>
            </a:extLst>
          </p:cNvPr>
          <p:cNvSpPr txBox="1"/>
          <p:nvPr/>
        </p:nvSpPr>
        <p:spPr>
          <a:xfrm>
            <a:off x="2168372" y="1651637"/>
            <a:ext cx="8999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30                                                1,4                                               0,6</a:t>
            </a:r>
            <a:endParaRPr lang="es-CO" sz="2400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2E5C0C9-6AD8-842D-836F-07B89745EE03}"/>
              </a:ext>
            </a:extLst>
          </p:cNvPr>
          <p:cNvSpPr txBox="1"/>
          <p:nvPr/>
        </p:nvSpPr>
        <p:spPr>
          <a:xfrm>
            <a:off x="2168371" y="2310699"/>
            <a:ext cx="8999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26                                                1,2                                               0,5</a:t>
            </a:r>
            <a:endParaRPr lang="es-CO" sz="2400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47E861B-086E-83F4-1564-4141039FB562}"/>
              </a:ext>
            </a:extLst>
          </p:cNvPr>
          <p:cNvSpPr txBox="1"/>
          <p:nvPr/>
        </p:nvSpPr>
        <p:spPr>
          <a:xfrm>
            <a:off x="1068970" y="5552392"/>
            <a:ext cx="100540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i="1" dirty="0"/>
              <a:t>El número de ciclos de las GW se dividió entre 2 para que corresponda con el de la orbita</a:t>
            </a:r>
          </a:p>
          <a:p>
            <a:pPr algn="ctr"/>
            <a:r>
              <a:rPr lang="es-MX" i="1" dirty="0"/>
              <a:t>También se consideró definir la frecuencia mínima como 10 [Hz] y la máxima correspondiente a la ISCO o el momento en que se tocan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93569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5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1366245" y="113557"/>
            <a:ext cx="103224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Tensor energía impulso de las </a:t>
            </a:r>
            <a:r>
              <a:rPr lang="es-MX" sz="3600" b="1" dirty="0" err="1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GWs</a:t>
            </a:r>
            <a:endParaRPr lang="es-CO" sz="3600" b="0" i="0" u="none" strike="noStrike" cap="none" dirty="0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AE73E5B-EF6B-EAEA-705A-D33F770C9414}"/>
              </a:ext>
            </a:extLst>
          </p:cNvPr>
          <p:cNvSpPr txBox="1"/>
          <p:nvPr/>
        </p:nvSpPr>
        <p:spPr>
          <a:xfrm>
            <a:off x="1911230" y="1446912"/>
            <a:ext cx="83695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i="1" dirty="0"/>
              <a:t>El principio de equivalencia impide definir densidad de energía en un punto del espacio-tiempo, por lo tanto, se define por medio de un suavizado de la siguiente manera:</a:t>
            </a:r>
          </a:p>
          <a:p>
            <a:pPr algn="ctr"/>
            <a:endParaRPr lang="es-MX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99AB8355-8E1F-38ED-5A8D-C92AB1CFAE3E}"/>
                  </a:ext>
                </a:extLst>
              </p:cNvPr>
              <p:cNvSpPr txBox="1"/>
              <p:nvPr/>
            </p:nvSpPr>
            <p:spPr>
              <a:xfrm>
                <a:off x="3362262" y="2280394"/>
                <a:ext cx="6330460" cy="832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𝐺𝑊</m:t>
                          </m:r>
                        </m:sup>
                      </m:sSub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𝜕𝜈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𝛼𝛽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99AB8355-8E1F-38ED-5A8D-C92AB1CFA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262" y="2280394"/>
                <a:ext cx="6330460" cy="8320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E66D92C9-4524-98B5-A3D8-AC10C1C56831}"/>
                  </a:ext>
                </a:extLst>
              </p:cNvPr>
              <p:cNvSpPr txBox="1"/>
              <p:nvPr/>
            </p:nvSpPr>
            <p:spPr>
              <a:xfrm>
                <a:off x="1499792" y="3085950"/>
                <a:ext cx="2868972" cy="486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𝐺𝑊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𝐺𝑊</m:t>
                              </m:r>
                            </m:e>
                          </m:d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p>
                      </m:sSup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E66D92C9-4524-98B5-A3D8-AC10C1C56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792" y="3085950"/>
                <a:ext cx="2868972" cy="4866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C2511584-5997-2CA8-629C-0110C60D8632}"/>
                  </a:ext>
                </a:extLst>
              </p:cNvPr>
              <p:cNvSpPr txBox="1"/>
              <p:nvPr/>
            </p:nvSpPr>
            <p:spPr>
              <a:xfrm>
                <a:off x="7393068" y="3102570"/>
                <a:ext cx="4599308" cy="486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𝐺𝑊</m:t>
                              </m:r>
                            </m:e>
                          </m:d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C2511584-5997-2CA8-629C-0110C60D8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3068" y="3102570"/>
                <a:ext cx="4599308" cy="4866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uadroTexto 18">
            <a:extLst>
              <a:ext uri="{FF2B5EF4-FFF2-40B4-BE49-F238E27FC236}">
                <a16:creationId xmlns:a16="http://schemas.microsoft.com/office/drawing/2014/main" id="{E16500ED-F074-7E79-9D7F-C27A67C39A3F}"/>
              </a:ext>
            </a:extLst>
          </p:cNvPr>
          <p:cNvSpPr txBox="1"/>
          <p:nvPr/>
        </p:nvSpPr>
        <p:spPr>
          <a:xfrm>
            <a:off x="2342722" y="3961848"/>
            <a:ext cx="83695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i="1" dirty="0"/>
              <a:t>Ergo La luminosidad de las GW (energía total por unidad de tiempo, cruzando la superficie de una esfera de radio r) corresponde a:</a:t>
            </a:r>
          </a:p>
          <a:p>
            <a:pPr algn="ctr"/>
            <a:endParaRPr lang="es-MX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AE4325AD-6B64-4C15-3B55-92ED9CF1C47C}"/>
                  </a:ext>
                </a:extLst>
              </p:cNvPr>
              <p:cNvSpPr txBox="1"/>
              <p:nvPr/>
            </p:nvSpPr>
            <p:spPr>
              <a:xfrm>
                <a:off x="3042139" y="4885178"/>
                <a:ext cx="6107722" cy="4756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𝐺𝑊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=∫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𝑑𝐴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𝐺𝑊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AE4325AD-6B64-4C15-3B55-92ED9CF1C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139" y="4885178"/>
                <a:ext cx="6107722" cy="475643"/>
              </a:xfrm>
              <a:prstGeom prst="rect">
                <a:avLst/>
              </a:prstGeom>
              <a:blipFill>
                <a:blip r:embed="rId6"/>
                <a:stretch>
                  <a:fillRect b="-2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36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6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934751" y="70555"/>
            <a:ext cx="103224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Sistemas Binarios</a:t>
            </a:r>
            <a:endParaRPr lang="es-CO" sz="3600" b="0" i="0" u="none" strike="noStrike" cap="none" dirty="0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DB2F068E-35AE-94A2-DEE8-C46DDCD068F4}"/>
              </a:ext>
            </a:extLst>
          </p:cNvPr>
          <p:cNvSpPr/>
          <p:nvPr/>
        </p:nvSpPr>
        <p:spPr>
          <a:xfrm>
            <a:off x="1637731" y="2930749"/>
            <a:ext cx="1323833" cy="1269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E87C2D9C-F405-E595-CFF3-267A2501234A}"/>
              </a:ext>
            </a:extLst>
          </p:cNvPr>
          <p:cNvSpPr/>
          <p:nvPr/>
        </p:nvSpPr>
        <p:spPr>
          <a:xfrm>
            <a:off x="4308142" y="2924881"/>
            <a:ext cx="1323833" cy="1269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Arco 14">
            <a:extLst>
              <a:ext uri="{FF2B5EF4-FFF2-40B4-BE49-F238E27FC236}">
                <a16:creationId xmlns:a16="http://schemas.microsoft.com/office/drawing/2014/main" id="{9A654B88-8C72-D620-2FB9-71BC6532FF6D}"/>
              </a:ext>
            </a:extLst>
          </p:cNvPr>
          <p:cNvSpPr/>
          <p:nvPr/>
        </p:nvSpPr>
        <p:spPr>
          <a:xfrm>
            <a:off x="2402004" y="1999397"/>
            <a:ext cx="2593075" cy="1105469"/>
          </a:xfrm>
          <a:prstGeom prst="arc">
            <a:avLst>
              <a:gd name="adj1" fmla="val 11135615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Arco 23">
            <a:extLst>
              <a:ext uri="{FF2B5EF4-FFF2-40B4-BE49-F238E27FC236}">
                <a16:creationId xmlns:a16="http://schemas.microsoft.com/office/drawing/2014/main" id="{C9F94D49-6957-97A6-7CD7-6485D9383EAC}"/>
              </a:ext>
            </a:extLst>
          </p:cNvPr>
          <p:cNvSpPr/>
          <p:nvPr/>
        </p:nvSpPr>
        <p:spPr>
          <a:xfrm rot="10800000">
            <a:off x="2374708" y="4147093"/>
            <a:ext cx="2593075" cy="1105469"/>
          </a:xfrm>
          <a:prstGeom prst="arc">
            <a:avLst>
              <a:gd name="adj1" fmla="val 11135615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DE2426E8-CBEC-93E2-201C-C40CDF04A847}"/>
              </a:ext>
            </a:extLst>
          </p:cNvPr>
          <p:cNvCxnSpPr>
            <a:stCxn id="15" idx="0"/>
          </p:cNvCxnSpPr>
          <p:nvPr/>
        </p:nvCxnSpPr>
        <p:spPr>
          <a:xfrm flipH="1">
            <a:off x="2402004" y="2428375"/>
            <a:ext cx="32916" cy="1237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6E2549B6-564C-6FE7-32BD-C7194797C161}"/>
              </a:ext>
            </a:extLst>
          </p:cNvPr>
          <p:cNvCxnSpPr>
            <a:stCxn id="24" idx="0"/>
          </p:cNvCxnSpPr>
          <p:nvPr/>
        </p:nvCxnSpPr>
        <p:spPr>
          <a:xfrm flipV="1">
            <a:off x="4934867" y="4699828"/>
            <a:ext cx="57937" cy="1237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DA2C0737-EC73-0012-6A08-0E9E06DCFAFA}"/>
              </a:ext>
            </a:extLst>
          </p:cNvPr>
          <p:cNvCxnSpPr>
            <a:cxnSpLocks/>
          </p:cNvCxnSpPr>
          <p:nvPr/>
        </p:nvCxnSpPr>
        <p:spPr>
          <a:xfrm>
            <a:off x="2593075" y="4558352"/>
            <a:ext cx="237303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51A61FB8-1CE1-14E2-4CEA-C3894DF6289D}"/>
              </a:ext>
            </a:extLst>
          </p:cNvPr>
          <p:cNvCxnSpPr>
            <a:cxnSpLocks/>
          </p:cNvCxnSpPr>
          <p:nvPr/>
        </p:nvCxnSpPr>
        <p:spPr>
          <a:xfrm flipH="1">
            <a:off x="2434920" y="4558352"/>
            <a:ext cx="146258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E2C90DF7-057C-E531-7A71-B59183979477}"/>
              </a:ext>
            </a:extLst>
          </p:cNvPr>
          <p:cNvCxnSpPr>
            <a:cxnSpLocks/>
          </p:cNvCxnSpPr>
          <p:nvPr/>
        </p:nvCxnSpPr>
        <p:spPr>
          <a:xfrm>
            <a:off x="2299647" y="3559502"/>
            <a:ext cx="1044054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5FC1E09E-4442-86B1-E861-FF874D20C486}"/>
              </a:ext>
            </a:extLst>
          </p:cNvPr>
          <p:cNvCxnSpPr>
            <a:cxnSpLocks/>
          </p:cNvCxnSpPr>
          <p:nvPr/>
        </p:nvCxnSpPr>
        <p:spPr>
          <a:xfrm flipH="1">
            <a:off x="3474556" y="3559502"/>
            <a:ext cx="146258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FEFF1100-6454-B164-B5BC-88AEACC90010}"/>
              </a:ext>
            </a:extLst>
          </p:cNvPr>
          <p:cNvCxnSpPr>
            <a:cxnSpLocks/>
          </p:cNvCxnSpPr>
          <p:nvPr/>
        </p:nvCxnSpPr>
        <p:spPr>
          <a:xfrm>
            <a:off x="3356511" y="3442573"/>
            <a:ext cx="130855" cy="26954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17962C52-61EC-19BE-0A9B-CEE7950FABB9}"/>
              </a:ext>
            </a:extLst>
          </p:cNvPr>
          <p:cNvCxnSpPr>
            <a:cxnSpLocks/>
          </p:cNvCxnSpPr>
          <p:nvPr/>
        </p:nvCxnSpPr>
        <p:spPr>
          <a:xfrm flipH="1">
            <a:off x="3323948" y="3444002"/>
            <a:ext cx="183172" cy="26668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F3A3E3D5-D2E9-99A2-0108-8DA2681D2CFF}"/>
              </a:ext>
            </a:extLst>
          </p:cNvPr>
          <p:cNvCxnSpPr>
            <a:cxnSpLocks/>
            <a:endCxn id="8" idx="1"/>
          </p:cNvCxnSpPr>
          <p:nvPr/>
        </p:nvCxnSpPr>
        <p:spPr>
          <a:xfrm flipH="1" flipV="1">
            <a:off x="1831602" y="3116625"/>
            <a:ext cx="482410" cy="46071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8380E17C-F3B4-1571-E58C-C15EB8551A08}"/>
              </a:ext>
            </a:extLst>
          </p:cNvPr>
          <p:cNvCxnSpPr>
            <a:cxnSpLocks/>
            <a:endCxn id="10" idx="1"/>
          </p:cNvCxnSpPr>
          <p:nvPr/>
        </p:nvCxnSpPr>
        <p:spPr>
          <a:xfrm flipH="1" flipV="1">
            <a:off x="4502013" y="3110757"/>
            <a:ext cx="435129" cy="46846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E4D87787-C89A-2E61-8353-A15B6A35E048}"/>
                  </a:ext>
                </a:extLst>
              </p:cNvPr>
              <p:cNvSpPr txBox="1"/>
              <p:nvPr/>
            </p:nvSpPr>
            <p:spPr>
              <a:xfrm>
                <a:off x="1719618" y="3035700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E4D87787-C89A-2E61-8353-A15B6A35E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618" y="3035700"/>
                <a:ext cx="87345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AB6C20F5-D79D-D549-A9A3-2ED8A6E156C2}"/>
                  </a:ext>
                </a:extLst>
              </p:cNvPr>
              <p:cNvSpPr txBox="1"/>
              <p:nvPr/>
            </p:nvSpPr>
            <p:spPr>
              <a:xfrm>
                <a:off x="4430973" y="2981920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AB6C20F5-D79D-D549-A9A3-2ED8A6E15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973" y="2981920"/>
                <a:ext cx="87345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F869DE3F-C4E6-0E05-5968-3A4E84E10B37}"/>
                  </a:ext>
                </a:extLst>
              </p:cNvPr>
              <p:cNvSpPr txBox="1"/>
              <p:nvPr/>
            </p:nvSpPr>
            <p:spPr>
              <a:xfrm>
                <a:off x="3236791" y="4224587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1" i="1" smtClean="0"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F869DE3F-C4E6-0E05-5968-3A4E84E10B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791" y="4224587"/>
                <a:ext cx="87345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08A0975B-E6AC-0D18-4458-8CE69FEA9FFF}"/>
                  </a:ext>
                </a:extLst>
              </p:cNvPr>
              <p:cNvSpPr txBox="1"/>
              <p:nvPr/>
            </p:nvSpPr>
            <p:spPr>
              <a:xfrm>
                <a:off x="2380463" y="3217215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08A0975B-E6AC-0D18-4458-8CE69FEA9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463" y="3217215"/>
                <a:ext cx="87345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2AE30031-C183-FA25-CD6A-88B82D4D4654}"/>
                  </a:ext>
                </a:extLst>
              </p:cNvPr>
              <p:cNvSpPr txBox="1"/>
              <p:nvPr/>
            </p:nvSpPr>
            <p:spPr>
              <a:xfrm>
                <a:off x="4041770" y="3248005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2AE30031-C183-FA25-CD6A-88B82D4D46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770" y="3248005"/>
                <a:ext cx="87345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uadroTexto 58">
                <a:extLst>
                  <a:ext uri="{FF2B5EF4-FFF2-40B4-BE49-F238E27FC236}">
                    <a16:creationId xmlns:a16="http://schemas.microsoft.com/office/drawing/2014/main" id="{67556A65-AD30-45CD-EC88-0C6514F2CF9D}"/>
                  </a:ext>
                </a:extLst>
              </p:cNvPr>
              <p:cNvSpPr txBox="1"/>
              <p:nvPr/>
            </p:nvSpPr>
            <p:spPr>
              <a:xfrm>
                <a:off x="1877283" y="2526119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59" name="CuadroTexto 58">
                <a:extLst>
                  <a:ext uri="{FF2B5EF4-FFF2-40B4-BE49-F238E27FC236}">
                    <a16:creationId xmlns:a16="http://schemas.microsoft.com/office/drawing/2014/main" id="{67556A65-AD30-45CD-EC88-0C6514F2C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283" y="2526119"/>
                <a:ext cx="87345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C664E7AD-EB3F-CBEE-4DF2-7339E890C5D3}"/>
                  </a:ext>
                </a:extLst>
              </p:cNvPr>
              <p:cNvSpPr txBox="1"/>
              <p:nvPr/>
            </p:nvSpPr>
            <p:spPr>
              <a:xfrm>
                <a:off x="4478500" y="2527284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C664E7AD-EB3F-CBEE-4DF2-7339E890C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500" y="2527284"/>
                <a:ext cx="87345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CuadroTexto 60">
            <a:extLst>
              <a:ext uri="{FF2B5EF4-FFF2-40B4-BE49-F238E27FC236}">
                <a16:creationId xmlns:a16="http://schemas.microsoft.com/office/drawing/2014/main" id="{71B0605A-513E-FEFE-DBFA-2C97E55C1B37}"/>
              </a:ext>
            </a:extLst>
          </p:cNvPr>
          <p:cNvSpPr txBox="1"/>
          <p:nvPr/>
        </p:nvSpPr>
        <p:spPr>
          <a:xfrm>
            <a:off x="6341657" y="1997839"/>
            <a:ext cx="561150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dirty="0"/>
              <a:t>D</a:t>
            </a:r>
            <a:r>
              <a:rPr lang="es-MX" b="0" i="0" dirty="0">
                <a:effectLst/>
              </a:rPr>
              <a:t>os objetos compactos que están ligados por su fuerza gravitacional, orbitando alrededor del </a:t>
            </a:r>
            <a:r>
              <a:rPr lang="es-MX" dirty="0"/>
              <a:t>centro de masa</a:t>
            </a:r>
            <a:r>
              <a:rPr lang="es-MX" b="0" i="0" dirty="0">
                <a:effectLst/>
              </a:rPr>
              <a:t>. </a:t>
            </a:r>
          </a:p>
          <a:p>
            <a:pPr algn="just"/>
            <a:endParaRPr lang="es-MX" dirty="0"/>
          </a:p>
          <a:p>
            <a:pPr algn="just"/>
            <a:r>
              <a:rPr lang="es-MX" b="0" i="0" dirty="0">
                <a:effectLst/>
              </a:rPr>
              <a:t>Estos pueden ser dos estrellas, dos agujeros negros, un agujero negro y una estrella, entre otros.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La radiación de ondas gravitacionales impulsa a los sistemas binarios cada vez más cerca uno del otro, hasta que se fusionan en un evento violento que emitiría una intensa ráfaga de ondas gravitacionales.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uadroTexto 61">
                <a:extLst>
                  <a:ext uri="{FF2B5EF4-FFF2-40B4-BE49-F238E27FC236}">
                    <a16:creationId xmlns:a16="http://schemas.microsoft.com/office/drawing/2014/main" id="{3B020A96-5ADE-F807-7B8C-7194A1371654}"/>
                  </a:ext>
                </a:extLst>
              </p:cNvPr>
              <p:cNvSpPr txBox="1"/>
              <p:nvPr/>
            </p:nvSpPr>
            <p:spPr>
              <a:xfrm>
                <a:off x="8062410" y="5252562"/>
                <a:ext cx="2169996" cy="84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62" name="CuadroTexto 61">
                <a:extLst>
                  <a:ext uri="{FF2B5EF4-FFF2-40B4-BE49-F238E27FC236}">
                    <a16:creationId xmlns:a16="http://schemas.microsoft.com/office/drawing/2014/main" id="{3B020A96-5ADE-F807-7B8C-7194A13716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410" y="5252562"/>
                <a:ext cx="2169996" cy="8486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9527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7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1514622" y="70555"/>
            <a:ext cx="103224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Fases de la fusión de objetos compactos</a:t>
            </a:r>
            <a:endParaRPr lang="es-CO" sz="3600" b="0" i="0" u="none" strike="noStrike" cap="none" dirty="0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7405CAD-3AA4-D477-5A01-F411BCDC7130}"/>
              </a:ext>
            </a:extLst>
          </p:cNvPr>
          <p:cNvSpPr txBox="1"/>
          <p:nvPr/>
        </p:nvSpPr>
        <p:spPr>
          <a:xfrm>
            <a:off x="1113693" y="1071029"/>
            <a:ext cx="3868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Fase Espiral</a:t>
            </a:r>
            <a:endParaRPr lang="es-CO" sz="24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64EAA66-0A77-87F7-4ED1-6852D672CBA8}"/>
              </a:ext>
            </a:extLst>
          </p:cNvPr>
          <p:cNvSpPr txBox="1"/>
          <p:nvPr/>
        </p:nvSpPr>
        <p:spPr>
          <a:xfrm>
            <a:off x="7099737" y="1070882"/>
            <a:ext cx="3868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Fase de fusión</a:t>
            </a:r>
            <a:endParaRPr lang="es-CO" sz="2400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560FD59-256A-1042-5CA2-BD923B31DF32}"/>
              </a:ext>
            </a:extLst>
          </p:cNvPr>
          <p:cNvCxnSpPr/>
          <p:nvPr/>
        </p:nvCxnSpPr>
        <p:spPr>
          <a:xfrm>
            <a:off x="6096000" y="787400"/>
            <a:ext cx="0" cy="607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DFFA0310-C744-4616-B92D-7B871334CE6A}"/>
              </a:ext>
            </a:extLst>
          </p:cNvPr>
          <p:cNvCxnSpPr/>
          <p:nvPr/>
        </p:nvCxnSpPr>
        <p:spPr>
          <a:xfrm>
            <a:off x="0" y="157900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y2mate.com - Representación colisión de estrellas de neutrones que origina ondas gravitacionales Fuente NASA_1080pFHR">
            <a:hlinkClick r:id="" action="ppaction://media"/>
            <a:extLst>
              <a:ext uri="{FF2B5EF4-FFF2-40B4-BE49-F238E27FC236}">
                <a16:creationId xmlns:a16="http://schemas.microsoft.com/office/drawing/2014/main" id="{A1EB29F4-8ECC-74F9-6224-309369C6F8C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5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899" y="1948339"/>
            <a:ext cx="3807655" cy="2141806"/>
          </a:xfrm>
          <a:prstGeom prst="rect">
            <a:avLst/>
          </a:prstGeom>
        </p:spPr>
      </p:pic>
      <p:pic>
        <p:nvPicPr>
          <p:cNvPr id="17" name="y2mate.com - Representación colisión de estrellas de neutrones que origina ondas gravitacionales Fuente NASA_1080pFHR">
            <a:hlinkClick r:id="" action="ppaction://media"/>
            <a:extLst>
              <a:ext uri="{FF2B5EF4-FFF2-40B4-BE49-F238E27FC236}">
                <a16:creationId xmlns:a16="http://schemas.microsoft.com/office/drawing/2014/main" id="{A19F1ACB-275E-CFBD-0BB4-B464A88D6B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124" end="283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0697" y="1948339"/>
            <a:ext cx="3807655" cy="214180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D599787-797A-EBA5-2AE8-AEEE7DF6FB40}"/>
              </a:ext>
            </a:extLst>
          </p:cNvPr>
          <p:cNvSpPr txBox="1"/>
          <p:nvPr/>
        </p:nvSpPr>
        <p:spPr>
          <a:xfrm>
            <a:off x="251718" y="4403188"/>
            <a:ext cx="56426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Acercamiento gradual de los objetos compactos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Orbitas </a:t>
            </a:r>
            <a:r>
              <a:rPr lang="es-MX" dirty="0" err="1"/>
              <a:t>cuasi-circulares</a:t>
            </a:r>
            <a:r>
              <a:rPr lang="es-MX" dirty="0"/>
              <a:t> </a:t>
            </a:r>
            <a:r>
              <a:rPr lang="es-MX" dirty="0" err="1"/>
              <a:t>Keplerianas</a:t>
            </a: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Perdida de energía orbital por emisión en ondas gravitacionales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Condición adiabática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11F7DE-ACE3-6978-468A-AC9A112BD046}"/>
              </a:ext>
            </a:extLst>
          </p:cNvPr>
          <p:cNvSpPr txBox="1"/>
          <p:nvPr/>
        </p:nvSpPr>
        <p:spPr>
          <a:xfrm>
            <a:off x="6500118" y="4395666"/>
            <a:ext cx="56426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Velocidad radial no despreciable, o en su defecto, los objetos compactos entran en contacto, lo anterior dependerá de la compacidad de los mismos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Aproximación con relatividad numérica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21149112-2043-37C5-185C-B6060E404F58}"/>
                  </a:ext>
                </a:extLst>
              </p:cNvPr>
              <p:cNvSpPr txBox="1"/>
              <p:nvPr/>
            </p:nvSpPr>
            <p:spPr>
              <a:xfrm>
                <a:off x="7857360" y="5358525"/>
                <a:ext cx="2169996" cy="65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sSub>
                            <m:sSub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21149112-2043-37C5-185C-B6060E404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7360" y="5358525"/>
                <a:ext cx="2169996" cy="659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3B21FD22-9EC2-9A13-6A3F-D2517B718FF7}"/>
                  </a:ext>
                </a:extLst>
              </p:cNvPr>
              <p:cNvSpPr txBox="1"/>
              <p:nvPr/>
            </p:nvSpPr>
            <p:spPr>
              <a:xfrm>
                <a:off x="760830" y="5803326"/>
                <a:ext cx="1507584" cy="8461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s-MX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MX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es-MX" sz="2400" b="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3B21FD22-9EC2-9A13-6A3F-D2517B718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30" y="5803326"/>
                <a:ext cx="1507584" cy="8461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CFF321FB-2804-5744-9A16-A6F9F16823A7}"/>
                  </a:ext>
                </a:extLst>
              </p:cNvPr>
              <p:cNvSpPr txBox="1"/>
              <p:nvPr/>
            </p:nvSpPr>
            <p:spPr>
              <a:xfrm>
                <a:off x="3382106" y="6034153"/>
                <a:ext cx="123583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≪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m:rPr>
                          <m:sty m:val="p"/>
                        </m:rPr>
                        <a:rPr lang="es-MX" sz="24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CFF321FB-2804-5744-9A16-A6F9F1682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106" y="6034153"/>
                <a:ext cx="1235836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749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7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8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1514622" y="70555"/>
            <a:ext cx="103224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Fases de la fusión de objetos compactos</a:t>
            </a:r>
            <a:endParaRPr lang="es-CO" sz="3600" b="0" i="0" u="none" strike="noStrike" cap="none" dirty="0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7405CAD-3AA4-D477-5A01-F411BCDC7130}"/>
              </a:ext>
            </a:extLst>
          </p:cNvPr>
          <p:cNvSpPr txBox="1"/>
          <p:nvPr/>
        </p:nvSpPr>
        <p:spPr>
          <a:xfrm>
            <a:off x="1113693" y="1071029"/>
            <a:ext cx="3868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Fase de amortiguamiento</a:t>
            </a:r>
            <a:endParaRPr lang="es-CO" sz="24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64EAA66-0A77-87F7-4ED1-6852D672CBA8}"/>
              </a:ext>
            </a:extLst>
          </p:cNvPr>
          <p:cNvSpPr txBox="1"/>
          <p:nvPr/>
        </p:nvSpPr>
        <p:spPr>
          <a:xfrm>
            <a:off x="7099737" y="1070882"/>
            <a:ext cx="3868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Fase final</a:t>
            </a:r>
            <a:endParaRPr lang="es-CO" sz="2400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560FD59-256A-1042-5CA2-BD923B31DF32}"/>
              </a:ext>
            </a:extLst>
          </p:cNvPr>
          <p:cNvCxnSpPr/>
          <p:nvPr/>
        </p:nvCxnSpPr>
        <p:spPr>
          <a:xfrm>
            <a:off x="6096000" y="787400"/>
            <a:ext cx="0" cy="607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DFFA0310-C744-4616-B92D-7B871334CE6A}"/>
              </a:ext>
            </a:extLst>
          </p:cNvPr>
          <p:cNvCxnSpPr/>
          <p:nvPr/>
        </p:nvCxnSpPr>
        <p:spPr>
          <a:xfrm>
            <a:off x="0" y="157900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AD599787-797A-EBA5-2AE8-AEEE7DF6FB40}"/>
              </a:ext>
            </a:extLst>
          </p:cNvPr>
          <p:cNvSpPr txBox="1"/>
          <p:nvPr/>
        </p:nvSpPr>
        <p:spPr>
          <a:xfrm>
            <a:off x="453356" y="1816323"/>
            <a:ext cx="51892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Estrella de neutrones o un agujero negro de Kerr deformados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La estrella de neutrones puede modelarse como un elipsoide de Riemann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Oscilaciones amortiguadas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Hay emisión de ondas gravitacionales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11F7DE-ACE3-6978-468A-AC9A112BD046}"/>
              </a:ext>
            </a:extLst>
          </p:cNvPr>
          <p:cNvSpPr txBox="1"/>
          <p:nvPr/>
        </p:nvSpPr>
        <p:spPr>
          <a:xfrm>
            <a:off x="6549363" y="2093652"/>
            <a:ext cx="5287757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Estrella de neutrones axialmente simétrica o agujero negro de Kerr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Es una fase estacionaria y no hay emisión de GW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  <p:pic>
        <p:nvPicPr>
          <p:cNvPr id="2050" name="Picture 2" descr="Universo a la vista 2: Donde termina el disco de acreción de una estrella  de neutrones">
            <a:extLst>
              <a:ext uri="{FF2B5EF4-FFF2-40B4-BE49-F238E27FC236}">
                <a16:creationId xmlns:a16="http://schemas.microsoft.com/office/drawing/2014/main" id="{9AB037B5-CD57-58D3-71DA-ED56D9CAD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527" y="4085624"/>
            <a:ext cx="3563428" cy="200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884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856667A-397F-45E7-A8F0-409D86196CDB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D69544-A639-4D5C-A5BD-7BE010F242B3}"/>
              </a:ext>
            </a:extLst>
          </p:cNvPr>
          <p:cNvSpPr txBox="1"/>
          <p:nvPr/>
        </p:nvSpPr>
        <p:spPr>
          <a:xfrm>
            <a:off x="251718" y="29597"/>
            <a:ext cx="1466363" cy="7302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AA80F875-5504-48CA-B004-86371B13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844550"/>
            <a:ext cx="609600" cy="365125"/>
          </a:xfrm>
        </p:spPr>
        <p:txBody>
          <a:bodyPr/>
          <a:lstStyle/>
          <a:p>
            <a:fld id="{202B97F7-F5B0-4111-AE4C-B1E6A673B5D7}" type="slidenum">
              <a:rPr lang="es-MX" sz="2000" b="1" smtClean="0">
                <a:solidFill>
                  <a:schemeClr val="tx1"/>
                </a:solidFill>
              </a:rPr>
              <a:t>9</a:t>
            </a:fld>
            <a:endParaRPr lang="es-MX" sz="2000" b="1">
              <a:solidFill>
                <a:schemeClr val="tx1"/>
              </a:solidFill>
            </a:endParaRPr>
          </a:p>
        </p:txBody>
      </p:sp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5345106A-77B3-4CEA-BD50-AC5511BC0881}"/>
              </a:ext>
            </a:extLst>
          </p:cNvPr>
          <p:cNvSpPr txBox="1"/>
          <p:nvPr/>
        </p:nvSpPr>
        <p:spPr>
          <a:xfrm>
            <a:off x="934751" y="70555"/>
            <a:ext cx="103224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  <a:sym typeface="Calibri"/>
              </a:rPr>
              <a:t>Fase espiral</a:t>
            </a:r>
            <a:endParaRPr lang="es-CO" sz="3600" b="0" i="0" u="none" strike="noStrike" cap="none" dirty="0">
              <a:solidFill>
                <a:schemeClr val="bg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0E10FAA9-4A83-3AC8-C113-BAA63CB50AEC}"/>
                  </a:ext>
                </a:extLst>
              </p:cNvPr>
              <p:cNvSpPr txBox="1"/>
              <p:nvPr/>
            </p:nvSpPr>
            <p:spPr>
              <a:xfrm>
                <a:off x="4101943" y="1176494"/>
                <a:ext cx="1489467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MX" sz="2400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p>
                              <m:r>
                                <a:rPr lang="es-MX" sz="2400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0E10FAA9-4A83-3AC8-C113-BAA63CB50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1943" y="1176494"/>
                <a:ext cx="1489467" cy="7838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58DACB00-B25D-98FD-9533-74C510D918B1}"/>
                  </a:ext>
                </a:extLst>
              </p:cNvPr>
              <p:cNvSpPr txBox="1"/>
              <p:nvPr/>
            </p:nvSpPr>
            <p:spPr>
              <a:xfrm>
                <a:off x="1718081" y="1386466"/>
                <a:ext cx="213648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MX" sz="2400" b="0" dirty="0"/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58DACB00-B25D-98FD-9533-74C510D91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081" y="1386466"/>
                <a:ext cx="2136481" cy="461665"/>
              </a:xfrm>
              <a:prstGeom prst="rect">
                <a:avLst/>
              </a:prstGeom>
              <a:blipFill>
                <a:blip r:embed="rId4"/>
                <a:stretch>
                  <a:fillRect l="-857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FF4A2DA8-B2B3-D4A9-A21A-69D66331D403}"/>
                  </a:ext>
                </a:extLst>
              </p:cNvPr>
              <p:cNvSpPr txBox="1"/>
              <p:nvPr/>
            </p:nvSpPr>
            <p:spPr>
              <a:xfrm>
                <a:off x="6125978" y="1207175"/>
                <a:ext cx="1897106" cy="722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FF4A2DA8-B2B3-D4A9-A21A-69D66331D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5978" y="1207175"/>
                <a:ext cx="1897106" cy="7224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54B432AD-5BDD-4737-6BDD-BF81A438FB44}"/>
                  </a:ext>
                </a:extLst>
              </p:cNvPr>
              <p:cNvSpPr txBox="1"/>
              <p:nvPr/>
            </p:nvSpPr>
            <p:spPr>
              <a:xfrm>
                <a:off x="8163545" y="956556"/>
                <a:ext cx="2136481" cy="1180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54B432AD-5BDD-4737-6BDD-BF81A438F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545" y="956556"/>
                <a:ext cx="2136481" cy="11800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adroTexto 16">
            <a:extLst>
              <a:ext uri="{FF2B5EF4-FFF2-40B4-BE49-F238E27FC236}">
                <a16:creationId xmlns:a16="http://schemas.microsoft.com/office/drawing/2014/main" id="{5BA684DB-575D-38CA-FAF8-F9B5F0F3C0DD}"/>
              </a:ext>
            </a:extLst>
          </p:cNvPr>
          <p:cNvSpPr txBox="1"/>
          <p:nvPr/>
        </p:nvSpPr>
        <p:spPr>
          <a:xfrm>
            <a:off x="4956515" y="2230151"/>
            <a:ext cx="7929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i="1" dirty="0"/>
              <a:t>Sistema de masa reducida, se define la masa de </a:t>
            </a:r>
            <a:r>
              <a:rPr lang="es-MX" i="1" dirty="0" err="1"/>
              <a:t>chirp</a:t>
            </a:r>
            <a:r>
              <a:rPr lang="es-MX" i="1" dirty="0"/>
              <a:t> </a:t>
            </a:r>
          </a:p>
          <a:p>
            <a:pPr algn="ctr"/>
            <a:r>
              <a:rPr lang="es-MX" i="1" dirty="0"/>
              <a:t>Se usa la tercera ley de Kepler</a:t>
            </a:r>
          </a:p>
          <a:p>
            <a:pPr algn="ctr"/>
            <a:r>
              <a:rPr lang="es-MX" i="1" dirty="0"/>
              <a:t>Régimen de acercamiento gradual con orbitas circulares</a:t>
            </a:r>
            <a:endParaRPr lang="es-CO" i="1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E6AED4A-30CB-8B13-43F5-EF547A814DAF}"/>
              </a:ext>
            </a:extLst>
          </p:cNvPr>
          <p:cNvSpPr/>
          <p:nvPr/>
        </p:nvSpPr>
        <p:spPr>
          <a:xfrm>
            <a:off x="982777" y="2973473"/>
            <a:ext cx="1323833" cy="1269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0211AE7F-1B89-AF62-5BE9-3F01CB9EDFDE}"/>
              </a:ext>
            </a:extLst>
          </p:cNvPr>
          <p:cNvSpPr/>
          <p:nvPr/>
        </p:nvSpPr>
        <p:spPr>
          <a:xfrm>
            <a:off x="3653188" y="2967605"/>
            <a:ext cx="1323833" cy="1269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Arco 19">
            <a:extLst>
              <a:ext uri="{FF2B5EF4-FFF2-40B4-BE49-F238E27FC236}">
                <a16:creationId xmlns:a16="http://schemas.microsoft.com/office/drawing/2014/main" id="{4C5F018A-B1F5-B219-2EB4-EA40959942D4}"/>
              </a:ext>
            </a:extLst>
          </p:cNvPr>
          <p:cNvSpPr/>
          <p:nvPr/>
        </p:nvSpPr>
        <p:spPr>
          <a:xfrm>
            <a:off x="1747050" y="2042121"/>
            <a:ext cx="2593075" cy="1105469"/>
          </a:xfrm>
          <a:prstGeom prst="arc">
            <a:avLst>
              <a:gd name="adj1" fmla="val 11135615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CC4D9B60-8918-C5BB-D8CD-4D6A5A6E5F07}"/>
              </a:ext>
            </a:extLst>
          </p:cNvPr>
          <p:cNvCxnSpPr>
            <a:cxnSpLocks/>
          </p:cNvCxnSpPr>
          <p:nvPr/>
        </p:nvCxnSpPr>
        <p:spPr>
          <a:xfrm flipH="1">
            <a:off x="1747050" y="2471099"/>
            <a:ext cx="32916" cy="1237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15AF5D23-B2D6-794C-50EF-F984ABF54336}"/>
              </a:ext>
            </a:extLst>
          </p:cNvPr>
          <p:cNvCxnSpPr>
            <a:cxnSpLocks/>
          </p:cNvCxnSpPr>
          <p:nvPr/>
        </p:nvCxnSpPr>
        <p:spPr>
          <a:xfrm>
            <a:off x="1938121" y="4601076"/>
            <a:ext cx="237303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07ED2FBF-8282-997D-760A-563D57DBB453}"/>
              </a:ext>
            </a:extLst>
          </p:cNvPr>
          <p:cNvCxnSpPr>
            <a:cxnSpLocks/>
          </p:cNvCxnSpPr>
          <p:nvPr/>
        </p:nvCxnSpPr>
        <p:spPr>
          <a:xfrm flipH="1">
            <a:off x="1779966" y="4601076"/>
            <a:ext cx="146258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556ECC68-4819-1BEA-3B92-A6DE8E5CE1D4}"/>
              </a:ext>
            </a:extLst>
          </p:cNvPr>
          <p:cNvCxnSpPr>
            <a:cxnSpLocks/>
          </p:cNvCxnSpPr>
          <p:nvPr/>
        </p:nvCxnSpPr>
        <p:spPr>
          <a:xfrm>
            <a:off x="1644693" y="3602226"/>
            <a:ext cx="1044054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4AB9955F-4285-EABA-D34F-812D77AF208F}"/>
              </a:ext>
            </a:extLst>
          </p:cNvPr>
          <p:cNvCxnSpPr>
            <a:cxnSpLocks/>
          </p:cNvCxnSpPr>
          <p:nvPr/>
        </p:nvCxnSpPr>
        <p:spPr>
          <a:xfrm flipH="1">
            <a:off x="2819602" y="3602226"/>
            <a:ext cx="146258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87D55216-C56E-FBE1-1F9E-9AC98FFF8A94}"/>
              </a:ext>
            </a:extLst>
          </p:cNvPr>
          <p:cNvCxnSpPr>
            <a:cxnSpLocks/>
          </p:cNvCxnSpPr>
          <p:nvPr/>
        </p:nvCxnSpPr>
        <p:spPr>
          <a:xfrm>
            <a:off x="2701557" y="3485297"/>
            <a:ext cx="130855" cy="26954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35192145-5F13-755F-B379-F10EB0298339}"/>
              </a:ext>
            </a:extLst>
          </p:cNvPr>
          <p:cNvCxnSpPr>
            <a:cxnSpLocks/>
          </p:cNvCxnSpPr>
          <p:nvPr/>
        </p:nvCxnSpPr>
        <p:spPr>
          <a:xfrm flipH="1">
            <a:off x="2668994" y="3486726"/>
            <a:ext cx="183172" cy="26668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5F07584E-507B-4C73-6329-08D0E71E46CF}"/>
              </a:ext>
            </a:extLst>
          </p:cNvPr>
          <p:cNvCxnSpPr>
            <a:cxnSpLocks/>
          </p:cNvCxnSpPr>
          <p:nvPr/>
        </p:nvCxnSpPr>
        <p:spPr>
          <a:xfrm flipH="1" flipV="1">
            <a:off x="1176648" y="3159349"/>
            <a:ext cx="482410" cy="46071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AA54B1A8-75CD-9AF7-2753-DE23D1C1BB0B}"/>
              </a:ext>
            </a:extLst>
          </p:cNvPr>
          <p:cNvCxnSpPr>
            <a:cxnSpLocks/>
          </p:cNvCxnSpPr>
          <p:nvPr/>
        </p:nvCxnSpPr>
        <p:spPr>
          <a:xfrm flipH="1" flipV="1">
            <a:off x="3847059" y="3153481"/>
            <a:ext cx="435129" cy="46846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BEFB459E-1A76-971A-81D4-6145C94B275B}"/>
                  </a:ext>
                </a:extLst>
              </p:cNvPr>
              <p:cNvSpPr txBox="1"/>
              <p:nvPr/>
            </p:nvSpPr>
            <p:spPr>
              <a:xfrm>
                <a:off x="1064664" y="3078424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BEFB459E-1A76-971A-81D4-6145C94B2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664" y="3078424"/>
                <a:ext cx="87345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5C4E4CF7-2413-060F-3CD6-8AF5B5F703C5}"/>
                  </a:ext>
                </a:extLst>
              </p:cNvPr>
              <p:cNvSpPr txBox="1"/>
              <p:nvPr/>
            </p:nvSpPr>
            <p:spPr>
              <a:xfrm>
                <a:off x="3776019" y="3024644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5C4E4CF7-2413-060F-3CD6-8AF5B5F70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019" y="3024644"/>
                <a:ext cx="87345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E1CD1CEF-089A-222D-3EBA-6E24CFC156DA}"/>
                  </a:ext>
                </a:extLst>
              </p:cNvPr>
              <p:cNvSpPr txBox="1"/>
              <p:nvPr/>
            </p:nvSpPr>
            <p:spPr>
              <a:xfrm>
                <a:off x="2581837" y="4267311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1" i="1" smtClean="0"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E1CD1CEF-089A-222D-3EBA-6E24CFC15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837" y="4267311"/>
                <a:ext cx="87345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69141345-DECA-F05A-60F0-1D00A7D87A70}"/>
                  </a:ext>
                </a:extLst>
              </p:cNvPr>
              <p:cNvSpPr txBox="1"/>
              <p:nvPr/>
            </p:nvSpPr>
            <p:spPr>
              <a:xfrm>
                <a:off x="1725509" y="3259939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69141345-DECA-F05A-60F0-1D00A7D87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509" y="3259939"/>
                <a:ext cx="87345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AC1E54E7-CC61-974D-8682-D78F54128DAE}"/>
                  </a:ext>
                </a:extLst>
              </p:cNvPr>
              <p:cNvSpPr txBox="1"/>
              <p:nvPr/>
            </p:nvSpPr>
            <p:spPr>
              <a:xfrm>
                <a:off x="3386816" y="3290729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AC1E54E7-CC61-974D-8682-D78F54128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816" y="3290729"/>
                <a:ext cx="87345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842C95F9-E3A2-6C30-BDF8-38DB90806964}"/>
                  </a:ext>
                </a:extLst>
              </p:cNvPr>
              <p:cNvSpPr txBox="1"/>
              <p:nvPr/>
            </p:nvSpPr>
            <p:spPr>
              <a:xfrm>
                <a:off x="1222329" y="2568843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842C95F9-E3A2-6C30-BDF8-38DB90806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329" y="2568843"/>
                <a:ext cx="87345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05CB76DC-7661-C9C9-C7DC-8CB0DC11BE2E}"/>
                  </a:ext>
                </a:extLst>
              </p:cNvPr>
              <p:cNvSpPr txBox="1"/>
              <p:nvPr/>
            </p:nvSpPr>
            <p:spPr>
              <a:xfrm>
                <a:off x="3823546" y="2570008"/>
                <a:ext cx="873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s-MX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CO" b="1" dirty="0"/>
              </a:p>
            </p:txBody>
          </p:sp>
        </mc:Choice>
        <mc:Fallback xmlns=""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05CB76DC-7661-C9C9-C7DC-8CB0DC11B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546" y="2570008"/>
                <a:ext cx="873457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75848646-EBF3-E7D7-FE7C-32D7DB3B8AB4}"/>
                  </a:ext>
                </a:extLst>
              </p:cNvPr>
              <p:cNvSpPr txBox="1"/>
              <p:nvPr/>
            </p:nvSpPr>
            <p:spPr>
              <a:xfrm>
                <a:off x="5499476" y="3863107"/>
                <a:ext cx="6056402" cy="831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unc>
                                <m:func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s-MX" sz="2400" b="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e>
                                    <m:sup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MX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𝑔𝑤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𝑟𝑒𝑡</m:t>
                                  </m:r>
                                </m:sub>
                              </m:s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s-MX" sz="2400" b="0" dirty="0"/>
              </a:p>
            </p:txBody>
          </p:sp>
        </mc:Choice>
        <mc:Fallback xmlns="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75848646-EBF3-E7D7-FE7C-32D7DB3B8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476" y="3863107"/>
                <a:ext cx="6056402" cy="83106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0EF1B4EC-363F-67BD-1B41-4433ECBA7D4C}"/>
                  </a:ext>
                </a:extLst>
              </p:cNvPr>
              <p:cNvSpPr txBox="1"/>
              <p:nvPr/>
            </p:nvSpPr>
            <p:spPr>
              <a:xfrm>
                <a:off x="3637499" y="4870446"/>
                <a:ext cx="9935570" cy="518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s-MX" sz="2400" b="0" i="0" smtClean="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𝑔𝑤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𝑟𝑒𝑡</m:t>
                              </m:r>
                            </m:sub>
                          </m:sSub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0EF1B4EC-363F-67BD-1B41-4433ECBA7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499" y="4870446"/>
                <a:ext cx="9935570" cy="51815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61CBFA60-4DC7-F0D5-FA4B-4BA7FC09808A}"/>
                  </a:ext>
                </a:extLst>
              </p:cNvPr>
              <p:cNvSpPr txBox="1"/>
              <p:nvPr/>
            </p:nvSpPr>
            <p:spPr>
              <a:xfrm>
                <a:off x="7164784" y="5534356"/>
                <a:ext cx="3919995" cy="11319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MX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s-MX" sz="2400" b="0" i="1" smtClean="0">
                                          <a:latin typeface="Cambria Math" panose="02040503050406030204" pitchFamily="18" charset="0"/>
                                        </a:rPr>
                                        <m:t>𝑔𝑤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s-MX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s-MX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61CBFA60-4DC7-F0D5-FA4B-4BA7FC098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784" y="5534356"/>
                <a:ext cx="3919995" cy="113191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802C82FF-929F-92D9-50F6-A79F3D675916}"/>
                  </a:ext>
                </a:extLst>
              </p:cNvPr>
              <p:cNvSpPr txBox="1"/>
              <p:nvPr/>
            </p:nvSpPr>
            <p:spPr>
              <a:xfrm>
                <a:off x="0" y="5887303"/>
                <a:ext cx="1596836" cy="722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MX" sz="24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s-MX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s-MX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802C82FF-929F-92D9-50F6-A79F3D6759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87303"/>
                <a:ext cx="1596836" cy="72244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92062310-1436-622F-551B-77CF9F0A3866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1596836" y="6248524"/>
            <a:ext cx="9401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rco 39">
            <a:extLst>
              <a:ext uri="{FF2B5EF4-FFF2-40B4-BE49-F238E27FC236}">
                <a16:creationId xmlns:a16="http://schemas.microsoft.com/office/drawing/2014/main" id="{155767BB-0C10-5FCA-0200-C303FE0DA6D2}"/>
              </a:ext>
            </a:extLst>
          </p:cNvPr>
          <p:cNvSpPr/>
          <p:nvPr/>
        </p:nvSpPr>
        <p:spPr>
          <a:xfrm rot="10800000">
            <a:off x="1718081" y="4064907"/>
            <a:ext cx="2593075" cy="1105469"/>
          </a:xfrm>
          <a:prstGeom prst="arc">
            <a:avLst>
              <a:gd name="adj1" fmla="val 11135615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23C15D8D-AB17-5644-1FF8-120F5E599C13}"/>
              </a:ext>
            </a:extLst>
          </p:cNvPr>
          <p:cNvCxnSpPr>
            <a:cxnSpLocks/>
          </p:cNvCxnSpPr>
          <p:nvPr/>
        </p:nvCxnSpPr>
        <p:spPr>
          <a:xfrm flipV="1">
            <a:off x="4280446" y="4672483"/>
            <a:ext cx="59679" cy="801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6" name="CuadroTexto 55">
            <a:extLst>
              <a:ext uri="{FF2B5EF4-FFF2-40B4-BE49-F238E27FC236}">
                <a16:creationId xmlns:a16="http://schemas.microsoft.com/office/drawing/2014/main" id="{6607CE85-D9F2-4FE2-84A7-37E6A00BD574}"/>
              </a:ext>
            </a:extLst>
          </p:cNvPr>
          <p:cNvSpPr txBox="1"/>
          <p:nvPr/>
        </p:nvSpPr>
        <p:spPr>
          <a:xfrm>
            <a:off x="2016347" y="5734732"/>
            <a:ext cx="33627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i="1" dirty="0"/>
              <a:t>Debido a la simetría del sistema la frecuencia </a:t>
            </a:r>
            <a:r>
              <a:rPr lang="es-MX" i="1" dirty="0" err="1"/>
              <a:t>órbital</a:t>
            </a:r>
            <a:endParaRPr lang="es-MX" i="1" dirty="0"/>
          </a:p>
          <a:p>
            <a:pPr algn="ctr"/>
            <a:r>
              <a:rPr lang="es-MX" i="1" dirty="0"/>
              <a:t>Es la mitad de la de las GW</a:t>
            </a:r>
            <a:endParaRPr lang="es-CO" dirty="0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79E8D395-05BC-F859-04CB-D6C46D680257}"/>
              </a:ext>
            </a:extLst>
          </p:cNvPr>
          <p:cNvSpPr txBox="1"/>
          <p:nvPr/>
        </p:nvSpPr>
        <p:spPr>
          <a:xfrm>
            <a:off x="5752906" y="3417972"/>
            <a:ext cx="6336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i="1" dirty="0"/>
              <a:t>Las polarizaciones de las ondas gravitacionales vienen dadas por: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767693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3965</TotalTime>
  <Words>3421</Words>
  <Application>Microsoft Office PowerPoint</Application>
  <PresentationFormat>Panorámica</PresentationFormat>
  <Paragraphs>392</Paragraphs>
  <Slides>41</Slides>
  <Notes>1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Sistemas Binarios</vt:lpstr>
      <vt:lpstr>Generación de ondas gravitacionales por fuentes de campo débil</vt:lpstr>
      <vt:lpstr>Aproximación de bajas velocidades en la fuente</vt:lpstr>
      <vt:lpstr>Radiación con cuadrupolo en la masa</vt:lpstr>
      <vt:lpstr>Presentación de PowerPoint</vt:lpstr>
      <vt:lpstr>Aproximación Newtoniana</vt:lpstr>
      <vt:lpstr>Condición Adiabática</vt:lpstr>
      <vt:lpstr>Balance Energético</vt:lpstr>
      <vt:lpstr>Tiempo faltante para la coalescencia</vt:lpstr>
      <vt:lpstr>The Innert Most Stable Circular Orbit (ISCO) </vt:lpstr>
      <vt:lpstr>BHS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FIGUEROA</dc:creator>
  <cp:lastModifiedBy>JUAN FIGUEROA</cp:lastModifiedBy>
  <cp:revision>7</cp:revision>
  <dcterms:created xsi:type="dcterms:W3CDTF">2023-11-27T14:38:21Z</dcterms:created>
  <dcterms:modified xsi:type="dcterms:W3CDTF">2024-04-01T19:26:25Z</dcterms:modified>
</cp:coreProperties>
</file>