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0754653-A89D-4674-B2D7-ADD6BD7C0DFA}" type="datetimeFigureOut">
              <a:rPr lang="es-CO" smtClean="0"/>
              <a:t>1/04/2024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56170A0-1270-4DAE-9F63-494E7A096A1D}" type="slidenum">
              <a:rPr lang="es-CO" smtClean="0"/>
              <a:t>‹Nº›</a:t>
            </a:fld>
            <a:endParaRPr lang="es-CO"/>
          </a:p>
        </p:txBody>
      </p:sp>
    </p:spTree>
    <p:extLst>
      <p:ext uri="{BB962C8B-B14F-4D97-AF65-F5344CB8AC3E}">
        <p14:creationId xmlns:p14="http://schemas.microsoft.com/office/powerpoint/2010/main" val="2260097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0754653-A89D-4674-B2D7-ADD6BD7C0DFA}" type="datetimeFigureOut">
              <a:rPr lang="es-CO" smtClean="0"/>
              <a:t>1/04/2024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56170A0-1270-4DAE-9F63-494E7A096A1D}" type="slidenum">
              <a:rPr lang="es-CO" smtClean="0"/>
              <a:t>‹Nº›</a:t>
            </a:fld>
            <a:endParaRPr lang="es-CO"/>
          </a:p>
        </p:txBody>
      </p:sp>
    </p:spTree>
    <p:extLst>
      <p:ext uri="{BB962C8B-B14F-4D97-AF65-F5344CB8AC3E}">
        <p14:creationId xmlns:p14="http://schemas.microsoft.com/office/powerpoint/2010/main" val="739107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0754653-A89D-4674-B2D7-ADD6BD7C0DFA}" type="datetimeFigureOut">
              <a:rPr lang="es-CO" smtClean="0"/>
              <a:t>1/04/2024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56170A0-1270-4DAE-9F63-494E7A096A1D}" type="slidenum">
              <a:rPr lang="es-CO" smtClean="0"/>
              <a:t>‹Nº›</a:t>
            </a:fld>
            <a:endParaRPr lang="es-CO"/>
          </a:p>
        </p:txBody>
      </p:sp>
    </p:spTree>
    <p:extLst>
      <p:ext uri="{BB962C8B-B14F-4D97-AF65-F5344CB8AC3E}">
        <p14:creationId xmlns:p14="http://schemas.microsoft.com/office/powerpoint/2010/main" val="4017915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0754653-A89D-4674-B2D7-ADD6BD7C0DFA}" type="datetimeFigureOut">
              <a:rPr lang="es-CO" smtClean="0"/>
              <a:t>1/04/2024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56170A0-1270-4DAE-9F63-494E7A096A1D}" type="slidenum">
              <a:rPr lang="es-CO" smtClean="0"/>
              <a:t>‹Nº›</a:t>
            </a:fld>
            <a:endParaRPr lang="es-CO"/>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8128996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0754653-A89D-4674-B2D7-ADD6BD7C0DFA}" type="datetimeFigureOut">
              <a:rPr lang="es-CO" smtClean="0"/>
              <a:t>1/04/2024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56170A0-1270-4DAE-9F63-494E7A096A1D}" type="slidenum">
              <a:rPr lang="es-CO" smtClean="0"/>
              <a:t>‹Nº›</a:t>
            </a:fld>
            <a:endParaRPr lang="es-CO"/>
          </a:p>
        </p:txBody>
      </p:sp>
    </p:spTree>
    <p:extLst>
      <p:ext uri="{BB962C8B-B14F-4D97-AF65-F5344CB8AC3E}">
        <p14:creationId xmlns:p14="http://schemas.microsoft.com/office/powerpoint/2010/main" val="15564675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0754653-A89D-4674-B2D7-ADD6BD7C0DFA}" type="datetimeFigureOut">
              <a:rPr lang="es-CO" smtClean="0"/>
              <a:t>1/04/2024</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656170A0-1270-4DAE-9F63-494E7A096A1D}" type="slidenum">
              <a:rPr lang="es-CO" smtClean="0"/>
              <a:t>‹Nº›</a:t>
            </a:fld>
            <a:endParaRPr lang="es-CO"/>
          </a:p>
        </p:txBody>
      </p:sp>
    </p:spTree>
    <p:extLst>
      <p:ext uri="{BB962C8B-B14F-4D97-AF65-F5344CB8AC3E}">
        <p14:creationId xmlns:p14="http://schemas.microsoft.com/office/powerpoint/2010/main" val="30854422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0754653-A89D-4674-B2D7-ADD6BD7C0DFA}" type="datetimeFigureOut">
              <a:rPr lang="es-CO" smtClean="0"/>
              <a:t>1/04/2024</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656170A0-1270-4DAE-9F63-494E7A096A1D}" type="slidenum">
              <a:rPr lang="es-CO" smtClean="0"/>
              <a:t>‹Nº›</a:t>
            </a:fld>
            <a:endParaRPr lang="es-CO"/>
          </a:p>
        </p:txBody>
      </p:sp>
    </p:spTree>
    <p:extLst>
      <p:ext uri="{BB962C8B-B14F-4D97-AF65-F5344CB8AC3E}">
        <p14:creationId xmlns:p14="http://schemas.microsoft.com/office/powerpoint/2010/main" val="15168207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0754653-A89D-4674-B2D7-ADD6BD7C0DFA}" type="datetimeFigureOut">
              <a:rPr lang="es-CO" smtClean="0"/>
              <a:t>1/04/2024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56170A0-1270-4DAE-9F63-494E7A096A1D}" type="slidenum">
              <a:rPr lang="es-CO" smtClean="0"/>
              <a:t>‹Nº›</a:t>
            </a:fld>
            <a:endParaRPr lang="es-CO"/>
          </a:p>
        </p:txBody>
      </p:sp>
    </p:spTree>
    <p:extLst>
      <p:ext uri="{BB962C8B-B14F-4D97-AF65-F5344CB8AC3E}">
        <p14:creationId xmlns:p14="http://schemas.microsoft.com/office/powerpoint/2010/main" val="6312146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0754653-A89D-4674-B2D7-ADD6BD7C0DFA}" type="datetimeFigureOut">
              <a:rPr lang="es-CO" smtClean="0"/>
              <a:t>1/04/2024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56170A0-1270-4DAE-9F63-494E7A096A1D}" type="slidenum">
              <a:rPr lang="es-CO" smtClean="0"/>
              <a:t>‹Nº›</a:t>
            </a:fld>
            <a:endParaRPr lang="es-CO"/>
          </a:p>
        </p:txBody>
      </p:sp>
    </p:spTree>
    <p:extLst>
      <p:ext uri="{BB962C8B-B14F-4D97-AF65-F5344CB8AC3E}">
        <p14:creationId xmlns:p14="http://schemas.microsoft.com/office/powerpoint/2010/main" val="1722620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0754653-A89D-4674-B2D7-ADD6BD7C0DFA}" type="datetimeFigureOut">
              <a:rPr lang="es-CO" smtClean="0"/>
              <a:t>1/04/2024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56170A0-1270-4DAE-9F63-494E7A096A1D}" type="slidenum">
              <a:rPr lang="es-CO" smtClean="0"/>
              <a:t>‹Nº›</a:t>
            </a:fld>
            <a:endParaRPr lang="es-CO"/>
          </a:p>
        </p:txBody>
      </p:sp>
    </p:spTree>
    <p:extLst>
      <p:ext uri="{BB962C8B-B14F-4D97-AF65-F5344CB8AC3E}">
        <p14:creationId xmlns:p14="http://schemas.microsoft.com/office/powerpoint/2010/main" val="3405678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0754653-A89D-4674-B2D7-ADD6BD7C0DFA}" type="datetimeFigureOut">
              <a:rPr lang="es-CO" smtClean="0"/>
              <a:t>1/04/2024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56170A0-1270-4DAE-9F63-494E7A096A1D}" type="slidenum">
              <a:rPr lang="es-CO" smtClean="0"/>
              <a:t>‹Nº›</a:t>
            </a:fld>
            <a:endParaRPr lang="es-CO"/>
          </a:p>
        </p:txBody>
      </p:sp>
    </p:spTree>
    <p:extLst>
      <p:ext uri="{BB962C8B-B14F-4D97-AF65-F5344CB8AC3E}">
        <p14:creationId xmlns:p14="http://schemas.microsoft.com/office/powerpoint/2010/main" val="85805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0754653-A89D-4674-B2D7-ADD6BD7C0DFA}" type="datetimeFigureOut">
              <a:rPr lang="es-CO" smtClean="0"/>
              <a:t>1/04/2024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56170A0-1270-4DAE-9F63-494E7A096A1D}" type="slidenum">
              <a:rPr lang="es-CO" smtClean="0"/>
              <a:t>‹Nº›</a:t>
            </a:fld>
            <a:endParaRPr lang="es-CO"/>
          </a:p>
        </p:txBody>
      </p:sp>
    </p:spTree>
    <p:extLst>
      <p:ext uri="{BB962C8B-B14F-4D97-AF65-F5344CB8AC3E}">
        <p14:creationId xmlns:p14="http://schemas.microsoft.com/office/powerpoint/2010/main" val="984617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913795" y="2912232"/>
            <a:ext cx="5107208" cy="287896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2912232"/>
            <a:ext cx="5095357" cy="287896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0754653-A89D-4674-B2D7-ADD6BD7C0DFA}" type="datetimeFigureOut">
              <a:rPr lang="es-CO" smtClean="0"/>
              <a:t>1/04/2024</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656170A0-1270-4DAE-9F63-494E7A096A1D}" type="slidenum">
              <a:rPr lang="es-CO" smtClean="0"/>
              <a:t>‹Nº›</a:t>
            </a:fld>
            <a:endParaRPr lang="es-CO"/>
          </a:p>
        </p:txBody>
      </p:sp>
    </p:spTree>
    <p:extLst>
      <p:ext uri="{BB962C8B-B14F-4D97-AF65-F5344CB8AC3E}">
        <p14:creationId xmlns:p14="http://schemas.microsoft.com/office/powerpoint/2010/main" val="1866096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0754653-A89D-4674-B2D7-ADD6BD7C0DFA}" type="datetimeFigureOut">
              <a:rPr lang="es-CO" smtClean="0"/>
              <a:t>1/04/2024</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656170A0-1270-4DAE-9F63-494E7A096A1D}" type="slidenum">
              <a:rPr lang="es-CO" smtClean="0"/>
              <a:t>‹Nº›</a:t>
            </a:fld>
            <a:endParaRPr lang="es-CO"/>
          </a:p>
        </p:txBody>
      </p:sp>
    </p:spTree>
    <p:extLst>
      <p:ext uri="{BB962C8B-B14F-4D97-AF65-F5344CB8AC3E}">
        <p14:creationId xmlns:p14="http://schemas.microsoft.com/office/powerpoint/2010/main" val="3784489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754653-A89D-4674-B2D7-ADD6BD7C0DFA}" type="datetimeFigureOut">
              <a:rPr lang="es-CO" smtClean="0"/>
              <a:t>1/04/2024</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656170A0-1270-4DAE-9F63-494E7A096A1D}" type="slidenum">
              <a:rPr lang="es-CO" smtClean="0"/>
              <a:t>‹Nº›</a:t>
            </a:fld>
            <a:endParaRPr lang="es-CO"/>
          </a:p>
        </p:txBody>
      </p:sp>
    </p:spTree>
    <p:extLst>
      <p:ext uri="{BB962C8B-B14F-4D97-AF65-F5344CB8AC3E}">
        <p14:creationId xmlns:p14="http://schemas.microsoft.com/office/powerpoint/2010/main" val="1169899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0754653-A89D-4674-B2D7-ADD6BD7C0DFA}" type="datetimeFigureOut">
              <a:rPr lang="es-CO" smtClean="0"/>
              <a:t>1/04/2024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56170A0-1270-4DAE-9F63-494E7A096A1D}" type="slidenum">
              <a:rPr lang="es-CO" smtClean="0"/>
              <a:t>‹Nº›</a:t>
            </a:fld>
            <a:endParaRPr lang="es-CO"/>
          </a:p>
        </p:txBody>
      </p:sp>
    </p:spTree>
    <p:extLst>
      <p:ext uri="{BB962C8B-B14F-4D97-AF65-F5344CB8AC3E}">
        <p14:creationId xmlns:p14="http://schemas.microsoft.com/office/powerpoint/2010/main" val="2249284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0754653-A89D-4674-B2D7-ADD6BD7C0DFA}" type="datetimeFigureOut">
              <a:rPr lang="es-CO" smtClean="0"/>
              <a:t>1/04/2024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56170A0-1270-4DAE-9F63-494E7A096A1D}" type="slidenum">
              <a:rPr lang="es-CO" smtClean="0"/>
              <a:t>‹Nº›</a:t>
            </a:fld>
            <a:endParaRPr lang="es-CO"/>
          </a:p>
        </p:txBody>
      </p:sp>
    </p:spTree>
    <p:extLst>
      <p:ext uri="{BB962C8B-B14F-4D97-AF65-F5344CB8AC3E}">
        <p14:creationId xmlns:p14="http://schemas.microsoft.com/office/powerpoint/2010/main" val="2395696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F0754653-A89D-4674-B2D7-ADD6BD7C0DFA}" type="datetimeFigureOut">
              <a:rPr lang="es-CO" smtClean="0"/>
              <a:t>1/04/2024</a:t>
            </a:fld>
            <a:endParaRPr lang="es-CO"/>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56170A0-1270-4DAE-9F63-494E7A096A1D}" type="slidenum">
              <a:rPr lang="es-CO" smtClean="0"/>
              <a:t>‹Nº›</a:t>
            </a:fld>
            <a:endParaRPr lang="es-CO"/>
          </a:p>
        </p:txBody>
      </p:sp>
    </p:spTree>
    <p:extLst>
      <p:ext uri="{BB962C8B-B14F-4D97-AF65-F5344CB8AC3E}">
        <p14:creationId xmlns:p14="http://schemas.microsoft.com/office/powerpoint/2010/main" val="223769095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s://es.wikipedia.org/wiki/Intuitive_Machine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s://es.wikipedia.org/wiki/Nova-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E4E23E-FF89-5247-FC90-689200E0D2D9}"/>
              </a:ext>
            </a:extLst>
          </p:cNvPr>
          <p:cNvSpPr>
            <a:spLocks noGrp="1"/>
          </p:cNvSpPr>
          <p:nvPr>
            <p:ph type="ctrTitle"/>
          </p:nvPr>
        </p:nvSpPr>
        <p:spPr/>
        <p:txBody>
          <a:bodyPr/>
          <a:lstStyle/>
          <a:p>
            <a:r>
              <a:rPr lang="es-MX" dirty="0" err="1"/>
              <a:t>Astronoticia</a:t>
            </a:r>
            <a:r>
              <a:rPr lang="es-MX" dirty="0"/>
              <a:t>: alunizaje de nova-c </a:t>
            </a:r>
            <a:r>
              <a:rPr lang="es-MX" dirty="0" err="1"/>
              <a:t>odiseo</a:t>
            </a:r>
            <a:endParaRPr lang="es-CO" dirty="0"/>
          </a:p>
        </p:txBody>
      </p:sp>
      <p:sp>
        <p:nvSpPr>
          <p:cNvPr id="3" name="Subtítulo 2">
            <a:extLst>
              <a:ext uri="{FF2B5EF4-FFF2-40B4-BE49-F238E27FC236}">
                <a16:creationId xmlns:a16="http://schemas.microsoft.com/office/drawing/2014/main" id="{208C8795-BC25-F931-DD84-65225D90AE33}"/>
              </a:ext>
            </a:extLst>
          </p:cNvPr>
          <p:cNvSpPr>
            <a:spLocks noGrp="1"/>
          </p:cNvSpPr>
          <p:nvPr>
            <p:ph type="subTitle" idx="1"/>
          </p:nvPr>
        </p:nvSpPr>
        <p:spPr>
          <a:xfrm>
            <a:off x="1595269" y="3700512"/>
            <a:ext cx="9001462" cy="1655762"/>
          </a:xfrm>
        </p:spPr>
        <p:txBody>
          <a:bodyPr/>
          <a:lstStyle/>
          <a:p>
            <a:r>
              <a:rPr lang="es-MX" dirty="0"/>
              <a:t>Juan Diego Figueroa Hernández</a:t>
            </a:r>
            <a:endParaRPr lang="es-CO" dirty="0"/>
          </a:p>
        </p:txBody>
      </p:sp>
    </p:spTree>
    <p:extLst>
      <p:ext uri="{BB962C8B-B14F-4D97-AF65-F5344CB8AC3E}">
        <p14:creationId xmlns:p14="http://schemas.microsoft.com/office/powerpoint/2010/main" val="2177269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E4E23E-FF89-5247-FC90-689200E0D2D9}"/>
              </a:ext>
            </a:extLst>
          </p:cNvPr>
          <p:cNvSpPr>
            <a:spLocks noGrp="1"/>
          </p:cNvSpPr>
          <p:nvPr>
            <p:ph type="ctrTitle"/>
          </p:nvPr>
        </p:nvSpPr>
        <p:spPr>
          <a:xfrm>
            <a:off x="913795" y="609600"/>
            <a:ext cx="10353761" cy="1326321"/>
          </a:xfrm>
        </p:spPr>
        <p:txBody>
          <a:bodyPr vert="horz" lIns="91440" tIns="45720" rIns="91440" bIns="45720" rtlCol="0" anchor="ctr">
            <a:normAutofit/>
          </a:bodyPr>
          <a:lstStyle/>
          <a:p>
            <a:r>
              <a:rPr lang="en-US" sz="3400"/>
              <a:t>Intutive machines</a:t>
            </a:r>
          </a:p>
        </p:txBody>
      </p:sp>
      <p:sp>
        <p:nvSpPr>
          <p:cNvPr id="3" name="Subtítulo 2">
            <a:extLst>
              <a:ext uri="{FF2B5EF4-FFF2-40B4-BE49-F238E27FC236}">
                <a16:creationId xmlns:a16="http://schemas.microsoft.com/office/drawing/2014/main" id="{208C8795-BC25-F931-DD84-65225D90AE33}"/>
              </a:ext>
            </a:extLst>
          </p:cNvPr>
          <p:cNvSpPr>
            <a:spLocks noGrp="1"/>
          </p:cNvSpPr>
          <p:nvPr>
            <p:ph type="subTitle" idx="1"/>
          </p:nvPr>
        </p:nvSpPr>
        <p:spPr>
          <a:xfrm>
            <a:off x="913795" y="1935921"/>
            <a:ext cx="5016860" cy="4445413"/>
          </a:xfrm>
        </p:spPr>
        <p:txBody>
          <a:bodyPr vert="horz" lIns="91440" tIns="45720" rIns="91440" bIns="45720" rtlCol="0">
            <a:noAutofit/>
          </a:bodyPr>
          <a:lstStyle/>
          <a:p>
            <a:pPr indent="-228600" algn="just">
              <a:lnSpc>
                <a:spcPct val="110000"/>
              </a:lnSpc>
              <a:buFont typeface="Arial" panose="020B0604020202020204" pitchFamily="34" charset="0"/>
              <a:buChar char="•"/>
            </a:pPr>
            <a:r>
              <a:rPr lang="en-US" sz="1800" dirty="0" err="1"/>
              <a:t>Empresa</a:t>
            </a:r>
            <a:r>
              <a:rPr lang="en-US" sz="1800" dirty="0"/>
              <a:t> </a:t>
            </a:r>
            <a:r>
              <a:rPr lang="en-US" sz="1800" dirty="0" err="1"/>
              <a:t>estadounidense</a:t>
            </a:r>
            <a:r>
              <a:rPr lang="en-US" sz="1800" dirty="0"/>
              <a:t> que </a:t>
            </a:r>
            <a:r>
              <a:rPr lang="en-US" sz="1800" dirty="0" err="1"/>
              <a:t>cotiza</a:t>
            </a:r>
            <a:r>
              <a:rPr lang="en-US" sz="1800" dirty="0"/>
              <a:t> </a:t>
            </a:r>
            <a:r>
              <a:rPr lang="en-US" sz="1800" dirty="0" err="1"/>
              <a:t>en</a:t>
            </a:r>
            <a:r>
              <a:rPr lang="en-US" sz="1800" dirty="0"/>
              <a:t> </a:t>
            </a:r>
            <a:r>
              <a:rPr lang="en-US" sz="1800" dirty="0" err="1"/>
              <a:t>bolsa</a:t>
            </a:r>
            <a:r>
              <a:rPr lang="en-US" sz="1800" dirty="0"/>
              <a:t>, con </a:t>
            </a:r>
            <a:r>
              <a:rPr lang="en-US" sz="1800" dirty="0" err="1"/>
              <a:t>sede</a:t>
            </a:r>
            <a:r>
              <a:rPr lang="en-US" sz="1800" dirty="0"/>
              <a:t> </a:t>
            </a:r>
            <a:r>
              <a:rPr lang="en-US" sz="1800" dirty="0" err="1"/>
              <a:t>en</a:t>
            </a:r>
            <a:r>
              <a:rPr lang="en-US" sz="1800" dirty="0"/>
              <a:t> Houston, Texas.</a:t>
            </a:r>
          </a:p>
          <a:p>
            <a:pPr indent="-228600" algn="just">
              <a:lnSpc>
                <a:spcPct val="110000"/>
              </a:lnSpc>
              <a:buFont typeface="Arial" panose="020B0604020202020204" pitchFamily="34" charset="0"/>
              <a:buChar char="•"/>
            </a:pPr>
            <a:endParaRPr lang="en-US" sz="1800" dirty="0"/>
          </a:p>
          <a:p>
            <a:pPr indent="-228600" algn="just">
              <a:lnSpc>
                <a:spcPct val="110000"/>
              </a:lnSpc>
              <a:buFont typeface="Arial" panose="020B0604020202020204" pitchFamily="34" charset="0"/>
              <a:buChar char="•"/>
            </a:pPr>
            <a:r>
              <a:rPr lang="en-US" sz="1800" dirty="0"/>
              <a:t>Han </a:t>
            </a:r>
            <a:r>
              <a:rPr lang="en-US" sz="1800" dirty="0" err="1"/>
              <a:t>iniciado</a:t>
            </a:r>
            <a:r>
              <a:rPr lang="en-US" sz="1800" dirty="0"/>
              <a:t> un </a:t>
            </a:r>
            <a:r>
              <a:rPr lang="en-US" sz="1800" dirty="0" err="1"/>
              <a:t>programa</a:t>
            </a:r>
            <a:r>
              <a:rPr lang="en-US" sz="1800" dirty="0"/>
              <a:t> para </a:t>
            </a:r>
            <a:r>
              <a:rPr lang="en-US" sz="1800" dirty="0" err="1"/>
              <a:t>proporcionar</a:t>
            </a:r>
            <a:r>
              <a:rPr lang="en-US" sz="1800" dirty="0"/>
              <a:t> </a:t>
            </a:r>
            <a:r>
              <a:rPr lang="en-US" sz="1800" dirty="0" err="1"/>
              <a:t>acceso</a:t>
            </a:r>
            <a:r>
              <a:rPr lang="en-US" sz="1800" dirty="0"/>
              <a:t> </a:t>
            </a:r>
            <a:r>
              <a:rPr lang="en-US" sz="1800" dirty="0" err="1"/>
              <a:t>logístico</a:t>
            </a:r>
            <a:r>
              <a:rPr lang="en-US" sz="1800" dirty="0"/>
              <a:t> a la </a:t>
            </a:r>
            <a:r>
              <a:rPr lang="en-US" sz="1800" dirty="0" err="1"/>
              <a:t>superficie</a:t>
            </a:r>
            <a:r>
              <a:rPr lang="en-US" sz="1800" dirty="0"/>
              <a:t> lunar, </a:t>
            </a:r>
            <a:r>
              <a:rPr lang="en-US" sz="1800" dirty="0" err="1"/>
              <a:t>alcance</a:t>
            </a:r>
            <a:r>
              <a:rPr lang="en-US" sz="1800" dirty="0"/>
              <a:t> de </a:t>
            </a:r>
            <a:r>
              <a:rPr lang="en-US" sz="1800" dirty="0" err="1"/>
              <a:t>órbita</a:t>
            </a:r>
            <a:r>
              <a:rPr lang="en-US" sz="1800" dirty="0"/>
              <a:t> lunar y </a:t>
            </a:r>
            <a:r>
              <a:rPr lang="en-US" sz="1800" dirty="0" err="1"/>
              <a:t>comunicaciones</a:t>
            </a:r>
            <a:r>
              <a:rPr lang="en-US" sz="1800" dirty="0"/>
              <a:t> a </a:t>
            </a:r>
            <a:r>
              <a:rPr lang="en-US" sz="1800" dirty="0" err="1"/>
              <a:t>distancia</a:t>
            </a:r>
            <a:r>
              <a:rPr lang="en-US" sz="1800" dirty="0"/>
              <a:t> al </a:t>
            </a:r>
            <a:r>
              <a:rPr lang="en-US" sz="1800" dirty="0" err="1"/>
              <a:t>satélite</a:t>
            </a:r>
            <a:r>
              <a:rPr lang="en-US" sz="1800" dirty="0"/>
              <a:t>.</a:t>
            </a:r>
          </a:p>
          <a:p>
            <a:pPr indent="-228600" algn="just">
              <a:lnSpc>
                <a:spcPct val="110000"/>
              </a:lnSpc>
              <a:buFont typeface="Arial" panose="020B0604020202020204" pitchFamily="34" charset="0"/>
              <a:buChar char="•"/>
            </a:pPr>
            <a:endParaRPr lang="en-US" sz="1800" dirty="0"/>
          </a:p>
          <a:p>
            <a:pPr indent="-228600" algn="just">
              <a:lnSpc>
                <a:spcPct val="110000"/>
              </a:lnSpc>
              <a:buFont typeface="Arial" panose="020B0604020202020204" pitchFamily="34" charset="0"/>
              <a:buChar char="•"/>
            </a:pPr>
            <a:r>
              <a:rPr lang="en-US" sz="1800" dirty="0"/>
              <a:t>Intuitive Machines ha </a:t>
            </a:r>
            <a:r>
              <a:rPr lang="en-US" sz="1800" dirty="0" err="1"/>
              <a:t>diseñado</a:t>
            </a:r>
            <a:r>
              <a:rPr lang="en-US" sz="1800" dirty="0"/>
              <a:t> </a:t>
            </a:r>
            <a:r>
              <a:rPr lang="en-US" sz="1800" dirty="0" err="1"/>
              <a:t>algunos</a:t>
            </a:r>
            <a:r>
              <a:rPr lang="en-US" sz="1800" dirty="0"/>
              <a:t> drones </a:t>
            </a:r>
            <a:r>
              <a:rPr lang="en-US" sz="1800" dirty="0" err="1"/>
              <a:t>aerotransportados</a:t>
            </a:r>
            <a:r>
              <a:rPr lang="en-US" sz="1800" dirty="0"/>
              <a:t> y naves </a:t>
            </a:r>
            <a:r>
              <a:rPr lang="en-US" sz="1800" dirty="0" err="1"/>
              <a:t>espaciales</a:t>
            </a:r>
            <a:r>
              <a:rPr lang="en-US" sz="1800" dirty="0"/>
              <a:t>, </a:t>
            </a:r>
            <a:r>
              <a:rPr lang="en-US" sz="1800" dirty="0" err="1"/>
              <a:t>incluido</a:t>
            </a:r>
            <a:r>
              <a:rPr lang="en-US" sz="1800" dirty="0"/>
              <a:t> </a:t>
            </a:r>
            <a:r>
              <a:rPr lang="en-US" sz="1800" dirty="0" err="1"/>
              <a:t>el</a:t>
            </a:r>
            <a:r>
              <a:rPr lang="en-US" sz="1800" dirty="0"/>
              <a:t> </a:t>
            </a:r>
            <a:r>
              <a:rPr lang="en-US" sz="1800" dirty="0" err="1"/>
              <a:t>Vehículo</a:t>
            </a:r>
            <a:r>
              <a:rPr lang="en-US" sz="1800" dirty="0"/>
              <a:t> de </a:t>
            </a:r>
            <a:r>
              <a:rPr lang="en-US" sz="1800" dirty="0" err="1"/>
              <a:t>Reentrada</a:t>
            </a:r>
            <a:r>
              <a:rPr lang="en-US" sz="1800" dirty="0"/>
              <a:t> Universal (URV), </a:t>
            </a:r>
            <a:r>
              <a:rPr lang="en-US" sz="1800" dirty="0" err="1"/>
              <a:t>el</a:t>
            </a:r>
            <a:r>
              <a:rPr lang="en-US" sz="1800" dirty="0"/>
              <a:t> de </a:t>
            </a:r>
            <a:r>
              <a:rPr lang="en-US" sz="1800" dirty="0" err="1"/>
              <a:t>aterrizaje</a:t>
            </a:r>
            <a:r>
              <a:rPr lang="en-US" sz="1800" dirty="0"/>
              <a:t> lunar Nova-C, y </a:t>
            </a:r>
            <a:r>
              <a:rPr lang="en-US" sz="1800" dirty="0" err="1"/>
              <a:t>otros</a:t>
            </a:r>
            <a:r>
              <a:rPr lang="en-US" sz="1800" dirty="0"/>
              <a:t> </a:t>
            </a:r>
            <a:r>
              <a:rPr lang="en-US" sz="1800" dirty="0" err="1"/>
              <a:t>sistemas</a:t>
            </a:r>
            <a:r>
              <a:rPr lang="en-US" sz="1800" dirty="0"/>
              <a:t> de </a:t>
            </a:r>
            <a:r>
              <a:rPr lang="en-US" sz="1800" dirty="0" err="1"/>
              <a:t>instrumentos</a:t>
            </a:r>
            <a:r>
              <a:rPr lang="en-US" sz="1800" dirty="0"/>
              <a:t> de </a:t>
            </a:r>
            <a:r>
              <a:rPr lang="en-US" sz="1800" dirty="0" err="1"/>
              <a:t>vuelo</a:t>
            </a:r>
            <a:r>
              <a:rPr lang="en-US" sz="1800" dirty="0"/>
              <a:t>.</a:t>
            </a:r>
          </a:p>
        </p:txBody>
      </p:sp>
      <p:pic>
        <p:nvPicPr>
          <p:cNvPr id="1026" name="Picture 2" descr="undefined">
            <a:extLst>
              <a:ext uri="{FF2B5EF4-FFF2-40B4-BE49-F238E27FC236}">
                <a16:creationId xmlns:a16="http://schemas.microsoft.com/office/drawing/2014/main" id="{11D235D1-7247-C7D7-5925-DCAF0DDBE57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357257" y="2845876"/>
            <a:ext cx="4833257" cy="2223298"/>
          </a:xfrm>
          <a:prstGeom prst="rect">
            <a:avLst/>
          </a:prstGeom>
          <a:noFill/>
          <a:ln w="190500" cap="sq">
            <a:solidFill>
              <a:srgbClr val="FFFFFF"/>
            </a:solidFill>
            <a:miter lim="800000"/>
          </a:ln>
          <a:effectLst>
            <a:outerShdw blurRad="54991" dist="17780" dir="5400000" algn="ctr" rotWithShape="0">
              <a:schemeClr val="bg1">
                <a:alpha val="40000"/>
              </a:schemeClr>
            </a:outerShdw>
          </a:effectLst>
          <a:scene3d>
            <a:camera prst="orthographicFront"/>
            <a:lightRig rig="twoPt" dir="t">
              <a:rot lat="0" lon="0" rev="7200000"/>
            </a:lightRig>
          </a:scene3d>
          <a:sp3d>
            <a:bevelT w="25400" h="19050"/>
          </a:sp3d>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90E9E557-0CE0-23D7-ACED-C2B920C0E534}"/>
              </a:ext>
            </a:extLst>
          </p:cNvPr>
          <p:cNvSpPr txBox="1"/>
          <p:nvPr/>
        </p:nvSpPr>
        <p:spPr>
          <a:xfrm>
            <a:off x="6090675" y="6334780"/>
            <a:ext cx="6563993" cy="523220"/>
          </a:xfrm>
          <a:prstGeom prst="rect">
            <a:avLst/>
          </a:prstGeom>
          <a:noFill/>
        </p:spPr>
        <p:txBody>
          <a:bodyPr wrap="square">
            <a:spAutoFit/>
          </a:bodyPr>
          <a:lstStyle/>
          <a:p>
            <a:r>
              <a:rPr lang="es-CO" sz="1400" b="0" i="1" dirty="0">
                <a:solidFill>
                  <a:srgbClr val="ECECEC"/>
                </a:solidFill>
                <a:effectLst/>
                <a:latin typeface="Söhne"/>
              </a:rPr>
              <a:t>Wikipedia </a:t>
            </a:r>
            <a:r>
              <a:rPr lang="es-CO" sz="1400" b="0" i="1" dirty="0" err="1">
                <a:solidFill>
                  <a:srgbClr val="ECECEC"/>
                </a:solidFill>
                <a:effectLst/>
                <a:latin typeface="Söhne"/>
              </a:rPr>
              <a:t>contributors</a:t>
            </a:r>
            <a:r>
              <a:rPr lang="es-CO" sz="1400" b="0" i="1" dirty="0">
                <a:solidFill>
                  <a:srgbClr val="ECECEC"/>
                </a:solidFill>
                <a:effectLst/>
                <a:latin typeface="Söhne"/>
              </a:rPr>
              <a:t>. (2024, 16 de marzo). Intuitive Machines. </a:t>
            </a:r>
            <a:r>
              <a:rPr lang="es-CO" sz="1400" b="0" i="1" u="none" strike="noStrike" dirty="0">
                <a:effectLst/>
                <a:latin typeface="Söhne"/>
                <a:hlinkClick r:id="rId4"/>
              </a:rPr>
              <a:t>https://es.wikipedia.org/wiki/Intuitive_Machines</a:t>
            </a:r>
            <a:endParaRPr lang="es-CO" sz="1400" i="1" dirty="0"/>
          </a:p>
        </p:txBody>
      </p:sp>
    </p:spTree>
    <p:extLst>
      <p:ext uri="{BB962C8B-B14F-4D97-AF65-F5344CB8AC3E}">
        <p14:creationId xmlns:p14="http://schemas.microsoft.com/office/powerpoint/2010/main" val="3805037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E4E23E-FF89-5247-FC90-689200E0D2D9}"/>
              </a:ext>
            </a:extLst>
          </p:cNvPr>
          <p:cNvSpPr>
            <a:spLocks noGrp="1"/>
          </p:cNvSpPr>
          <p:nvPr>
            <p:ph type="ctrTitle"/>
          </p:nvPr>
        </p:nvSpPr>
        <p:spPr>
          <a:xfrm>
            <a:off x="913795" y="609600"/>
            <a:ext cx="10353761" cy="1326321"/>
          </a:xfrm>
        </p:spPr>
        <p:txBody>
          <a:bodyPr vert="horz" lIns="91440" tIns="45720" rIns="91440" bIns="45720" rtlCol="0" anchor="ctr">
            <a:normAutofit/>
          </a:bodyPr>
          <a:lstStyle/>
          <a:p>
            <a:r>
              <a:rPr lang="en-US" sz="3400" dirty="0"/>
              <a:t>Nova C</a:t>
            </a:r>
          </a:p>
        </p:txBody>
      </p:sp>
      <p:sp>
        <p:nvSpPr>
          <p:cNvPr id="3" name="Subtítulo 2">
            <a:extLst>
              <a:ext uri="{FF2B5EF4-FFF2-40B4-BE49-F238E27FC236}">
                <a16:creationId xmlns:a16="http://schemas.microsoft.com/office/drawing/2014/main" id="{208C8795-BC25-F931-DD84-65225D90AE33}"/>
              </a:ext>
            </a:extLst>
          </p:cNvPr>
          <p:cNvSpPr>
            <a:spLocks noGrp="1"/>
          </p:cNvSpPr>
          <p:nvPr>
            <p:ph type="subTitle" idx="1"/>
          </p:nvPr>
        </p:nvSpPr>
        <p:spPr>
          <a:xfrm>
            <a:off x="913795" y="2096064"/>
            <a:ext cx="6352824" cy="3695136"/>
          </a:xfrm>
        </p:spPr>
        <p:txBody>
          <a:bodyPr vert="horz" lIns="91440" tIns="45720" rIns="91440" bIns="45720" rtlCol="0">
            <a:noAutofit/>
          </a:bodyPr>
          <a:lstStyle/>
          <a:p>
            <a:pPr indent="-228600" algn="l">
              <a:lnSpc>
                <a:spcPct val="110000"/>
              </a:lnSpc>
              <a:buFont typeface="Arial" panose="020B0604020202020204" pitchFamily="34" charset="0"/>
              <a:buChar char="•"/>
            </a:pPr>
            <a:r>
              <a:rPr lang="en-US" sz="1600" b="1" dirty="0"/>
              <a:t>El Nova-C </a:t>
            </a:r>
            <a:r>
              <a:rPr lang="en-US" sz="1600" b="1" dirty="0" err="1"/>
              <a:t>Odiseo</a:t>
            </a:r>
            <a:r>
              <a:rPr lang="en-US" sz="1600" dirty="0"/>
              <a:t>, </a:t>
            </a:r>
            <a:r>
              <a:rPr lang="en-US" sz="1600" dirty="0" err="1"/>
              <a:t>fue</a:t>
            </a:r>
            <a:r>
              <a:rPr lang="en-US" sz="1600" dirty="0"/>
              <a:t> </a:t>
            </a:r>
            <a:r>
              <a:rPr lang="en-US" sz="1600" dirty="0" err="1"/>
              <a:t>propuesto</a:t>
            </a:r>
            <a:r>
              <a:rPr lang="en-US" sz="1600" dirty="0"/>
              <a:t> </a:t>
            </a:r>
            <a:r>
              <a:rPr lang="en-US" sz="1600" dirty="0" err="1"/>
              <a:t>en</a:t>
            </a:r>
            <a:r>
              <a:rPr lang="en-US" sz="1600" dirty="0"/>
              <a:t> </a:t>
            </a:r>
            <a:r>
              <a:rPr lang="en-US" sz="1600" dirty="0" err="1"/>
              <a:t>el</a:t>
            </a:r>
            <a:r>
              <a:rPr lang="en-US" sz="1600" dirty="0"/>
              <a:t> CLPS de la NASA, </a:t>
            </a:r>
            <a:r>
              <a:rPr lang="en-US" sz="1600" dirty="0" err="1"/>
              <a:t>como</a:t>
            </a:r>
            <a:r>
              <a:rPr lang="en-US" sz="1600" dirty="0"/>
              <a:t> </a:t>
            </a:r>
            <a:r>
              <a:rPr lang="en-US" sz="1600" dirty="0" err="1"/>
              <a:t>el</a:t>
            </a:r>
            <a:r>
              <a:rPr lang="en-US" sz="1600" dirty="0"/>
              <a:t> </a:t>
            </a:r>
            <a:r>
              <a:rPr lang="en-US" sz="1600" b="1" dirty="0"/>
              <a:t>primer </a:t>
            </a:r>
            <a:r>
              <a:rPr lang="en-US" sz="1600" b="1" dirty="0" err="1"/>
              <a:t>alunizaje</a:t>
            </a:r>
            <a:r>
              <a:rPr lang="en-US" sz="1600" b="1" dirty="0"/>
              <a:t> de </a:t>
            </a:r>
            <a:r>
              <a:rPr lang="en-US" sz="1600" b="1" dirty="0" err="1"/>
              <a:t>este</a:t>
            </a:r>
            <a:r>
              <a:rPr lang="en-US" sz="1600" b="1" dirty="0"/>
              <a:t> </a:t>
            </a:r>
            <a:r>
              <a:rPr lang="en-US" sz="1600" b="1" dirty="0" err="1"/>
              <a:t>programa</a:t>
            </a:r>
            <a:r>
              <a:rPr lang="en-US" sz="1600" dirty="0"/>
              <a:t>, que se centra </a:t>
            </a:r>
            <a:r>
              <a:rPr lang="en-US" sz="1600" dirty="0" err="1"/>
              <a:t>en</a:t>
            </a:r>
            <a:r>
              <a:rPr lang="en-US" sz="1600" dirty="0"/>
              <a:t> la </a:t>
            </a:r>
            <a:r>
              <a:rPr lang="en-US" sz="1600" b="1" dirty="0" err="1"/>
              <a:t>exploración</a:t>
            </a:r>
            <a:r>
              <a:rPr lang="en-US" sz="1600" b="1" dirty="0"/>
              <a:t> y </a:t>
            </a:r>
            <a:r>
              <a:rPr lang="en-US" sz="1600" b="1" dirty="0" err="1"/>
              <a:t>el</a:t>
            </a:r>
            <a:r>
              <a:rPr lang="en-US" sz="1600" b="1" dirty="0"/>
              <a:t> </a:t>
            </a:r>
            <a:r>
              <a:rPr lang="en-US" sz="1600" b="1" dirty="0" err="1"/>
              <a:t>uso</a:t>
            </a:r>
            <a:r>
              <a:rPr lang="en-US" sz="1600" b="1" dirty="0"/>
              <a:t> de </a:t>
            </a:r>
            <a:r>
              <a:rPr lang="en-US" sz="1600" b="1" dirty="0" err="1"/>
              <a:t>los</a:t>
            </a:r>
            <a:r>
              <a:rPr lang="en-US" sz="1600" b="1" dirty="0"/>
              <a:t> </a:t>
            </a:r>
            <a:r>
              <a:rPr lang="en-US" sz="1600" b="1" dirty="0" err="1"/>
              <a:t>recursos</a:t>
            </a:r>
            <a:r>
              <a:rPr lang="en-US" sz="1600" b="1" dirty="0"/>
              <a:t> naturales de la Luna</a:t>
            </a:r>
            <a:r>
              <a:rPr lang="en-US" sz="1600" dirty="0"/>
              <a:t>.</a:t>
            </a:r>
          </a:p>
          <a:p>
            <a:pPr indent="-228600" algn="l">
              <a:lnSpc>
                <a:spcPct val="110000"/>
              </a:lnSpc>
              <a:buFont typeface="Arial" panose="020B0604020202020204" pitchFamily="34" charset="0"/>
              <a:buChar char="•"/>
            </a:pPr>
            <a:endParaRPr lang="en-US" sz="1600" dirty="0"/>
          </a:p>
          <a:p>
            <a:pPr indent="-228600" algn="l">
              <a:lnSpc>
                <a:spcPct val="110000"/>
              </a:lnSpc>
              <a:buFont typeface="Arial" panose="020B0604020202020204" pitchFamily="34" charset="0"/>
              <a:buChar char="•"/>
            </a:pPr>
            <a:r>
              <a:rPr lang="en-US" sz="1600" dirty="0"/>
              <a:t> la NASA </a:t>
            </a:r>
            <a:r>
              <a:rPr lang="en-US" sz="1600" dirty="0" err="1"/>
              <a:t>anunció</a:t>
            </a:r>
            <a:r>
              <a:rPr lang="en-US" sz="1600" dirty="0"/>
              <a:t> que </a:t>
            </a:r>
            <a:r>
              <a:rPr lang="en-US" sz="1600" b="1" dirty="0" err="1"/>
              <a:t>había</a:t>
            </a:r>
            <a:r>
              <a:rPr lang="en-US" sz="1600" b="1" dirty="0"/>
              <a:t> </a:t>
            </a:r>
            <a:r>
              <a:rPr lang="en-US" sz="1600" b="1" dirty="0" err="1"/>
              <a:t>otorgado</a:t>
            </a:r>
            <a:r>
              <a:rPr lang="en-US" sz="1600" b="1" dirty="0"/>
              <a:t> </a:t>
            </a:r>
            <a:r>
              <a:rPr lang="en-US" sz="1600" dirty="0"/>
              <a:t>a Intuitive Machines </a:t>
            </a:r>
            <a:r>
              <a:rPr lang="en-US" sz="1600" b="1" dirty="0"/>
              <a:t>77 </a:t>
            </a:r>
            <a:r>
              <a:rPr lang="en-US" sz="1600" b="1" dirty="0" err="1"/>
              <a:t>millones</a:t>
            </a:r>
            <a:r>
              <a:rPr lang="en-US" sz="1600" b="1" dirty="0"/>
              <a:t> de </a:t>
            </a:r>
            <a:r>
              <a:rPr lang="en-US" sz="1600" b="1" dirty="0" err="1"/>
              <a:t>dólares</a:t>
            </a:r>
            <a:r>
              <a:rPr lang="en-US" sz="1600" b="1" dirty="0"/>
              <a:t> </a:t>
            </a:r>
            <a:r>
              <a:rPr lang="en-US" sz="1600" dirty="0"/>
              <a:t>para </a:t>
            </a:r>
            <a:r>
              <a:rPr lang="en-US" sz="1600" dirty="0" err="1"/>
              <a:t>construir</a:t>
            </a:r>
            <a:r>
              <a:rPr lang="en-US" sz="1600" dirty="0"/>
              <a:t> y </a:t>
            </a:r>
            <a:r>
              <a:rPr lang="en-US" sz="1600" dirty="0" err="1"/>
              <a:t>lanzar</a:t>
            </a:r>
            <a:r>
              <a:rPr lang="en-US" sz="1600" dirty="0"/>
              <a:t> </a:t>
            </a:r>
            <a:r>
              <a:rPr lang="en-US" sz="1600" dirty="0" err="1"/>
              <a:t>su</a:t>
            </a:r>
            <a:r>
              <a:rPr lang="en-US" sz="1600" dirty="0"/>
              <a:t> </a:t>
            </a:r>
            <a:r>
              <a:rPr lang="en-US" sz="1600" dirty="0" err="1"/>
              <a:t>módulo</a:t>
            </a:r>
            <a:r>
              <a:rPr lang="en-US" sz="1600" dirty="0"/>
              <a:t> lunar Nova-C </a:t>
            </a:r>
            <a:r>
              <a:rPr lang="en-US" sz="1600" dirty="0" err="1"/>
              <a:t>Odiseo</a:t>
            </a:r>
            <a:r>
              <a:rPr lang="en-US" sz="1600" dirty="0"/>
              <a:t>.</a:t>
            </a:r>
          </a:p>
          <a:p>
            <a:pPr indent="-228600" algn="l">
              <a:lnSpc>
                <a:spcPct val="110000"/>
              </a:lnSpc>
              <a:buFont typeface="Arial" panose="020B0604020202020204" pitchFamily="34" charset="0"/>
              <a:buChar char="•"/>
            </a:pPr>
            <a:endParaRPr lang="en-US" sz="1600" dirty="0"/>
          </a:p>
          <a:p>
            <a:pPr indent="-228600" algn="l">
              <a:lnSpc>
                <a:spcPct val="110000"/>
              </a:lnSpc>
              <a:buFont typeface="Arial" panose="020B0604020202020204" pitchFamily="34" charset="0"/>
              <a:buChar char="•"/>
            </a:pPr>
            <a:r>
              <a:rPr lang="en-US" sz="1600" dirty="0"/>
              <a:t>En </a:t>
            </a:r>
            <a:r>
              <a:rPr lang="en-US" sz="1600" dirty="0" err="1"/>
              <a:t>febrero</a:t>
            </a:r>
            <a:r>
              <a:rPr lang="en-US" sz="1600" dirty="0"/>
              <a:t> de 2024, la </a:t>
            </a:r>
            <a:r>
              <a:rPr lang="en-US" sz="1600" dirty="0" err="1"/>
              <a:t>compañía</a:t>
            </a:r>
            <a:r>
              <a:rPr lang="en-US" sz="1600" dirty="0"/>
              <a:t> </a:t>
            </a:r>
            <a:r>
              <a:rPr lang="en-US" sz="1600" dirty="0" err="1"/>
              <a:t>comenzó</a:t>
            </a:r>
            <a:r>
              <a:rPr lang="en-US" sz="1600" dirty="0"/>
              <a:t> </a:t>
            </a:r>
            <a:r>
              <a:rPr lang="en-US" sz="1600" dirty="0" err="1"/>
              <a:t>su</a:t>
            </a:r>
            <a:r>
              <a:rPr lang="en-US" sz="1600" dirty="0"/>
              <a:t> </a:t>
            </a:r>
            <a:r>
              <a:rPr lang="en-US" sz="1600" dirty="0" err="1"/>
              <a:t>primera</a:t>
            </a:r>
            <a:r>
              <a:rPr lang="en-US" sz="1600" dirty="0"/>
              <a:t> </a:t>
            </a:r>
            <a:r>
              <a:rPr lang="en-US" sz="1600" dirty="0" err="1"/>
              <a:t>misión</a:t>
            </a:r>
            <a:r>
              <a:rPr lang="en-US" sz="1600" dirty="0"/>
              <a:t>, </a:t>
            </a:r>
            <a:r>
              <a:rPr lang="en-US" sz="1600" dirty="0" err="1"/>
              <a:t>donde</a:t>
            </a:r>
            <a:r>
              <a:rPr lang="en-US" sz="1600" dirty="0"/>
              <a:t> </a:t>
            </a:r>
            <a:r>
              <a:rPr lang="en-US" sz="1600" dirty="0" err="1"/>
              <a:t>el</a:t>
            </a:r>
            <a:r>
              <a:rPr lang="en-US" sz="1600" dirty="0"/>
              <a:t> </a:t>
            </a:r>
            <a:r>
              <a:rPr lang="en-US" sz="1600" b="1" dirty="0"/>
              <a:t>Nova-C </a:t>
            </a:r>
            <a:r>
              <a:rPr lang="en-US" sz="1600" b="1" dirty="0" err="1"/>
              <a:t>Odiseo</a:t>
            </a:r>
            <a:r>
              <a:rPr lang="en-US" sz="1600" b="1" dirty="0"/>
              <a:t> </a:t>
            </a:r>
            <a:r>
              <a:rPr lang="en-US" sz="1600" b="1" dirty="0" err="1"/>
              <a:t>pasaría</a:t>
            </a:r>
            <a:r>
              <a:rPr lang="en-US" sz="1600" b="1" dirty="0"/>
              <a:t> </a:t>
            </a:r>
            <a:r>
              <a:rPr lang="en-US" sz="1600" b="1" dirty="0" err="1"/>
              <a:t>aproximadamente</a:t>
            </a:r>
            <a:r>
              <a:rPr lang="en-US" sz="1600" b="1" dirty="0"/>
              <a:t> </a:t>
            </a:r>
            <a:r>
              <a:rPr lang="en-US" sz="1600" b="1" dirty="0" err="1"/>
              <a:t>ocho</a:t>
            </a:r>
            <a:r>
              <a:rPr lang="en-US" sz="1600" b="1" dirty="0"/>
              <a:t> días </a:t>
            </a:r>
            <a:r>
              <a:rPr lang="en-US" sz="1600" b="1" dirty="0" err="1"/>
              <a:t>viajando</a:t>
            </a:r>
            <a:r>
              <a:rPr lang="en-US" sz="1600" dirty="0"/>
              <a:t> hasta a la Luna antes de </a:t>
            </a:r>
            <a:r>
              <a:rPr lang="en-US" sz="1600" dirty="0" err="1"/>
              <a:t>llegar</a:t>
            </a:r>
            <a:r>
              <a:rPr lang="en-US" sz="1600" dirty="0"/>
              <a:t> a la </a:t>
            </a:r>
            <a:r>
              <a:rPr lang="en-US" sz="1600" dirty="0" err="1"/>
              <a:t>superficie</a:t>
            </a:r>
            <a:r>
              <a:rPr lang="en-US" sz="1600" dirty="0"/>
              <a:t> de la </a:t>
            </a:r>
            <a:r>
              <a:rPr lang="en-US" sz="1600" dirty="0" err="1"/>
              <a:t>misma</a:t>
            </a:r>
            <a:endParaRPr lang="en-US" sz="1600" dirty="0"/>
          </a:p>
        </p:txBody>
      </p:sp>
      <p:pic>
        <p:nvPicPr>
          <p:cNvPr id="4" name="Imagen 3">
            <a:extLst>
              <a:ext uri="{FF2B5EF4-FFF2-40B4-BE49-F238E27FC236}">
                <a16:creationId xmlns:a16="http://schemas.microsoft.com/office/drawing/2014/main" id="{84614733-B47D-7E2B-90B3-506ECBDEB3C5}"/>
              </a:ext>
            </a:extLst>
          </p:cNvPr>
          <p:cNvPicPr>
            <a:picLocks noChangeAspect="1"/>
          </p:cNvPicPr>
          <p:nvPr/>
        </p:nvPicPr>
        <p:blipFill rotWithShape="1">
          <a:blip r:embed="rId3"/>
          <a:srcRect t="12530" b="12469"/>
          <a:stretch/>
        </p:blipFill>
        <p:spPr>
          <a:xfrm>
            <a:off x="7882121" y="2210935"/>
            <a:ext cx="3105008" cy="3493180"/>
          </a:xfrm>
          <a:prstGeom prst="rect">
            <a:avLst/>
          </a:prstGeom>
          <a:ln w="190500" cap="sq">
            <a:solidFill>
              <a:srgbClr val="FFFFFF"/>
            </a:solidFill>
            <a:miter lim="800000"/>
          </a:ln>
          <a:effectLst>
            <a:outerShdw blurRad="54991" dist="17780" dir="5400000" algn="ctr" rotWithShape="0">
              <a:schemeClr val="bg1">
                <a:alpha val="40000"/>
              </a:schemeClr>
            </a:outerShdw>
          </a:effectLst>
          <a:scene3d>
            <a:camera prst="orthographicFront"/>
            <a:lightRig rig="twoPt" dir="t">
              <a:rot lat="0" lon="0" rev="7200000"/>
            </a:lightRig>
          </a:scene3d>
          <a:sp3d>
            <a:bevelT w="25400" h="19050"/>
          </a:sp3d>
        </p:spPr>
      </p:pic>
      <p:sp>
        <p:nvSpPr>
          <p:cNvPr id="5" name="Rectangle 1">
            <a:extLst>
              <a:ext uri="{FF2B5EF4-FFF2-40B4-BE49-F238E27FC236}">
                <a16:creationId xmlns:a16="http://schemas.microsoft.com/office/drawing/2014/main" id="{3417BC6E-77CF-269D-C667-A5FDEDEF9D50}"/>
              </a:ext>
            </a:extLst>
          </p:cNvPr>
          <p:cNvSpPr>
            <a:spLocks noChangeArrowheads="1"/>
          </p:cNvSpPr>
          <p:nvPr/>
        </p:nvSpPr>
        <p:spPr bwMode="auto">
          <a:xfrm>
            <a:off x="2047837" y="6565612"/>
            <a:ext cx="808567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O" altLang="es-CO" sz="1600" b="0" i="1" u="none" strike="noStrike" cap="none" normalizeH="0" baseline="0" dirty="0">
                <a:ln>
                  <a:noFill/>
                </a:ln>
                <a:solidFill>
                  <a:schemeClr val="tx1"/>
                </a:solidFill>
                <a:effectLst/>
                <a:latin typeface="Arial" panose="020B0604020202020204" pitchFamily="34" charset="0"/>
              </a:rPr>
              <a:t>Wikipedia </a:t>
            </a:r>
            <a:r>
              <a:rPr kumimoji="0" lang="es-CO" altLang="es-CO" sz="1600" b="0" i="1" u="none" strike="noStrike" cap="none" normalizeH="0" baseline="0" dirty="0" err="1">
                <a:ln>
                  <a:noFill/>
                </a:ln>
                <a:solidFill>
                  <a:schemeClr val="tx1"/>
                </a:solidFill>
                <a:effectLst/>
                <a:latin typeface="Arial" panose="020B0604020202020204" pitchFamily="34" charset="0"/>
              </a:rPr>
              <a:t>contributors</a:t>
            </a:r>
            <a:r>
              <a:rPr kumimoji="0" lang="es-CO" altLang="es-CO" sz="1600" b="0" i="1" u="none" strike="noStrike" cap="none" normalizeH="0" baseline="0" dirty="0">
                <a:ln>
                  <a:noFill/>
                </a:ln>
                <a:solidFill>
                  <a:schemeClr val="tx1"/>
                </a:solidFill>
                <a:effectLst/>
                <a:latin typeface="Arial" panose="020B0604020202020204" pitchFamily="34" charset="0"/>
              </a:rPr>
              <a:t>. (2024, 1 de abril). Nova-C. </a:t>
            </a:r>
            <a:r>
              <a:rPr kumimoji="0" lang="es-CO" altLang="es-CO" sz="1600" b="0" i="1" u="none" strike="noStrike" cap="none" normalizeH="0" baseline="0" dirty="0">
                <a:ln>
                  <a:noFill/>
                </a:ln>
                <a:solidFill>
                  <a:schemeClr val="tx1"/>
                </a:solidFill>
                <a:effectLst/>
                <a:latin typeface="Arial" panose="020B0604020202020204" pitchFamily="34" charset="0"/>
                <a:hlinkClick r:id="rId4"/>
              </a:rPr>
              <a:t>https://es.wikipedia.org/wiki/Nova-C</a:t>
            </a:r>
            <a:endParaRPr kumimoji="0" lang="es-CO" altLang="es-CO" sz="1600" b="0" i="1"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O" altLang="es-CO" sz="1600" b="0" i="1" u="none" strike="noStrike" cap="none" normalizeH="0" baseline="0" dirty="0">
              <a:ln>
                <a:noFill/>
              </a:ln>
              <a:solidFill>
                <a:schemeClr val="tx1"/>
              </a:solidFill>
              <a:effectLst/>
              <a:latin typeface="Arial" panose="020B0604020202020204" pitchFamily="34" charset="0"/>
            </a:endParaRPr>
          </a:p>
        </p:txBody>
      </p:sp>
      <p:sp>
        <p:nvSpPr>
          <p:cNvPr id="6" name="Rectangle 2">
            <a:extLst>
              <a:ext uri="{FF2B5EF4-FFF2-40B4-BE49-F238E27FC236}">
                <a16:creationId xmlns:a16="http://schemas.microsoft.com/office/drawing/2014/main" id="{F4A269FE-92C1-9496-3F62-5350EDAD350D}"/>
              </a:ext>
            </a:extLst>
          </p:cNvPr>
          <p:cNvSpPr>
            <a:spLocks noChangeArrowheads="1"/>
          </p:cNvSpPr>
          <p:nvPr/>
        </p:nvSpPr>
        <p:spPr bwMode="auto">
          <a:xfrm>
            <a:off x="913795" y="6108413"/>
            <a:ext cx="18473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CO" altLang="es-CO" sz="1600" b="0" i="0" u="none" strike="noStrike" cap="none" normalizeH="0" baseline="0">
                <a:ln>
                  <a:noFill/>
                </a:ln>
                <a:solidFill>
                  <a:srgbClr val="FFFFFF"/>
                </a:solidFill>
                <a:effectLst/>
                <a:latin typeface="Söhne"/>
              </a:rPr>
            </a:br>
            <a:endParaRPr kumimoji="0" lang="es-CO" altLang="es-CO" sz="16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84561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E4E23E-FF89-5247-FC90-689200E0D2D9}"/>
              </a:ext>
            </a:extLst>
          </p:cNvPr>
          <p:cNvSpPr>
            <a:spLocks noGrp="1"/>
          </p:cNvSpPr>
          <p:nvPr>
            <p:ph type="ctrTitle"/>
          </p:nvPr>
        </p:nvSpPr>
        <p:spPr>
          <a:xfrm>
            <a:off x="913795" y="609600"/>
            <a:ext cx="10353761" cy="1326321"/>
          </a:xfrm>
        </p:spPr>
        <p:txBody>
          <a:bodyPr vert="horz" lIns="91440" tIns="45720" rIns="91440" bIns="45720" rtlCol="0" anchor="ctr">
            <a:normAutofit/>
          </a:bodyPr>
          <a:lstStyle/>
          <a:p>
            <a:r>
              <a:rPr lang="en-US" sz="3400" dirty="0" err="1"/>
              <a:t>Sobre</a:t>
            </a:r>
            <a:r>
              <a:rPr lang="en-US" sz="3400" dirty="0"/>
              <a:t> </a:t>
            </a:r>
            <a:r>
              <a:rPr lang="en-US" sz="3400" dirty="0" err="1"/>
              <a:t>el</a:t>
            </a:r>
            <a:r>
              <a:rPr lang="en-US" sz="3400" dirty="0"/>
              <a:t> </a:t>
            </a:r>
            <a:r>
              <a:rPr lang="en-US" sz="3400" dirty="0" err="1"/>
              <a:t>alunizaje</a:t>
            </a:r>
            <a:endParaRPr lang="en-US" sz="3400" dirty="0"/>
          </a:p>
        </p:txBody>
      </p:sp>
      <p:sp>
        <p:nvSpPr>
          <p:cNvPr id="3" name="Subtítulo 2">
            <a:extLst>
              <a:ext uri="{FF2B5EF4-FFF2-40B4-BE49-F238E27FC236}">
                <a16:creationId xmlns:a16="http://schemas.microsoft.com/office/drawing/2014/main" id="{208C8795-BC25-F931-DD84-65225D90AE33}"/>
              </a:ext>
            </a:extLst>
          </p:cNvPr>
          <p:cNvSpPr>
            <a:spLocks noGrp="1"/>
          </p:cNvSpPr>
          <p:nvPr>
            <p:ph type="subTitle" idx="1"/>
          </p:nvPr>
        </p:nvSpPr>
        <p:spPr>
          <a:xfrm>
            <a:off x="723548" y="1935921"/>
            <a:ext cx="10734254" cy="3695136"/>
          </a:xfrm>
        </p:spPr>
        <p:txBody>
          <a:bodyPr vert="horz" lIns="91440" tIns="45720" rIns="91440" bIns="45720" rtlCol="0">
            <a:noAutofit/>
          </a:bodyPr>
          <a:lstStyle/>
          <a:p>
            <a:pPr indent="-228600" algn="l">
              <a:lnSpc>
                <a:spcPct val="110000"/>
              </a:lnSpc>
              <a:buFont typeface="Arial" panose="020B0604020202020204" pitchFamily="34" charset="0"/>
              <a:buChar char="•"/>
            </a:pPr>
            <a:r>
              <a:rPr lang="es-MX" sz="1800" dirty="0"/>
              <a:t>Este sería el primer alunizaje desde la misión Apolo 17 en 1972.</a:t>
            </a:r>
          </a:p>
          <a:p>
            <a:pPr indent="-228600" algn="l">
              <a:lnSpc>
                <a:spcPct val="110000"/>
              </a:lnSpc>
              <a:buFont typeface="Arial" panose="020B0604020202020204" pitchFamily="34" charset="0"/>
              <a:buChar char="•"/>
            </a:pPr>
            <a:endParaRPr lang="es-MX" sz="1800" dirty="0"/>
          </a:p>
          <a:p>
            <a:pPr indent="-228600" algn="l">
              <a:lnSpc>
                <a:spcPct val="110000"/>
              </a:lnSpc>
              <a:buFont typeface="Arial" panose="020B0604020202020204" pitchFamily="34" charset="0"/>
              <a:buChar char="•"/>
            </a:pPr>
            <a:r>
              <a:rPr lang="es-MX" sz="1800" dirty="0"/>
              <a:t>Se lanzó desde Florida con el cohete Falcon 9 de SpaceX.</a:t>
            </a:r>
          </a:p>
          <a:p>
            <a:pPr indent="-228600" algn="l">
              <a:lnSpc>
                <a:spcPct val="110000"/>
              </a:lnSpc>
              <a:buFont typeface="Arial" panose="020B0604020202020204" pitchFamily="34" charset="0"/>
              <a:buChar char="•"/>
            </a:pPr>
            <a:endParaRPr lang="es-MX" sz="1800" b="1" dirty="0"/>
          </a:p>
          <a:p>
            <a:pPr indent="-228600" algn="l">
              <a:lnSpc>
                <a:spcPct val="110000"/>
              </a:lnSpc>
              <a:buFont typeface="Arial" panose="020B0604020202020204" pitchFamily="34" charset="0"/>
              <a:buChar char="•"/>
            </a:pPr>
            <a:r>
              <a:rPr lang="es-MX" sz="1800" dirty="0"/>
              <a:t>Tras el lanzamiento de la misión IM-1, las acciones de Intuitive Machines aumentaron un 35% en un día de negociación, llegando a un aumento total del 75% el viernes 16 de febrero.</a:t>
            </a:r>
          </a:p>
          <a:p>
            <a:pPr indent="-228600" algn="l">
              <a:lnSpc>
                <a:spcPct val="110000"/>
              </a:lnSpc>
              <a:buFont typeface="Arial" panose="020B0604020202020204" pitchFamily="34" charset="0"/>
              <a:buChar char="•"/>
            </a:pPr>
            <a:endParaRPr lang="es-MX" sz="1800" dirty="0"/>
          </a:p>
          <a:p>
            <a:pPr indent="-228600" algn="l">
              <a:lnSpc>
                <a:spcPct val="110000"/>
              </a:lnSpc>
              <a:buFont typeface="Arial" panose="020B0604020202020204" pitchFamily="34" charset="0"/>
              <a:buChar char="•"/>
            </a:pPr>
            <a:r>
              <a:rPr lang="es-MX" sz="1800" dirty="0"/>
              <a:t>primera nave espacial desarrollada de forma privada en aterrizar en la Luna y la primera nave espacial estadounidense en hacerlo en más de medio siglo.</a:t>
            </a:r>
            <a:endParaRPr lang="en-US" sz="1800" dirty="0"/>
          </a:p>
        </p:txBody>
      </p:sp>
      <p:sp>
        <p:nvSpPr>
          <p:cNvPr id="6" name="CuadroTexto 5">
            <a:extLst>
              <a:ext uri="{FF2B5EF4-FFF2-40B4-BE49-F238E27FC236}">
                <a16:creationId xmlns:a16="http://schemas.microsoft.com/office/drawing/2014/main" id="{B5469D5B-EB7C-126D-5008-06528BF05A11}"/>
              </a:ext>
            </a:extLst>
          </p:cNvPr>
          <p:cNvSpPr txBox="1"/>
          <p:nvPr/>
        </p:nvSpPr>
        <p:spPr>
          <a:xfrm>
            <a:off x="1643525" y="6488668"/>
            <a:ext cx="8894299" cy="369332"/>
          </a:xfrm>
          <a:prstGeom prst="rect">
            <a:avLst/>
          </a:prstGeom>
          <a:noFill/>
        </p:spPr>
        <p:txBody>
          <a:bodyPr wrap="square">
            <a:spAutoFit/>
          </a:bodyPr>
          <a:lstStyle/>
          <a:p>
            <a:r>
              <a:rPr lang="es-MX" i="1" dirty="0" err="1"/>
              <a:t>Foust</a:t>
            </a:r>
            <a:r>
              <a:rPr lang="es-MX" i="1" dirty="0"/>
              <a:t>, J. (22 de febrero de 2024). Intuitive Machines aterriza en la luna. </a:t>
            </a:r>
            <a:r>
              <a:rPr lang="es-MX" i="1" dirty="0" err="1"/>
              <a:t>SpaceNews</a:t>
            </a:r>
            <a:r>
              <a:rPr lang="es-MX" i="1" dirty="0"/>
              <a:t>.</a:t>
            </a:r>
            <a:endParaRPr lang="es-CO" i="1" dirty="0"/>
          </a:p>
        </p:txBody>
      </p:sp>
    </p:spTree>
    <p:extLst>
      <p:ext uri="{BB962C8B-B14F-4D97-AF65-F5344CB8AC3E}">
        <p14:creationId xmlns:p14="http://schemas.microsoft.com/office/powerpoint/2010/main" val="2063172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E4E23E-FF89-5247-FC90-689200E0D2D9}"/>
              </a:ext>
            </a:extLst>
          </p:cNvPr>
          <p:cNvSpPr>
            <a:spLocks noGrp="1"/>
          </p:cNvSpPr>
          <p:nvPr>
            <p:ph type="ctrTitle"/>
          </p:nvPr>
        </p:nvSpPr>
        <p:spPr>
          <a:xfrm>
            <a:off x="919119" y="255111"/>
            <a:ext cx="10353761" cy="1326321"/>
          </a:xfrm>
        </p:spPr>
        <p:txBody>
          <a:bodyPr vert="horz" lIns="91440" tIns="45720" rIns="91440" bIns="45720" rtlCol="0" anchor="ctr">
            <a:normAutofit/>
          </a:bodyPr>
          <a:lstStyle/>
          <a:p>
            <a:r>
              <a:rPr lang="en-US" sz="3400" dirty="0"/>
              <a:t>¿</a:t>
            </a:r>
            <a:r>
              <a:rPr lang="en-US" sz="3400" dirty="0" err="1"/>
              <a:t>Qué</a:t>
            </a:r>
            <a:r>
              <a:rPr lang="en-US" sz="3400" dirty="0"/>
              <a:t> </a:t>
            </a:r>
            <a:r>
              <a:rPr lang="en-US" sz="3400" dirty="0" err="1"/>
              <a:t>pasó</a:t>
            </a:r>
            <a:r>
              <a:rPr lang="en-US" sz="3400" dirty="0"/>
              <a:t>?</a:t>
            </a:r>
          </a:p>
        </p:txBody>
      </p:sp>
      <p:sp>
        <p:nvSpPr>
          <p:cNvPr id="3" name="Subtítulo 2">
            <a:extLst>
              <a:ext uri="{FF2B5EF4-FFF2-40B4-BE49-F238E27FC236}">
                <a16:creationId xmlns:a16="http://schemas.microsoft.com/office/drawing/2014/main" id="{208C8795-BC25-F931-DD84-65225D90AE33}"/>
              </a:ext>
            </a:extLst>
          </p:cNvPr>
          <p:cNvSpPr>
            <a:spLocks noGrp="1"/>
          </p:cNvSpPr>
          <p:nvPr>
            <p:ph type="subTitle" idx="1"/>
          </p:nvPr>
        </p:nvSpPr>
        <p:spPr>
          <a:xfrm>
            <a:off x="723548" y="1346239"/>
            <a:ext cx="6760464" cy="5276568"/>
          </a:xfrm>
        </p:spPr>
        <p:txBody>
          <a:bodyPr vert="horz" lIns="91440" tIns="45720" rIns="91440" bIns="45720" rtlCol="0">
            <a:noAutofit/>
          </a:bodyPr>
          <a:lstStyle/>
          <a:p>
            <a:pPr indent="-228600" algn="just">
              <a:lnSpc>
                <a:spcPct val="110000"/>
              </a:lnSpc>
              <a:buFont typeface="Arial" panose="020B0604020202020204" pitchFamily="34" charset="0"/>
              <a:buChar char="•"/>
            </a:pPr>
            <a:r>
              <a:rPr lang="es-MX" sz="1800" dirty="0"/>
              <a:t>Las acciones de Intuitive Machines se hundieron un 32% después de que el </a:t>
            </a:r>
            <a:r>
              <a:rPr lang="es-MX" sz="1800" b="1" dirty="0"/>
              <a:t>módulo de alunizaje Odiseo cayera de costado el 23 de febrero.</a:t>
            </a:r>
          </a:p>
          <a:p>
            <a:pPr indent="-228600" algn="just">
              <a:lnSpc>
                <a:spcPct val="110000"/>
              </a:lnSpc>
              <a:buFont typeface="Arial" panose="020B0604020202020204" pitchFamily="34" charset="0"/>
              <a:buChar char="•"/>
            </a:pPr>
            <a:endParaRPr lang="es-MX" sz="1800" dirty="0"/>
          </a:p>
          <a:p>
            <a:pPr indent="-228600" algn="just">
              <a:lnSpc>
                <a:spcPct val="110000"/>
              </a:lnSpc>
              <a:buFont typeface="Arial" panose="020B0604020202020204" pitchFamily="34" charset="0"/>
              <a:buChar char="•"/>
            </a:pPr>
            <a:r>
              <a:rPr lang="es-MX" sz="1800" b="1" dirty="0"/>
              <a:t>El aparato se posó en una región peligrosa </a:t>
            </a:r>
            <a:r>
              <a:rPr lang="es-MX" sz="1800" dirty="0"/>
              <a:t>para un alunizaje, llena de cráteres y precipicios, pero considerada de alto valor, porque </a:t>
            </a:r>
            <a:r>
              <a:rPr lang="es-MX" sz="1800" b="1" dirty="0"/>
              <a:t>se cree que esos cráteres contienen agua congelada, cerca del cráter </a:t>
            </a:r>
            <a:r>
              <a:rPr lang="es-MX" sz="1800" b="1" dirty="0" err="1"/>
              <a:t>Malapert</a:t>
            </a:r>
            <a:r>
              <a:rPr lang="es-MX" sz="1800" b="1" dirty="0"/>
              <a:t>, a 260 kilómetros del polo sur lunar.</a:t>
            </a:r>
          </a:p>
          <a:p>
            <a:pPr indent="-228600" algn="just">
              <a:lnSpc>
                <a:spcPct val="110000"/>
              </a:lnSpc>
              <a:buFont typeface="Arial" panose="020B0604020202020204" pitchFamily="34" charset="0"/>
              <a:buChar char="•"/>
            </a:pPr>
            <a:endParaRPr lang="es-MX" sz="1800" dirty="0"/>
          </a:p>
          <a:p>
            <a:pPr indent="-228600" algn="just">
              <a:lnSpc>
                <a:spcPct val="110000"/>
              </a:lnSpc>
              <a:buFont typeface="Arial" panose="020B0604020202020204" pitchFamily="34" charset="0"/>
              <a:buChar char="•"/>
            </a:pPr>
            <a:r>
              <a:rPr lang="es-MX" sz="1800" b="1" dirty="0"/>
              <a:t>El módulo enviado recientemente por Japón tuvo un problema similar.</a:t>
            </a:r>
            <a:r>
              <a:rPr lang="es-MX" sz="1800" dirty="0"/>
              <a:t> Volcó al alunizar y se quedó de lado. El problema, en ese caso, es que </a:t>
            </a:r>
            <a:r>
              <a:rPr lang="es-MX" sz="1800" b="1" dirty="0"/>
              <a:t>no pudo aprovechar sus paneles solares y quedó inoperativo, </a:t>
            </a:r>
            <a:r>
              <a:rPr lang="es-MX" sz="1800" dirty="0"/>
              <a:t>sin energía. </a:t>
            </a:r>
            <a:r>
              <a:rPr lang="es-MX" sz="1800" b="1" dirty="0"/>
              <a:t>Odiseo, en cambio, está “vivito y coleando”, según la empresa.</a:t>
            </a:r>
          </a:p>
          <a:p>
            <a:pPr indent="-228600" algn="l">
              <a:lnSpc>
                <a:spcPct val="110000"/>
              </a:lnSpc>
              <a:buFont typeface="Arial" panose="020B0604020202020204" pitchFamily="34" charset="0"/>
              <a:buChar char="•"/>
            </a:pPr>
            <a:endParaRPr lang="en-US" sz="1800" dirty="0"/>
          </a:p>
        </p:txBody>
      </p:sp>
      <p:pic>
        <p:nvPicPr>
          <p:cNvPr id="2050" name="Picture 2" descr="En esta imagen de vídeo facilitada por la NASA, Steve Altemus, consejero delegado y cofundador de Intuitive Machines, describe cómo se cree que la nave espacial 'Odiseo' de la empresa aterrizó en la superficie de la Luna, durante una rueda de prensa en Houston el viernes 23 de febrero de 2024.">
            <a:extLst>
              <a:ext uri="{FF2B5EF4-FFF2-40B4-BE49-F238E27FC236}">
                <a16:creationId xmlns:a16="http://schemas.microsoft.com/office/drawing/2014/main" id="{7B26A6CF-6882-6136-415E-FC613A9D2F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4258" y="1935920"/>
            <a:ext cx="4479239" cy="2986159"/>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46F9C775-AB66-9E0C-83AE-C6EA02850191}"/>
              </a:ext>
            </a:extLst>
          </p:cNvPr>
          <p:cNvSpPr txBox="1"/>
          <p:nvPr/>
        </p:nvSpPr>
        <p:spPr>
          <a:xfrm>
            <a:off x="7674257" y="5141501"/>
            <a:ext cx="4741372" cy="523220"/>
          </a:xfrm>
          <a:prstGeom prst="rect">
            <a:avLst/>
          </a:prstGeom>
          <a:noFill/>
        </p:spPr>
        <p:txBody>
          <a:bodyPr wrap="square">
            <a:spAutoFit/>
          </a:bodyPr>
          <a:lstStyle/>
          <a:p>
            <a:r>
              <a:rPr lang="es-MX" sz="1400" i="1" dirty="0" err="1"/>
              <a:t>Foust</a:t>
            </a:r>
            <a:r>
              <a:rPr lang="es-MX" sz="1400" i="1" dirty="0"/>
              <a:t>, J. (22 de febrero de 2024). Intuitive Machines aterriza en la luna. </a:t>
            </a:r>
            <a:r>
              <a:rPr lang="es-MX" sz="1400" i="1" dirty="0" err="1"/>
              <a:t>SpaceNews</a:t>
            </a:r>
            <a:r>
              <a:rPr lang="es-MX" sz="1400" i="1" dirty="0"/>
              <a:t>.</a:t>
            </a:r>
            <a:endParaRPr lang="es-CO" sz="1400" i="1" dirty="0"/>
          </a:p>
        </p:txBody>
      </p:sp>
      <p:sp>
        <p:nvSpPr>
          <p:cNvPr id="8" name="CuadroTexto 7">
            <a:extLst>
              <a:ext uri="{FF2B5EF4-FFF2-40B4-BE49-F238E27FC236}">
                <a16:creationId xmlns:a16="http://schemas.microsoft.com/office/drawing/2014/main" id="{9DFE1637-1B61-C6B4-9A12-5E140EAA282D}"/>
              </a:ext>
            </a:extLst>
          </p:cNvPr>
          <p:cNvSpPr txBox="1"/>
          <p:nvPr/>
        </p:nvSpPr>
        <p:spPr>
          <a:xfrm>
            <a:off x="7674257" y="5884143"/>
            <a:ext cx="4479239" cy="738664"/>
          </a:xfrm>
          <a:prstGeom prst="rect">
            <a:avLst/>
          </a:prstGeom>
          <a:noFill/>
        </p:spPr>
        <p:txBody>
          <a:bodyPr wrap="square">
            <a:spAutoFit/>
          </a:bodyPr>
          <a:lstStyle/>
          <a:p>
            <a:r>
              <a:rPr lang="es-MX" sz="1400" i="1" dirty="0"/>
              <a:t>Jiménez, M. (2024, 24 de febrero). El módulo ‘Odiseo’ se cayó de lado al posarse en la Luna, pero está “vivito y coleando”, según la empresa. El País.</a:t>
            </a:r>
            <a:endParaRPr lang="es-CO" sz="1400" i="1" dirty="0"/>
          </a:p>
        </p:txBody>
      </p:sp>
    </p:spTree>
    <p:extLst>
      <p:ext uri="{BB962C8B-B14F-4D97-AF65-F5344CB8AC3E}">
        <p14:creationId xmlns:p14="http://schemas.microsoft.com/office/powerpoint/2010/main" val="26147580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TM04033921[[fn=Damasco]]</Template>
  <TotalTime>67</TotalTime>
  <Words>537</Words>
  <Application>Microsoft Office PowerPoint</Application>
  <PresentationFormat>Panorámica</PresentationFormat>
  <Paragraphs>34</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Bookman Old Style</vt:lpstr>
      <vt:lpstr>Rockwell</vt:lpstr>
      <vt:lpstr>Söhne</vt:lpstr>
      <vt:lpstr>Damask</vt:lpstr>
      <vt:lpstr>Astronoticia: alunizaje de nova-c odiseo</vt:lpstr>
      <vt:lpstr>Intutive machines</vt:lpstr>
      <vt:lpstr>Nova C</vt:lpstr>
      <vt:lpstr>Sobre el alunizaje</vt:lpstr>
      <vt:lpstr>¿Qué pasó?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Astronoticia: alunizaje de nova-c odiseo</dc:title>
  <dc:creator>JUAN FIGUEROA</dc:creator>
  <cp:lastModifiedBy>JUAN FIGUEROA</cp:lastModifiedBy>
  <cp:revision>2</cp:revision>
  <dcterms:created xsi:type="dcterms:W3CDTF">2024-04-01T15:36:04Z</dcterms:created>
  <dcterms:modified xsi:type="dcterms:W3CDTF">2024-04-01T16:43:12Z</dcterms:modified>
</cp:coreProperties>
</file>