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6" r:id="rId9"/>
    <p:sldId id="264" r:id="rId10"/>
    <p:sldId id="265" r:id="rId11"/>
  </p:sldIdLst>
  <p:sldSz cx="14630400" cy="8229600"/>
  <p:notesSz cx="8229600" cy="14630400"/>
  <p:embeddedFontLst>
    <p:embeddedFont>
      <p:font typeface="Nunito Semi Bold" panose="020B0604020202020204" charset="0"/>
      <p:regular r:id="rId13"/>
    </p:embeddedFont>
    <p:embeddedFont>
      <p:font typeface="PT Sans" panose="020B0503020203020204" pitchFamily="34" charset="0"/>
      <p:regular r:id="rId14"/>
    </p:embeddedFont>
  </p:embeddedFontLst>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0" d="100"/>
          <a:sy n="60"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046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2866311"/>
            <a:ext cx="7468553" cy="1847731"/>
          </a:xfrm>
          <a:prstGeom prst="rect">
            <a:avLst/>
          </a:prstGeom>
          <a:noFill/>
          <a:ln/>
        </p:spPr>
        <p:txBody>
          <a:bodyPr wrap="square" lIns="0" tIns="0" rIns="0" bIns="0" rtlCol="0" anchor="t"/>
          <a:lstStyle/>
          <a:p>
            <a:pPr marL="0" indent="0" algn="l">
              <a:lnSpc>
                <a:spcPts val="4850"/>
              </a:lnSpc>
              <a:buNone/>
            </a:pPr>
            <a:r>
              <a:rPr lang="en-US" sz="3850" dirty="0">
                <a:solidFill>
                  <a:srgbClr val="FFFFFF"/>
                </a:solidFill>
                <a:latin typeface="Nunito Semi Bold" pitchFamily="34" charset="0"/>
                <a:ea typeface="Nunito Semi Bold" pitchFamily="34" charset="-122"/>
                <a:cs typeface="Nunito Semi Bold" pitchFamily="34" charset="-120"/>
              </a:rPr>
              <a:t>Colisiones que cambian de forma: explorando el plasma primordial del universo</a:t>
            </a:r>
            <a:endParaRPr lang="en-US" sz="3850" dirty="0"/>
          </a:p>
        </p:txBody>
      </p:sp>
      <p:sp>
        <p:nvSpPr>
          <p:cNvPr id="4" name="Text 1"/>
          <p:cNvSpPr/>
          <p:nvPr/>
        </p:nvSpPr>
        <p:spPr>
          <a:xfrm>
            <a:off x="6324124" y="5028128"/>
            <a:ext cx="7468553" cy="335042"/>
          </a:xfrm>
          <a:prstGeom prst="rect">
            <a:avLst/>
          </a:prstGeom>
          <a:noFill/>
          <a:ln/>
        </p:spPr>
        <p:txBody>
          <a:bodyPr wrap="non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18 de septiembre de 2025 • CERN – Gran Colisionador de Hadrones</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793671"/>
            <a:ext cx="4928354" cy="615910"/>
          </a:xfrm>
          <a:prstGeom prst="rect">
            <a:avLst/>
          </a:prstGeom>
          <a:noFill/>
          <a:ln/>
        </p:spPr>
        <p:txBody>
          <a:bodyPr wrap="none" lIns="0" tIns="0" rIns="0" bIns="0" rtlCol="0" anchor="t"/>
          <a:lstStyle/>
          <a:p>
            <a:pPr marL="0" indent="0" algn="l">
              <a:lnSpc>
                <a:spcPts val="4850"/>
              </a:lnSpc>
              <a:buNone/>
            </a:pPr>
            <a:r>
              <a:rPr lang="en-US" sz="3850" dirty="0">
                <a:solidFill>
                  <a:srgbClr val="FFFFFF"/>
                </a:solidFill>
                <a:latin typeface="Nunito Semi Bold" pitchFamily="34" charset="0"/>
                <a:ea typeface="Nunito Semi Bold" pitchFamily="34" charset="-122"/>
                <a:cs typeface="Nunito Semi Bold" pitchFamily="34" charset="-120"/>
              </a:rPr>
              <a:t>Conclusión</a:t>
            </a:r>
            <a:endParaRPr lang="en-US" sz="3850" dirty="0"/>
          </a:p>
        </p:txBody>
      </p:sp>
      <p:sp>
        <p:nvSpPr>
          <p:cNvPr id="4" name="Text 1"/>
          <p:cNvSpPr/>
          <p:nvPr/>
        </p:nvSpPr>
        <p:spPr>
          <a:xfrm>
            <a:off x="837724" y="1723668"/>
            <a:ext cx="7468553" cy="1005126"/>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La exploración de colisiones de oxígeno y neón marca un paso decisivo en la física de altas energías. Estos estudios permiten mapear la estructura de los núcleos atómicos con mayor detalle y desentrañar los secretos del plasma primordial.</a:t>
            </a:r>
            <a:endParaRPr lang="en-US" sz="1600" dirty="0"/>
          </a:p>
        </p:txBody>
      </p:sp>
      <p:sp>
        <p:nvSpPr>
          <p:cNvPr id="5" name="Shape 2"/>
          <p:cNvSpPr/>
          <p:nvPr/>
        </p:nvSpPr>
        <p:spPr>
          <a:xfrm>
            <a:off x="837724" y="2964418"/>
            <a:ext cx="7468553" cy="1559957"/>
          </a:xfrm>
          <a:prstGeom prst="roundRect">
            <a:avLst>
              <a:gd name="adj" fmla="val 20141"/>
            </a:avLst>
          </a:prstGeom>
          <a:solidFill>
            <a:srgbClr val="483304"/>
          </a:solidFill>
          <a:ln/>
        </p:spPr>
      </p:sp>
      <p:pic>
        <p:nvPicPr>
          <p:cNvPr id="6" name="Image 1" descr="preencoded.png"/>
          <p:cNvPicPr>
            <a:picLocks noChangeAspect="1"/>
          </p:cNvPicPr>
          <p:nvPr/>
        </p:nvPicPr>
        <p:blipFill>
          <a:blip r:embed="rId4"/>
          <a:stretch>
            <a:fillRect/>
          </a:stretch>
        </p:blipFill>
        <p:spPr>
          <a:xfrm>
            <a:off x="1047155" y="3278981"/>
            <a:ext cx="261818" cy="209431"/>
          </a:xfrm>
          <a:prstGeom prst="rect">
            <a:avLst/>
          </a:prstGeom>
        </p:spPr>
      </p:pic>
      <p:sp>
        <p:nvSpPr>
          <p:cNvPr id="7" name="Text 3"/>
          <p:cNvSpPr/>
          <p:nvPr/>
        </p:nvSpPr>
        <p:spPr>
          <a:xfrm>
            <a:off x="1518404" y="3226118"/>
            <a:ext cx="6578441" cy="1005126"/>
          </a:xfrm>
          <a:prstGeom prst="rect">
            <a:avLst/>
          </a:prstGeom>
          <a:noFill/>
          <a:ln/>
        </p:spPr>
        <p:txBody>
          <a:bodyPr wrap="square" lIns="0" tIns="0" rIns="0" bIns="0" rtlCol="0" anchor="t"/>
          <a:lstStyle/>
          <a:p>
            <a:pPr marL="0" indent="0" algn="l">
              <a:lnSpc>
                <a:spcPts val="2600"/>
              </a:lnSpc>
              <a:buNone/>
            </a:pPr>
            <a:r>
              <a:rPr lang="en-US" sz="1600" b="1" dirty="0">
                <a:solidFill>
                  <a:srgbClr val="FFFFFF"/>
                </a:solidFill>
                <a:latin typeface="PT Sans" pitchFamily="34" charset="0"/>
                <a:ea typeface="PT Sans" pitchFamily="34" charset="-122"/>
                <a:cs typeface="PT Sans" pitchFamily="34" charset="-120"/>
              </a:rPr>
              <a:t>Joachim Mnich, director de investigación del CERN:</a:t>
            </a:r>
            <a:r>
              <a:rPr lang="en-US" sz="1600" dirty="0">
                <a:solidFill>
                  <a:srgbClr val="FFFFFF"/>
                </a:solidFill>
                <a:latin typeface="PT Sans" pitchFamily="34" charset="0"/>
                <a:ea typeface="PT Sans" pitchFamily="34" charset="-122"/>
                <a:cs typeface="PT Sans" pitchFamily="34" charset="-120"/>
              </a:rPr>
              <a:t> "Estos resultados aportan nuevas perspectivas sobre la estructura nuclear y cómo surgió la materia después del Big Bang".</a:t>
            </a:r>
            <a:endParaRPr lang="en-US" sz="1600" dirty="0"/>
          </a:p>
        </p:txBody>
      </p:sp>
      <p:sp>
        <p:nvSpPr>
          <p:cNvPr id="8" name="Shape 4"/>
          <p:cNvSpPr/>
          <p:nvPr/>
        </p:nvSpPr>
        <p:spPr>
          <a:xfrm>
            <a:off x="837724" y="4760000"/>
            <a:ext cx="7468553" cy="1233249"/>
          </a:xfrm>
          <a:prstGeom prst="roundRect">
            <a:avLst>
              <a:gd name="adj" fmla="val 40762"/>
            </a:avLst>
          </a:prstGeom>
          <a:solidFill>
            <a:srgbClr val="00002E"/>
          </a:solidFill>
          <a:ln w="22860">
            <a:solidFill>
              <a:srgbClr val="F2B42D"/>
            </a:solidFill>
            <a:prstDash val="solid"/>
          </a:ln>
        </p:spPr>
      </p:sp>
      <p:sp>
        <p:nvSpPr>
          <p:cNvPr id="9" name="Text 5"/>
          <p:cNvSpPr/>
          <p:nvPr/>
        </p:nvSpPr>
        <p:spPr>
          <a:xfrm>
            <a:off x="1070015" y="4992291"/>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emi Bold" pitchFamily="34" charset="0"/>
                <a:ea typeface="Nunito Semi Bold" pitchFamily="34" charset="-122"/>
                <a:cs typeface="Nunito Semi Bold" pitchFamily="34" charset="-120"/>
              </a:rPr>
              <a:t>Nuevos horizontes</a:t>
            </a:r>
            <a:endParaRPr lang="en-US" sz="1900" dirty="0"/>
          </a:p>
        </p:txBody>
      </p:sp>
      <p:sp>
        <p:nvSpPr>
          <p:cNvPr id="10" name="Text 6"/>
          <p:cNvSpPr/>
          <p:nvPr/>
        </p:nvSpPr>
        <p:spPr>
          <a:xfrm>
            <a:off x="1070015" y="5425916"/>
            <a:ext cx="7003971" cy="335042"/>
          </a:xfrm>
          <a:prstGeom prst="rect">
            <a:avLst/>
          </a:prstGeom>
          <a:noFill/>
          <a:ln/>
        </p:spPr>
        <p:txBody>
          <a:bodyPr wrap="non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Colisiones de núcleos ligeros abren fronteras científicas</a:t>
            </a:r>
            <a:endParaRPr lang="en-US" sz="1600" dirty="0"/>
          </a:p>
        </p:txBody>
      </p:sp>
      <p:sp>
        <p:nvSpPr>
          <p:cNvPr id="11" name="Shape 7"/>
          <p:cNvSpPr/>
          <p:nvPr/>
        </p:nvSpPr>
        <p:spPr>
          <a:xfrm>
            <a:off x="837724" y="6202680"/>
            <a:ext cx="7468553" cy="1233249"/>
          </a:xfrm>
          <a:prstGeom prst="roundRect">
            <a:avLst>
              <a:gd name="adj" fmla="val 40762"/>
            </a:avLst>
          </a:prstGeom>
          <a:solidFill>
            <a:srgbClr val="00002E"/>
          </a:solidFill>
          <a:ln w="22860">
            <a:solidFill>
              <a:srgbClr val="D7425E"/>
            </a:solidFill>
            <a:prstDash val="solid"/>
          </a:ln>
        </p:spPr>
      </p:sp>
      <p:sp>
        <p:nvSpPr>
          <p:cNvPr id="12" name="Text 8"/>
          <p:cNvSpPr/>
          <p:nvPr/>
        </p:nvSpPr>
        <p:spPr>
          <a:xfrm>
            <a:off x="1070015" y="6434971"/>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emi Bold" pitchFamily="34" charset="0"/>
                <a:ea typeface="Nunito Semi Bold" pitchFamily="34" charset="-122"/>
                <a:cs typeface="Nunito Semi Bold" pitchFamily="34" charset="-120"/>
              </a:rPr>
              <a:t>Comprensión cósmica</a:t>
            </a:r>
            <a:endParaRPr lang="en-US" sz="1900" dirty="0"/>
          </a:p>
        </p:txBody>
      </p:sp>
      <p:sp>
        <p:nvSpPr>
          <p:cNvPr id="13" name="Text 9"/>
          <p:cNvSpPr/>
          <p:nvPr/>
        </p:nvSpPr>
        <p:spPr>
          <a:xfrm>
            <a:off x="1070015" y="6868597"/>
            <a:ext cx="7003971" cy="335042"/>
          </a:xfrm>
          <a:prstGeom prst="rect">
            <a:avLst/>
          </a:prstGeom>
          <a:noFill/>
          <a:ln/>
        </p:spPr>
        <p:txBody>
          <a:bodyPr wrap="non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Acercándonos a los secretos del origen universal</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976432"/>
            <a:ext cx="7588806" cy="615910"/>
          </a:xfrm>
          <a:prstGeom prst="rect">
            <a:avLst/>
          </a:prstGeom>
          <a:noFill/>
          <a:ln/>
        </p:spPr>
        <p:txBody>
          <a:bodyPr wrap="none" lIns="0" tIns="0" rIns="0" bIns="0" rtlCol="0" anchor="t"/>
          <a:lstStyle/>
          <a:p>
            <a:pPr marL="0" indent="0" algn="l">
              <a:lnSpc>
                <a:spcPts val="4850"/>
              </a:lnSpc>
              <a:buNone/>
            </a:pPr>
            <a:r>
              <a:rPr lang="en-US" sz="3850" dirty="0">
                <a:solidFill>
                  <a:srgbClr val="FFFFFF"/>
                </a:solidFill>
                <a:latin typeface="Nunito Semi Bold" pitchFamily="34" charset="0"/>
                <a:ea typeface="Nunito Semi Bold" pitchFamily="34" charset="-122"/>
                <a:cs typeface="Nunito Semi Bold" pitchFamily="34" charset="-120"/>
              </a:rPr>
              <a:t>El Gran Colisionador de Hadrones</a:t>
            </a:r>
            <a:endParaRPr lang="en-US" sz="3850" dirty="0"/>
          </a:p>
        </p:txBody>
      </p:sp>
      <p:sp>
        <p:nvSpPr>
          <p:cNvPr id="3" name="Text 1"/>
          <p:cNvSpPr/>
          <p:nvPr/>
        </p:nvSpPr>
        <p:spPr>
          <a:xfrm>
            <a:off x="837724" y="2094905"/>
            <a:ext cx="7568565" cy="1005126"/>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El LHC es el acelerador de partículas más grande del mundo, con un anillo de 27 kilómetros ubicado en la frontera entre Suiza y Francia. Usualmente se dedica a estudiar colisiones entre protones y entre iones pesados como el plomo.</a:t>
            </a:r>
            <a:endParaRPr lang="en-US" sz="1600" dirty="0"/>
          </a:p>
        </p:txBody>
      </p:sp>
      <p:sp>
        <p:nvSpPr>
          <p:cNvPr id="4" name="Text 2"/>
          <p:cNvSpPr/>
          <p:nvPr/>
        </p:nvSpPr>
        <p:spPr>
          <a:xfrm>
            <a:off x="837724" y="3288506"/>
            <a:ext cx="7568565" cy="1005126"/>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En 2025 se exploró una nueva frontera: por primera vez se realizaron colisiones entre núcleos ligeros de oxígeno y neón, abriendo una ventana inédita hacia los estados extremos de la materia.</a:t>
            </a:r>
            <a:endParaRPr lang="en-US" sz="1600" dirty="0"/>
          </a:p>
        </p:txBody>
      </p:sp>
      <p:pic>
        <p:nvPicPr>
          <p:cNvPr id="1026" name="Picture 2" descr="Discovery machines – CERN Courier">
            <a:extLst>
              <a:ext uri="{FF2B5EF4-FFF2-40B4-BE49-F238E27FC236}">
                <a16:creationId xmlns:a16="http://schemas.microsoft.com/office/drawing/2014/main" id="{160A4B02-A147-5B65-8932-63A5C15D0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530" y="602444"/>
            <a:ext cx="5711148" cy="35123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 Gran Colisionador de Hadrones (LHC) del CERN | CPAN - Centro Nacional de  Física de Partículas, Astropartículas y Nuclear">
            <a:extLst>
              <a:ext uri="{FF2B5EF4-FFF2-40B4-BE49-F238E27FC236}">
                <a16:creationId xmlns:a16="http://schemas.microsoft.com/office/drawing/2014/main" id="{D20E0627-8146-C349-2FEC-2AECD2A36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6530" y="4303275"/>
            <a:ext cx="5711148" cy="35752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D57B17-9C37-B8D3-7D35-76C7D8819E00}"/>
              </a:ext>
            </a:extLst>
          </p:cNvPr>
          <p:cNvSpPr txBox="1"/>
          <p:nvPr/>
        </p:nvSpPr>
        <p:spPr>
          <a:xfrm>
            <a:off x="12657221" y="7074568"/>
            <a:ext cx="550151" cy="369332"/>
          </a:xfrm>
          <a:prstGeom prst="rect">
            <a:avLst/>
          </a:prstGeom>
          <a:noFill/>
        </p:spPr>
        <p:txBody>
          <a:bodyPr wrap="none" rtlCol="0">
            <a:spAutoFit/>
          </a:bodyPr>
          <a:lstStyle/>
          <a:p>
            <a:r>
              <a:rPr lang="es-VE" dirty="0"/>
              <a:t>LHC</a:t>
            </a:r>
          </a:p>
        </p:txBody>
      </p:sp>
      <p:sp>
        <p:nvSpPr>
          <p:cNvPr id="7" name="TextBox 6">
            <a:extLst>
              <a:ext uri="{FF2B5EF4-FFF2-40B4-BE49-F238E27FC236}">
                <a16:creationId xmlns:a16="http://schemas.microsoft.com/office/drawing/2014/main" id="{FC807F9D-5410-4310-8C91-55F56EB06497}"/>
              </a:ext>
            </a:extLst>
          </p:cNvPr>
          <p:cNvSpPr txBox="1"/>
          <p:nvPr/>
        </p:nvSpPr>
        <p:spPr>
          <a:xfrm>
            <a:off x="10624386" y="6381249"/>
            <a:ext cx="514885" cy="369332"/>
          </a:xfrm>
          <a:prstGeom prst="rect">
            <a:avLst/>
          </a:prstGeom>
          <a:noFill/>
        </p:spPr>
        <p:txBody>
          <a:bodyPr wrap="none" rtlCol="0">
            <a:spAutoFit/>
          </a:bodyPr>
          <a:lstStyle/>
          <a:p>
            <a:r>
              <a:rPr lang="es-VE" dirty="0"/>
              <a:t>SPS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356360"/>
            <a:ext cx="6836450" cy="615910"/>
          </a:xfrm>
          <a:prstGeom prst="rect">
            <a:avLst/>
          </a:prstGeom>
          <a:noFill/>
          <a:ln/>
        </p:spPr>
        <p:txBody>
          <a:bodyPr wrap="none" lIns="0" tIns="0" rIns="0" bIns="0" rtlCol="0" anchor="t"/>
          <a:lstStyle/>
          <a:p>
            <a:pPr marL="0" indent="0" algn="l">
              <a:lnSpc>
                <a:spcPts val="4850"/>
              </a:lnSpc>
              <a:buNone/>
            </a:pPr>
            <a:r>
              <a:rPr lang="en-US" sz="3850" dirty="0">
                <a:solidFill>
                  <a:srgbClr val="FFFFFF"/>
                </a:solidFill>
                <a:latin typeface="Nunito Semi Bold" pitchFamily="34" charset="0"/>
                <a:ea typeface="Nunito Semi Bold" pitchFamily="34" charset="-122"/>
                <a:cs typeface="Nunito Semi Bold" pitchFamily="34" charset="-120"/>
              </a:rPr>
              <a:t>El plasma de quarks y gluones</a:t>
            </a:r>
            <a:endParaRPr lang="en-US" sz="3850" dirty="0"/>
          </a:p>
        </p:txBody>
      </p:sp>
      <p:sp>
        <p:nvSpPr>
          <p:cNvPr id="4" name="Text 1"/>
          <p:cNvSpPr/>
          <p:nvPr/>
        </p:nvSpPr>
        <p:spPr>
          <a:xfrm>
            <a:off x="837724" y="2286357"/>
            <a:ext cx="7468553" cy="1340168"/>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El plasma de quarks y gluones (QGP) es un estado de la materia que existió durante los primeros microsegundos después del Big Bang. En este entorno, los quarks y gluones —las partículas elementales que conforman protones y neutrones— no estaban confinados dentro de los núcleos atómicos.</a:t>
            </a:r>
            <a:endParaRPr lang="en-US" sz="1600" dirty="0"/>
          </a:p>
        </p:txBody>
      </p:sp>
      <p:sp>
        <p:nvSpPr>
          <p:cNvPr id="5" name="Shape 2"/>
          <p:cNvSpPr/>
          <p:nvPr/>
        </p:nvSpPr>
        <p:spPr>
          <a:xfrm>
            <a:off x="837724" y="3862149"/>
            <a:ext cx="3629501" cy="1568291"/>
          </a:xfrm>
          <a:prstGeom prst="roundRect">
            <a:avLst>
              <a:gd name="adj" fmla="val 20034"/>
            </a:avLst>
          </a:prstGeom>
          <a:solidFill>
            <a:srgbClr val="00002E"/>
          </a:solidFill>
          <a:ln w="22860">
            <a:solidFill>
              <a:srgbClr val="F2B42D"/>
            </a:solidFill>
            <a:prstDash val="solid"/>
          </a:ln>
        </p:spPr>
      </p:sp>
      <p:sp>
        <p:nvSpPr>
          <p:cNvPr id="6" name="Text 3"/>
          <p:cNvSpPr/>
          <p:nvPr/>
        </p:nvSpPr>
        <p:spPr>
          <a:xfrm>
            <a:off x="1070015" y="4094440"/>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emi Bold" pitchFamily="34" charset="0"/>
                <a:ea typeface="Nunito Semi Bold" pitchFamily="34" charset="-122"/>
                <a:cs typeface="Nunito Semi Bold" pitchFamily="34" charset="-120"/>
              </a:rPr>
              <a:t>Sopa primordial</a:t>
            </a:r>
            <a:endParaRPr lang="en-US" sz="1900" dirty="0"/>
          </a:p>
        </p:txBody>
      </p:sp>
      <p:sp>
        <p:nvSpPr>
          <p:cNvPr id="7" name="Text 4"/>
          <p:cNvSpPr/>
          <p:nvPr/>
        </p:nvSpPr>
        <p:spPr>
          <a:xfrm>
            <a:off x="1070015" y="4528066"/>
            <a:ext cx="3164919" cy="670084"/>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Partículas libres formando un estado único de materia</a:t>
            </a:r>
            <a:endParaRPr lang="en-US" sz="1600" dirty="0"/>
          </a:p>
        </p:txBody>
      </p:sp>
      <p:sp>
        <p:nvSpPr>
          <p:cNvPr id="8" name="Shape 5"/>
          <p:cNvSpPr/>
          <p:nvPr/>
        </p:nvSpPr>
        <p:spPr>
          <a:xfrm>
            <a:off x="4676656" y="3862149"/>
            <a:ext cx="3629620" cy="1568291"/>
          </a:xfrm>
          <a:prstGeom prst="roundRect">
            <a:avLst>
              <a:gd name="adj" fmla="val 20034"/>
            </a:avLst>
          </a:prstGeom>
          <a:solidFill>
            <a:srgbClr val="00002E"/>
          </a:solidFill>
          <a:ln w="22860">
            <a:solidFill>
              <a:srgbClr val="D7425E"/>
            </a:solidFill>
            <a:prstDash val="solid"/>
          </a:ln>
        </p:spPr>
      </p:sp>
      <p:sp>
        <p:nvSpPr>
          <p:cNvPr id="9" name="Text 6"/>
          <p:cNvSpPr/>
          <p:nvPr/>
        </p:nvSpPr>
        <p:spPr>
          <a:xfrm>
            <a:off x="4908947" y="4094440"/>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emi Bold" pitchFamily="34" charset="0"/>
                <a:ea typeface="Nunito Semi Bold" pitchFamily="34" charset="-122"/>
                <a:cs typeface="Nunito Semi Bold" pitchFamily="34" charset="-120"/>
              </a:rPr>
              <a:t>Primeros instantes</a:t>
            </a:r>
            <a:endParaRPr lang="en-US" sz="1900" dirty="0"/>
          </a:p>
        </p:txBody>
      </p:sp>
      <p:sp>
        <p:nvSpPr>
          <p:cNvPr id="10" name="Text 7"/>
          <p:cNvSpPr/>
          <p:nvPr/>
        </p:nvSpPr>
        <p:spPr>
          <a:xfrm>
            <a:off x="4908947" y="4528066"/>
            <a:ext cx="3165038" cy="670084"/>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Condiciones extremas tras el Big Bang</a:t>
            </a:r>
            <a:endParaRPr lang="en-US" sz="1600" dirty="0"/>
          </a:p>
        </p:txBody>
      </p:sp>
      <p:sp>
        <p:nvSpPr>
          <p:cNvPr id="11" name="Shape 8"/>
          <p:cNvSpPr/>
          <p:nvPr/>
        </p:nvSpPr>
        <p:spPr>
          <a:xfrm>
            <a:off x="837724" y="5639872"/>
            <a:ext cx="7468553" cy="1233249"/>
          </a:xfrm>
          <a:prstGeom prst="roundRect">
            <a:avLst>
              <a:gd name="adj" fmla="val 25476"/>
            </a:avLst>
          </a:prstGeom>
          <a:solidFill>
            <a:srgbClr val="00002E"/>
          </a:solidFill>
          <a:ln w="22860">
            <a:solidFill>
              <a:srgbClr val="DD785E"/>
            </a:solidFill>
            <a:prstDash val="solid"/>
          </a:ln>
        </p:spPr>
      </p:sp>
      <p:sp>
        <p:nvSpPr>
          <p:cNvPr id="12" name="Text 9"/>
          <p:cNvSpPr/>
          <p:nvPr/>
        </p:nvSpPr>
        <p:spPr>
          <a:xfrm>
            <a:off x="1070015" y="5872163"/>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emi Bold" pitchFamily="34" charset="0"/>
                <a:ea typeface="Nunito Semi Bold" pitchFamily="34" charset="-122"/>
                <a:cs typeface="Nunito Semi Bold" pitchFamily="34" charset="-120"/>
              </a:rPr>
              <a:t>Origen cósmico</a:t>
            </a:r>
            <a:endParaRPr lang="en-US" sz="1900" dirty="0"/>
          </a:p>
        </p:txBody>
      </p:sp>
      <p:sp>
        <p:nvSpPr>
          <p:cNvPr id="13" name="Text 10"/>
          <p:cNvSpPr/>
          <p:nvPr/>
        </p:nvSpPr>
        <p:spPr>
          <a:xfrm>
            <a:off x="1070015" y="6305788"/>
            <a:ext cx="7003971" cy="335042"/>
          </a:xfrm>
          <a:prstGeom prst="rect">
            <a:avLst/>
          </a:prstGeom>
          <a:noFill/>
          <a:ln/>
        </p:spPr>
        <p:txBody>
          <a:bodyPr wrap="non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Base para comprender la formación del universo</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670328"/>
            <a:ext cx="6687264" cy="615910"/>
          </a:xfrm>
          <a:prstGeom prst="rect">
            <a:avLst/>
          </a:prstGeom>
          <a:noFill/>
          <a:ln/>
        </p:spPr>
        <p:txBody>
          <a:bodyPr wrap="none" lIns="0" tIns="0" rIns="0" bIns="0" rtlCol="0" anchor="t"/>
          <a:lstStyle/>
          <a:p>
            <a:pPr marL="0" indent="0" algn="l">
              <a:lnSpc>
                <a:spcPts val="4850"/>
              </a:lnSpc>
              <a:buNone/>
            </a:pPr>
            <a:r>
              <a:rPr lang="en-US" sz="3850" dirty="0">
                <a:solidFill>
                  <a:srgbClr val="FFFFFF"/>
                </a:solidFill>
                <a:latin typeface="Nunito Semi Bold" pitchFamily="34" charset="0"/>
                <a:ea typeface="Nunito Semi Bold" pitchFamily="34" charset="-122"/>
                <a:cs typeface="Nunito Semi Bold" pitchFamily="34" charset="-120"/>
              </a:rPr>
              <a:t>El valor de los núcleos ligeros</a:t>
            </a:r>
            <a:endParaRPr lang="en-US" sz="3850" dirty="0"/>
          </a:p>
        </p:txBody>
      </p:sp>
      <p:sp>
        <p:nvSpPr>
          <p:cNvPr id="4" name="Text 1"/>
          <p:cNvSpPr/>
          <p:nvPr/>
        </p:nvSpPr>
        <p:spPr>
          <a:xfrm>
            <a:off x="6324124" y="2809756"/>
            <a:ext cx="3478768" cy="739378"/>
          </a:xfrm>
          <a:prstGeom prst="rect">
            <a:avLst/>
          </a:prstGeom>
          <a:noFill/>
          <a:ln/>
        </p:spPr>
        <p:txBody>
          <a:bodyPr wrap="square" lIns="0" tIns="0" rIns="0" bIns="0" rtlCol="0" anchor="t"/>
          <a:lstStyle/>
          <a:p>
            <a:pPr marL="0" indent="0" algn="l">
              <a:lnSpc>
                <a:spcPts val="2900"/>
              </a:lnSpc>
              <a:buNone/>
            </a:pPr>
            <a:r>
              <a:rPr lang="en-US" sz="2300" dirty="0">
                <a:solidFill>
                  <a:srgbClr val="FFFFFF"/>
                </a:solidFill>
                <a:latin typeface="Nunito Semi Bold" pitchFamily="34" charset="0"/>
                <a:ea typeface="Nunito Semi Bold" pitchFamily="34" charset="-122"/>
                <a:cs typeface="Nunito Semi Bold" pitchFamily="34" charset="-120"/>
              </a:rPr>
              <a:t>Iones pesados tradicionales</a:t>
            </a:r>
            <a:endParaRPr lang="en-US" sz="2300" dirty="0"/>
          </a:p>
        </p:txBody>
      </p:sp>
      <p:sp>
        <p:nvSpPr>
          <p:cNvPr id="5" name="Text 2"/>
          <p:cNvSpPr/>
          <p:nvPr/>
        </p:nvSpPr>
        <p:spPr>
          <a:xfrm>
            <a:off x="6324124" y="3758565"/>
            <a:ext cx="3478768"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FFFFFF"/>
                </a:solidFill>
                <a:latin typeface="PT Sans" pitchFamily="34" charset="0"/>
                <a:ea typeface="PT Sans" pitchFamily="34" charset="-122"/>
                <a:cs typeface="PT Sans" pitchFamily="34" charset="-120"/>
              </a:rPr>
              <a:t>Plomo y xenón</a:t>
            </a:r>
            <a:endParaRPr lang="en-US" sz="1600" dirty="0"/>
          </a:p>
        </p:txBody>
      </p:sp>
      <p:sp>
        <p:nvSpPr>
          <p:cNvPr id="6" name="Text 3"/>
          <p:cNvSpPr/>
          <p:nvPr/>
        </p:nvSpPr>
        <p:spPr>
          <a:xfrm>
            <a:off x="6324124" y="4166830"/>
            <a:ext cx="3478768"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FFFFFF"/>
                </a:solidFill>
                <a:latin typeface="PT Sans" pitchFamily="34" charset="0"/>
                <a:ea typeface="PT Sans" pitchFamily="34" charset="-122"/>
                <a:cs typeface="PT Sans" pitchFamily="34" charset="-120"/>
              </a:rPr>
              <a:t>Producen gotas grandes de plasma</a:t>
            </a:r>
            <a:endParaRPr lang="en-US" sz="1600" dirty="0"/>
          </a:p>
        </p:txBody>
      </p:sp>
      <p:sp>
        <p:nvSpPr>
          <p:cNvPr id="7" name="Text 4"/>
          <p:cNvSpPr/>
          <p:nvPr/>
        </p:nvSpPr>
        <p:spPr>
          <a:xfrm>
            <a:off x="6324124" y="4575096"/>
            <a:ext cx="3478768"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FFFFFF"/>
                </a:solidFill>
                <a:latin typeface="PT Sans" pitchFamily="34" charset="0"/>
                <a:ea typeface="PT Sans" pitchFamily="34" charset="-122"/>
                <a:cs typeface="PT Sans" pitchFamily="34" charset="-120"/>
              </a:rPr>
              <a:t>Métodos establecidos</a:t>
            </a:r>
            <a:endParaRPr lang="en-US" sz="1600" dirty="0"/>
          </a:p>
        </p:txBody>
      </p:sp>
      <p:sp>
        <p:nvSpPr>
          <p:cNvPr id="8" name="Text 5"/>
          <p:cNvSpPr/>
          <p:nvPr/>
        </p:nvSpPr>
        <p:spPr>
          <a:xfrm>
            <a:off x="10321528" y="2809756"/>
            <a:ext cx="3478768" cy="739378"/>
          </a:xfrm>
          <a:prstGeom prst="rect">
            <a:avLst/>
          </a:prstGeom>
          <a:noFill/>
          <a:ln/>
        </p:spPr>
        <p:txBody>
          <a:bodyPr wrap="square" lIns="0" tIns="0" rIns="0" bIns="0" rtlCol="0" anchor="t"/>
          <a:lstStyle/>
          <a:p>
            <a:pPr marL="0" indent="0" algn="l">
              <a:lnSpc>
                <a:spcPts val="2900"/>
              </a:lnSpc>
              <a:buNone/>
            </a:pPr>
            <a:r>
              <a:rPr lang="en-US" sz="2300" dirty="0">
                <a:solidFill>
                  <a:srgbClr val="FFFFFF"/>
                </a:solidFill>
                <a:latin typeface="Nunito Semi Bold" pitchFamily="34" charset="0"/>
                <a:ea typeface="Nunito Semi Bold" pitchFamily="34" charset="-122"/>
                <a:cs typeface="Nunito Semi Bold" pitchFamily="34" charset="-120"/>
              </a:rPr>
              <a:t>Núcleos ligeros innovadores</a:t>
            </a:r>
            <a:endParaRPr lang="en-US" sz="2300" dirty="0"/>
          </a:p>
        </p:txBody>
      </p:sp>
      <p:sp>
        <p:nvSpPr>
          <p:cNvPr id="9" name="Text 6"/>
          <p:cNvSpPr/>
          <p:nvPr/>
        </p:nvSpPr>
        <p:spPr>
          <a:xfrm>
            <a:off x="10321528" y="3758565"/>
            <a:ext cx="3478768"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FFFFFF"/>
                </a:solidFill>
                <a:latin typeface="PT Sans" pitchFamily="34" charset="0"/>
                <a:ea typeface="PT Sans" pitchFamily="34" charset="-122"/>
                <a:cs typeface="PT Sans" pitchFamily="34" charset="-120"/>
              </a:rPr>
              <a:t>Oxígeno y neón</a:t>
            </a:r>
            <a:endParaRPr lang="en-US" sz="1600" dirty="0"/>
          </a:p>
        </p:txBody>
      </p:sp>
      <p:sp>
        <p:nvSpPr>
          <p:cNvPr id="10" name="Text 7"/>
          <p:cNvSpPr/>
          <p:nvPr/>
        </p:nvSpPr>
        <p:spPr>
          <a:xfrm>
            <a:off x="10321528" y="4166830"/>
            <a:ext cx="3478768"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FFFFFF"/>
                </a:solidFill>
                <a:latin typeface="PT Sans" pitchFamily="34" charset="0"/>
                <a:ea typeface="PT Sans" pitchFamily="34" charset="-122"/>
                <a:cs typeface="PT Sans" pitchFamily="34" charset="-120"/>
              </a:rPr>
              <a:t>Sistemas reducidos de plasma</a:t>
            </a:r>
            <a:endParaRPr lang="en-US" sz="1600" dirty="0"/>
          </a:p>
        </p:txBody>
      </p:sp>
      <p:sp>
        <p:nvSpPr>
          <p:cNvPr id="11" name="Text 8"/>
          <p:cNvSpPr/>
          <p:nvPr/>
        </p:nvSpPr>
        <p:spPr>
          <a:xfrm>
            <a:off x="10321528" y="4575096"/>
            <a:ext cx="3478768"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FFFFFF"/>
                </a:solidFill>
                <a:latin typeface="PT Sans" pitchFamily="34" charset="0"/>
                <a:ea typeface="PT Sans" pitchFamily="34" charset="-122"/>
                <a:cs typeface="PT Sans" pitchFamily="34" charset="-120"/>
              </a:rPr>
              <a:t>Nuevas fronteras científicas</a:t>
            </a:r>
            <a:endParaRPr lang="en-US" sz="1600" dirty="0"/>
          </a:p>
        </p:txBody>
      </p:sp>
      <p:sp>
        <p:nvSpPr>
          <p:cNvPr id="12" name="Text 9"/>
          <p:cNvSpPr/>
          <p:nvPr/>
        </p:nvSpPr>
        <p:spPr>
          <a:xfrm>
            <a:off x="6324124" y="5218986"/>
            <a:ext cx="7468553" cy="1340168"/>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Las colisiones de iones más ligeros permiten explorar cómo se comporta el QGP en sistemas reducidos. Este enfoque es crucial para identificar el tamaño mínimo necesario para que el plasma pueda emerger y comprobar si la dinámica hidrodinámica se mantiene estable.</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2032397"/>
            <a:ext cx="8038148" cy="615910"/>
          </a:xfrm>
          <a:prstGeom prst="rect">
            <a:avLst/>
          </a:prstGeom>
          <a:noFill/>
          <a:ln/>
        </p:spPr>
        <p:txBody>
          <a:bodyPr wrap="none" lIns="0" tIns="0" rIns="0" bIns="0" rtlCol="0" anchor="t"/>
          <a:lstStyle/>
          <a:p>
            <a:pPr marL="0" indent="0" algn="l">
              <a:lnSpc>
                <a:spcPts val="4850"/>
              </a:lnSpc>
              <a:buNone/>
            </a:pPr>
            <a:r>
              <a:rPr lang="en-US" sz="3850" dirty="0">
                <a:solidFill>
                  <a:srgbClr val="FFFFFF"/>
                </a:solidFill>
                <a:latin typeface="Nunito Semi Bold" pitchFamily="34" charset="0"/>
                <a:ea typeface="Nunito Semi Bold" pitchFamily="34" charset="-122"/>
                <a:cs typeface="Nunito Semi Bold" pitchFamily="34" charset="-120"/>
              </a:rPr>
              <a:t>Geometría nuclear y forma del neón</a:t>
            </a:r>
            <a:endParaRPr lang="en-US" sz="3850" dirty="0"/>
          </a:p>
        </p:txBody>
      </p:sp>
      <p:pic>
        <p:nvPicPr>
          <p:cNvPr id="3" name="Image 0" descr="preencoded.png"/>
          <p:cNvPicPr>
            <a:picLocks noChangeAspect="1"/>
          </p:cNvPicPr>
          <p:nvPr/>
        </p:nvPicPr>
        <p:blipFill>
          <a:blip r:embed="rId3"/>
          <a:stretch>
            <a:fillRect/>
          </a:stretch>
        </p:blipFill>
        <p:spPr>
          <a:xfrm>
            <a:off x="837724" y="3067169"/>
            <a:ext cx="523637" cy="523637"/>
          </a:xfrm>
          <a:prstGeom prst="rect">
            <a:avLst/>
          </a:prstGeom>
        </p:spPr>
      </p:pic>
      <p:sp>
        <p:nvSpPr>
          <p:cNvPr id="4" name="Text 1"/>
          <p:cNvSpPr/>
          <p:nvPr/>
        </p:nvSpPr>
        <p:spPr>
          <a:xfrm>
            <a:off x="837724" y="3852624"/>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emi Bold" pitchFamily="34" charset="0"/>
                <a:ea typeface="Nunito Semi Bold" pitchFamily="34" charset="-122"/>
                <a:cs typeface="Nunito Semi Bold" pitchFamily="34" charset="-120"/>
              </a:rPr>
              <a:t>Núcleos tradicionales</a:t>
            </a:r>
            <a:endParaRPr lang="en-US" sz="1900" dirty="0"/>
          </a:p>
        </p:txBody>
      </p:sp>
      <p:sp>
        <p:nvSpPr>
          <p:cNvPr id="5" name="Text 2"/>
          <p:cNvSpPr/>
          <p:nvPr/>
        </p:nvSpPr>
        <p:spPr>
          <a:xfrm>
            <a:off x="837724" y="4286250"/>
            <a:ext cx="4143732" cy="1005126"/>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La mayoría de núcleos atómicos adoptan formas aproximadamente esféricas en condiciones normales.</a:t>
            </a:r>
            <a:endParaRPr lang="en-US" sz="1600" dirty="0"/>
          </a:p>
        </p:txBody>
      </p:sp>
      <p:pic>
        <p:nvPicPr>
          <p:cNvPr id="6" name="Image 1" descr="preencoded.png"/>
          <p:cNvPicPr>
            <a:picLocks noChangeAspect="1"/>
          </p:cNvPicPr>
          <p:nvPr/>
        </p:nvPicPr>
        <p:blipFill>
          <a:blip r:embed="rId4"/>
          <a:stretch>
            <a:fillRect/>
          </a:stretch>
        </p:blipFill>
        <p:spPr>
          <a:xfrm>
            <a:off x="5243274" y="3067169"/>
            <a:ext cx="523637" cy="523637"/>
          </a:xfrm>
          <a:prstGeom prst="rect">
            <a:avLst/>
          </a:prstGeom>
        </p:spPr>
      </p:pic>
      <p:sp>
        <p:nvSpPr>
          <p:cNvPr id="7" name="Text 3"/>
          <p:cNvSpPr/>
          <p:nvPr/>
        </p:nvSpPr>
        <p:spPr>
          <a:xfrm>
            <a:off x="5243274" y="3852624"/>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emi Bold" pitchFamily="34" charset="0"/>
                <a:ea typeface="Nunito Semi Bold" pitchFamily="34" charset="-122"/>
                <a:cs typeface="Nunito Semi Bold" pitchFamily="34" charset="-120"/>
              </a:rPr>
              <a:t>Neón alargado</a:t>
            </a:r>
            <a:endParaRPr lang="en-US" sz="1900" dirty="0"/>
          </a:p>
        </p:txBody>
      </p:sp>
      <p:sp>
        <p:nvSpPr>
          <p:cNvPr id="8" name="Text 4"/>
          <p:cNvSpPr/>
          <p:nvPr/>
        </p:nvSpPr>
        <p:spPr>
          <a:xfrm>
            <a:off x="5243274" y="4286250"/>
            <a:ext cx="4143732" cy="1005126"/>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El neón adopta una forma alargada, similar a un "bolo de bolos", confirmada experimentalmente.</a:t>
            </a:r>
            <a:endParaRPr lang="en-US" sz="1600" dirty="0"/>
          </a:p>
        </p:txBody>
      </p:sp>
      <p:pic>
        <p:nvPicPr>
          <p:cNvPr id="9" name="Image 2" descr="preencoded.png"/>
          <p:cNvPicPr>
            <a:picLocks noChangeAspect="1"/>
          </p:cNvPicPr>
          <p:nvPr/>
        </p:nvPicPr>
        <p:blipFill>
          <a:blip r:embed="rId5"/>
          <a:stretch>
            <a:fillRect/>
          </a:stretch>
        </p:blipFill>
        <p:spPr>
          <a:xfrm>
            <a:off x="9648825" y="3067169"/>
            <a:ext cx="523637" cy="523637"/>
          </a:xfrm>
          <a:prstGeom prst="rect">
            <a:avLst/>
          </a:prstGeom>
        </p:spPr>
      </p:pic>
      <p:sp>
        <p:nvSpPr>
          <p:cNvPr id="10" name="Text 5"/>
          <p:cNvSpPr/>
          <p:nvPr/>
        </p:nvSpPr>
        <p:spPr>
          <a:xfrm>
            <a:off x="9648825" y="3852624"/>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emi Bold" pitchFamily="34" charset="0"/>
                <a:ea typeface="Nunito Semi Bold" pitchFamily="34" charset="-122"/>
                <a:cs typeface="Nunito Semi Bold" pitchFamily="34" charset="-120"/>
              </a:rPr>
              <a:t>Impacto en colisiones</a:t>
            </a:r>
            <a:endParaRPr lang="en-US" sz="1900" dirty="0"/>
          </a:p>
        </p:txBody>
      </p:sp>
      <p:sp>
        <p:nvSpPr>
          <p:cNvPr id="11" name="Text 6"/>
          <p:cNvSpPr/>
          <p:nvPr/>
        </p:nvSpPr>
        <p:spPr>
          <a:xfrm>
            <a:off x="9648825" y="4286250"/>
            <a:ext cx="4143851" cy="670084"/>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Esta geometría influye directamente en cómo se distribuyen las partículas tras la colisión.</a:t>
            </a:r>
            <a:endParaRPr lang="en-US" sz="1600" dirty="0"/>
          </a:p>
        </p:txBody>
      </p:sp>
      <p:sp>
        <p:nvSpPr>
          <p:cNvPr id="12" name="Text 7"/>
          <p:cNvSpPr/>
          <p:nvPr/>
        </p:nvSpPr>
        <p:spPr>
          <a:xfrm>
            <a:off x="837724" y="5527000"/>
            <a:ext cx="12954952" cy="670084"/>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Los resultados del LHC confirmaron esta forma inusual, constituyendo un avance notable en la comprensión de la estructura nuclear y su impacto en la física de partículas.</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7444" y="716042"/>
            <a:ext cx="7681912" cy="2150507"/>
          </a:xfrm>
          <a:prstGeom prst="rect">
            <a:avLst/>
          </a:prstGeom>
          <a:noFill/>
          <a:ln/>
        </p:spPr>
        <p:txBody>
          <a:bodyPr wrap="square" lIns="0" tIns="0" rIns="0" bIns="0" rtlCol="0" anchor="t"/>
          <a:lstStyle/>
          <a:p>
            <a:pPr marL="0" indent="0" algn="l">
              <a:lnSpc>
                <a:spcPts val="8450"/>
              </a:lnSpc>
              <a:buNone/>
            </a:pPr>
            <a:r>
              <a:rPr lang="en-US" sz="6750" dirty="0">
                <a:solidFill>
                  <a:srgbClr val="FFFFFF"/>
                </a:solidFill>
                <a:latin typeface="Nunito Semi Bold" pitchFamily="34" charset="0"/>
                <a:ea typeface="Nunito Semi Bold" pitchFamily="34" charset="-122"/>
                <a:cs typeface="Nunito Semi Bold" pitchFamily="34" charset="-120"/>
              </a:rPr>
              <a:t>Dinámica de fluidos en el QGP</a:t>
            </a:r>
            <a:endParaRPr lang="en-US" sz="6750" dirty="0"/>
          </a:p>
        </p:txBody>
      </p:sp>
      <p:sp>
        <p:nvSpPr>
          <p:cNvPr id="4" name="Text 1"/>
          <p:cNvSpPr/>
          <p:nvPr/>
        </p:nvSpPr>
        <p:spPr>
          <a:xfrm>
            <a:off x="6217444" y="3140631"/>
            <a:ext cx="7681912" cy="877253"/>
          </a:xfrm>
          <a:prstGeom prst="rect">
            <a:avLst/>
          </a:prstGeom>
          <a:noFill/>
          <a:ln/>
        </p:spPr>
        <p:txBody>
          <a:bodyPr wrap="square" lIns="0" tIns="0" rIns="0" bIns="0" rtlCol="0" anchor="t"/>
          <a:lstStyle/>
          <a:p>
            <a:pPr marL="0" indent="0" algn="l">
              <a:lnSpc>
                <a:spcPts val="2300"/>
              </a:lnSpc>
              <a:buNone/>
            </a:pPr>
            <a:r>
              <a:rPr lang="en-US" sz="1400" dirty="0">
                <a:solidFill>
                  <a:srgbClr val="FFFFFF"/>
                </a:solidFill>
                <a:latin typeface="PT Sans" pitchFamily="34" charset="0"/>
                <a:ea typeface="PT Sans" pitchFamily="34" charset="-122"/>
                <a:cs typeface="PT Sans" pitchFamily="34" charset="-120"/>
              </a:rPr>
              <a:t>Uno de los hallazgos más fascinantes es que el comportamiento del QGP puede describirse mediante las mismas ecuaciones de la dinámica de fluidos que se aplican a líquidos comunes como el agua.</a:t>
            </a:r>
            <a:endParaRPr lang="en-US" sz="1400" dirty="0"/>
          </a:p>
        </p:txBody>
      </p:sp>
      <p:pic>
        <p:nvPicPr>
          <p:cNvPr id="5" name="Image 1" descr="preencoded.png"/>
          <p:cNvPicPr>
            <a:picLocks noChangeAspect="1"/>
          </p:cNvPicPr>
          <p:nvPr/>
        </p:nvPicPr>
        <p:blipFill>
          <a:blip r:embed="rId4"/>
          <a:stretch>
            <a:fillRect/>
          </a:stretch>
        </p:blipFill>
        <p:spPr>
          <a:xfrm>
            <a:off x="6217444" y="4223504"/>
            <a:ext cx="913924" cy="1096685"/>
          </a:xfrm>
          <a:prstGeom prst="rect">
            <a:avLst/>
          </a:prstGeom>
        </p:spPr>
      </p:pic>
      <p:sp>
        <p:nvSpPr>
          <p:cNvPr id="6" name="Text 2"/>
          <p:cNvSpPr/>
          <p:nvPr/>
        </p:nvSpPr>
        <p:spPr>
          <a:xfrm>
            <a:off x="7314128" y="4406265"/>
            <a:ext cx="2322552" cy="268724"/>
          </a:xfrm>
          <a:prstGeom prst="rect">
            <a:avLst/>
          </a:prstGeom>
          <a:noFill/>
          <a:ln/>
        </p:spPr>
        <p:txBody>
          <a:bodyPr wrap="none" lIns="0" tIns="0" rIns="0" bIns="0" rtlCol="0" anchor="t"/>
          <a:lstStyle/>
          <a:p>
            <a:pPr marL="0" indent="0" algn="l">
              <a:lnSpc>
                <a:spcPts val="2100"/>
              </a:lnSpc>
              <a:buNone/>
            </a:pPr>
            <a:r>
              <a:rPr lang="en-US" sz="1650" dirty="0">
                <a:solidFill>
                  <a:srgbClr val="FFFFFF"/>
                </a:solidFill>
                <a:latin typeface="Nunito Semi Bold" pitchFamily="34" charset="0"/>
                <a:ea typeface="Nunito Semi Bold" pitchFamily="34" charset="-122"/>
                <a:cs typeface="Nunito Semi Bold" pitchFamily="34" charset="-120"/>
              </a:rPr>
              <a:t>Irregularidades iniciales</a:t>
            </a:r>
            <a:endParaRPr lang="en-US" sz="1650" dirty="0"/>
          </a:p>
        </p:txBody>
      </p:sp>
      <p:sp>
        <p:nvSpPr>
          <p:cNvPr id="7" name="Text 3"/>
          <p:cNvSpPr/>
          <p:nvPr/>
        </p:nvSpPr>
        <p:spPr>
          <a:xfrm>
            <a:off x="7314128" y="4784646"/>
            <a:ext cx="6585228" cy="292418"/>
          </a:xfrm>
          <a:prstGeom prst="rect">
            <a:avLst/>
          </a:prstGeom>
          <a:noFill/>
          <a:ln/>
        </p:spPr>
        <p:txBody>
          <a:bodyPr wrap="none" lIns="0" tIns="0" rIns="0" bIns="0" rtlCol="0" anchor="t"/>
          <a:lstStyle/>
          <a:p>
            <a:pPr marL="0" indent="0" algn="l">
              <a:lnSpc>
                <a:spcPts val="2300"/>
              </a:lnSpc>
              <a:buNone/>
            </a:pPr>
            <a:r>
              <a:rPr lang="en-US" sz="1400" dirty="0">
                <a:solidFill>
                  <a:srgbClr val="FFFFFF"/>
                </a:solidFill>
                <a:latin typeface="PT Sans" pitchFamily="34" charset="0"/>
                <a:ea typeface="PT Sans" pitchFamily="34" charset="-122"/>
                <a:cs typeface="PT Sans" pitchFamily="34" charset="-120"/>
              </a:rPr>
              <a:t>Pequeñas variaciones en la región de colisión</a:t>
            </a:r>
            <a:endParaRPr lang="en-US" sz="1400" dirty="0"/>
          </a:p>
        </p:txBody>
      </p:sp>
      <p:pic>
        <p:nvPicPr>
          <p:cNvPr id="8" name="Image 2" descr="preencoded.png"/>
          <p:cNvPicPr>
            <a:picLocks noChangeAspect="1"/>
          </p:cNvPicPr>
          <p:nvPr/>
        </p:nvPicPr>
        <p:blipFill>
          <a:blip r:embed="rId5"/>
          <a:stretch>
            <a:fillRect/>
          </a:stretch>
        </p:blipFill>
        <p:spPr>
          <a:xfrm>
            <a:off x="6217444" y="5320189"/>
            <a:ext cx="913924" cy="1096685"/>
          </a:xfrm>
          <a:prstGeom prst="rect">
            <a:avLst/>
          </a:prstGeom>
        </p:spPr>
      </p:pic>
      <p:sp>
        <p:nvSpPr>
          <p:cNvPr id="9" name="Text 4"/>
          <p:cNvSpPr/>
          <p:nvPr/>
        </p:nvSpPr>
        <p:spPr>
          <a:xfrm>
            <a:off x="7314128" y="5502950"/>
            <a:ext cx="2150388" cy="268724"/>
          </a:xfrm>
          <a:prstGeom prst="rect">
            <a:avLst/>
          </a:prstGeom>
          <a:noFill/>
          <a:ln/>
        </p:spPr>
        <p:txBody>
          <a:bodyPr wrap="none" lIns="0" tIns="0" rIns="0" bIns="0" rtlCol="0" anchor="t"/>
          <a:lstStyle/>
          <a:p>
            <a:pPr marL="0" indent="0" algn="l">
              <a:lnSpc>
                <a:spcPts val="2100"/>
              </a:lnSpc>
              <a:buNone/>
            </a:pPr>
            <a:r>
              <a:rPr lang="en-US" sz="1650" dirty="0">
                <a:solidFill>
                  <a:srgbClr val="FFFFFF"/>
                </a:solidFill>
                <a:latin typeface="Nunito Semi Bold" pitchFamily="34" charset="0"/>
                <a:ea typeface="Nunito Semi Bold" pitchFamily="34" charset="-122"/>
                <a:cs typeface="Nunito Semi Bold" pitchFamily="34" charset="-120"/>
              </a:rPr>
              <a:t>Patrones de flujo</a:t>
            </a:r>
            <a:endParaRPr lang="en-US" sz="1650" dirty="0"/>
          </a:p>
        </p:txBody>
      </p:sp>
      <p:sp>
        <p:nvSpPr>
          <p:cNvPr id="10" name="Text 5"/>
          <p:cNvSpPr/>
          <p:nvPr/>
        </p:nvSpPr>
        <p:spPr>
          <a:xfrm>
            <a:off x="7314128" y="5881330"/>
            <a:ext cx="6585228" cy="292418"/>
          </a:xfrm>
          <a:prstGeom prst="rect">
            <a:avLst/>
          </a:prstGeom>
          <a:noFill/>
          <a:ln/>
        </p:spPr>
        <p:txBody>
          <a:bodyPr wrap="none" lIns="0" tIns="0" rIns="0" bIns="0" rtlCol="0" anchor="t"/>
          <a:lstStyle/>
          <a:p>
            <a:pPr marL="0" indent="0" algn="l">
              <a:lnSpc>
                <a:spcPts val="2300"/>
              </a:lnSpc>
              <a:buNone/>
            </a:pPr>
            <a:r>
              <a:rPr lang="en-US" sz="1400" dirty="0">
                <a:solidFill>
                  <a:srgbClr val="FFFFFF"/>
                </a:solidFill>
                <a:latin typeface="PT Sans" pitchFamily="34" charset="0"/>
                <a:ea typeface="PT Sans" pitchFamily="34" charset="-122"/>
                <a:cs typeface="PT Sans" pitchFamily="34" charset="-120"/>
              </a:rPr>
              <a:t>Flujo elíptico y triangular emergente</a:t>
            </a:r>
            <a:endParaRPr lang="en-US" sz="1400" dirty="0"/>
          </a:p>
        </p:txBody>
      </p:sp>
      <p:pic>
        <p:nvPicPr>
          <p:cNvPr id="11" name="Image 3" descr="preencoded.png"/>
          <p:cNvPicPr>
            <a:picLocks noChangeAspect="1"/>
          </p:cNvPicPr>
          <p:nvPr/>
        </p:nvPicPr>
        <p:blipFill>
          <a:blip r:embed="rId6"/>
          <a:stretch>
            <a:fillRect/>
          </a:stretch>
        </p:blipFill>
        <p:spPr>
          <a:xfrm>
            <a:off x="6217444" y="6416873"/>
            <a:ext cx="913924" cy="1096685"/>
          </a:xfrm>
          <a:prstGeom prst="rect">
            <a:avLst/>
          </a:prstGeom>
        </p:spPr>
      </p:pic>
      <p:sp>
        <p:nvSpPr>
          <p:cNvPr id="12" name="Text 6"/>
          <p:cNvSpPr/>
          <p:nvPr/>
        </p:nvSpPr>
        <p:spPr>
          <a:xfrm>
            <a:off x="7314128" y="6599634"/>
            <a:ext cx="2150388" cy="268724"/>
          </a:xfrm>
          <a:prstGeom prst="rect">
            <a:avLst/>
          </a:prstGeom>
          <a:noFill/>
          <a:ln/>
        </p:spPr>
        <p:txBody>
          <a:bodyPr wrap="none" lIns="0" tIns="0" rIns="0" bIns="0" rtlCol="0" anchor="t"/>
          <a:lstStyle/>
          <a:p>
            <a:pPr marL="0" indent="0" algn="l">
              <a:lnSpc>
                <a:spcPts val="2100"/>
              </a:lnSpc>
              <a:buNone/>
            </a:pPr>
            <a:r>
              <a:rPr lang="en-US" sz="1650" dirty="0">
                <a:solidFill>
                  <a:srgbClr val="FFFFFF"/>
                </a:solidFill>
                <a:latin typeface="Nunito Semi Bold" pitchFamily="34" charset="0"/>
                <a:ea typeface="Nunito Semi Bold" pitchFamily="34" charset="-122"/>
                <a:cs typeface="Nunito Semi Bold" pitchFamily="34" charset="-120"/>
              </a:rPr>
              <a:t>Universalidad física</a:t>
            </a:r>
            <a:endParaRPr lang="en-US" sz="1650" dirty="0"/>
          </a:p>
        </p:txBody>
      </p:sp>
      <p:sp>
        <p:nvSpPr>
          <p:cNvPr id="13" name="Text 7"/>
          <p:cNvSpPr/>
          <p:nvPr/>
        </p:nvSpPr>
        <p:spPr>
          <a:xfrm>
            <a:off x="7314128" y="6978015"/>
            <a:ext cx="6585228" cy="292418"/>
          </a:xfrm>
          <a:prstGeom prst="rect">
            <a:avLst/>
          </a:prstGeom>
          <a:noFill/>
          <a:ln/>
        </p:spPr>
        <p:txBody>
          <a:bodyPr wrap="none" lIns="0" tIns="0" rIns="0" bIns="0" rtlCol="0" anchor="t"/>
          <a:lstStyle/>
          <a:p>
            <a:pPr marL="0" indent="0" algn="l">
              <a:lnSpc>
                <a:spcPts val="2300"/>
              </a:lnSpc>
              <a:buNone/>
            </a:pPr>
            <a:r>
              <a:rPr lang="en-US" sz="1400" dirty="0">
                <a:solidFill>
                  <a:srgbClr val="FFFFFF"/>
                </a:solidFill>
                <a:latin typeface="PT Sans" pitchFamily="34" charset="0"/>
                <a:ea typeface="PT Sans" pitchFamily="34" charset="-122"/>
                <a:cs typeface="PT Sans" pitchFamily="34" charset="-120"/>
              </a:rPr>
              <a:t>Mismas leyes que fluidos cotidianos</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1488638"/>
            <a:ext cx="6094571" cy="615910"/>
          </a:xfrm>
          <a:prstGeom prst="rect">
            <a:avLst/>
          </a:prstGeom>
          <a:noFill/>
          <a:ln/>
        </p:spPr>
        <p:txBody>
          <a:bodyPr wrap="none" lIns="0" tIns="0" rIns="0" bIns="0" rtlCol="0" anchor="t"/>
          <a:lstStyle/>
          <a:p>
            <a:pPr marL="0" indent="0" algn="l">
              <a:lnSpc>
                <a:spcPts val="4850"/>
              </a:lnSpc>
              <a:buNone/>
            </a:pPr>
            <a:r>
              <a:rPr lang="en-US" sz="3850" dirty="0">
                <a:solidFill>
                  <a:srgbClr val="FFFFFF"/>
                </a:solidFill>
                <a:latin typeface="Nunito Semi Bold" pitchFamily="34" charset="0"/>
                <a:ea typeface="Nunito Semi Bold" pitchFamily="34" charset="-122"/>
                <a:cs typeface="Nunito Semi Bold" pitchFamily="34" charset="-120"/>
              </a:rPr>
              <a:t>Resultados experimentales</a:t>
            </a:r>
            <a:endParaRPr lang="en-US" sz="3850" dirty="0"/>
          </a:p>
        </p:txBody>
      </p:sp>
      <p:sp>
        <p:nvSpPr>
          <p:cNvPr id="3" name="Text 1"/>
          <p:cNvSpPr/>
          <p:nvPr/>
        </p:nvSpPr>
        <p:spPr>
          <a:xfrm>
            <a:off x="837724" y="2523411"/>
            <a:ext cx="12954952" cy="670084"/>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Los experimentos ALICE, ATLAS y CMS observaron flujos elípticos y triangulares significativos en colisiones de oxígeno y neón. Estos flujos dependían fuertemente de la geometría de la colisión.</a:t>
            </a:r>
            <a:endParaRPr lang="en-US" sz="1600" dirty="0"/>
          </a:p>
        </p:txBody>
      </p:sp>
      <p:sp>
        <p:nvSpPr>
          <p:cNvPr id="4" name="Shape 2"/>
          <p:cNvSpPr/>
          <p:nvPr/>
        </p:nvSpPr>
        <p:spPr>
          <a:xfrm>
            <a:off x="837724" y="3429119"/>
            <a:ext cx="4178618" cy="2406015"/>
          </a:xfrm>
          <a:prstGeom prst="roundRect">
            <a:avLst>
              <a:gd name="adj" fmla="val 13058"/>
            </a:avLst>
          </a:prstGeom>
          <a:solidFill>
            <a:srgbClr val="00002E"/>
          </a:solidFill>
          <a:ln w="22860">
            <a:solidFill>
              <a:srgbClr val="F2B42D"/>
            </a:solidFill>
            <a:prstDash val="solid"/>
          </a:ln>
        </p:spPr>
      </p:sp>
      <p:sp>
        <p:nvSpPr>
          <p:cNvPr id="5" name="Shape 3"/>
          <p:cNvSpPr/>
          <p:nvPr/>
        </p:nvSpPr>
        <p:spPr>
          <a:xfrm>
            <a:off x="1070015" y="3661410"/>
            <a:ext cx="628293" cy="628293"/>
          </a:xfrm>
          <a:prstGeom prst="roundRect">
            <a:avLst>
              <a:gd name="adj" fmla="val 14552264"/>
            </a:avLst>
          </a:prstGeom>
          <a:solidFill>
            <a:srgbClr val="F2B42D"/>
          </a:solidFill>
          <a:ln/>
        </p:spPr>
      </p:sp>
      <p:pic>
        <p:nvPicPr>
          <p:cNvPr id="6" name="Image 0" descr="preencoded.png"/>
          <p:cNvPicPr>
            <a:picLocks noChangeAspect="1"/>
          </p:cNvPicPr>
          <p:nvPr/>
        </p:nvPicPr>
        <p:blipFill>
          <a:blip r:embed="rId3"/>
          <a:stretch>
            <a:fillRect/>
          </a:stretch>
        </p:blipFill>
        <p:spPr>
          <a:xfrm>
            <a:off x="1242774" y="3798808"/>
            <a:ext cx="282654" cy="353378"/>
          </a:xfrm>
          <a:prstGeom prst="rect">
            <a:avLst/>
          </a:prstGeom>
        </p:spPr>
      </p:pic>
      <p:sp>
        <p:nvSpPr>
          <p:cNvPr id="7" name="Text 4"/>
          <p:cNvSpPr/>
          <p:nvPr/>
        </p:nvSpPr>
        <p:spPr>
          <a:xfrm>
            <a:off x="1070015" y="4499134"/>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emi Bold" pitchFamily="34" charset="0"/>
                <a:ea typeface="Nunito Semi Bold" pitchFamily="34" charset="-122"/>
                <a:cs typeface="Nunito Semi Bold" pitchFamily="34" charset="-120"/>
              </a:rPr>
              <a:t>Colisiones frontales</a:t>
            </a:r>
            <a:endParaRPr lang="en-US" sz="1900" dirty="0"/>
          </a:p>
        </p:txBody>
      </p:sp>
      <p:sp>
        <p:nvSpPr>
          <p:cNvPr id="8" name="Text 5"/>
          <p:cNvSpPr/>
          <p:nvPr/>
        </p:nvSpPr>
        <p:spPr>
          <a:xfrm>
            <a:off x="1070015" y="4932759"/>
            <a:ext cx="3714036" cy="335042"/>
          </a:xfrm>
          <a:prstGeom prst="rect">
            <a:avLst/>
          </a:prstGeom>
          <a:noFill/>
          <a:ln/>
        </p:spPr>
        <p:txBody>
          <a:bodyPr wrap="non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Impactos directos entre núcleos</a:t>
            </a:r>
            <a:endParaRPr lang="en-US" sz="1600" dirty="0"/>
          </a:p>
        </p:txBody>
      </p:sp>
      <p:sp>
        <p:nvSpPr>
          <p:cNvPr id="9" name="Shape 6"/>
          <p:cNvSpPr/>
          <p:nvPr/>
        </p:nvSpPr>
        <p:spPr>
          <a:xfrm>
            <a:off x="5225772" y="3429119"/>
            <a:ext cx="4178737" cy="2406015"/>
          </a:xfrm>
          <a:prstGeom prst="roundRect">
            <a:avLst>
              <a:gd name="adj" fmla="val 13058"/>
            </a:avLst>
          </a:prstGeom>
          <a:solidFill>
            <a:srgbClr val="00002E"/>
          </a:solidFill>
          <a:ln w="22860">
            <a:solidFill>
              <a:srgbClr val="D7425E"/>
            </a:solidFill>
            <a:prstDash val="solid"/>
          </a:ln>
        </p:spPr>
      </p:sp>
      <p:sp>
        <p:nvSpPr>
          <p:cNvPr id="10" name="Shape 7"/>
          <p:cNvSpPr/>
          <p:nvPr/>
        </p:nvSpPr>
        <p:spPr>
          <a:xfrm>
            <a:off x="5458063" y="3661410"/>
            <a:ext cx="628293" cy="628293"/>
          </a:xfrm>
          <a:prstGeom prst="roundRect">
            <a:avLst>
              <a:gd name="adj" fmla="val 14552264"/>
            </a:avLst>
          </a:prstGeom>
          <a:solidFill>
            <a:srgbClr val="D7425E"/>
          </a:solidFill>
          <a:ln/>
        </p:spPr>
      </p:sp>
      <p:pic>
        <p:nvPicPr>
          <p:cNvPr id="11" name="Image 1" descr="preencoded.png"/>
          <p:cNvPicPr>
            <a:picLocks noChangeAspect="1"/>
          </p:cNvPicPr>
          <p:nvPr/>
        </p:nvPicPr>
        <p:blipFill>
          <a:blip r:embed="rId4"/>
          <a:stretch>
            <a:fillRect/>
          </a:stretch>
        </p:blipFill>
        <p:spPr>
          <a:xfrm>
            <a:off x="5630823" y="3798808"/>
            <a:ext cx="282654" cy="353378"/>
          </a:xfrm>
          <a:prstGeom prst="rect">
            <a:avLst/>
          </a:prstGeom>
        </p:spPr>
      </p:pic>
      <p:sp>
        <p:nvSpPr>
          <p:cNvPr id="12" name="Text 8"/>
          <p:cNvSpPr/>
          <p:nvPr/>
        </p:nvSpPr>
        <p:spPr>
          <a:xfrm>
            <a:off x="5458063" y="4499134"/>
            <a:ext cx="2626519"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emi Bold" pitchFamily="34" charset="0"/>
                <a:ea typeface="Nunito Semi Bold" pitchFamily="34" charset="-122"/>
                <a:cs typeface="Nunito Semi Bold" pitchFamily="34" charset="-120"/>
              </a:rPr>
              <a:t>Colisiones tangenciales</a:t>
            </a:r>
            <a:endParaRPr lang="en-US" sz="1900" dirty="0"/>
          </a:p>
        </p:txBody>
      </p:sp>
      <p:sp>
        <p:nvSpPr>
          <p:cNvPr id="13" name="Text 9"/>
          <p:cNvSpPr/>
          <p:nvPr/>
        </p:nvSpPr>
        <p:spPr>
          <a:xfrm>
            <a:off x="5458063" y="4932759"/>
            <a:ext cx="3714155" cy="335042"/>
          </a:xfrm>
          <a:prstGeom prst="rect">
            <a:avLst/>
          </a:prstGeom>
          <a:noFill/>
          <a:ln/>
        </p:spPr>
        <p:txBody>
          <a:bodyPr wrap="non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Choques laterales o periféricos</a:t>
            </a:r>
            <a:endParaRPr lang="en-US" sz="1600" dirty="0"/>
          </a:p>
        </p:txBody>
      </p:sp>
      <p:sp>
        <p:nvSpPr>
          <p:cNvPr id="14" name="Shape 10"/>
          <p:cNvSpPr/>
          <p:nvPr/>
        </p:nvSpPr>
        <p:spPr>
          <a:xfrm>
            <a:off x="9613940" y="3429119"/>
            <a:ext cx="4178737" cy="2406015"/>
          </a:xfrm>
          <a:prstGeom prst="roundRect">
            <a:avLst>
              <a:gd name="adj" fmla="val 13058"/>
            </a:avLst>
          </a:prstGeom>
          <a:solidFill>
            <a:srgbClr val="00002E"/>
          </a:solidFill>
          <a:ln w="22860">
            <a:solidFill>
              <a:srgbClr val="DD785E"/>
            </a:solidFill>
            <a:prstDash val="solid"/>
          </a:ln>
        </p:spPr>
      </p:sp>
      <p:sp>
        <p:nvSpPr>
          <p:cNvPr id="15" name="Shape 11"/>
          <p:cNvSpPr/>
          <p:nvPr/>
        </p:nvSpPr>
        <p:spPr>
          <a:xfrm>
            <a:off x="9846231" y="3661410"/>
            <a:ext cx="628293" cy="628293"/>
          </a:xfrm>
          <a:prstGeom prst="roundRect">
            <a:avLst>
              <a:gd name="adj" fmla="val 14552264"/>
            </a:avLst>
          </a:prstGeom>
          <a:solidFill>
            <a:srgbClr val="DD785E"/>
          </a:solidFill>
          <a:ln/>
        </p:spPr>
      </p:sp>
      <p:pic>
        <p:nvPicPr>
          <p:cNvPr id="16" name="Image 2" descr="preencoded.png"/>
          <p:cNvPicPr>
            <a:picLocks noChangeAspect="1"/>
          </p:cNvPicPr>
          <p:nvPr/>
        </p:nvPicPr>
        <p:blipFill>
          <a:blip r:embed="rId5"/>
          <a:stretch>
            <a:fillRect/>
          </a:stretch>
        </p:blipFill>
        <p:spPr>
          <a:xfrm>
            <a:off x="10018990" y="3798808"/>
            <a:ext cx="282654" cy="353378"/>
          </a:xfrm>
          <a:prstGeom prst="rect">
            <a:avLst/>
          </a:prstGeom>
        </p:spPr>
      </p:pic>
      <p:sp>
        <p:nvSpPr>
          <p:cNvPr id="17" name="Text 12"/>
          <p:cNvSpPr/>
          <p:nvPr/>
        </p:nvSpPr>
        <p:spPr>
          <a:xfrm>
            <a:off x="9846231" y="4499134"/>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Nunito Semi Bold" pitchFamily="34" charset="0"/>
                <a:ea typeface="Nunito Semi Bold" pitchFamily="34" charset="-122"/>
                <a:cs typeface="Nunito Semi Bold" pitchFamily="34" charset="-120"/>
              </a:rPr>
              <a:t>Concordancia teórica</a:t>
            </a:r>
            <a:endParaRPr lang="en-US" sz="1900" dirty="0"/>
          </a:p>
        </p:txBody>
      </p:sp>
      <p:sp>
        <p:nvSpPr>
          <p:cNvPr id="18" name="Text 13"/>
          <p:cNvSpPr/>
          <p:nvPr/>
        </p:nvSpPr>
        <p:spPr>
          <a:xfrm>
            <a:off x="9846231" y="4932759"/>
            <a:ext cx="3714155" cy="670084"/>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Datos experimentales coinciden con modelos</a:t>
            </a:r>
            <a:endParaRPr lang="en-US" sz="1600" dirty="0"/>
          </a:p>
        </p:txBody>
      </p:sp>
      <p:sp>
        <p:nvSpPr>
          <p:cNvPr id="19" name="Text 14"/>
          <p:cNvSpPr/>
          <p:nvPr/>
        </p:nvSpPr>
        <p:spPr>
          <a:xfrm>
            <a:off x="837724" y="6070759"/>
            <a:ext cx="12954952" cy="670084"/>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PT Sans" pitchFamily="34" charset="0"/>
                <a:ea typeface="PT Sans" pitchFamily="34" charset="-122"/>
                <a:cs typeface="PT Sans" pitchFamily="34" charset="-120"/>
              </a:rPr>
              <a:t>Sorprendentemente, los datos experimentales coincidieron con gran precisión con los modelos teóricos, alcanzando niveles de concordancia comparables a los obtenidos en colisiones de plomo-plomo.</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RN-VIDEO-2022-027-002">
            <a:hlinkClick r:id="" action="ppaction://media"/>
            <a:extLst>
              <a:ext uri="{FF2B5EF4-FFF2-40B4-BE49-F238E27FC236}">
                <a16:creationId xmlns:a16="http://schemas.microsoft.com/office/drawing/2014/main" id="{FDA6CDCA-684E-21F9-3215-87028115F6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93938"/>
            <a:ext cx="14630400" cy="3641725"/>
          </a:xfrm>
          <a:prstGeom prst="rect">
            <a:avLst/>
          </a:prstGeom>
        </p:spPr>
      </p:pic>
    </p:spTree>
    <p:extLst>
      <p:ext uri="{BB962C8B-B14F-4D97-AF65-F5344CB8AC3E}">
        <p14:creationId xmlns:p14="http://schemas.microsoft.com/office/powerpoint/2010/main" val="415026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41613" y="519232"/>
            <a:ext cx="7633573" cy="1110853"/>
          </a:xfrm>
          <a:prstGeom prst="rect">
            <a:avLst/>
          </a:prstGeom>
          <a:noFill/>
          <a:ln/>
        </p:spPr>
        <p:txBody>
          <a:bodyPr wrap="square" lIns="0" tIns="0" rIns="0" bIns="0" rtlCol="0" anchor="t"/>
          <a:lstStyle/>
          <a:p>
            <a:pPr marL="0" indent="0" algn="l">
              <a:lnSpc>
                <a:spcPts val="4350"/>
              </a:lnSpc>
              <a:buNone/>
            </a:pPr>
            <a:r>
              <a:rPr lang="en-US" sz="3450" dirty="0">
                <a:solidFill>
                  <a:srgbClr val="FFFFFF"/>
                </a:solidFill>
                <a:latin typeface="Nunito Semi Bold" pitchFamily="34" charset="0"/>
                <a:ea typeface="Nunito Semi Bold" pitchFamily="34" charset="-122"/>
                <a:cs typeface="Nunito Semi Bold" pitchFamily="34" charset="-120"/>
              </a:rPr>
              <a:t>Implicaciones para la física y el cosmos</a:t>
            </a:r>
            <a:endParaRPr lang="en-US" sz="3450" dirty="0"/>
          </a:p>
        </p:txBody>
      </p:sp>
      <p:sp>
        <p:nvSpPr>
          <p:cNvPr id="4" name="Text 1"/>
          <p:cNvSpPr/>
          <p:nvPr/>
        </p:nvSpPr>
        <p:spPr>
          <a:xfrm>
            <a:off x="6241613" y="1913215"/>
            <a:ext cx="7633573" cy="604123"/>
          </a:xfrm>
          <a:prstGeom prst="rect">
            <a:avLst/>
          </a:prstGeom>
          <a:noFill/>
          <a:ln/>
        </p:spPr>
        <p:txBody>
          <a:bodyPr wrap="square" lIns="0" tIns="0" rIns="0" bIns="0" rtlCol="0" anchor="t"/>
          <a:lstStyle/>
          <a:p>
            <a:pPr marL="0" indent="0" algn="l">
              <a:lnSpc>
                <a:spcPts val="2350"/>
              </a:lnSpc>
              <a:buNone/>
            </a:pPr>
            <a:r>
              <a:rPr lang="en-US" sz="1450" dirty="0">
                <a:solidFill>
                  <a:srgbClr val="FFFFFF"/>
                </a:solidFill>
                <a:latin typeface="PT Sans" pitchFamily="34" charset="0"/>
                <a:ea typeface="PT Sans" pitchFamily="34" charset="-122"/>
                <a:cs typeface="PT Sans" pitchFamily="34" charset="-120"/>
              </a:rPr>
              <a:t>Los resultados no solo aportan evidencia sobre la forma del núcleo de neón, sino que también permiten profundizar en cómo se organizó la materia tras el Big Bang.</a:t>
            </a:r>
            <a:endParaRPr lang="en-US" sz="1450" dirty="0"/>
          </a:p>
        </p:txBody>
      </p:sp>
      <p:sp>
        <p:nvSpPr>
          <p:cNvPr id="5" name="Shape 2"/>
          <p:cNvSpPr/>
          <p:nvPr/>
        </p:nvSpPr>
        <p:spPr>
          <a:xfrm>
            <a:off x="6454021" y="2729746"/>
            <a:ext cx="22860" cy="4163973"/>
          </a:xfrm>
          <a:prstGeom prst="roundRect">
            <a:avLst>
              <a:gd name="adj" fmla="val 1239024"/>
            </a:avLst>
          </a:prstGeom>
          <a:solidFill>
            <a:srgbClr val="FFFFFF">
              <a:alpha val="24000"/>
            </a:srgbClr>
          </a:solidFill>
          <a:ln/>
        </p:spPr>
      </p:sp>
      <p:sp>
        <p:nvSpPr>
          <p:cNvPr id="6" name="Shape 3"/>
          <p:cNvSpPr/>
          <p:nvPr/>
        </p:nvSpPr>
        <p:spPr>
          <a:xfrm>
            <a:off x="6643568" y="2930723"/>
            <a:ext cx="566380" cy="22860"/>
          </a:xfrm>
          <a:prstGeom prst="roundRect">
            <a:avLst>
              <a:gd name="adj" fmla="val 1239024"/>
            </a:avLst>
          </a:prstGeom>
          <a:solidFill>
            <a:srgbClr val="F2B42D"/>
          </a:solidFill>
          <a:ln/>
        </p:spPr>
      </p:sp>
      <p:sp>
        <p:nvSpPr>
          <p:cNvPr id="7" name="Shape 4"/>
          <p:cNvSpPr/>
          <p:nvPr/>
        </p:nvSpPr>
        <p:spPr>
          <a:xfrm>
            <a:off x="6241613" y="2729746"/>
            <a:ext cx="424815" cy="424815"/>
          </a:xfrm>
          <a:prstGeom prst="roundRect">
            <a:avLst>
              <a:gd name="adj" fmla="val 66674"/>
            </a:avLst>
          </a:prstGeom>
          <a:solidFill>
            <a:srgbClr val="00002E"/>
          </a:solidFill>
          <a:ln w="22860">
            <a:solidFill>
              <a:srgbClr val="F2B42D"/>
            </a:solidFill>
            <a:prstDash val="solid"/>
          </a:ln>
        </p:spPr>
      </p:sp>
      <p:sp>
        <p:nvSpPr>
          <p:cNvPr id="8" name="Text 5"/>
          <p:cNvSpPr/>
          <p:nvPr/>
        </p:nvSpPr>
        <p:spPr>
          <a:xfrm>
            <a:off x="6320790" y="2775585"/>
            <a:ext cx="266462" cy="333137"/>
          </a:xfrm>
          <a:prstGeom prst="rect">
            <a:avLst/>
          </a:prstGeom>
          <a:noFill/>
          <a:ln/>
        </p:spPr>
        <p:txBody>
          <a:bodyPr wrap="none" lIns="0" tIns="0" rIns="0" bIns="0" rtlCol="0" anchor="t"/>
          <a:lstStyle/>
          <a:p>
            <a:pPr marL="0" indent="0" algn="ctr">
              <a:lnSpc>
                <a:spcPts val="2050"/>
              </a:lnSpc>
              <a:buNone/>
            </a:pPr>
            <a:r>
              <a:rPr lang="en-US" sz="2050" dirty="0">
                <a:solidFill>
                  <a:srgbClr val="FFFFFF"/>
                </a:solidFill>
                <a:latin typeface="Nunito Semi Bold" pitchFamily="34" charset="0"/>
                <a:ea typeface="Nunito Semi Bold" pitchFamily="34" charset="-122"/>
                <a:cs typeface="Nunito Semi Bold" pitchFamily="34" charset="-120"/>
              </a:rPr>
              <a:t>1</a:t>
            </a:r>
            <a:endParaRPr lang="en-US" sz="2050" dirty="0"/>
          </a:p>
        </p:txBody>
      </p:sp>
      <p:sp>
        <p:nvSpPr>
          <p:cNvPr id="9" name="Text 6"/>
          <p:cNvSpPr/>
          <p:nvPr/>
        </p:nvSpPr>
        <p:spPr>
          <a:xfrm>
            <a:off x="7398067" y="2794635"/>
            <a:ext cx="2221468" cy="277654"/>
          </a:xfrm>
          <a:prstGeom prst="rect">
            <a:avLst/>
          </a:prstGeom>
          <a:noFill/>
          <a:ln/>
        </p:spPr>
        <p:txBody>
          <a:bodyPr wrap="none" lIns="0" tIns="0" rIns="0" bIns="0" rtlCol="0" anchor="t"/>
          <a:lstStyle/>
          <a:p>
            <a:pPr marL="0" indent="0" algn="l">
              <a:lnSpc>
                <a:spcPts val="2150"/>
              </a:lnSpc>
              <a:buNone/>
            </a:pPr>
            <a:r>
              <a:rPr lang="en-US" sz="1700" dirty="0">
                <a:solidFill>
                  <a:srgbClr val="FFFFFF"/>
                </a:solidFill>
                <a:latin typeface="Nunito Semi Bold" pitchFamily="34" charset="0"/>
                <a:ea typeface="Nunito Semi Bold" pitchFamily="34" charset="-122"/>
                <a:cs typeface="Nunito Semi Bold" pitchFamily="34" charset="-120"/>
              </a:rPr>
              <a:t>Big Bang</a:t>
            </a:r>
            <a:endParaRPr lang="en-US" sz="1700" dirty="0"/>
          </a:p>
        </p:txBody>
      </p:sp>
      <p:sp>
        <p:nvSpPr>
          <p:cNvPr id="10" name="Text 7"/>
          <p:cNvSpPr/>
          <p:nvPr/>
        </p:nvSpPr>
        <p:spPr>
          <a:xfrm>
            <a:off x="7398067" y="3185517"/>
            <a:ext cx="6477119" cy="302062"/>
          </a:xfrm>
          <a:prstGeom prst="rect">
            <a:avLst/>
          </a:prstGeom>
          <a:noFill/>
          <a:ln/>
        </p:spPr>
        <p:txBody>
          <a:bodyPr wrap="none" lIns="0" tIns="0" rIns="0" bIns="0" rtlCol="0" anchor="t"/>
          <a:lstStyle/>
          <a:p>
            <a:pPr marL="0" indent="0" algn="l">
              <a:lnSpc>
                <a:spcPts val="2350"/>
              </a:lnSpc>
              <a:buNone/>
            </a:pPr>
            <a:r>
              <a:rPr lang="en-US" sz="1450" dirty="0">
                <a:solidFill>
                  <a:srgbClr val="FFFFFF"/>
                </a:solidFill>
                <a:latin typeface="PT Sans" pitchFamily="34" charset="0"/>
                <a:ea typeface="PT Sans" pitchFamily="34" charset="-122"/>
                <a:cs typeface="PT Sans" pitchFamily="34" charset="-120"/>
              </a:rPr>
              <a:t>Origen del universo</a:t>
            </a:r>
            <a:endParaRPr lang="en-US" sz="1450" dirty="0"/>
          </a:p>
        </p:txBody>
      </p:sp>
      <p:sp>
        <p:nvSpPr>
          <p:cNvPr id="11" name="Shape 8"/>
          <p:cNvSpPr/>
          <p:nvPr/>
        </p:nvSpPr>
        <p:spPr>
          <a:xfrm>
            <a:off x="6643568" y="4066103"/>
            <a:ext cx="566380" cy="22860"/>
          </a:xfrm>
          <a:prstGeom prst="roundRect">
            <a:avLst>
              <a:gd name="adj" fmla="val 1239024"/>
            </a:avLst>
          </a:prstGeom>
          <a:solidFill>
            <a:srgbClr val="D7425E"/>
          </a:solidFill>
          <a:ln/>
        </p:spPr>
      </p:sp>
      <p:sp>
        <p:nvSpPr>
          <p:cNvPr id="12" name="Shape 9"/>
          <p:cNvSpPr/>
          <p:nvPr/>
        </p:nvSpPr>
        <p:spPr>
          <a:xfrm>
            <a:off x="6241613" y="3865126"/>
            <a:ext cx="424815" cy="424815"/>
          </a:xfrm>
          <a:prstGeom prst="roundRect">
            <a:avLst>
              <a:gd name="adj" fmla="val 66674"/>
            </a:avLst>
          </a:prstGeom>
          <a:solidFill>
            <a:srgbClr val="00002E"/>
          </a:solidFill>
          <a:ln w="22860">
            <a:solidFill>
              <a:srgbClr val="D7425E"/>
            </a:solidFill>
            <a:prstDash val="solid"/>
          </a:ln>
        </p:spPr>
      </p:sp>
      <p:sp>
        <p:nvSpPr>
          <p:cNvPr id="13" name="Text 10"/>
          <p:cNvSpPr/>
          <p:nvPr/>
        </p:nvSpPr>
        <p:spPr>
          <a:xfrm>
            <a:off x="6320790" y="3910965"/>
            <a:ext cx="266462" cy="333137"/>
          </a:xfrm>
          <a:prstGeom prst="rect">
            <a:avLst/>
          </a:prstGeom>
          <a:noFill/>
          <a:ln/>
        </p:spPr>
        <p:txBody>
          <a:bodyPr wrap="none" lIns="0" tIns="0" rIns="0" bIns="0" rtlCol="0" anchor="t"/>
          <a:lstStyle/>
          <a:p>
            <a:pPr marL="0" indent="0" algn="ctr">
              <a:lnSpc>
                <a:spcPts val="2050"/>
              </a:lnSpc>
              <a:buNone/>
            </a:pPr>
            <a:r>
              <a:rPr lang="en-US" sz="2050" dirty="0">
                <a:solidFill>
                  <a:srgbClr val="FFFFFF"/>
                </a:solidFill>
                <a:latin typeface="Nunito Semi Bold" pitchFamily="34" charset="0"/>
                <a:ea typeface="Nunito Semi Bold" pitchFamily="34" charset="-122"/>
                <a:cs typeface="Nunito Semi Bold" pitchFamily="34" charset="-120"/>
              </a:rPr>
              <a:t>2</a:t>
            </a:r>
            <a:endParaRPr lang="en-US" sz="2050" dirty="0"/>
          </a:p>
        </p:txBody>
      </p:sp>
      <p:sp>
        <p:nvSpPr>
          <p:cNvPr id="14" name="Text 11"/>
          <p:cNvSpPr/>
          <p:nvPr/>
        </p:nvSpPr>
        <p:spPr>
          <a:xfrm>
            <a:off x="7398067" y="3930015"/>
            <a:ext cx="2221468" cy="277654"/>
          </a:xfrm>
          <a:prstGeom prst="rect">
            <a:avLst/>
          </a:prstGeom>
          <a:noFill/>
          <a:ln/>
        </p:spPr>
        <p:txBody>
          <a:bodyPr wrap="none" lIns="0" tIns="0" rIns="0" bIns="0" rtlCol="0" anchor="t"/>
          <a:lstStyle/>
          <a:p>
            <a:pPr marL="0" indent="0" algn="l">
              <a:lnSpc>
                <a:spcPts val="2150"/>
              </a:lnSpc>
              <a:buNone/>
            </a:pPr>
            <a:r>
              <a:rPr lang="en-US" sz="1700" dirty="0">
                <a:solidFill>
                  <a:srgbClr val="FFFFFF"/>
                </a:solidFill>
                <a:latin typeface="Nunito Semi Bold" pitchFamily="34" charset="0"/>
                <a:ea typeface="Nunito Semi Bold" pitchFamily="34" charset="-122"/>
                <a:cs typeface="Nunito Semi Bold" pitchFamily="34" charset="-120"/>
              </a:rPr>
              <a:t>QGP primordial</a:t>
            </a:r>
            <a:endParaRPr lang="en-US" sz="1700" dirty="0"/>
          </a:p>
        </p:txBody>
      </p:sp>
      <p:sp>
        <p:nvSpPr>
          <p:cNvPr id="15" name="Text 12"/>
          <p:cNvSpPr/>
          <p:nvPr/>
        </p:nvSpPr>
        <p:spPr>
          <a:xfrm>
            <a:off x="7398067" y="4320897"/>
            <a:ext cx="6477119" cy="302062"/>
          </a:xfrm>
          <a:prstGeom prst="rect">
            <a:avLst/>
          </a:prstGeom>
          <a:noFill/>
          <a:ln/>
        </p:spPr>
        <p:txBody>
          <a:bodyPr wrap="none" lIns="0" tIns="0" rIns="0" bIns="0" rtlCol="0" anchor="t"/>
          <a:lstStyle/>
          <a:p>
            <a:pPr marL="0" indent="0" algn="l">
              <a:lnSpc>
                <a:spcPts val="2350"/>
              </a:lnSpc>
              <a:buNone/>
            </a:pPr>
            <a:r>
              <a:rPr lang="en-US" sz="1450" dirty="0">
                <a:solidFill>
                  <a:srgbClr val="FFFFFF"/>
                </a:solidFill>
                <a:latin typeface="PT Sans" pitchFamily="34" charset="0"/>
                <a:ea typeface="PT Sans" pitchFamily="34" charset="-122"/>
                <a:cs typeface="PT Sans" pitchFamily="34" charset="-120"/>
              </a:rPr>
              <a:t>Plasma de quarks y gluones</a:t>
            </a:r>
            <a:endParaRPr lang="en-US" sz="1450" dirty="0"/>
          </a:p>
        </p:txBody>
      </p:sp>
      <p:sp>
        <p:nvSpPr>
          <p:cNvPr id="16" name="Shape 13"/>
          <p:cNvSpPr/>
          <p:nvPr/>
        </p:nvSpPr>
        <p:spPr>
          <a:xfrm>
            <a:off x="6643568" y="5201483"/>
            <a:ext cx="566380" cy="22860"/>
          </a:xfrm>
          <a:prstGeom prst="roundRect">
            <a:avLst>
              <a:gd name="adj" fmla="val 1239024"/>
            </a:avLst>
          </a:prstGeom>
          <a:solidFill>
            <a:srgbClr val="DD785E"/>
          </a:solidFill>
          <a:ln/>
        </p:spPr>
      </p:sp>
      <p:sp>
        <p:nvSpPr>
          <p:cNvPr id="17" name="Shape 14"/>
          <p:cNvSpPr/>
          <p:nvPr/>
        </p:nvSpPr>
        <p:spPr>
          <a:xfrm>
            <a:off x="6241613" y="5000506"/>
            <a:ext cx="424815" cy="424815"/>
          </a:xfrm>
          <a:prstGeom prst="roundRect">
            <a:avLst>
              <a:gd name="adj" fmla="val 66674"/>
            </a:avLst>
          </a:prstGeom>
          <a:solidFill>
            <a:srgbClr val="00002E"/>
          </a:solidFill>
          <a:ln w="22860">
            <a:solidFill>
              <a:srgbClr val="DD785E"/>
            </a:solidFill>
            <a:prstDash val="solid"/>
          </a:ln>
        </p:spPr>
      </p:sp>
      <p:sp>
        <p:nvSpPr>
          <p:cNvPr id="18" name="Text 15"/>
          <p:cNvSpPr/>
          <p:nvPr/>
        </p:nvSpPr>
        <p:spPr>
          <a:xfrm>
            <a:off x="6320790" y="5046345"/>
            <a:ext cx="266462" cy="333137"/>
          </a:xfrm>
          <a:prstGeom prst="rect">
            <a:avLst/>
          </a:prstGeom>
          <a:noFill/>
          <a:ln/>
        </p:spPr>
        <p:txBody>
          <a:bodyPr wrap="none" lIns="0" tIns="0" rIns="0" bIns="0" rtlCol="0" anchor="t"/>
          <a:lstStyle/>
          <a:p>
            <a:pPr marL="0" indent="0" algn="ctr">
              <a:lnSpc>
                <a:spcPts val="2050"/>
              </a:lnSpc>
              <a:buNone/>
            </a:pPr>
            <a:r>
              <a:rPr lang="en-US" sz="2050" dirty="0">
                <a:solidFill>
                  <a:srgbClr val="FFFFFF"/>
                </a:solidFill>
                <a:latin typeface="Nunito Semi Bold" pitchFamily="34" charset="0"/>
                <a:ea typeface="Nunito Semi Bold" pitchFamily="34" charset="-122"/>
                <a:cs typeface="Nunito Semi Bold" pitchFamily="34" charset="-120"/>
              </a:rPr>
              <a:t>3</a:t>
            </a:r>
            <a:endParaRPr lang="en-US" sz="2050" dirty="0"/>
          </a:p>
        </p:txBody>
      </p:sp>
      <p:sp>
        <p:nvSpPr>
          <p:cNvPr id="19" name="Text 16"/>
          <p:cNvSpPr/>
          <p:nvPr/>
        </p:nvSpPr>
        <p:spPr>
          <a:xfrm>
            <a:off x="7398067" y="5065395"/>
            <a:ext cx="2221468" cy="277654"/>
          </a:xfrm>
          <a:prstGeom prst="rect">
            <a:avLst/>
          </a:prstGeom>
          <a:noFill/>
          <a:ln/>
        </p:spPr>
        <p:txBody>
          <a:bodyPr wrap="none" lIns="0" tIns="0" rIns="0" bIns="0" rtlCol="0" anchor="t"/>
          <a:lstStyle/>
          <a:p>
            <a:pPr marL="0" indent="0" algn="l">
              <a:lnSpc>
                <a:spcPts val="2150"/>
              </a:lnSpc>
              <a:buNone/>
            </a:pPr>
            <a:r>
              <a:rPr lang="en-US" sz="1700" dirty="0">
                <a:solidFill>
                  <a:srgbClr val="FFFFFF"/>
                </a:solidFill>
                <a:latin typeface="Nunito Semi Bold" pitchFamily="34" charset="0"/>
                <a:ea typeface="Nunito Semi Bold" pitchFamily="34" charset="-122"/>
                <a:cs typeface="Nunito Semi Bold" pitchFamily="34" charset="-120"/>
              </a:rPr>
              <a:t>Transición</a:t>
            </a:r>
            <a:endParaRPr lang="en-US" sz="1700" dirty="0"/>
          </a:p>
        </p:txBody>
      </p:sp>
      <p:sp>
        <p:nvSpPr>
          <p:cNvPr id="20" name="Text 17"/>
          <p:cNvSpPr/>
          <p:nvPr/>
        </p:nvSpPr>
        <p:spPr>
          <a:xfrm>
            <a:off x="7398067" y="5456277"/>
            <a:ext cx="6477119" cy="302062"/>
          </a:xfrm>
          <a:prstGeom prst="rect">
            <a:avLst/>
          </a:prstGeom>
          <a:noFill/>
          <a:ln/>
        </p:spPr>
        <p:txBody>
          <a:bodyPr wrap="none" lIns="0" tIns="0" rIns="0" bIns="0" rtlCol="0" anchor="t"/>
          <a:lstStyle/>
          <a:p>
            <a:pPr marL="0" indent="0" algn="l">
              <a:lnSpc>
                <a:spcPts val="2350"/>
              </a:lnSpc>
              <a:buNone/>
            </a:pPr>
            <a:r>
              <a:rPr lang="en-US" sz="1450" dirty="0">
                <a:solidFill>
                  <a:srgbClr val="FFFFFF"/>
                </a:solidFill>
                <a:latin typeface="PT Sans" pitchFamily="34" charset="0"/>
                <a:ea typeface="PT Sans" pitchFamily="34" charset="-122"/>
                <a:cs typeface="PT Sans" pitchFamily="34" charset="-120"/>
              </a:rPr>
              <a:t>Partículas libres a materia organizada</a:t>
            </a:r>
            <a:endParaRPr lang="en-US" sz="1450" dirty="0"/>
          </a:p>
        </p:txBody>
      </p:sp>
      <p:sp>
        <p:nvSpPr>
          <p:cNvPr id="21" name="Shape 18"/>
          <p:cNvSpPr/>
          <p:nvPr/>
        </p:nvSpPr>
        <p:spPr>
          <a:xfrm>
            <a:off x="6643568" y="6336863"/>
            <a:ext cx="566380" cy="22860"/>
          </a:xfrm>
          <a:prstGeom prst="roundRect">
            <a:avLst>
              <a:gd name="adj" fmla="val 1239024"/>
            </a:avLst>
          </a:prstGeom>
          <a:solidFill>
            <a:srgbClr val="48A8E2"/>
          </a:solidFill>
          <a:ln/>
        </p:spPr>
      </p:sp>
      <p:sp>
        <p:nvSpPr>
          <p:cNvPr id="22" name="Shape 19"/>
          <p:cNvSpPr/>
          <p:nvPr/>
        </p:nvSpPr>
        <p:spPr>
          <a:xfrm>
            <a:off x="6241613" y="6135886"/>
            <a:ext cx="424815" cy="424815"/>
          </a:xfrm>
          <a:prstGeom prst="roundRect">
            <a:avLst>
              <a:gd name="adj" fmla="val 66674"/>
            </a:avLst>
          </a:prstGeom>
          <a:solidFill>
            <a:srgbClr val="00002E"/>
          </a:solidFill>
          <a:ln w="22860">
            <a:solidFill>
              <a:srgbClr val="48A8E2"/>
            </a:solidFill>
            <a:prstDash val="solid"/>
          </a:ln>
        </p:spPr>
      </p:sp>
      <p:sp>
        <p:nvSpPr>
          <p:cNvPr id="23" name="Text 20"/>
          <p:cNvSpPr/>
          <p:nvPr/>
        </p:nvSpPr>
        <p:spPr>
          <a:xfrm>
            <a:off x="6320790" y="6181725"/>
            <a:ext cx="266462" cy="333137"/>
          </a:xfrm>
          <a:prstGeom prst="rect">
            <a:avLst/>
          </a:prstGeom>
          <a:noFill/>
          <a:ln/>
        </p:spPr>
        <p:txBody>
          <a:bodyPr wrap="none" lIns="0" tIns="0" rIns="0" bIns="0" rtlCol="0" anchor="t"/>
          <a:lstStyle/>
          <a:p>
            <a:pPr marL="0" indent="0" algn="ctr">
              <a:lnSpc>
                <a:spcPts val="2050"/>
              </a:lnSpc>
              <a:buNone/>
            </a:pPr>
            <a:r>
              <a:rPr lang="en-US" sz="2050" dirty="0">
                <a:solidFill>
                  <a:srgbClr val="FFFFFF"/>
                </a:solidFill>
                <a:latin typeface="Nunito Semi Bold" pitchFamily="34" charset="0"/>
                <a:ea typeface="Nunito Semi Bold" pitchFamily="34" charset="-122"/>
                <a:cs typeface="Nunito Semi Bold" pitchFamily="34" charset="-120"/>
              </a:rPr>
              <a:t>4</a:t>
            </a:r>
            <a:endParaRPr lang="en-US" sz="2050" dirty="0"/>
          </a:p>
        </p:txBody>
      </p:sp>
      <p:sp>
        <p:nvSpPr>
          <p:cNvPr id="24" name="Text 21"/>
          <p:cNvSpPr/>
          <p:nvPr/>
        </p:nvSpPr>
        <p:spPr>
          <a:xfrm>
            <a:off x="7398067" y="6200775"/>
            <a:ext cx="2221468" cy="277654"/>
          </a:xfrm>
          <a:prstGeom prst="rect">
            <a:avLst/>
          </a:prstGeom>
          <a:noFill/>
          <a:ln/>
        </p:spPr>
        <p:txBody>
          <a:bodyPr wrap="none" lIns="0" tIns="0" rIns="0" bIns="0" rtlCol="0" anchor="t"/>
          <a:lstStyle/>
          <a:p>
            <a:pPr marL="0" indent="0" algn="l">
              <a:lnSpc>
                <a:spcPts val="2150"/>
              </a:lnSpc>
              <a:buNone/>
            </a:pPr>
            <a:r>
              <a:rPr lang="en-US" sz="1700" dirty="0">
                <a:solidFill>
                  <a:srgbClr val="FFFFFF"/>
                </a:solidFill>
                <a:latin typeface="Nunito Semi Bold" pitchFamily="34" charset="0"/>
                <a:ea typeface="Nunito Semi Bold" pitchFamily="34" charset="-122"/>
                <a:cs typeface="Nunito Semi Bold" pitchFamily="34" charset="-120"/>
              </a:rPr>
              <a:t>Universo actual</a:t>
            </a:r>
            <a:endParaRPr lang="en-US" sz="1700" dirty="0"/>
          </a:p>
        </p:txBody>
      </p:sp>
      <p:sp>
        <p:nvSpPr>
          <p:cNvPr id="25" name="Text 22"/>
          <p:cNvSpPr/>
          <p:nvPr/>
        </p:nvSpPr>
        <p:spPr>
          <a:xfrm>
            <a:off x="7398067" y="6591657"/>
            <a:ext cx="6477119" cy="302062"/>
          </a:xfrm>
          <a:prstGeom prst="rect">
            <a:avLst/>
          </a:prstGeom>
          <a:noFill/>
          <a:ln/>
        </p:spPr>
        <p:txBody>
          <a:bodyPr wrap="none" lIns="0" tIns="0" rIns="0" bIns="0" rtlCol="0" anchor="t"/>
          <a:lstStyle/>
          <a:p>
            <a:pPr marL="0" indent="0" algn="l">
              <a:lnSpc>
                <a:spcPts val="2350"/>
              </a:lnSpc>
              <a:buNone/>
            </a:pPr>
            <a:r>
              <a:rPr lang="en-US" sz="1450" dirty="0">
                <a:solidFill>
                  <a:srgbClr val="FFFFFF"/>
                </a:solidFill>
                <a:latin typeface="PT Sans" pitchFamily="34" charset="0"/>
                <a:ea typeface="PT Sans" pitchFamily="34" charset="-122"/>
                <a:cs typeface="PT Sans" pitchFamily="34" charset="-120"/>
              </a:rPr>
              <a:t>Materia como la conocemos</a:t>
            </a:r>
            <a:endParaRPr lang="en-US" sz="1450" dirty="0"/>
          </a:p>
        </p:txBody>
      </p:sp>
      <p:sp>
        <p:nvSpPr>
          <p:cNvPr id="26" name="Text 23"/>
          <p:cNvSpPr/>
          <p:nvPr/>
        </p:nvSpPr>
        <p:spPr>
          <a:xfrm>
            <a:off x="6241613" y="7106126"/>
            <a:ext cx="7633573" cy="604123"/>
          </a:xfrm>
          <a:prstGeom prst="rect">
            <a:avLst/>
          </a:prstGeom>
          <a:noFill/>
          <a:ln/>
        </p:spPr>
        <p:txBody>
          <a:bodyPr wrap="square" lIns="0" tIns="0" rIns="0" bIns="0" rtlCol="0" anchor="t"/>
          <a:lstStyle/>
          <a:p>
            <a:pPr marL="0" indent="0" algn="l">
              <a:lnSpc>
                <a:spcPts val="2350"/>
              </a:lnSpc>
              <a:buNone/>
            </a:pPr>
            <a:r>
              <a:rPr lang="en-US" sz="1450" dirty="0">
                <a:solidFill>
                  <a:srgbClr val="FFFFFF"/>
                </a:solidFill>
                <a:latin typeface="PT Sans" pitchFamily="34" charset="0"/>
                <a:ea typeface="PT Sans" pitchFamily="34" charset="-122"/>
                <a:cs typeface="PT Sans" pitchFamily="34" charset="-120"/>
              </a:rPr>
              <a:t>Al confirmar que el QGP puede crearse en condiciones más reducidas, los físicos cuentan con una nueva herramienta para explorar la génesis del universo.</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686</Words>
  <Application>Microsoft Office PowerPoint</Application>
  <PresentationFormat>Custom</PresentationFormat>
  <Paragraphs>81</Paragraphs>
  <Slides>10</Slides>
  <Notes>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PT Sans</vt:lpstr>
      <vt:lpstr>Nunito Semi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Usuario</dc:creator>
  <cp:lastModifiedBy>yessica dominguez ballesteros</cp:lastModifiedBy>
  <cp:revision>2</cp:revision>
  <dcterms:created xsi:type="dcterms:W3CDTF">2025-09-29T02:22:19Z</dcterms:created>
  <dcterms:modified xsi:type="dcterms:W3CDTF">2025-09-29T22:10:03Z</dcterms:modified>
</cp:coreProperties>
</file>