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1"/>
  </p:notesMasterIdLst>
  <p:sldIdLst>
    <p:sldId id="310" r:id="rId2"/>
    <p:sldId id="276" r:id="rId3"/>
    <p:sldId id="277" r:id="rId4"/>
    <p:sldId id="284" r:id="rId5"/>
    <p:sldId id="278" r:id="rId6"/>
    <p:sldId id="281" r:id="rId7"/>
    <p:sldId id="308" r:id="rId8"/>
    <p:sldId id="260" r:id="rId9"/>
    <p:sldId id="286" r:id="rId10"/>
    <p:sldId id="307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303" r:id="rId23"/>
    <p:sldId id="299" r:id="rId24"/>
    <p:sldId id="300" r:id="rId25"/>
    <p:sldId id="302" r:id="rId26"/>
    <p:sldId id="301" r:id="rId27"/>
    <p:sldId id="304" r:id="rId28"/>
    <p:sldId id="305" r:id="rId29"/>
    <p:sldId id="311" r:id="rId30"/>
  </p:sldIdLst>
  <p:sldSz cx="9144000" cy="5143500" type="screen16x9"/>
  <p:notesSz cx="6858000" cy="9144000"/>
  <p:embeddedFontLst>
    <p:embeddedFont>
      <p:font typeface="Alfa Slab One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elvetica Neue" panose="020B0604020202020204" charset="0"/>
      <p:regular r:id="rId37"/>
      <p:bold r:id="rId38"/>
      <p:italic r:id="rId39"/>
      <p:boldItalic r:id="rId40"/>
    </p:embeddedFont>
    <p:embeddedFont>
      <p:font typeface="Merriweather" panose="00000500000000000000" pitchFamily="2" charset="0"/>
      <p:regular r:id="rId41"/>
      <p:bold r:id="rId42"/>
      <p:italic r:id="rId43"/>
      <p:boldItalic r:id="rId44"/>
    </p:embeddedFont>
    <p:embeddedFont>
      <p:font typeface="Proxima Nova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6371c18eb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06371c18eb_0_4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106371c18eb_0_4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8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06371c18eb_0_1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106371c18eb_0_1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06371c18eb_0_1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106371c18eb_0_1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06371c18eb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106371c18eb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6371c18eb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06371c18eb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06371c18eb_0_10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106371c18eb_0_10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06371c18eb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106371c18eb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6371c18eb_0_1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106371c18eb_0_1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6371c18eb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106371c18eb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06371c18eb_0_1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106371c18eb_0_1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06371c18eb_0_1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106371c18eb_0_1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06371c18eb_0_1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106371c18eb_0_1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06371c18eb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106371c18eb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06371c18eb_0_1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106371c18eb_0_1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06371c18eb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106371c18eb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06371c18eb_0_1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106371c18eb_0_1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06371c18eb_0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106371c18eb_0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06371c18eb_0_1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106371c18eb_0_1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06371c18eb_0_1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106371c18eb_0_1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06371c18eb_0_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106371c18eb_0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06371c18eb_0_1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g106371c18eb_0_1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6371c18eb_0_1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g106371c18eb_0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06371c18eb_0_1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106371c18eb_0_1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6371c18eb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06371c18eb_0_4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106371c18eb_0_4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06371c18eb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106371c18eb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06371c18eb_0_1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106371c18eb_0_1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307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6371c18eb_0_1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106371c18eb_0_1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06371c18eb_0_1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106371c18eb_0_1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lvl="0" indent="0" algn="r" rtl="0">
              <a:buClr>
                <a:schemeClr val="dk2"/>
              </a:buClr>
              <a:buSzPts val="1000"/>
              <a:buFont typeface="Arial"/>
              <a:buNone/>
              <a:defRPr/>
            </a:lvl1pPr>
            <a:lvl2pPr marL="0" lvl="1" indent="0" algn="r" rtl="0">
              <a:buClr>
                <a:schemeClr val="dk2"/>
              </a:buClr>
              <a:buSzPts val="1000"/>
              <a:buFont typeface="Arial"/>
              <a:buNone/>
              <a:defRPr/>
            </a:lvl2pPr>
            <a:lvl3pPr marL="0" lvl="2" indent="0" algn="r" rtl="0">
              <a:buClr>
                <a:schemeClr val="dk2"/>
              </a:buClr>
              <a:buSzPts val="1000"/>
              <a:buFont typeface="Arial"/>
              <a:buNone/>
              <a:defRPr/>
            </a:lvl3pPr>
            <a:lvl4pPr marL="0" lvl="3" indent="0" algn="r" rtl="0">
              <a:buClr>
                <a:schemeClr val="dk2"/>
              </a:buClr>
              <a:buSzPts val="1000"/>
              <a:buFont typeface="Arial"/>
              <a:buNone/>
              <a:defRPr/>
            </a:lvl4pPr>
            <a:lvl5pPr marL="0" lvl="4" indent="0" algn="r" rtl="0">
              <a:buClr>
                <a:schemeClr val="dk2"/>
              </a:buClr>
              <a:buSzPts val="1000"/>
              <a:buFont typeface="Arial"/>
              <a:buNone/>
              <a:defRPr/>
            </a:lvl5pPr>
            <a:lvl6pPr marL="0" lvl="5" indent="0" algn="r" rtl="0">
              <a:buClr>
                <a:schemeClr val="dk2"/>
              </a:buClr>
              <a:buSzPts val="1000"/>
              <a:buFont typeface="Arial"/>
              <a:buNone/>
              <a:defRPr/>
            </a:lvl6pPr>
            <a:lvl7pPr marL="0" lvl="6" indent="0" algn="r" rtl="0">
              <a:buClr>
                <a:schemeClr val="dk2"/>
              </a:buClr>
              <a:buSzPts val="1000"/>
              <a:buFont typeface="Arial"/>
              <a:buNone/>
              <a:defRPr/>
            </a:lvl7pPr>
            <a:lvl8pPr marL="0" lvl="7" indent="0" algn="r" rtl="0">
              <a:buClr>
                <a:schemeClr val="dk2"/>
              </a:buClr>
              <a:buSzPts val="1000"/>
              <a:buFont typeface="Arial"/>
              <a:buNone/>
              <a:defRPr/>
            </a:lvl8pPr>
            <a:lvl9pPr marL="0" lvl="8" indent="0" algn="r" rtl="0">
              <a:buClr>
                <a:schemeClr val="dk2"/>
              </a:buClr>
              <a:buSzPts val="10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30238" y="141288"/>
            <a:ext cx="78867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8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rm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1pPr>
            <a:lvl2pPr marL="914400" lvl="1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2000" b="1"/>
            </a:lvl2pPr>
            <a:lvl3pPr marL="1371600" lvl="2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800" b="1"/>
            </a:lvl3pPr>
            <a:lvl4pPr marL="1828800" lvl="3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600" b="1"/>
            </a:lvl4pPr>
            <a:lvl5pPr marL="2286000" lvl="4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600" b="1"/>
            </a:lvl5pPr>
            <a:lvl6pPr marL="2743200" lvl="5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600" b="1"/>
            </a:lvl6pPr>
            <a:lvl7pPr marL="3200400" lvl="6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600" b="1"/>
            </a:lvl7pPr>
            <a:lvl8pPr marL="3657600" lvl="7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600" b="1"/>
            </a:lvl8pPr>
            <a:lvl9pPr marL="4114800" lvl="8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800" cy="27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rm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1pPr>
            <a:lvl2pPr marL="914400" lvl="1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2000" b="1"/>
            </a:lvl2pPr>
            <a:lvl3pPr marL="1371600" lvl="2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800" b="1"/>
            </a:lvl3pPr>
            <a:lvl4pPr marL="1828800" lvl="3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600" b="1"/>
            </a:lvl4pPr>
            <a:lvl5pPr marL="2286000" lvl="4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600" b="1"/>
            </a:lvl5pPr>
            <a:lvl6pPr marL="2743200" lvl="5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600" b="1"/>
            </a:lvl6pPr>
            <a:lvl7pPr marL="3200400" lvl="6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600" b="1"/>
            </a:lvl7pPr>
            <a:lvl8pPr marL="3657600" lvl="7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600" b="1"/>
            </a:lvl8pPr>
            <a:lvl9pPr marL="4114800" lvl="8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00" cy="27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lvl="0" indent="0" algn="r" rtl="0">
              <a:buClr>
                <a:schemeClr val="dk2"/>
              </a:buClr>
              <a:buSzPts val="1000"/>
              <a:buFont typeface="Arial"/>
              <a:buNone/>
              <a:defRPr/>
            </a:lvl1pPr>
            <a:lvl2pPr marL="0" lvl="1" indent="0" algn="r" rtl="0">
              <a:buClr>
                <a:schemeClr val="dk2"/>
              </a:buClr>
              <a:buSzPts val="1000"/>
              <a:buFont typeface="Arial"/>
              <a:buNone/>
              <a:defRPr/>
            </a:lvl2pPr>
            <a:lvl3pPr marL="0" lvl="2" indent="0" algn="r" rtl="0">
              <a:buClr>
                <a:schemeClr val="dk2"/>
              </a:buClr>
              <a:buSzPts val="1000"/>
              <a:buFont typeface="Arial"/>
              <a:buNone/>
              <a:defRPr/>
            </a:lvl3pPr>
            <a:lvl4pPr marL="0" lvl="3" indent="0" algn="r" rtl="0">
              <a:buClr>
                <a:schemeClr val="dk2"/>
              </a:buClr>
              <a:buSzPts val="1000"/>
              <a:buFont typeface="Arial"/>
              <a:buNone/>
              <a:defRPr/>
            </a:lvl4pPr>
            <a:lvl5pPr marL="0" lvl="4" indent="0" algn="r" rtl="0">
              <a:buClr>
                <a:schemeClr val="dk2"/>
              </a:buClr>
              <a:buSzPts val="1000"/>
              <a:buFont typeface="Arial"/>
              <a:buNone/>
              <a:defRPr/>
            </a:lvl5pPr>
            <a:lvl6pPr marL="0" lvl="5" indent="0" algn="r" rtl="0">
              <a:buClr>
                <a:schemeClr val="dk2"/>
              </a:buClr>
              <a:buSzPts val="1000"/>
              <a:buFont typeface="Arial"/>
              <a:buNone/>
              <a:defRPr/>
            </a:lvl6pPr>
            <a:lvl7pPr marL="0" lvl="6" indent="0" algn="r" rtl="0">
              <a:buClr>
                <a:schemeClr val="dk2"/>
              </a:buClr>
              <a:buSzPts val="1000"/>
              <a:buFont typeface="Arial"/>
              <a:buNone/>
              <a:defRPr/>
            </a:lvl7pPr>
            <a:lvl8pPr marL="0" lvl="7" indent="0" algn="r" rtl="0">
              <a:buClr>
                <a:schemeClr val="dk2"/>
              </a:buClr>
              <a:buSzPts val="1000"/>
              <a:buFont typeface="Arial"/>
              <a:buNone/>
              <a:defRPr/>
            </a:lvl8pPr>
            <a:lvl9pPr marL="0" lvl="8" indent="0" algn="r" rtl="0">
              <a:buClr>
                <a:schemeClr val="dk2"/>
              </a:buClr>
              <a:buSzPts val="10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redalyc.org/pdf/4975/497552357008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591" y="-85060"/>
            <a:ext cx="9271592" cy="524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992EE4E-32A2-4759-8A34-A1AC1ADC4239}"/>
              </a:ext>
            </a:extLst>
          </p:cNvPr>
          <p:cNvSpPr txBox="1"/>
          <p:nvPr/>
        </p:nvSpPr>
        <p:spPr>
          <a:xfrm>
            <a:off x="2296633" y="4051005"/>
            <a:ext cx="2796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Narrar la ciencia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3571301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7FBBD4D-D2AC-4BCB-9716-C25CFF8ABEFE}"/>
              </a:ext>
            </a:extLst>
          </p:cNvPr>
          <p:cNvSpPr/>
          <p:nvPr/>
        </p:nvSpPr>
        <p:spPr>
          <a:xfrm>
            <a:off x="7836195" y="4114800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21" name="Google Shape;521;p66"/>
          <p:cNvGrpSpPr/>
          <p:nvPr/>
        </p:nvGrpSpPr>
        <p:grpSpPr>
          <a:xfrm>
            <a:off x="3195351" y="641402"/>
            <a:ext cx="5788188" cy="3324825"/>
            <a:chOff x="1051992" y="2128930"/>
            <a:chExt cx="7717584" cy="4433100"/>
          </a:xfrm>
        </p:grpSpPr>
        <p:sp>
          <p:nvSpPr>
            <p:cNvPr id="522" name="Google Shape;522;p66"/>
            <p:cNvSpPr txBox="1"/>
            <p:nvPr/>
          </p:nvSpPr>
          <p:spPr>
            <a:xfrm>
              <a:off x="1936176" y="2128930"/>
              <a:ext cx="6833400" cy="443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b="1"/>
                <a:t>Defina qué quiere comunicar y a quién</a:t>
              </a:r>
              <a:endParaRPr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Selec</a:t>
              </a:r>
              <a:r>
                <a:rPr lang="es" b="1"/>
                <a:t>cione aspectos formales que requieren ser comunicados</a:t>
              </a:r>
              <a:r>
                <a:rPr lang="e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b="1"/>
                <a:t>Enlace aspectos científicos con símbolos cotidianos. </a:t>
              </a:r>
              <a:endParaRPr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b="1"/>
                <a:t>Use metáforas y analogías. </a:t>
              </a:r>
              <a:endParaRPr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b="1"/>
                <a:t>Haga preguntas retóricas</a:t>
              </a:r>
              <a:r>
                <a:rPr lang="e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 </a:t>
              </a:r>
              <a:r>
                <a:rPr lang="es" b="1"/>
                <a:t>oraciones cortas.</a:t>
              </a:r>
              <a:endParaRPr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b="1"/>
                <a:t>Haga un guiño a sus pares </a:t>
              </a:r>
              <a:r>
                <a:rPr lang="e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(su tribu también es su audiencia)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3" name="Google Shape;523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92211" y="2140697"/>
              <a:ext cx="768643" cy="511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67534" y="2878590"/>
              <a:ext cx="768643" cy="511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92211" y="3626073"/>
              <a:ext cx="768643" cy="511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51992" y="4106175"/>
              <a:ext cx="768643" cy="511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5598" y="4695459"/>
              <a:ext cx="768643" cy="511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51992" y="5305059"/>
              <a:ext cx="768643" cy="511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51992" y="5822678"/>
              <a:ext cx="768643" cy="5114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0" name="Google Shape;530;p66"/>
          <p:cNvSpPr txBox="1"/>
          <p:nvPr/>
        </p:nvSpPr>
        <p:spPr>
          <a:xfrm>
            <a:off x="187835" y="292787"/>
            <a:ext cx="381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/>
              <a:t>Algunos tips para narrar la ciencia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66"/>
          <p:cNvSpPr/>
          <p:nvPr/>
        </p:nvSpPr>
        <p:spPr>
          <a:xfrm>
            <a:off x="4094390" y="4230918"/>
            <a:ext cx="3964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Siéntase parte de una historia que vale la pena contar.</a:t>
            </a:r>
            <a:endParaRPr/>
          </a:p>
        </p:txBody>
      </p:sp>
      <p:pic>
        <p:nvPicPr>
          <p:cNvPr id="532" name="Google Shape;532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831" y="3016966"/>
            <a:ext cx="2730689" cy="1833747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54" ky="144987" algn="tl" rotWithShape="0">
              <a:srgbClr val="000000">
                <a:alpha val="29800"/>
              </a:srgbClr>
            </a:outerShdw>
          </a:effectLst>
        </p:spPr>
      </p:pic>
      <p:sp>
        <p:nvSpPr>
          <p:cNvPr id="533" name="Google Shape;533;p66"/>
          <p:cNvSpPr/>
          <p:nvPr/>
        </p:nvSpPr>
        <p:spPr>
          <a:xfrm>
            <a:off x="4032300" y="4161328"/>
            <a:ext cx="4088700" cy="689400"/>
          </a:xfrm>
          <a:prstGeom prst="roundRect">
            <a:avLst>
              <a:gd name="adj" fmla="val 16667"/>
            </a:avLst>
          </a:prstGeom>
          <a:solidFill>
            <a:schemeClr val="accent1">
              <a:alpha val="15690"/>
            </a:schemeClr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6"/>
          <p:cNvSpPr txBox="1"/>
          <p:nvPr/>
        </p:nvSpPr>
        <p:spPr>
          <a:xfrm>
            <a:off x="4427984" y="3003798"/>
            <a:ext cx="3456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Algunos ejemplos…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04CEBF9-2BC3-4F1C-8D29-2580AE190F17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7"/>
          <p:cNvSpPr/>
          <p:nvPr/>
        </p:nvSpPr>
        <p:spPr>
          <a:xfrm>
            <a:off x="104361" y="2734570"/>
            <a:ext cx="4572000" cy="15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Doctor de Ciencias Bioquímicas de la Universidad Nacional de La Plata, Investigador del CONICET y Profesor Titular de la Universidad Nacional de Quilmes. Desde 1984 estudia interacciones entre plantas y microorganismos </a:t>
            </a:r>
            <a:endParaRPr/>
          </a:p>
        </p:txBody>
      </p:sp>
      <p:sp>
        <p:nvSpPr>
          <p:cNvPr id="360" name="Google Shape;360;p47"/>
          <p:cNvSpPr/>
          <p:nvPr/>
        </p:nvSpPr>
        <p:spPr>
          <a:xfrm>
            <a:off x="125254" y="2361101"/>
            <a:ext cx="126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Luis G. Wall</a:t>
            </a:r>
            <a:endParaRPr/>
          </a:p>
        </p:txBody>
      </p:sp>
      <p:pic>
        <p:nvPicPr>
          <p:cNvPr id="361" name="Google Shape;361;p47"/>
          <p:cNvPicPr preferRelativeResize="0"/>
          <p:nvPr/>
        </p:nvPicPr>
        <p:blipFill rotWithShape="1">
          <a:blip r:embed="rId3">
            <a:alphaModFix/>
          </a:blip>
          <a:srcRect l="48110" t="30677" r="22594" b="18082"/>
          <a:stretch/>
        </p:blipFill>
        <p:spPr>
          <a:xfrm>
            <a:off x="4676361" y="1859766"/>
            <a:ext cx="4464496" cy="3294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8"/>
          <p:cNvPicPr preferRelativeResize="0"/>
          <p:nvPr/>
        </p:nvPicPr>
        <p:blipFill rotWithShape="1">
          <a:blip r:embed="rId3">
            <a:alphaModFix/>
          </a:blip>
          <a:srcRect l="22593" t="8003" r="25905" b="5476"/>
          <a:stretch/>
        </p:blipFill>
        <p:spPr>
          <a:xfrm>
            <a:off x="-180528" y="-10448"/>
            <a:ext cx="5544616" cy="3929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8"/>
          <p:cNvPicPr preferRelativeResize="0"/>
          <p:nvPr/>
        </p:nvPicPr>
        <p:blipFill rotWithShape="1">
          <a:blip r:embed="rId4">
            <a:alphaModFix/>
          </a:blip>
          <a:srcRect l="23538" t="9683" r="41496" b="13037"/>
          <a:stretch/>
        </p:blipFill>
        <p:spPr>
          <a:xfrm>
            <a:off x="5076056" y="141479"/>
            <a:ext cx="3888432" cy="36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8"/>
          <p:cNvPicPr preferRelativeResize="0"/>
          <p:nvPr/>
        </p:nvPicPr>
        <p:blipFill rotWithShape="1">
          <a:blip r:embed="rId5">
            <a:alphaModFix/>
          </a:blip>
          <a:srcRect l="19288" t="10516" r="35824" b="5485"/>
          <a:stretch/>
        </p:blipFill>
        <p:spPr>
          <a:xfrm>
            <a:off x="3559123" y="2571748"/>
            <a:ext cx="2961600" cy="23381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E4ABF74-0BD0-4E91-878C-7C0677F3DC98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C3DF925-72A8-44DD-B26F-D743A61E4A64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75" name="Google Shape;375;p49"/>
          <p:cNvPicPr preferRelativeResize="0"/>
          <p:nvPr/>
        </p:nvPicPr>
        <p:blipFill rotWithShape="1">
          <a:blip r:embed="rId3">
            <a:alphaModFix/>
          </a:blip>
          <a:srcRect l="3697" t="10523" r="37239" b="13879"/>
          <a:stretch/>
        </p:blipFill>
        <p:spPr>
          <a:xfrm>
            <a:off x="143000" y="0"/>
            <a:ext cx="9001000" cy="4860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CD6BCA05-3F47-4C48-A4AB-AB8FF01CCFAC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80" name="Google Shape;380;p50"/>
          <p:cNvPicPr preferRelativeResize="0"/>
          <p:nvPr/>
        </p:nvPicPr>
        <p:blipFill rotWithShape="1">
          <a:blip r:embed="rId3">
            <a:alphaModFix/>
          </a:blip>
          <a:srcRect l="39133" t="46638" r="8897" b="7161"/>
          <a:stretch/>
        </p:blipFill>
        <p:spPr>
          <a:xfrm>
            <a:off x="251520" y="584161"/>
            <a:ext cx="8480356" cy="318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0"/>
          <p:cNvPicPr preferRelativeResize="0"/>
          <p:nvPr/>
        </p:nvPicPr>
        <p:blipFill rotWithShape="1">
          <a:blip r:embed="rId4">
            <a:alphaModFix/>
          </a:blip>
          <a:srcRect l="20231" t="18923" r="35826" b="19757"/>
          <a:stretch/>
        </p:blipFill>
        <p:spPr>
          <a:xfrm>
            <a:off x="423246" y="120215"/>
            <a:ext cx="8136904" cy="4790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" name="Google Shape;382;p50"/>
          <p:cNvCxnSpPr/>
          <p:nvPr/>
        </p:nvCxnSpPr>
        <p:spPr>
          <a:xfrm>
            <a:off x="2627784" y="1653648"/>
            <a:ext cx="5040600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3" name="Google Shape;383;p50"/>
          <p:cNvCxnSpPr/>
          <p:nvPr/>
        </p:nvCxnSpPr>
        <p:spPr>
          <a:xfrm>
            <a:off x="611560" y="1923678"/>
            <a:ext cx="7704900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4" name="Google Shape;384;p50"/>
          <p:cNvCxnSpPr/>
          <p:nvPr/>
        </p:nvCxnSpPr>
        <p:spPr>
          <a:xfrm>
            <a:off x="611560" y="2193708"/>
            <a:ext cx="7704900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5" name="Google Shape;385;p50"/>
          <p:cNvCxnSpPr/>
          <p:nvPr/>
        </p:nvCxnSpPr>
        <p:spPr>
          <a:xfrm>
            <a:off x="611560" y="2463738"/>
            <a:ext cx="7704900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6" name="Google Shape;386;p50"/>
          <p:cNvCxnSpPr/>
          <p:nvPr/>
        </p:nvCxnSpPr>
        <p:spPr>
          <a:xfrm>
            <a:off x="611560" y="2733768"/>
            <a:ext cx="7704900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7" name="Google Shape;387;p50"/>
          <p:cNvCxnSpPr/>
          <p:nvPr/>
        </p:nvCxnSpPr>
        <p:spPr>
          <a:xfrm>
            <a:off x="611560" y="3003798"/>
            <a:ext cx="7704900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8" name="Google Shape;388;p50"/>
          <p:cNvCxnSpPr/>
          <p:nvPr/>
        </p:nvCxnSpPr>
        <p:spPr>
          <a:xfrm>
            <a:off x="611560" y="3273828"/>
            <a:ext cx="4464600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9" name="Google Shape;389;p50"/>
          <p:cNvCxnSpPr/>
          <p:nvPr/>
        </p:nvCxnSpPr>
        <p:spPr>
          <a:xfrm>
            <a:off x="3851920" y="4353948"/>
            <a:ext cx="4464600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0" name="Google Shape;390;p50"/>
          <p:cNvCxnSpPr/>
          <p:nvPr/>
        </p:nvCxnSpPr>
        <p:spPr>
          <a:xfrm>
            <a:off x="611560" y="4623978"/>
            <a:ext cx="7056900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6124" y="141480"/>
            <a:ext cx="2702143" cy="404915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1"/>
          <p:cNvSpPr txBox="1"/>
          <p:nvPr/>
        </p:nvSpPr>
        <p:spPr>
          <a:xfrm>
            <a:off x="3209246" y="4190638"/>
            <a:ext cx="2295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Editorial Review, 2002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BD90CCA-A537-43E9-8CDD-2D03FD7F01E0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A0E0C483-9561-4841-9088-352D6C8DBE4E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01" name="Google Shape;401;p52"/>
          <p:cNvPicPr preferRelativeResize="0"/>
          <p:nvPr/>
        </p:nvPicPr>
        <p:blipFill rotWithShape="1">
          <a:blip r:embed="rId3">
            <a:alphaModFix/>
          </a:blip>
          <a:srcRect l="18037" t="37853" r="51940" b="51254"/>
          <a:stretch/>
        </p:blipFill>
        <p:spPr>
          <a:xfrm>
            <a:off x="251520" y="28676"/>
            <a:ext cx="7056784" cy="108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1084684"/>
            <a:ext cx="2807208" cy="158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4088" y="1221600"/>
            <a:ext cx="2671801" cy="375988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2"/>
          <p:cNvSpPr/>
          <p:nvPr/>
        </p:nvSpPr>
        <p:spPr>
          <a:xfrm>
            <a:off x="804866" y="4442961"/>
            <a:ext cx="4572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Plants, bacteria, fungi, my wife, the cook and her lover</a:t>
            </a:r>
            <a:endParaRPr sz="20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52"/>
          <p:cNvSpPr txBox="1"/>
          <p:nvPr/>
        </p:nvSpPr>
        <p:spPr>
          <a:xfrm>
            <a:off x="3887188" y="3901811"/>
            <a:ext cx="1584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Siglo XXI Editores, 2005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3"/>
          <p:cNvPicPr preferRelativeResize="0"/>
          <p:nvPr/>
        </p:nvPicPr>
        <p:blipFill rotWithShape="1">
          <a:blip r:embed="rId3">
            <a:alphaModFix/>
          </a:blip>
          <a:srcRect l="17347" t="18500" r="3513" b="15545"/>
          <a:stretch/>
        </p:blipFill>
        <p:spPr>
          <a:xfrm>
            <a:off x="85060" y="914399"/>
            <a:ext cx="9058940" cy="3302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1" name="Google Shape;411;p53"/>
          <p:cNvCxnSpPr/>
          <p:nvPr/>
        </p:nvCxnSpPr>
        <p:spPr>
          <a:xfrm>
            <a:off x="719550" y="527440"/>
            <a:ext cx="7704900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2" name="Google Shape;412;p53"/>
          <p:cNvCxnSpPr>
            <a:cxnSpLocks/>
          </p:cNvCxnSpPr>
          <p:nvPr/>
        </p:nvCxnSpPr>
        <p:spPr>
          <a:xfrm>
            <a:off x="2162446" y="1915603"/>
            <a:ext cx="6620047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3" name="Google Shape;413;p53"/>
          <p:cNvCxnSpPr/>
          <p:nvPr/>
        </p:nvCxnSpPr>
        <p:spPr>
          <a:xfrm>
            <a:off x="4067944" y="4029912"/>
            <a:ext cx="4032300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4" name="Google Shape;414;p53"/>
          <p:cNvCxnSpPr/>
          <p:nvPr/>
        </p:nvCxnSpPr>
        <p:spPr>
          <a:xfrm>
            <a:off x="2162446" y="2115065"/>
            <a:ext cx="1368300" cy="0"/>
          </a:xfrm>
          <a:prstGeom prst="straightConnector1">
            <a:avLst/>
          </a:prstGeom>
          <a:noFill/>
          <a:ln w="571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C8D62D47-88BD-40A5-94D2-28057E08BFB7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AB5C9410-FAB7-4035-92A8-6EF093A25983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19" name="Google Shape;419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0133" y="1653648"/>
            <a:ext cx="2710885" cy="210614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4"/>
          <p:cNvSpPr/>
          <p:nvPr/>
        </p:nvSpPr>
        <p:spPr>
          <a:xfrm>
            <a:off x="5360133" y="3867894"/>
            <a:ext cx="3818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Telescopio espacial James Webb</a:t>
            </a:r>
            <a:endParaRPr sz="1800" b="1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54"/>
          <p:cNvPicPr preferRelativeResize="0"/>
          <p:nvPr/>
        </p:nvPicPr>
        <p:blipFill rotWithShape="1">
          <a:blip r:embed="rId4">
            <a:alphaModFix/>
          </a:blip>
          <a:srcRect l="7939" t="16535" r="8490" b="10620"/>
          <a:stretch/>
        </p:blipFill>
        <p:spPr>
          <a:xfrm>
            <a:off x="380805" y="569209"/>
            <a:ext cx="4033682" cy="148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4"/>
          <p:cNvPicPr preferRelativeResize="0"/>
          <p:nvPr/>
        </p:nvPicPr>
        <p:blipFill rotWithShape="1">
          <a:blip r:embed="rId5">
            <a:alphaModFix/>
          </a:blip>
          <a:srcRect l="10152" t="15549" r="38933" b="13579"/>
          <a:stretch/>
        </p:blipFill>
        <p:spPr>
          <a:xfrm>
            <a:off x="376748" y="1840787"/>
            <a:ext cx="4680520" cy="274726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4"/>
          <p:cNvSpPr txBox="1"/>
          <p:nvPr/>
        </p:nvSpPr>
        <p:spPr>
          <a:xfrm>
            <a:off x="6802321" y="363700"/>
            <a:ext cx="1008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/>
          <p:nvPr/>
        </p:nvSpPr>
        <p:spPr>
          <a:xfrm>
            <a:off x="-578386" y="3140830"/>
            <a:ext cx="6665100" cy="1010400"/>
          </a:xfrm>
          <a:prstGeom prst="rect">
            <a:avLst/>
          </a:prstGeom>
          <a:solidFill>
            <a:schemeClr val="accent1">
              <a:alpha val="317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35" descr="C:\Users\ybriceno\Desktop\impensable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1143" y="1663968"/>
            <a:ext cx="3172857" cy="353503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5"/>
          <p:cNvSpPr txBox="1"/>
          <p:nvPr/>
        </p:nvSpPr>
        <p:spPr>
          <a:xfrm>
            <a:off x="468217" y="755868"/>
            <a:ext cx="45720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Abstracto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Objetivo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Pretensión de alejarse del conflicto humano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Atemporal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Impersonal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Universal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Exigencia discursiva: precisión, literal, formal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5"/>
          <p:cNvSpPr txBox="1"/>
          <p:nvPr/>
        </p:nvSpPr>
        <p:spPr>
          <a:xfrm>
            <a:off x="3371221" y="237009"/>
            <a:ext cx="436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pensamiento lógico - científico 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5"/>
          <p:cNvSpPr txBox="1"/>
          <p:nvPr/>
        </p:nvSpPr>
        <p:spPr>
          <a:xfrm>
            <a:off x="928171" y="3168914"/>
            <a:ext cx="4886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“… el discurso científico… elimina todo elemento accesorio en la presentación de la información o de toda expresión que permita establecer alguna forma de relación con el interlocutor” (Soto, 2004).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5"/>
          <p:cNvSpPr txBox="1"/>
          <p:nvPr/>
        </p:nvSpPr>
        <p:spPr>
          <a:xfrm>
            <a:off x="1638759" y="4179187"/>
            <a:ext cx="4886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https://www.redalyc.org/pdf/4975/497552357008.pdf</a:t>
            </a:r>
            <a:r>
              <a:rPr lang="e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5"/>
          <p:cNvSpPr txBox="1"/>
          <p:nvPr/>
        </p:nvSpPr>
        <p:spPr>
          <a:xfrm>
            <a:off x="971600" y="3381840"/>
            <a:ext cx="7344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 to communicate to the non-specialist community the power of a new telescope and its impact on astronomy.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6751" y="843558"/>
            <a:ext cx="2710885" cy="21061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9EB9BD2-D849-4C3E-A8EF-559B75CC93E3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6"/>
          <p:cNvPicPr preferRelativeResize="0"/>
          <p:nvPr/>
        </p:nvPicPr>
        <p:blipFill rotWithShape="1">
          <a:blip r:embed="rId3">
            <a:alphaModFix/>
          </a:blip>
          <a:srcRect l="4980" t="7242" r="28343" b="5398"/>
          <a:stretch/>
        </p:blipFill>
        <p:spPr>
          <a:xfrm>
            <a:off x="467544" y="195486"/>
            <a:ext cx="4924238" cy="302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6"/>
          <p:cNvPicPr preferRelativeResize="0"/>
          <p:nvPr/>
        </p:nvPicPr>
        <p:blipFill rotWithShape="1">
          <a:blip r:embed="rId4">
            <a:alphaModFix/>
          </a:blip>
          <a:srcRect l="36165" t="19485" r="10705" b="13575"/>
          <a:stretch/>
        </p:blipFill>
        <p:spPr>
          <a:xfrm>
            <a:off x="3995936" y="1113588"/>
            <a:ext cx="4680520" cy="248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6"/>
          <p:cNvPicPr preferRelativeResize="0"/>
          <p:nvPr/>
        </p:nvPicPr>
        <p:blipFill rotWithShape="1">
          <a:blip r:embed="rId5">
            <a:alphaModFix/>
          </a:blip>
          <a:srcRect l="9046" t="20470" r="38929" b="13579"/>
          <a:stretch/>
        </p:blipFill>
        <p:spPr>
          <a:xfrm>
            <a:off x="179512" y="3219822"/>
            <a:ext cx="3527282" cy="18855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B32FB3E-B6F8-4360-88C3-CDCFDCA468A4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62"/>
          <p:cNvPicPr preferRelativeResize="0"/>
          <p:nvPr/>
        </p:nvPicPr>
        <p:blipFill rotWithShape="1">
          <a:blip r:embed="rId3">
            <a:alphaModFix/>
          </a:blip>
          <a:srcRect l="16796" t="20467" r="18453" b="8660"/>
          <a:stretch/>
        </p:blipFill>
        <p:spPr>
          <a:xfrm>
            <a:off x="395536" y="303498"/>
            <a:ext cx="8424938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2"/>
          <p:cNvSpPr/>
          <p:nvPr/>
        </p:nvSpPr>
        <p:spPr>
          <a:xfrm>
            <a:off x="3086940" y="4536652"/>
            <a:ext cx="360000" cy="324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62"/>
          <p:cNvSpPr txBox="1"/>
          <p:nvPr/>
        </p:nvSpPr>
        <p:spPr>
          <a:xfrm>
            <a:off x="3500226" y="4536652"/>
            <a:ext cx="419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Conexión estratégica con públicos amplios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62"/>
          <p:cNvSpPr/>
          <p:nvPr/>
        </p:nvSpPr>
        <p:spPr>
          <a:xfrm>
            <a:off x="683568" y="4489615"/>
            <a:ext cx="360000" cy="324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62"/>
          <p:cNvSpPr/>
          <p:nvPr/>
        </p:nvSpPr>
        <p:spPr>
          <a:xfrm>
            <a:off x="1096854" y="4536652"/>
            <a:ext cx="1936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Párrafos formales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75B102D-0AE3-4E24-B484-542774653891}"/>
              </a:ext>
            </a:extLst>
          </p:cNvPr>
          <p:cNvSpPr/>
          <p:nvPr/>
        </p:nvSpPr>
        <p:spPr>
          <a:xfrm>
            <a:off x="7836195" y="4114800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244" y="822898"/>
            <a:ext cx="2826915" cy="151077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54" ky="144987" algn="tl" rotWithShape="0">
              <a:srgbClr val="000000">
                <a:alpha val="29800"/>
              </a:srgbClr>
            </a:outerShdw>
          </a:effectLst>
        </p:spPr>
      </p:pic>
      <p:sp>
        <p:nvSpPr>
          <p:cNvPr id="448" name="Google Shape;448;p58"/>
          <p:cNvSpPr txBox="1"/>
          <p:nvPr/>
        </p:nvSpPr>
        <p:spPr>
          <a:xfrm>
            <a:off x="809216" y="2581266"/>
            <a:ext cx="362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personaje: Galileo Galilei</a:t>
            </a:r>
            <a:endParaRPr/>
          </a:p>
        </p:txBody>
      </p:sp>
      <p:sp>
        <p:nvSpPr>
          <p:cNvPr id="449" name="Google Shape;449;p58"/>
          <p:cNvSpPr/>
          <p:nvPr/>
        </p:nvSpPr>
        <p:spPr>
          <a:xfrm>
            <a:off x="314317" y="2900773"/>
            <a:ext cx="4572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emoción de observar por un telescopio. ¿Qué habrá pensado Galileo Galilei cuando observó por primera vez el cielo?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8"/>
          <p:cNvSpPr/>
          <p:nvPr/>
        </p:nvSpPr>
        <p:spPr>
          <a:xfrm>
            <a:off x="326825" y="2902986"/>
            <a:ext cx="4104600" cy="858600"/>
          </a:xfrm>
          <a:prstGeom prst="roundRect">
            <a:avLst>
              <a:gd name="adj" fmla="val 16667"/>
            </a:avLst>
          </a:prstGeom>
          <a:solidFill>
            <a:schemeClr val="accent1">
              <a:alpha val="2588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06390">
            <a:off x="6083282" y="1201982"/>
            <a:ext cx="1710708" cy="128303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54" ky="144987" algn="tl" rotWithShape="0">
              <a:srgbClr val="000000">
                <a:alpha val="29800"/>
              </a:srgbClr>
            </a:outerShdw>
          </a:effectLst>
        </p:spPr>
      </p:pic>
      <p:sp>
        <p:nvSpPr>
          <p:cNvPr id="452" name="Google Shape;452;p58"/>
          <p:cNvSpPr txBox="1"/>
          <p:nvPr/>
        </p:nvSpPr>
        <p:spPr>
          <a:xfrm>
            <a:off x="4886335" y="335925"/>
            <a:ext cx="4104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Telescopio: como la capacidad de algunos animales que tienen los ojos muy abiertos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58"/>
          <p:cNvSpPr txBox="1"/>
          <p:nvPr/>
        </p:nvSpPr>
        <p:spPr>
          <a:xfrm rot="561175">
            <a:off x="6021360" y="2458513"/>
            <a:ext cx="2815124" cy="27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infoanimales.com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58"/>
          <p:cNvSpPr txBox="1"/>
          <p:nvPr/>
        </p:nvSpPr>
        <p:spPr>
          <a:xfrm rot="-254850">
            <a:off x="2527086" y="2111160"/>
            <a:ext cx="2171063" cy="24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contrainfo.com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58"/>
          <p:cNvSpPr txBox="1"/>
          <p:nvPr/>
        </p:nvSpPr>
        <p:spPr>
          <a:xfrm>
            <a:off x="7399275" y="1"/>
            <a:ext cx="360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Metáforas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7009" y="3373636"/>
            <a:ext cx="1680900" cy="1892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57" name="Google Shape;457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3524" y="3252521"/>
            <a:ext cx="1533022" cy="858492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8"/>
          <p:cNvSpPr txBox="1"/>
          <p:nvPr/>
        </p:nvSpPr>
        <p:spPr>
          <a:xfrm>
            <a:off x="5892330" y="2561605"/>
            <a:ext cx="140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Tarsio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8"/>
          <p:cNvSpPr txBox="1"/>
          <p:nvPr/>
        </p:nvSpPr>
        <p:spPr>
          <a:xfrm>
            <a:off x="7509924" y="2883216"/>
            <a:ext cx="248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una velita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58"/>
          <p:cNvSpPr txBox="1"/>
          <p:nvPr/>
        </p:nvSpPr>
        <p:spPr>
          <a:xfrm>
            <a:off x="5023525" y="4111025"/>
            <a:ext cx="248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abrir los ojos en una piscina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58"/>
          <p:cNvSpPr txBox="1"/>
          <p:nvPr/>
        </p:nvSpPr>
        <p:spPr>
          <a:xfrm>
            <a:off x="885417" y="154166"/>
            <a:ext cx="430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Estrategias narrativas</a:t>
            </a:r>
            <a:endParaRPr sz="2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7712" y="3875304"/>
            <a:ext cx="1698000" cy="9564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sp>
        <p:nvSpPr>
          <p:cNvPr id="463" name="Google Shape;463;p58"/>
          <p:cNvSpPr txBox="1"/>
          <p:nvPr/>
        </p:nvSpPr>
        <p:spPr>
          <a:xfrm>
            <a:off x="2393328" y="4330900"/>
            <a:ext cx="2154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Hubble como antecedente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3CB3CEA-789D-448C-B2CF-475FA37BDAA3}"/>
              </a:ext>
            </a:extLst>
          </p:cNvPr>
          <p:cNvSpPr/>
          <p:nvPr/>
        </p:nvSpPr>
        <p:spPr>
          <a:xfrm>
            <a:off x="7836195" y="4114800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8" name="Google Shape;468;p59"/>
          <p:cNvSpPr txBox="1"/>
          <p:nvPr/>
        </p:nvSpPr>
        <p:spPr>
          <a:xfrm>
            <a:off x="395536" y="465516"/>
            <a:ext cx="7272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magic of the first paragraph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59"/>
          <p:cNvSpPr/>
          <p:nvPr/>
        </p:nvSpPr>
        <p:spPr>
          <a:xfrm>
            <a:off x="1187624" y="1314627"/>
            <a:ext cx="6984900" cy="27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Você, leitor, já teve a experiência de observar um objeto no céu através de um telescópio? É uma experiência transformadora, que nos faz enxergar o Universo de uma maneira diferente. Eu nem consigo imaginar o que Galileu Galilei sentiu quando viu, pela primeira vez, as crateras da Lua ou os satélites de Júpiter. A primeira pessoa na história da humanidade a observar essas características de nosso Sistema Solar.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61"/>
          <p:cNvPicPr preferRelativeResize="0"/>
          <p:nvPr/>
        </p:nvPicPr>
        <p:blipFill rotWithShape="1">
          <a:blip r:embed="rId3">
            <a:alphaModFix/>
          </a:blip>
          <a:srcRect l="17898" t="23423" r="4617" b="13576"/>
          <a:stretch/>
        </p:blipFill>
        <p:spPr>
          <a:xfrm>
            <a:off x="395536" y="195486"/>
            <a:ext cx="7776863" cy="266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61"/>
          <p:cNvPicPr preferRelativeResize="0"/>
          <p:nvPr/>
        </p:nvPicPr>
        <p:blipFill rotWithShape="1">
          <a:blip r:embed="rId4">
            <a:alphaModFix/>
          </a:blip>
          <a:srcRect l="17901" t="26375" r="2959" b="11609"/>
          <a:stretch/>
        </p:blipFill>
        <p:spPr>
          <a:xfrm>
            <a:off x="539553" y="2883179"/>
            <a:ext cx="6840761" cy="22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626BC63-3E53-472E-8AC9-2E71630B0493}"/>
              </a:ext>
            </a:extLst>
          </p:cNvPr>
          <p:cNvSpPr/>
          <p:nvPr/>
        </p:nvSpPr>
        <p:spPr>
          <a:xfrm>
            <a:off x="7836195" y="4114800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0"/>
          <p:cNvSpPr/>
          <p:nvPr/>
        </p:nvSpPr>
        <p:spPr>
          <a:xfrm>
            <a:off x="767036" y="1005576"/>
            <a:ext cx="7356238" cy="378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Pense </a:t>
            </a:r>
            <a:r>
              <a:rPr lang="es" sz="2000" b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como os animais noturnos possuem olhos tão grandes </a:t>
            </a:r>
            <a:r>
              <a:rPr lang="es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— para poder enxergar outros animais e objetos pouco iluminados na escuridão. </a:t>
            </a:r>
            <a:r>
              <a:rPr lang="es" sz="2000" b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 ideia de grandes telescópios </a:t>
            </a:r>
            <a:r>
              <a:rPr lang="es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é a mesma: ver objetos fracos e distantes. Para se ter uma ideia, </a:t>
            </a:r>
            <a:r>
              <a:rPr lang="es" sz="2000" b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imagine uma vela, que quanto mais distante menos brilhante parece</a:t>
            </a:r>
            <a:r>
              <a:rPr lang="es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 Com nossos </a:t>
            </a:r>
            <a:r>
              <a:rPr lang="es" sz="2000" b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telescópios modernos, podemos ver o equivalente a uma vela </a:t>
            </a:r>
            <a:r>
              <a:rPr lang="es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acesa na superfície da Lua!</a:t>
            </a:r>
            <a:endParaRPr dirty="0"/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Infelizmente, há muitas dificuldades técnicas que devemos enfrentar. Uma das principais é nossa atmosfera. </a:t>
            </a:r>
            <a:r>
              <a:rPr lang="es" sz="2000" b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Imaginem que estão no fundo de uma piscina olhando para alguém que está fora d'água.</a:t>
            </a:r>
            <a:r>
              <a:rPr lang="es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Nossa atmosfera tem um efeito semelhante: as imagens são um pouco borradas, o que atrapalha bastante o estudo científico dos astros.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60"/>
          <p:cNvSpPr txBox="1"/>
          <p:nvPr/>
        </p:nvSpPr>
        <p:spPr>
          <a:xfrm>
            <a:off x="251520" y="249492"/>
            <a:ext cx="41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Metaphors, examples, images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1A798D6-2E8C-43D8-A2B7-EAF6874B1C7A}"/>
              </a:ext>
            </a:extLst>
          </p:cNvPr>
          <p:cNvSpPr/>
          <p:nvPr/>
        </p:nvSpPr>
        <p:spPr>
          <a:xfrm>
            <a:off x="7836195" y="4114800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3"/>
          <p:cNvSpPr/>
          <p:nvPr/>
        </p:nvSpPr>
        <p:spPr>
          <a:xfrm>
            <a:off x="539552" y="573528"/>
            <a:ext cx="8136900" cy="17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Telescópios como o Hubble e o James Webb são os nossos olhos para o Universo. Os avanços tecnológicos, criando “olhos” cada vez melhores e mais potentes, nos permitem descobrir novos segredos cósmicos. Se hoje observamos novos fenômenos, misteriosos talvez, em breve conheceremos melhor como se formam e evoluem os astros desde o Big Bang até o presente. Os próximos anos são promissores para aqueles que desejam se aventurar na Astronomia, graças aos avanços tecnológicos e a construção de telescópios cada vez mais potentes.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63"/>
          <p:cNvSpPr txBox="1"/>
          <p:nvPr/>
        </p:nvSpPr>
        <p:spPr>
          <a:xfrm>
            <a:off x="4355976" y="2877710"/>
            <a:ext cx="4176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end could be better if: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back to Galileo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back to the methapor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63"/>
          <p:cNvSpPr txBox="1"/>
          <p:nvPr/>
        </p:nvSpPr>
        <p:spPr>
          <a:xfrm>
            <a:off x="1691680" y="3189334"/>
            <a:ext cx="216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63"/>
          <p:cNvSpPr/>
          <p:nvPr/>
        </p:nvSpPr>
        <p:spPr>
          <a:xfrm>
            <a:off x="2519772" y="3507927"/>
            <a:ext cx="1584300" cy="27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63"/>
          <p:cNvSpPr txBox="1"/>
          <p:nvPr/>
        </p:nvSpPr>
        <p:spPr>
          <a:xfrm>
            <a:off x="958314" y="112283"/>
            <a:ext cx="158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end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27A2DA6-6E2E-4BFC-A0EF-B33ADA81E55A}"/>
              </a:ext>
            </a:extLst>
          </p:cNvPr>
          <p:cNvSpPr/>
          <p:nvPr/>
        </p:nvSpPr>
        <p:spPr>
          <a:xfrm>
            <a:off x="7836195" y="4114800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4"/>
          <p:cNvSpPr txBox="1">
            <a:spLocks noGrp="1"/>
          </p:cNvSpPr>
          <p:nvPr>
            <p:ph type="title"/>
          </p:nvPr>
        </p:nvSpPr>
        <p:spPr>
          <a:xfrm>
            <a:off x="213646" y="4080271"/>
            <a:ext cx="2721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3703"/>
              <a:buNone/>
            </a:pPr>
            <a:r>
              <a:rPr lang="es"/>
              <a:t>La ciencia narrada</a:t>
            </a:r>
            <a:endParaRPr/>
          </a:p>
        </p:txBody>
      </p:sp>
      <p:pic>
        <p:nvPicPr>
          <p:cNvPr id="506" name="Google Shape;506;p64"/>
          <p:cNvPicPr preferRelativeResize="0"/>
          <p:nvPr/>
        </p:nvPicPr>
        <p:blipFill rotWithShape="1">
          <a:blip r:embed="rId3">
            <a:alphaModFix/>
          </a:blip>
          <a:srcRect l="6860" t="17551" r="31162" b="3985"/>
          <a:stretch/>
        </p:blipFill>
        <p:spPr>
          <a:xfrm>
            <a:off x="2765460" y="603397"/>
            <a:ext cx="6378540" cy="4540103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4"/>
          <p:cNvSpPr txBox="1"/>
          <p:nvPr/>
        </p:nvSpPr>
        <p:spPr>
          <a:xfrm>
            <a:off x="404037" y="3408019"/>
            <a:ext cx="457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@hectorrago</a:t>
            </a:r>
            <a:endParaRPr/>
          </a:p>
        </p:txBody>
      </p:sp>
      <p:pic>
        <p:nvPicPr>
          <p:cNvPr id="508" name="Google Shape;508;p64"/>
          <p:cNvPicPr preferRelativeResize="0"/>
          <p:nvPr/>
        </p:nvPicPr>
        <p:blipFill rotWithShape="1">
          <a:blip r:embed="rId4">
            <a:alphaModFix/>
          </a:blip>
          <a:srcRect l="22559" t="7707" r="31625" b="24325"/>
          <a:stretch/>
        </p:blipFill>
        <p:spPr>
          <a:xfrm>
            <a:off x="0" y="824701"/>
            <a:ext cx="2584964" cy="215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4"/>
          <p:cNvSpPr txBox="1"/>
          <p:nvPr/>
        </p:nvSpPr>
        <p:spPr>
          <a:xfrm>
            <a:off x="6591621" y="85300"/>
            <a:ext cx="1008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64"/>
          <p:cNvSpPr/>
          <p:nvPr/>
        </p:nvSpPr>
        <p:spPr>
          <a:xfrm>
            <a:off x="6434504" y="234391"/>
            <a:ext cx="1019700" cy="810000"/>
          </a:xfrm>
          <a:prstGeom prst="ellipse">
            <a:avLst/>
          </a:prstGeom>
          <a:solidFill>
            <a:schemeClr val="accent1">
              <a:alpha val="1569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E6F9307-6C17-4363-97A2-8DD02317A418}"/>
              </a:ext>
            </a:extLst>
          </p:cNvPr>
          <p:cNvSpPr/>
          <p:nvPr/>
        </p:nvSpPr>
        <p:spPr>
          <a:xfrm>
            <a:off x="7836195" y="4114800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1485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6" descr="20M * Día Internacional de la Narración Oral – VozYcuento"/>
          <p:cNvPicPr preferRelativeResize="0"/>
          <p:nvPr/>
        </p:nvPicPr>
        <p:blipFill rotWithShape="1">
          <a:blip r:embed="rId3">
            <a:alphaModFix/>
          </a:blip>
          <a:srcRect l="53255" b="447"/>
          <a:stretch/>
        </p:blipFill>
        <p:spPr>
          <a:xfrm>
            <a:off x="-701748" y="-597356"/>
            <a:ext cx="4855800" cy="4905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6" name="Google Shape;246;p36"/>
          <p:cNvSpPr txBox="1"/>
          <p:nvPr/>
        </p:nvSpPr>
        <p:spPr>
          <a:xfrm>
            <a:off x="4130750" y="573038"/>
            <a:ext cx="5013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pensamiento de la cotidianidad tiene su expresión simbólica directa en la modalidad narrativa de organización de la experiencia.</a:t>
            </a:r>
            <a:endParaRPr/>
          </a:p>
        </p:txBody>
      </p:sp>
      <p:sp>
        <p:nvSpPr>
          <p:cNvPr id="247" name="Google Shape;247;p36"/>
          <p:cNvSpPr txBox="1"/>
          <p:nvPr/>
        </p:nvSpPr>
        <p:spPr>
          <a:xfrm>
            <a:off x="4726173" y="1593598"/>
            <a:ext cx="493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este juego de subjetividades aprendemos a ser personas pertenecientes a una cultura.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6"/>
          <p:cNvSpPr txBox="1"/>
          <p:nvPr/>
        </p:nvSpPr>
        <p:spPr>
          <a:xfrm>
            <a:off x="6220047" y="2655848"/>
            <a:ext cx="493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(Jerome Bruner, 1997).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6"/>
          <p:cNvSpPr txBox="1"/>
          <p:nvPr/>
        </p:nvSpPr>
        <p:spPr>
          <a:xfrm>
            <a:off x="661877" y="4429424"/>
            <a:ext cx="536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pensamiento narrativo</a:t>
            </a:r>
            <a:endParaRPr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A1E9E5F-73C2-4DCD-8B15-87BACB6F0C57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59C80669-7CFA-472C-BC14-94CF6F694C20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8" name="Google Shape;308;p43"/>
          <p:cNvSpPr/>
          <p:nvPr/>
        </p:nvSpPr>
        <p:spPr>
          <a:xfrm>
            <a:off x="294725" y="489523"/>
            <a:ext cx="1512300" cy="91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3"/>
          <p:cNvSpPr/>
          <p:nvPr/>
        </p:nvSpPr>
        <p:spPr>
          <a:xfrm>
            <a:off x="4071189" y="489523"/>
            <a:ext cx="1512300" cy="91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3"/>
          <p:cNvSpPr/>
          <p:nvPr/>
        </p:nvSpPr>
        <p:spPr>
          <a:xfrm>
            <a:off x="2182957" y="489523"/>
            <a:ext cx="1512300" cy="91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43"/>
          <p:cNvSpPr txBox="1"/>
          <p:nvPr/>
        </p:nvSpPr>
        <p:spPr>
          <a:xfrm>
            <a:off x="114705" y="1407625"/>
            <a:ext cx="187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Érase una vez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43"/>
          <p:cNvSpPr txBox="1"/>
          <p:nvPr/>
        </p:nvSpPr>
        <p:spPr>
          <a:xfrm>
            <a:off x="2368001" y="1407625"/>
            <a:ext cx="140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Entonces…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43"/>
          <p:cNvSpPr txBox="1"/>
          <p:nvPr/>
        </p:nvSpPr>
        <p:spPr>
          <a:xfrm>
            <a:off x="4095023" y="1410212"/>
            <a:ext cx="165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finalmente…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43"/>
          <p:cNvSpPr txBox="1"/>
          <p:nvPr/>
        </p:nvSpPr>
        <p:spPr>
          <a:xfrm>
            <a:off x="6449786" y="948575"/>
            <a:ext cx="266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continuará…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43"/>
          <p:cNvSpPr/>
          <p:nvPr/>
        </p:nvSpPr>
        <p:spPr>
          <a:xfrm>
            <a:off x="1796447" y="113459"/>
            <a:ext cx="2060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Algo pasa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43"/>
          <p:cNvSpPr/>
          <p:nvPr/>
        </p:nvSpPr>
        <p:spPr>
          <a:xfrm>
            <a:off x="349086" y="2143675"/>
            <a:ext cx="1512300" cy="91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3"/>
          <p:cNvSpPr/>
          <p:nvPr/>
        </p:nvSpPr>
        <p:spPr>
          <a:xfrm>
            <a:off x="4125550" y="2143675"/>
            <a:ext cx="1512300" cy="91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3"/>
          <p:cNvSpPr/>
          <p:nvPr/>
        </p:nvSpPr>
        <p:spPr>
          <a:xfrm>
            <a:off x="2237318" y="2143675"/>
            <a:ext cx="1512300" cy="91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3"/>
          <p:cNvSpPr txBox="1"/>
          <p:nvPr/>
        </p:nvSpPr>
        <p:spPr>
          <a:xfrm>
            <a:off x="169066" y="3061777"/>
            <a:ext cx="187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Érase una vez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3"/>
          <p:cNvSpPr txBox="1"/>
          <p:nvPr/>
        </p:nvSpPr>
        <p:spPr>
          <a:xfrm>
            <a:off x="2650947" y="3061775"/>
            <a:ext cx="140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Entonces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3"/>
          <p:cNvSpPr txBox="1"/>
          <p:nvPr/>
        </p:nvSpPr>
        <p:spPr>
          <a:xfrm>
            <a:off x="4149384" y="3064363"/>
            <a:ext cx="165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finalmente…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3"/>
          <p:cNvSpPr/>
          <p:nvPr/>
        </p:nvSpPr>
        <p:spPr>
          <a:xfrm>
            <a:off x="598071" y="2524983"/>
            <a:ext cx="432000" cy="324000"/>
          </a:xfrm>
          <a:prstGeom prst="smileyFace">
            <a:avLst>
              <a:gd name="adj" fmla="val 4653"/>
            </a:avLst>
          </a:prstGeom>
          <a:solidFill>
            <a:schemeClr val="accent1">
              <a:alpha val="298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3"/>
          <p:cNvSpPr/>
          <p:nvPr/>
        </p:nvSpPr>
        <p:spPr>
          <a:xfrm>
            <a:off x="1105170" y="2260912"/>
            <a:ext cx="432000" cy="324000"/>
          </a:xfrm>
          <a:prstGeom prst="smileyFace">
            <a:avLst>
              <a:gd name="adj" fmla="val 4653"/>
            </a:avLst>
          </a:prstGeom>
          <a:solidFill>
            <a:schemeClr val="accent1">
              <a:alpha val="298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3"/>
          <p:cNvSpPr/>
          <p:nvPr/>
        </p:nvSpPr>
        <p:spPr>
          <a:xfrm>
            <a:off x="1182519" y="2652455"/>
            <a:ext cx="432000" cy="324000"/>
          </a:xfrm>
          <a:prstGeom prst="smileyFace">
            <a:avLst>
              <a:gd name="adj" fmla="val 4653"/>
            </a:avLst>
          </a:prstGeom>
          <a:solidFill>
            <a:schemeClr val="accent1">
              <a:alpha val="298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3"/>
          <p:cNvSpPr/>
          <p:nvPr/>
        </p:nvSpPr>
        <p:spPr>
          <a:xfrm>
            <a:off x="2483769" y="2260912"/>
            <a:ext cx="509700" cy="341700"/>
          </a:xfrm>
          <a:prstGeom prst="ellipse">
            <a:avLst/>
          </a:prstGeom>
          <a:solidFill>
            <a:schemeClr val="accent1">
              <a:alpha val="588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3"/>
          <p:cNvSpPr/>
          <p:nvPr/>
        </p:nvSpPr>
        <p:spPr>
          <a:xfrm>
            <a:off x="2592489" y="2355679"/>
            <a:ext cx="77400" cy="540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3"/>
          <p:cNvSpPr/>
          <p:nvPr/>
        </p:nvSpPr>
        <p:spPr>
          <a:xfrm>
            <a:off x="2838940" y="2351888"/>
            <a:ext cx="77400" cy="540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8" name="Google Shape;328;p43"/>
          <p:cNvCxnSpPr/>
          <p:nvPr/>
        </p:nvCxnSpPr>
        <p:spPr>
          <a:xfrm>
            <a:off x="2669365" y="2517439"/>
            <a:ext cx="1695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9" name="Google Shape;329;p43"/>
          <p:cNvSpPr/>
          <p:nvPr/>
        </p:nvSpPr>
        <p:spPr>
          <a:xfrm>
            <a:off x="3120785" y="2647874"/>
            <a:ext cx="432000" cy="324000"/>
          </a:xfrm>
          <a:prstGeom prst="smileyFace">
            <a:avLst>
              <a:gd name="adj" fmla="val 4653"/>
            </a:avLst>
          </a:prstGeom>
          <a:solidFill>
            <a:schemeClr val="accent1">
              <a:alpha val="298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3"/>
          <p:cNvSpPr/>
          <p:nvPr/>
        </p:nvSpPr>
        <p:spPr>
          <a:xfrm>
            <a:off x="4449586" y="2378891"/>
            <a:ext cx="432000" cy="324000"/>
          </a:xfrm>
          <a:prstGeom prst="smileyFace">
            <a:avLst>
              <a:gd name="adj" fmla="val -4653"/>
            </a:avLst>
          </a:prstGeom>
          <a:solidFill>
            <a:schemeClr val="accent1">
              <a:alpha val="298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3"/>
          <p:cNvSpPr/>
          <p:nvPr/>
        </p:nvSpPr>
        <p:spPr>
          <a:xfrm>
            <a:off x="4989646" y="2653334"/>
            <a:ext cx="432000" cy="324000"/>
          </a:xfrm>
          <a:prstGeom prst="smileyFace">
            <a:avLst>
              <a:gd name="adj" fmla="val 4653"/>
            </a:avLst>
          </a:prstGeom>
          <a:solidFill>
            <a:schemeClr val="accent1">
              <a:alpha val="298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43"/>
          <p:cNvSpPr txBox="1"/>
          <p:nvPr/>
        </p:nvSpPr>
        <p:spPr>
          <a:xfrm>
            <a:off x="1730693" y="1824034"/>
            <a:ext cx="266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alguien en un lugar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3"/>
          <p:cNvSpPr txBox="1"/>
          <p:nvPr/>
        </p:nvSpPr>
        <p:spPr>
          <a:xfrm>
            <a:off x="1651054" y="3595188"/>
            <a:ext cx="340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Contexto: tiempo / espacio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3"/>
          <p:cNvSpPr/>
          <p:nvPr/>
        </p:nvSpPr>
        <p:spPr>
          <a:xfrm>
            <a:off x="207686" y="4102835"/>
            <a:ext cx="89115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 dirty="0">
                <a:solidFill>
                  <a:srgbClr val="222222"/>
                </a:solidFill>
              </a:rPr>
              <a:t>Narrar es una secuencia de acciones, con personajes, en un tiempo y un lugar específico</a:t>
            </a:r>
            <a:r>
              <a:rPr lang="es" sz="2800" b="1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                 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3"/>
          <p:cNvSpPr txBox="1"/>
          <p:nvPr/>
        </p:nvSpPr>
        <p:spPr>
          <a:xfrm>
            <a:off x="6501814" y="2717819"/>
            <a:ext cx="178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personajes…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476" y="1465250"/>
            <a:ext cx="2575800" cy="367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7"/>
          <p:cNvSpPr txBox="1"/>
          <p:nvPr/>
        </p:nvSpPr>
        <p:spPr>
          <a:xfrm>
            <a:off x="910474" y="371600"/>
            <a:ext cx="3043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/>
              <a:t>MODELO DEL DÉFICIT</a:t>
            </a:r>
            <a:endParaRPr sz="1600" b="1"/>
          </a:p>
        </p:txBody>
      </p:sp>
      <p:sp>
        <p:nvSpPr>
          <p:cNvPr id="257" name="Google Shape;257;p37"/>
          <p:cNvSpPr txBox="1"/>
          <p:nvPr/>
        </p:nvSpPr>
        <p:spPr>
          <a:xfrm>
            <a:off x="5348250" y="371600"/>
            <a:ext cx="2862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latin typeface="Proxima Nova"/>
                <a:ea typeface="Proxima Nova"/>
                <a:cs typeface="Proxima Nova"/>
                <a:sym typeface="Proxima Nova"/>
              </a:rPr>
              <a:t>MODELO NARRATIVO</a:t>
            </a:r>
            <a:endParaRPr sz="17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8" name="Google Shape;25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4525" y="2167600"/>
            <a:ext cx="5289475" cy="29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/>
          <p:nvPr/>
        </p:nvSpPr>
        <p:spPr>
          <a:xfrm>
            <a:off x="770918" y="1552353"/>
            <a:ext cx="5040600" cy="197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i="1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“Si te cuento la historia de la caza, te estoy enseñando a cazar. Pero si te hago un manual de caza, esto no quedará en tu memoria. En cambio, si te cuento la historia de tu padre cazando, tú te acuerdas de todo”.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40"/>
          <p:cNvPicPr preferRelativeResize="0"/>
          <p:nvPr/>
        </p:nvPicPr>
        <p:blipFill rotWithShape="1">
          <a:blip r:embed="rId3">
            <a:alphaModFix/>
          </a:blip>
          <a:srcRect l="29667" t="44888" r="51362" b="5483"/>
          <a:stretch/>
        </p:blipFill>
        <p:spPr>
          <a:xfrm>
            <a:off x="6262577" y="1392865"/>
            <a:ext cx="2856928" cy="375063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0"/>
          <p:cNvSpPr txBox="1"/>
          <p:nvPr/>
        </p:nvSpPr>
        <p:spPr>
          <a:xfrm>
            <a:off x="4090741" y="4874824"/>
            <a:ext cx="360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Imagen de El Espectador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0"/>
          <p:cNvSpPr txBox="1"/>
          <p:nvPr/>
        </p:nvSpPr>
        <p:spPr>
          <a:xfrm>
            <a:off x="2133736" y="3147367"/>
            <a:ext cx="504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Alessandro Baricco. Autor de Seda, 1996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65"/>
          <p:cNvPicPr preferRelativeResize="0"/>
          <p:nvPr/>
        </p:nvPicPr>
        <p:blipFill rotWithShape="1">
          <a:blip r:embed="rId3">
            <a:alphaModFix/>
          </a:blip>
          <a:srcRect l="15983" t="12199" r="40547" b="11359"/>
          <a:stretch/>
        </p:blipFill>
        <p:spPr>
          <a:xfrm>
            <a:off x="1298897" y="853254"/>
            <a:ext cx="2805344" cy="277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65"/>
          <p:cNvPicPr preferRelativeResize="0"/>
          <p:nvPr/>
        </p:nvPicPr>
        <p:blipFill rotWithShape="1">
          <a:blip r:embed="rId4">
            <a:alphaModFix/>
          </a:blip>
          <a:srcRect l="15983" t="12199" r="40547" b="11359"/>
          <a:stretch/>
        </p:blipFill>
        <p:spPr>
          <a:xfrm>
            <a:off x="4572012" y="851781"/>
            <a:ext cx="2808312" cy="27777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9151833-76F0-4584-B4F9-F40368104357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5976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48147C0-4D8A-486B-864A-A9150FC5CF84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1292" t="12591" r="2958" b="6691"/>
          <a:stretch/>
        </p:blipFill>
        <p:spPr>
          <a:xfrm>
            <a:off x="-1188640" y="627534"/>
            <a:ext cx="11090110" cy="3942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/>
          <p:nvPr/>
        </p:nvSpPr>
        <p:spPr>
          <a:xfrm>
            <a:off x="2534829" y="141475"/>
            <a:ext cx="5276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ciencia es una actividad humana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9"/>
          <p:cNvSpPr/>
          <p:nvPr/>
        </p:nvSpPr>
        <p:spPr>
          <a:xfrm>
            <a:off x="-284126" y="4658710"/>
            <a:ext cx="9144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la ciencia han pasado, pasan y seguirán pasando historias que merecen ser contadas. </a:t>
            </a:r>
            <a:endParaRPr/>
          </a:p>
        </p:txBody>
      </p:sp>
      <p:sp>
        <p:nvSpPr>
          <p:cNvPr id="5" name="Google Shape;110;p19">
            <a:extLst>
              <a:ext uri="{FF2B5EF4-FFF2-40B4-BE49-F238E27FC236}">
                <a16:creationId xmlns:a16="http://schemas.microsoft.com/office/drawing/2014/main" id="{66538525-7E7F-43BC-A508-87D6433D7F42}"/>
              </a:ext>
            </a:extLst>
          </p:cNvPr>
          <p:cNvSpPr/>
          <p:nvPr/>
        </p:nvSpPr>
        <p:spPr>
          <a:xfrm>
            <a:off x="-284126" y="4669343"/>
            <a:ext cx="9144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la ciencia han pasado, pasan y seguirán pasando historias que merecen ser contadas.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44D1652-C0A8-491F-8FFA-52CAAE8A65D4}"/>
              </a:ext>
            </a:extLst>
          </p:cNvPr>
          <p:cNvSpPr/>
          <p:nvPr/>
        </p:nvSpPr>
        <p:spPr>
          <a:xfrm>
            <a:off x="7836195" y="4104167"/>
            <a:ext cx="1307805" cy="103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46" name="Google Shape;346;p45" descr="C:\Users\ybriceno\Desktop\impensable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615" y="1608463"/>
            <a:ext cx="3172857" cy="353503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5"/>
          <p:cNvSpPr txBox="1"/>
          <p:nvPr/>
        </p:nvSpPr>
        <p:spPr>
          <a:xfrm>
            <a:off x="209407" y="861482"/>
            <a:ext cx="436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Estrategias explicativas formales 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45" descr="20M * Día Internacional de la Narración Oral – VozYcuento"/>
          <p:cNvPicPr preferRelativeResize="0"/>
          <p:nvPr/>
        </p:nvPicPr>
        <p:blipFill rotWithShape="1">
          <a:blip r:embed="rId4">
            <a:alphaModFix/>
          </a:blip>
          <a:srcRect l="53255" b="447"/>
          <a:stretch/>
        </p:blipFill>
        <p:spPr>
          <a:xfrm>
            <a:off x="4870825" y="1788299"/>
            <a:ext cx="3321600" cy="335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9" name="Google Shape;349;p45"/>
          <p:cNvSpPr txBox="1"/>
          <p:nvPr/>
        </p:nvSpPr>
        <p:spPr>
          <a:xfrm>
            <a:off x="5510425" y="861482"/>
            <a:ext cx="536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Estrategias narrativas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841</Words>
  <Application>Microsoft Office PowerPoint</Application>
  <PresentationFormat>Presentación en pantalla (16:9)</PresentationFormat>
  <Paragraphs>95</Paragraphs>
  <Slides>29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Proxima Nova</vt:lpstr>
      <vt:lpstr>Alfa Slab One</vt:lpstr>
      <vt:lpstr>Arial</vt:lpstr>
      <vt:lpstr>Calibri</vt:lpstr>
      <vt:lpstr>Noto Sans Symbols</vt:lpstr>
      <vt:lpstr>Helvetica Neue</vt:lpstr>
      <vt:lpstr>Merriweather</vt:lpstr>
      <vt:lpstr>Arial</vt:lpstr>
      <vt:lpstr>Gameday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ciencia narrada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Ysa</dc:creator>
  <cp:lastModifiedBy>Ysa</cp:lastModifiedBy>
  <cp:revision>9</cp:revision>
  <dcterms:modified xsi:type="dcterms:W3CDTF">2025-10-02T17:50:40Z</dcterms:modified>
</cp:coreProperties>
</file>