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y="6858000" cx="12192000"/>
  <p:notesSz cx="6858000" cy="9144000"/>
  <p:embeddedFontLst>
    <p:embeddedFont>
      <p:font typeface="Open Sans Light"/>
      <p:regular r:id="rId25"/>
      <p:bold r:id="rId26"/>
      <p:italic r:id="rId27"/>
      <p:boldItalic r:id="rId28"/>
    </p:embeddedFont>
    <p:embeddedFont>
      <p:font typeface="Open Sans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3" roundtripDataSignature="AMtx7mheXHA13vleUl3g2Oy3iumRCTIR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OpenSansLight-bold.fntdata"/><Relationship Id="rId25" Type="http://schemas.openxmlformats.org/officeDocument/2006/relationships/font" Target="fonts/OpenSansLight-regular.fntdata"/><Relationship Id="rId28" Type="http://schemas.openxmlformats.org/officeDocument/2006/relationships/font" Target="fonts/OpenSansLight-boldItalic.fntdata"/><Relationship Id="rId27" Type="http://schemas.openxmlformats.org/officeDocument/2006/relationships/font" Target="fonts/OpenSansLight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OpenSans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OpenSans-italic.fntdata"/><Relationship Id="rId30" Type="http://schemas.openxmlformats.org/officeDocument/2006/relationships/font" Target="fonts/OpenSans-bold.fntdata"/><Relationship Id="rId11" Type="http://schemas.openxmlformats.org/officeDocument/2006/relationships/slide" Target="slides/slide7.xml"/><Relationship Id="rId33" Type="http://customschemas.google.com/relationships/presentationmetadata" Target="metadata"/><Relationship Id="rId10" Type="http://schemas.openxmlformats.org/officeDocument/2006/relationships/slide" Target="slides/slide6.xml"/><Relationship Id="rId32" Type="http://schemas.openxmlformats.org/officeDocument/2006/relationships/font" Target="fonts/OpenSans-bold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2" name="Google Shape;102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5a06da1dae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g35a06da1dae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Evaluar posibilidades de zonas/muros verdes o similar con Socorro (Arquitectura e Ing. Construcción) y Málaga (Ing. Forestal)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1 la vegetación ayuda a la contaminacion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 si con los proyectos podemos ver ese impacto en las sedes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9" name="Google Shape;229;g35a06da1dae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5c6af6a122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g35c6af6a122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6" name="Google Shape;246;g35c6af6a122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5c6af6a122_0_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g35c6af6a122_0_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3" name="Google Shape;263;g35c6af6a122_0_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“Globally, air pollution accounts for 7 million premature deaths every year, 91% of which is caused by particulate matter.” From: World Health Organization (2019) The power of cities: tackling noncommunicable diseases and road traffic injuries. World Health Organization, Geneva, p 83 (cited in Wróblewska &amp; Jeong,2021)</a:t>
            </a:r>
            <a:endParaRPr/>
          </a:p>
        </p:txBody>
      </p:sp>
      <p:sp>
        <p:nvSpPr>
          <p:cNvPr id="277" name="Google Shape;277;p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3" name="Google Shape;33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4" name="Google Shape;334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5c6af6a122_0_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1" name="Google Shape;341;g35c6af6a122_0_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2" name="Google Shape;342;g35c6af6a122_0_5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5c6af6a122_0_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" name="Google Shape;351;g35c6af6a122_0_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2" name="Google Shape;352;g35c6af6a122_0_7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5c6af6a122_0_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5" name="Google Shape;365;g35c6af6a122_0_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6" name="Google Shape;366;g35c6af6a122_0_8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7" name="Google Shape;117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8" name="Google Shape;378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9" name="Google Shape;379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7" name="Google Shape;127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p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“Globally, air pollution accounts for 7 million premature deaths every year, 91% of which is caused by particulate matter.” From: World Health Organization (2019) The power of cities: tackling noncommunicable diseases and road traffic injuries. World Health Organization, Geneva, p 83 (cited in Wróblewska &amp; Jeong,2021)</a:t>
            </a:r>
            <a:endParaRPr/>
          </a:p>
        </p:txBody>
      </p:sp>
      <p:sp>
        <p:nvSpPr>
          <p:cNvPr id="165" name="Google Shape;165;p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5c2cbdd2e8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g35c2cbdd2e8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“Globally, air pollution accounts for 7 million premature deaths every year, 91% of which is caused by particulate matter.” From: World Health Organization (2019) The power of cities: tackling noncommunicable diseases and road traffic injuries. World Health Organization, Geneva, p 83 (cited in Wróblewska &amp; Jeong,2021)</a:t>
            </a:r>
            <a:endParaRPr/>
          </a:p>
        </p:txBody>
      </p:sp>
      <p:sp>
        <p:nvSpPr>
          <p:cNvPr id="176" name="Google Shape;176;g35c2cbdd2e8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0" name="Google Shape;190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4" name="Google Shape;204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5c7172ea9a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" name="Google Shape;218;g35c7172ea9a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Enfoques locales: 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Barbosa: bocadilleras e industria en general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Socorro: Acondicionamiento ambiental y Arquitectura Bioclimática </a:t>
            </a:r>
            <a:endParaRPr/>
          </a:p>
        </p:txBody>
      </p:sp>
      <p:sp>
        <p:nvSpPr>
          <p:cNvPr id="219" name="Google Shape;219;g35c7172ea9a_0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/>
          <p:nvPr>
            <p:ph type="ctrTitle"/>
          </p:nvPr>
        </p:nvSpPr>
        <p:spPr>
          <a:xfrm>
            <a:off x="548640" y="950976"/>
            <a:ext cx="6509385" cy="35567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3"/>
          <p:cNvSpPr txBox="1"/>
          <p:nvPr>
            <p:ph idx="1" type="subTitle"/>
          </p:nvPr>
        </p:nvSpPr>
        <p:spPr>
          <a:xfrm>
            <a:off x="576072" y="4572000"/>
            <a:ext cx="6481953" cy="148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0" name="Google Shape;20;p13"/>
          <p:cNvSpPr txBox="1"/>
          <p:nvPr>
            <p:ph idx="10" type="dt"/>
          </p:nvPr>
        </p:nvSpPr>
        <p:spPr>
          <a:xfrm>
            <a:off x="588729" y="6449535"/>
            <a:ext cx="2983095" cy="3084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3"/>
          <p:cNvSpPr txBox="1"/>
          <p:nvPr>
            <p:ph idx="11" type="ftr"/>
          </p:nvPr>
        </p:nvSpPr>
        <p:spPr>
          <a:xfrm>
            <a:off x="557924" y="17377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3"/>
          <p:cNvSpPr txBox="1"/>
          <p:nvPr>
            <p:ph idx="12" type="sldNum"/>
          </p:nvPr>
        </p:nvSpPr>
        <p:spPr>
          <a:xfrm>
            <a:off x="10710710" y="6449535"/>
            <a:ext cx="932279" cy="3084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2"/>
          <p:cNvSpPr txBox="1"/>
          <p:nvPr>
            <p:ph type="title"/>
          </p:nvPr>
        </p:nvSpPr>
        <p:spPr>
          <a:xfrm>
            <a:off x="548640" y="952500"/>
            <a:ext cx="4124084" cy="23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2"/>
          <p:cNvSpPr txBox="1"/>
          <p:nvPr>
            <p:ph idx="1" type="body"/>
          </p:nvPr>
        </p:nvSpPr>
        <p:spPr>
          <a:xfrm>
            <a:off x="5600700" y="952500"/>
            <a:ext cx="5934074" cy="4908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6" name="Google Shape;76;p22"/>
          <p:cNvSpPr txBox="1"/>
          <p:nvPr>
            <p:ph idx="2" type="body"/>
          </p:nvPr>
        </p:nvSpPr>
        <p:spPr>
          <a:xfrm>
            <a:off x="548641" y="3429000"/>
            <a:ext cx="4124084" cy="2439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7" name="Google Shape;77;p22"/>
          <p:cNvSpPr txBox="1"/>
          <p:nvPr>
            <p:ph idx="10" type="dt"/>
          </p:nvPr>
        </p:nvSpPr>
        <p:spPr>
          <a:xfrm>
            <a:off x="588729" y="6449535"/>
            <a:ext cx="2983095" cy="3084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2"/>
          <p:cNvSpPr txBox="1"/>
          <p:nvPr>
            <p:ph idx="11" type="ftr"/>
          </p:nvPr>
        </p:nvSpPr>
        <p:spPr>
          <a:xfrm>
            <a:off x="557924" y="17377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2"/>
          <p:cNvSpPr txBox="1"/>
          <p:nvPr>
            <p:ph idx="12" type="sldNum"/>
          </p:nvPr>
        </p:nvSpPr>
        <p:spPr>
          <a:xfrm>
            <a:off x="10710710" y="6449535"/>
            <a:ext cx="932279" cy="3084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3"/>
          <p:cNvSpPr txBox="1"/>
          <p:nvPr>
            <p:ph type="title"/>
          </p:nvPr>
        </p:nvSpPr>
        <p:spPr>
          <a:xfrm>
            <a:off x="548641" y="952500"/>
            <a:ext cx="4124084" cy="23979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3"/>
          <p:cNvSpPr/>
          <p:nvPr>
            <p:ph idx="2" type="pic"/>
          </p:nvPr>
        </p:nvSpPr>
        <p:spPr>
          <a:xfrm>
            <a:off x="5522119" y="987425"/>
            <a:ext cx="6022181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23"/>
          <p:cNvSpPr txBox="1"/>
          <p:nvPr>
            <p:ph idx="1" type="body"/>
          </p:nvPr>
        </p:nvSpPr>
        <p:spPr>
          <a:xfrm>
            <a:off x="548641" y="3429000"/>
            <a:ext cx="4124084" cy="2439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4" name="Google Shape;84;p23"/>
          <p:cNvSpPr txBox="1"/>
          <p:nvPr>
            <p:ph idx="10" type="dt"/>
          </p:nvPr>
        </p:nvSpPr>
        <p:spPr>
          <a:xfrm>
            <a:off x="588729" y="6449535"/>
            <a:ext cx="2983095" cy="3084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3"/>
          <p:cNvSpPr txBox="1"/>
          <p:nvPr>
            <p:ph idx="11" type="ftr"/>
          </p:nvPr>
        </p:nvSpPr>
        <p:spPr>
          <a:xfrm>
            <a:off x="557924" y="17377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3"/>
          <p:cNvSpPr txBox="1"/>
          <p:nvPr>
            <p:ph idx="12" type="sldNum"/>
          </p:nvPr>
        </p:nvSpPr>
        <p:spPr>
          <a:xfrm>
            <a:off x="10710710" y="6449535"/>
            <a:ext cx="932279" cy="3084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4"/>
          <p:cNvSpPr txBox="1"/>
          <p:nvPr>
            <p:ph type="title"/>
          </p:nvPr>
        </p:nvSpPr>
        <p:spPr>
          <a:xfrm>
            <a:off x="548639" y="950976"/>
            <a:ext cx="10995659" cy="1077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4"/>
          <p:cNvSpPr txBox="1"/>
          <p:nvPr>
            <p:ph idx="1" type="body"/>
          </p:nvPr>
        </p:nvSpPr>
        <p:spPr>
          <a:xfrm rot="5400000">
            <a:off x="4081278" y="-1503811"/>
            <a:ext cx="4029074" cy="11094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24"/>
          <p:cNvSpPr txBox="1"/>
          <p:nvPr>
            <p:ph idx="10" type="dt"/>
          </p:nvPr>
        </p:nvSpPr>
        <p:spPr>
          <a:xfrm>
            <a:off x="588729" y="6449535"/>
            <a:ext cx="2983095" cy="3084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4"/>
          <p:cNvSpPr txBox="1"/>
          <p:nvPr>
            <p:ph idx="11" type="ftr"/>
          </p:nvPr>
        </p:nvSpPr>
        <p:spPr>
          <a:xfrm>
            <a:off x="557924" y="17377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4"/>
          <p:cNvSpPr txBox="1"/>
          <p:nvPr>
            <p:ph idx="12" type="sldNum"/>
          </p:nvPr>
        </p:nvSpPr>
        <p:spPr>
          <a:xfrm>
            <a:off x="10710710" y="6449535"/>
            <a:ext cx="932279" cy="3084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5"/>
          <p:cNvSpPr txBox="1"/>
          <p:nvPr>
            <p:ph type="title"/>
          </p:nvPr>
        </p:nvSpPr>
        <p:spPr>
          <a:xfrm rot="5400000">
            <a:off x="8023620" y="2401491"/>
            <a:ext cx="5105401" cy="22074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5"/>
          <p:cNvSpPr txBox="1"/>
          <p:nvPr>
            <p:ph idx="1" type="body"/>
          </p:nvPr>
        </p:nvSpPr>
        <p:spPr>
          <a:xfrm rot="5400000">
            <a:off x="2462568" y="-952144"/>
            <a:ext cx="5105401" cy="89146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25"/>
          <p:cNvSpPr txBox="1"/>
          <p:nvPr>
            <p:ph idx="10" type="dt"/>
          </p:nvPr>
        </p:nvSpPr>
        <p:spPr>
          <a:xfrm>
            <a:off x="588729" y="6449535"/>
            <a:ext cx="2983095" cy="3084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5"/>
          <p:cNvSpPr txBox="1"/>
          <p:nvPr>
            <p:ph idx="11" type="ftr"/>
          </p:nvPr>
        </p:nvSpPr>
        <p:spPr>
          <a:xfrm>
            <a:off x="557924" y="17377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5"/>
          <p:cNvSpPr txBox="1"/>
          <p:nvPr>
            <p:ph idx="12" type="sldNum"/>
          </p:nvPr>
        </p:nvSpPr>
        <p:spPr>
          <a:xfrm>
            <a:off x="10710710" y="6449535"/>
            <a:ext cx="932279" cy="3084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/>
          <p:nvPr>
            <p:ph type="title"/>
          </p:nvPr>
        </p:nvSpPr>
        <p:spPr>
          <a:xfrm>
            <a:off x="548639" y="950976"/>
            <a:ext cx="10995659" cy="1077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4"/>
          <p:cNvSpPr txBox="1"/>
          <p:nvPr>
            <p:ph idx="1" type="body"/>
          </p:nvPr>
        </p:nvSpPr>
        <p:spPr>
          <a:xfrm>
            <a:off x="548641" y="2028826"/>
            <a:ext cx="10995660" cy="40290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14"/>
          <p:cNvSpPr txBox="1"/>
          <p:nvPr>
            <p:ph idx="10" type="dt"/>
          </p:nvPr>
        </p:nvSpPr>
        <p:spPr>
          <a:xfrm>
            <a:off x="588729" y="6449535"/>
            <a:ext cx="2983095" cy="3084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4"/>
          <p:cNvSpPr txBox="1"/>
          <p:nvPr>
            <p:ph idx="11" type="ftr"/>
          </p:nvPr>
        </p:nvSpPr>
        <p:spPr>
          <a:xfrm>
            <a:off x="557924" y="17377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4"/>
          <p:cNvSpPr txBox="1"/>
          <p:nvPr>
            <p:ph idx="12" type="sldNum"/>
          </p:nvPr>
        </p:nvSpPr>
        <p:spPr>
          <a:xfrm>
            <a:off x="10710710" y="6449535"/>
            <a:ext cx="932279" cy="3084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 showMasterSp="0">
  <p:cSld name="1_Title and Content">
    <p:bg>
      <p:bgPr>
        <a:solidFill>
          <a:srgbClr val="194A5D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/>
          <p:nvPr>
            <p:ph type="title"/>
          </p:nvPr>
        </p:nvSpPr>
        <p:spPr>
          <a:xfrm>
            <a:off x="548639" y="950976"/>
            <a:ext cx="10995659" cy="1077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A8D6E7"/>
              </a:buClr>
              <a:buSzPts val="3600"/>
              <a:buFont typeface="Arial"/>
              <a:buNone/>
              <a:defRPr>
                <a:solidFill>
                  <a:srgbClr val="A8D6E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5"/>
          <p:cNvSpPr txBox="1"/>
          <p:nvPr>
            <p:ph idx="1" type="body"/>
          </p:nvPr>
        </p:nvSpPr>
        <p:spPr>
          <a:xfrm>
            <a:off x="548638" y="2211706"/>
            <a:ext cx="10995660" cy="40290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indent="-3302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5"/>
          <p:cNvSpPr txBox="1"/>
          <p:nvPr>
            <p:ph idx="10" type="dt"/>
          </p:nvPr>
        </p:nvSpPr>
        <p:spPr>
          <a:xfrm>
            <a:off x="588729" y="6449535"/>
            <a:ext cx="2983095" cy="3084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5"/>
          <p:cNvSpPr txBox="1"/>
          <p:nvPr>
            <p:ph idx="11" type="ftr"/>
          </p:nvPr>
        </p:nvSpPr>
        <p:spPr>
          <a:xfrm>
            <a:off x="557924" y="17377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5"/>
          <p:cNvSpPr txBox="1"/>
          <p:nvPr>
            <p:ph idx="12" type="sldNum"/>
          </p:nvPr>
        </p:nvSpPr>
        <p:spPr>
          <a:xfrm>
            <a:off x="10710710" y="6449535"/>
            <a:ext cx="932279" cy="3084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6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" name="Google Shape;37;p16"/>
          <p:cNvCxnSpPr/>
          <p:nvPr/>
        </p:nvCxnSpPr>
        <p:spPr>
          <a:xfrm>
            <a:off x="6706233" y="5994000"/>
            <a:ext cx="6244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" name="Google Shape;38;p16"/>
          <p:cNvSpPr txBox="1"/>
          <p:nvPr>
            <p:ph type="title"/>
          </p:nvPr>
        </p:nvSpPr>
        <p:spPr>
          <a:xfrm>
            <a:off x="354000" y="1386233"/>
            <a:ext cx="5393600" cy="2234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/>
        </p:txBody>
      </p:sp>
      <p:sp>
        <p:nvSpPr>
          <p:cNvPr id="39" name="Google Shape;39;p16"/>
          <p:cNvSpPr txBox="1"/>
          <p:nvPr>
            <p:ph idx="1" type="subTitle"/>
          </p:nvPr>
        </p:nvSpPr>
        <p:spPr>
          <a:xfrm>
            <a:off x="354000" y="36358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9pPr>
          </a:lstStyle>
          <a:p/>
        </p:txBody>
      </p:sp>
      <p:sp>
        <p:nvSpPr>
          <p:cNvPr id="40" name="Google Shape;40;p16"/>
          <p:cNvSpPr txBox="1"/>
          <p:nvPr>
            <p:ph idx="2" type="body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16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7"/>
          <p:cNvSpPr txBox="1"/>
          <p:nvPr>
            <p:ph type="title"/>
          </p:nvPr>
        </p:nvSpPr>
        <p:spPr>
          <a:xfrm>
            <a:off x="548639" y="950976"/>
            <a:ext cx="10995659" cy="1077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7"/>
          <p:cNvSpPr txBox="1"/>
          <p:nvPr>
            <p:ph idx="10" type="dt"/>
          </p:nvPr>
        </p:nvSpPr>
        <p:spPr>
          <a:xfrm>
            <a:off x="588729" y="6449535"/>
            <a:ext cx="2983095" cy="3084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7"/>
          <p:cNvSpPr txBox="1"/>
          <p:nvPr>
            <p:ph idx="11" type="ftr"/>
          </p:nvPr>
        </p:nvSpPr>
        <p:spPr>
          <a:xfrm>
            <a:off x="557924" y="17377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7"/>
          <p:cNvSpPr txBox="1"/>
          <p:nvPr>
            <p:ph idx="12" type="sldNum"/>
          </p:nvPr>
        </p:nvSpPr>
        <p:spPr>
          <a:xfrm>
            <a:off x="10710710" y="6449535"/>
            <a:ext cx="932279" cy="3084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8"/>
          <p:cNvSpPr txBox="1"/>
          <p:nvPr>
            <p:ph type="title"/>
          </p:nvPr>
        </p:nvSpPr>
        <p:spPr>
          <a:xfrm>
            <a:off x="548639" y="950976"/>
            <a:ext cx="10995659" cy="1077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8"/>
          <p:cNvSpPr txBox="1"/>
          <p:nvPr>
            <p:ph idx="1" type="body"/>
          </p:nvPr>
        </p:nvSpPr>
        <p:spPr>
          <a:xfrm>
            <a:off x="548640" y="2029968"/>
            <a:ext cx="5281506" cy="4148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18"/>
          <p:cNvSpPr txBox="1"/>
          <p:nvPr>
            <p:ph idx="2" type="body"/>
          </p:nvPr>
        </p:nvSpPr>
        <p:spPr>
          <a:xfrm>
            <a:off x="6257928" y="2029968"/>
            <a:ext cx="5281506" cy="4148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18"/>
          <p:cNvSpPr txBox="1"/>
          <p:nvPr>
            <p:ph idx="10" type="dt"/>
          </p:nvPr>
        </p:nvSpPr>
        <p:spPr>
          <a:xfrm>
            <a:off x="588729" y="6449535"/>
            <a:ext cx="2983095" cy="3084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8"/>
          <p:cNvSpPr txBox="1"/>
          <p:nvPr>
            <p:ph idx="11" type="ftr"/>
          </p:nvPr>
        </p:nvSpPr>
        <p:spPr>
          <a:xfrm>
            <a:off x="557924" y="17377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8"/>
          <p:cNvSpPr txBox="1"/>
          <p:nvPr>
            <p:ph idx="12" type="sldNum"/>
          </p:nvPr>
        </p:nvSpPr>
        <p:spPr>
          <a:xfrm>
            <a:off x="10710710" y="6449535"/>
            <a:ext cx="932279" cy="3084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/>
          <p:nvPr>
            <p:ph type="title"/>
          </p:nvPr>
        </p:nvSpPr>
        <p:spPr>
          <a:xfrm>
            <a:off x="557923" y="952500"/>
            <a:ext cx="6678695" cy="39623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  <a:defRPr sz="5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9"/>
          <p:cNvSpPr txBox="1"/>
          <p:nvPr>
            <p:ph idx="1" type="body"/>
          </p:nvPr>
        </p:nvSpPr>
        <p:spPr>
          <a:xfrm>
            <a:off x="8043860" y="952501"/>
            <a:ext cx="3500440" cy="3962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7" name="Google Shape;57;p19"/>
          <p:cNvSpPr txBox="1"/>
          <p:nvPr>
            <p:ph idx="10" type="dt"/>
          </p:nvPr>
        </p:nvSpPr>
        <p:spPr>
          <a:xfrm>
            <a:off x="588729" y="6449535"/>
            <a:ext cx="2983095" cy="3084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9"/>
          <p:cNvSpPr txBox="1"/>
          <p:nvPr>
            <p:ph idx="11" type="ftr"/>
          </p:nvPr>
        </p:nvSpPr>
        <p:spPr>
          <a:xfrm>
            <a:off x="557924" y="17377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9"/>
          <p:cNvSpPr txBox="1"/>
          <p:nvPr>
            <p:ph idx="12" type="sldNum"/>
          </p:nvPr>
        </p:nvSpPr>
        <p:spPr>
          <a:xfrm>
            <a:off x="10710710" y="6449535"/>
            <a:ext cx="932279" cy="3084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0"/>
          <p:cNvSpPr txBox="1"/>
          <p:nvPr>
            <p:ph type="title"/>
          </p:nvPr>
        </p:nvSpPr>
        <p:spPr>
          <a:xfrm>
            <a:off x="552659" y="950976"/>
            <a:ext cx="10802729" cy="8817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0"/>
          <p:cNvSpPr txBox="1"/>
          <p:nvPr>
            <p:ph idx="1" type="body"/>
          </p:nvPr>
        </p:nvSpPr>
        <p:spPr>
          <a:xfrm>
            <a:off x="542918" y="1832772"/>
            <a:ext cx="5281507" cy="7426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 cap="none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3" name="Google Shape;63;p20"/>
          <p:cNvSpPr txBox="1"/>
          <p:nvPr>
            <p:ph idx="2" type="body"/>
          </p:nvPr>
        </p:nvSpPr>
        <p:spPr>
          <a:xfrm>
            <a:off x="548640" y="2600531"/>
            <a:ext cx="528150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20"/>
          <p:cNvSpPr txBox="1"/>
          <p:nvPr>
            <p:ph idx="3" type="body"/>
          </p:nvPr>
        </p:nvSpPr>
        <p:spPr>
          <a:xfrm>
            <a:off x="6257927" y="1832772"/>
            <a:ext cx="5283202" cy="7426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 cap="none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5" name="Google Shape;65;p20"/>
          <p:cNvSpPr txBox="1"/>
          <p:nvPr>
            <p:ph idx="4" type="body"/>
          </p:nvPr>
        </p:nvSpPr>
        <p:spPr>
          <a:xfrm>
            <a:off x="6257927" y="2600531"/>
            <a:ext cx="5283202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20"/>
          <p:cNvSpPr txBox="1"/>
          <p:nvPr>
            <p:ph idx="10" type="dt"/>
          </p:nvPr>
        </p:nvSpPr>
        <p:spPr>
          <a:xfrm>
            <a:off x="588729" y="6449535"/>
            <a:ext cx="2983095" cy="3084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0"/>
          <p:cNvSpPr txBox="1"/>
          <p:nvPr>
            <p:ph idx="11" type="ftr"/>
          </p:nvPr>
        </p:nvSpPr>
        <p:spPr>
          <a:xfrm>
            <a:off x="557924" y="17377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0"/>
          <p:cNvSpPr txBox="1"/>
          <p:nvPr>
            <p:ph idx="12" type="sldNum"/>
          </p:nvPr>
        </p:nvSpPr>
        <p:spPr>
          <a:xfrm>
            <a:off x="10710710" y="6449535"/>
            <a:ext cx="932279" cy="3084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1"/>
          <p:cNvSpPr txBox="1"/>
          <p:nvPr>
            <p:ph idx="10" type="dt"/>
          </p:nvPr>
        </p:nvSpPr>
        <p:spPr>
          <a:xfrm>
            <a:off x="588729" y="6449535"/>
            <a:ext cx="2983095" cy="3084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1"/>
          <p:cNvSpPr txBox="1"/>
          <p:nvPr>
            <p:ph idx="11" type="ftr"/>
          </p:nvPr>
        </p:nvSpPr>
        <p:spPr>
          <a:xfrm>
            <a:off x="557924" y="17377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1"/>
          <p:cNvSpPr txBox="1"/>
          <p:nvPr>
            <p:ph idx="12" type="sldNum"/>
          </p:nvPr>
        </p:nvSpPr>
        <p:spPr>
          <a:xfrm>
            <a:off x="10710710" y="6449535"/>
            <a:ext cx="932279" cy="3084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/>
          <p:nvPr>
            <p:ph type="title"/>
          </p:nvPr>
        </p:nvSpPr>
        <p:spPr>
          <a:xfrm>
            <a:off x="548639" y="950976"/>
            <a:ext cx="10995659" cy="1077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2"/>
          <p:cNvSpPr txBox="1"/>
          <p:nvPr>
            <p:ph idx="1" type="body"/>
          </p:nvPr>
        </p:nvSpPr>
        <p:spPr>
          <a:xfrm>
            <a:off x="548641" y="2028826"/>
            <a:ext cx="10995660" cy="40290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429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-3175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-3175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12" name="Google Shape;12;p12"/>
          <p:cNvSpPr txBox="1"/>
          <p:nvPr>
            <p:ph idx="10" type="dt"/>
          </p:nvPr>
        </p:nvSpPr>
        <p:spPr>
          <a:xfrm>
            <a:off x="588729" y="6449535"/>
            <a:ext cx="2983095" cy="3084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13" name="Google Shape;13;p12"/>
          <p:cNvSpPr txBox="1"/>
          <p:nvPr>
            <p:ph idx="11" type="ftr"/>
          </p:nvPr>
        </p:nvSpPr>
        <p:spPr>
          <a:xfrm>
            <a:off x="557924" y="17377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14" name="Google Shape;14;p12"/>
          <p:cNvSpPr txBox="1"/>
          <p:nvPr>
            <p:ph idx="12" type="sldNum"/>
          </p:nvPr>
        </p:nvSpPr>
        <p:spPr>
          <a:xfrm>
            <a:off x="10710710" y="6449535"/>
            <a:ext cx="932279" cy="3084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5" name="Google Shape;15;p12"/>
          <p:cNvCxnSpPr/>
          <p:nvPr/>
        </p:nvCxnSpPr>
        <p:spPr>
          <a:xfrm>
            <a:off x="643467" y="678719"/>
            <a:ext cx="10905066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" name="Google Shape;16;p12"/>
          <p:cNvCxnSpPr/>
          <p:nvPr/>
        </p:nvCxnSpPr>
        <p:spPr>
          <a:xfrm>
            <a:off x="643467" y="6309695"/>
            <a:ext cx="10905066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9.png"/><Relationship Id="rId4" Type="http://schemas.openxmlformats.org/officeDocument/2006/relationships/image" Target="../media/image55.png"/><Relationship Id="rId5" Type="http://schemas.openxmlformats.org/officeDocument/2006/relationships/image" Target="../media/image54.png"/><Relationship Id="rId6" Type="http://schemas.openxmlformats.org/officeDocument/2006/relationships/image" Target="../media/image39.png"/><Relationship Id="rId7" Type="http://schemas.openxmlformats.org/officeDocument/2006/relationships/image" Target="../media/image3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9.png"/><Relationship Id="rId5" Type="http://schemas.openxmlformats.org/officeDocument/2006/relationships/image" Target="../media/image17.png"/><Relationship Id="rId6" Type="http://schemas.openxmlformats.org/officeDocument/2006/relationships/image" Target="../media/image21.png"/><Relationship Id="rId7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7.png"/><Relationship Id="rId4" Type="http://schemas.openxmlformats.org/officeDocument/2006/relationships/image" Target="../media/image37.jpg"/><Relationship Id="rId5" Type="http://schemas.openxmlformats.org/officeDocument/2006/relationships/image" Target="../media/image5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jpg"/><Relationship Id="rId4" Type="http://schemas.openxmlformats.org/officeDocument/2006/relationships/image" Target="../media/image56.png"/><Relationship Id="rId5" Type="http://schemas.openxmlformats.org/officeDocument/2006/relationships/image" Target="../media/image44.jpg"/><Relationship Id="rId6" Type="http://schemas.openxmlformats.org/officeDocument/2006/relationships/image" Target="../media/image51.png"/><Relationship Id="rId7" Type="http://schemas.openxmlformats.org/officeDocument/2006/relationships/image" Target="../media/image49.jpg"/><Relationship Id="rId8" Type="http://schemas.openxmlformats.org/officeDocument/2006/relationships/image" Target="../media/image4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0.jpg"/><Relationship Id="rId4" Type="http://schemas.openxmlformats.org/officeDocument/2006/relationships/image" Target="../media/image52.jpg"/><Relationship Id="rId5" Type="http://schemas.openxmlformats.org/officeDocument/2006/relationships/image" Target="../media/image5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Relationship Id="rId4" Type="http://schemas.openxmlformats.org/officeDocument/2006/relationships/image" Target="../media/image6.png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7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10.png"/><Relationship Id="rId5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7.png"/><Relationship Id="rId5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0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36.png"/><Relationship Id="rId5" Type="http://schemas.openxmlformats.org/officeDocument/2006/relationships/image" Target="../media/image19.png"/><Relationship Id="rId6" Type="http://schemas.openxmlformats.org/officeDocument/2006/relationships/image" Target="../media/image22.png"/><Relationship Id="rId7" Type="http://schemas.openxmlformats.org/officeDocument/2006/relationships/image" Target="../media/image46.png"/><Relationship Id="rId8" Type="http://schemas.openxmlformats.org/officeDocument/2006/relationships/image" Target="../media/image4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Relationship Id="rId4" Type="http://schemas.openxmlformats.org/officeDocument/2006/relationships/image" Target="../media/image28.jpg"/><Relationship Id="rId5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105" name="Google Shape;105;p1"/>
          <p:cNvPicPr preferRelativeResize="0"/>
          <p:nvPr/>
        </p:nvPicPr>
        <p:blipFill rotWithShape="1">
          <a:blip r:embed="rId3">
            <a:alphaModFix/>
          </a:blip>
          <a:srcRect b="35962" l="0" r="0" t="7786"/>
          <a:stretch/>
        </p:blipFill>
        <p:spPr>
          <a:xfrm>
            <a:off x="1" y="10"/>
            <a:ext cx="1219199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"/>
          <p:cNvSpPr/>
          <p:nvPr/>
        </p:nvSpPr>
        <p:spPr>
          <a:xfrm rot="5400000">
            <a:off x="257781" y="-257784"/>
            <a:ext cx="6857999" cy="737357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3000">
                <a:srgbClr val="000000">
                  <a:alpha val="0"/>
                </a:srgbClr>
              </a:gs>
              <a:gs pos="73000">
                <a:srgbClr val="000000">
                  <a:alpha val="47450"/>
                </a:srgbClr>
              </a:gs>
              <a:gs pos="100000">
                <a:srgbClr val="000000">
                  <a:alpha val="57254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07" name="Google Shape;107;p1"/>
          <p:cNvSpPr txBox="1"/>
          <p:nvPr>
            <p:ph type="ctrTitle"/>
          </p:nvPr>
        </p:nvSpPr>
        <p:spPr>
          <a:xfrm>
            <a:off x="527550" y="1225025"/>
            <a:ext cx="10614000" cy="18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b="1" lang="en-GB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Proyecto RACIMO – </a:t>
            </a:r>
            <a:br>
              <a:rPr b="1" lang="en-GB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en-GB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Orquídeas 2025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8" name="Google Shape;108;p1"/>
          <p:cNvSpPr txBox="1"/>
          <p:nvPr>
            <p:ph idx="1" type="subTitle"/>
          </p:nvPr>
        </p:nvSpPr>
        <p:spPr>
          <a:xfrm>
            <a:off x="600115" y="3965949"/>
            <a:ext cx="7737330" cy="19395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</a:pPr>
            <a:r>
              <a:rPr lang="en-GB" sz="2800">
                <a:solidFill>
                  <a:srgbClr val="FFFFFF"/>
                </a:solidFill>
              </a:rPr>
              <a:t>Semilleros de ciencia en monitoreo ambiental 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</a:pPr>
            <a:r>
              <a:rPr b="1" lang="en-GB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Coordinación:</a:t>
            </a:r>
            <a:r>
              <a:rPr lang="en-GB">
                <a:solidFill>
                  <a:srgbClr val="FFFFFF"/>
                </a:solidFill>
              </a:rPr>
              <a:t> Dra. Laura V. Flórez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</a:pPr>
            <a:r>
              <a:rPr b="1" lang="en-GB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Apoyo y ejecución:</a:t>
            </a:r>
            <a:r>
              <a:rPr lang="en-GB">
                <a:solidFill>
                  <a:srgbClr val="FFFFFF"/>
                </a:solidFill>
              </a:rPr>
              <a:t> Gabriela Sánchez</a:t>
            </a:r>
            <a:endParaRPr/>
          </a:p>
        </p:txBody>
      </p:sp>
      <p:cxnSp>
        <p:nvCxnSpPr>
          <p:cNvPr id="109" name="Google Shape;109;p1"/>
          <p:cNvCxnSpPr/>
          <p:nvPr/>
        </p:nvCxnSpPr>
        <p:spPr>
          <a:xfrm>
            <a:off x="643467" y="678719"/>
            <a:ext cx="10905066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" name="Google Shape;110;p1"/>
          <p:cNvCxnSpPr/>
          <p:nvPr/>
        </p:nvCxnSpPr>
        <p:spPr>
          <a:xfrm>
            <a:off x="643467" y="6309695"/>
            <a:ext cx="10905066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A black and white logo with white text&#10;&#10;AI-generated content may be incorrect." id="111" name="Google Shape;111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27125" y="4612122"/>
            <a:ext cx="1594308" cy="1278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72149" y="2898376"/>
            <a:ext cx="2671425" cy="140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" title="BLANCO_HORIZONTAL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81572" y="1312725"/>
            <a:ext cx="3547766" cy="127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5a06da1dae_0_1"/>
          <p:cNvSpPr txBox="1"/>
          <p:nvPr>
            <p:ph type="title"/>
          </p:nvPr>
        </p:nvSpPr>
        <p:spPr>
          <a:xfrm>
            <a:off x="548639" y="950976"/>
            <a:ext cx="10995600" cy="10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Calidad del aire y el entorno vivo</a:t>
            </a:r>
            <a:endParaRPr/>
          </a:p>
        </p:txBody>
      </p:sp>
      <p:sp>
        <p:nvSpPr>
          <p:cNvPr id="232" name="Google Shape;232;g35a06da1dae_0_1"/>
          <p:cNvSpPr txBox="1"/>
          <p:nvPr>
            <p:ph idx="1" type="body"/>
          </p:nvPr>
        </p:nvSpPr>
        <p:spPr>
          <a:xfrm>
            <a:off x="5105050" y="6391250"/>
            <a:ext cx="6439200" cy="2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GB" sz="1700">
                <a:latin typeface="Open Sans"/>
                <a:ea typeface="Open Sans"/>
                <a:cs typeface="Open Sans"/>
                <a:sym typeface="Open Sans"/>
              </a:rPr>
              <a:t>Adaptado de: Wróblewska &amp; Jeong, </a:t>
            </a:r>
            <a:r>
              <a:rPr i="1" lang="en-GB" sz="1700">
                <a:solidFill>
                  <a:srgbClr val="333333"/>
                </a:solidFill>
                <a:highlight>
                  <a:srgbClr val="FCFCFC"/>
                </a:highlight>
                <a:latin typeface="Open Sans"/>
                <a:ea typeface="Open Sans"/>
                <a:cs typeface="Open Sans"/>
                <a:sym typeface="Open Sans"/>
              </a:rPr>
              <a:t>Environ Sci Eur</a:t>
            </a:r>
            <a:r>
              <a:rPr lang="en-GB" sz="1700">
                <a:solidFill>
                  <a:srgbClr val="333333"/>
                </a:solidFill>
                <a:highlight>
                  <a:srgbClr val="FCFCFC"/>
                </a:highlight>
                <a:latin typeface="Open Sans"/>
                <a:ea typeface="Open Sans"/>
                <a:cs typeface="Open Sans"/>
                <a:sym typeface="Open Sans"/>
              </a:rPr>
              <a:t> . </a:t>
            </a:r>
            <a:r>
              <a:rPr lang="en-GB" sz="1700">
                <a:latin typeface="Open Sans"/>
                <a:ea typeface="Open Sans"/>
                <a:cs typeface="Open Sans"/>
                <a:sym typeface="Open Sans"/>
              </a:rPr>
              <a:t>2021</a:t>
            </a:r>
            <a:endParaRPr sz="17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3" name="Google Shape;233;g35a06da1dae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0127" y="1472512"/>
            <a:ext cx="9097673" cy="3912974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g35a06da1dae_0_1"/>
          <p:cNvSpPr/>
          <p:nvPr/>
        </p:nvSpPr>
        <p:spPr>
          <a:xfrm>
            <a:off x="9996544" y="2759686"/>
            <a:ext cx="1547700" cy="1578000"/>
          </a:xfrm>
          <a:prstGeom prst="ellipse">
            <a:avLst/>
          </a:prstGeom>
          <a:solidFill>
            <a:schemeClr val="lt1"/>
          </a:solidFill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grpSp>
        <p:nvGrpSpPr>
          <p:cNvPr id="235" name="Google Shape;235;g35a06da1dae_0_1"/>
          <p:cNvGrpSpPr/>
          <p:nvPr/>
        </p:nvGrpSpPr>
        <p:grpSpPr>
          <a:xfrm>
            <a:off x="8047048" y="1330311"/>
            <a:ext cx="1547702" cy="1578000"/>
            <a:chOff x="8275648" y="1330311"/>
            <a:chExt cx="1547702" cy="1578000"/>
          </a:xfrm>
        </p:grpSpPr>
        <p:sp>
          <p:nvSpPr>
            <p:cNvPr id="236" name="Google Shape;236;g35a06da1dae_0_1"/>
            <p:cNvSpPr/>
            <p:nvPr/>
          </p:nvSpPr>
          <p:spPr>
            <a:xfrm>
              <a:off x="8275648" y="1330311"/>
              <a:ext cx="1547700" cy="1578000"/>
            </a:xfrm>
            <a:prstGeom prst="ellipse">
              <a:avLst/>
            </a:prstGeom>
            <a:solidFill>
              <a:schemeClr val="lt1"/>
            </a:solidFill>
            <a:ln cap="flat" cmpd="sng" w="38100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237" name="Google Shape;237;g35a06da1dae_0_1"/>
            <p:cNvSpPr txBox="1"/>
            <p:nvPr/>
          </p:nvSpPr>
          <p:spPr>
            <a:xfrm>
              <a:off x="8275650" y="1719100"/>
              <a:ext cx="15477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GB" sz="2000" u="none" cap="none" strike="noStrike">
                  <a:solidFill>
                    <a:schemeClr val="dk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Cobertura vegetal</a:t>
              </a:r>
              <a:endParaRPr b="0"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sp>
        <p:nvSpPr>
          <p:cNvPr id="238" name="Google Shape;238;g35a06da1dae_0_1"/>
          <p:cNvSpPr txBox="1"/>
          <p:nvPr/>
        </p:nvSpPr>
        <p:spPr>
          <a:xfrm>
            <a:off x="9916325" y="3148475"/>
            <a:ext cx="1741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Bio-</a:t>
            </a:r>
            <a:endParaRPr b="0" i="0" sz="2000" u="none" cap="none" strike="noStrik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diversidad</a:t>
            </a:r>
            <a:endParaRPr b="0" i="0" sz="2000" u="none" cap="none" strike="noStrik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39" name="Google Shape;239;g35a06da1dae_0_1"/>
          <p:cNvSpPr txBox="1"/>
          <p:nvPr/>
        </p:nvSpPr>
        <p:spPr>
          <a:xfrm>
            <a:off x="813800" y="4981725"/>
            <a:ext cx="10730400" cy="110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¿Plantas como biofiltros? </a:t>
            </a:r>
            <a:endParaRPr b="1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Reducción de PM mediante infraestructuras verdes, techos verdes, jardines verticales, reservorios de agua y agricultura urbana </a:t>
            </a:r>
            <a:endParaRPr b="0" i="0" sz="2000" u="none" cap="none" strike="noStrik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grpSp>
        <p:nvGrpSpPr>
          <p:cNvPr id="240" name="Google Shape;240;g35a06da1dae_0_1"/>
          <p:cNvGrpSpPr/>
          <p:nvPr/>
        </p:nvGrpSpPr>
        <p:grpSpPr>
          <a:xfrm>
            <a:off x="9432325" y="1719100"/>
            <a:ext cx="1547700" cy="1578000"/>
            <a:chOff x="9432325" y="1719100"/>
            <a:chExt cx="1547700" cy="1578000"/>
          </a:xfrm>
        </p:grpSpPr>
        <p:sp>
          <p:nvSpPr>
            <p:cNvPr id="241" name="Google Shape;241;g35a06da1dae_0_1"/>
            <p:cNvSpPr/>
            <p:nvPr/>
          </p:nvSpPr>
          <p:spPr>
            <a:xfrm>
              <a:off x="9432325" y="1719100"/>
              <a:ext cx="1547700" cy="1578000"/>
            </a:xfrm>
            <a:prstGeom prst="ellipse">
              <a:avLst/>
            </a:prstGeom>
            <a:solidFill>
              <a:schemeClr val="lt1"/>
            </a:solidFill>
            <a:ln cap="flat" cmpd="sng" w="38100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242" name="Google Shape;242;g35a06da1dae_0_1"/>
            <p:cNvSpPr txBox="1"/>
            <p:nvPr/>
          </p:nvSpPr>
          <p:spPr>
            <a:xfrm>
              <a:off x="9526825" y="1981025"/>
              <a:ext cx="13770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GB" sz="2000" u="none" cap="none" strike="noStrike">
                  <a:solidFill>
                    <a:schemeClr val="dk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Selección de especies</a:t>
              </a:r>
              <a:endParaRPr b="0"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5c6af6a122_0_0"/>
          <p:cNvSpPr/>
          <p:nvPr/>
        </p:nvSpPr>
        <p:spPr>
          <a:xfrm>
            <a:off x="649475" y="1637575"/>
            <a:ext cx="5296500" cy="4610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49" name="Google Shape;249;g35c6af6a122_0_0"/>
          <p:cNvSpPr/>
          <p:nvPr/>
        </p:nvSpPr>
        <p:spPr>
          <a:xfrm>
            <a:off x="6246025" y="1637575"/>
            <a:ext cx="5296500" cy="4610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50" name="Google Shape;250;g35c6af6a122_0_0"/>
          <p:cNvSpPr txBox="1"/>
          <p:nvPr>
            <p:ph type="title"/>
          </p:nvPr>
        </p:nvSpPr>
        <p:spPr>
          <a:xfrm>
            <a:off x="578239" y="715131"/>
            <a:ext cx="10538400" cy="10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GB"/>
              <a:t>Instrumentos de medici</a:t>
            </a:r>
            <a:r>
              <a:rPr lang="en-GB"/>
              <a:t>ón</a:t>
            </a:r>
            <a:endParaRPr/>
          </a:p>
        </p:txBody>
      </p:sp>
      <p:sp>
        <p:nvSpPr>
          <p:cNvPr id="251" name="Google Shape;251;g35c6af6a122_0_0"/>
          <p:cNvSpPr txBox="1"/>
          <p:nvPr>
            <p:ph idx="1" type="body"/>
          </p:nvPr>
        </p:nvSpPr>
        <p:spPr>
          <a:xfrm>
            <a:off x="578250" y="1215025"/>
            <a:ext cx="10733100" cy="8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/>
              <a:t>Para las sedes de Barrancabermeja, Barbosa, Socorro y Málaga.</a:t>
            </a:r>
            <a:endParaRPr sz="1600"/>
          </a:p>
        </p:txBody>
      </p:sp>
      <p:sp>
        <p:nvSpPr>
          <p:cNvPr id="252" name="Google Shape;252;g35c6af6a122_0_0"/>
          <p:cNvSpPr txBox="1"/>
          <p:nvPr>
            <p:ph idx="1" type="body"/>
          </p:nvPr>
        </p:nvSpPr>
        <p:spPr>
          <a:xfrm>
            <a:off x="934625" y="1715600"/>
            <a:ext cx="47262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194A5D"/>
                </a:solidFill>
                <a:latin typeface="Open Sans"/>
                <a:ea typeface="Open Sans"/>
                <a:cs typeface="Open Sans"/>
                <a:sym typeface="Open Sans"/>
              </a:rPr>
              <a:t>Variables meteorológicas</a:t>
            </a:r>
            <a:endParaRPr b="1">
              <a:solidFill>
                <a:srgbClr val="194A5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3" name="Google Shape;253;g35c6af6a122_0_0"/>
          <p:cNvSpPr txBox="1"/>
          <p:nvPr>
            <p:ph idx="1" type="body"/>
          </p:nvPr>
        </p:nvSpPr>
        <p:spPr>
          <a:xfrm>
            <a:off x="6531175" y="1715600"/>
            <a:ext cx="47262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194A5D"/>
                </a:solidFill>
                <a:latin typeface="Open Sans"/>
                <a:ea typeface="Open Sans"/>
                <a:cs typeface="Open Sans"/>
                <a:sym typeface="Open Sans"/>
              </a:rPr>
              <a:t>Material particulado</a:t>
            </a:r>
            <a:endParaRPr b="1">
              <a:solidFill>
                <a:srgbClr val="194A5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4" name="Google Shape;254;g35c6af6a122_0_0"/>
          <p:cNvSpPr txBox="1"/>
          <p:nvPr/>
        </p:nvSpPr>
        <p:spPr>
          <a:xfrm>
            <a:off x="6351525" y="2112350"/>
            <a:ext cx="5296500" cy="8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Medición: PM (1, 2.5 y 10), temperatura y humedad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Condición: techo, internet y electricidad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5" name="Google Shape;255;g35c6af6a122_0_0"/>
          <p:cNvSpPr txBox="1"/>
          <p:nvPr/>
        </p:nvSpPr>
        <p:spPr>
          <a:xfrm>
            <a:off x="9654750" y="4317450"/>
            <a:ext cx="1656600" cy="8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 estaciones por sede</a:t>
            </a:r>
            <a:endParaRPr sz="2000" u="sng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6" name="Google Shape;256;g35c6af6a122_0_0"/>
          <p:cNvSpPr txBox="1"/>
          <p:nvPr/>
        </p:nvSpPr>
        <p:spPr>
          <a:xfrm>
            <a:off x="4067550" y="4317450"/>
            <a:ext cx="1656600" cy="8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r>
              <a:rPr lang="en-GB" sz="2000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estaci</a:t>
            </a:r>
            <a:r>
              <a:rPr lang="en-GB" sz="2000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ón</a:t>
            </a:r>
            <a:r>
              <a:rPr lang="en-GB" sz="2000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por sede</a:t>
            </a:r>
            <a:endParaRPr sz="2000" u="sng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7" name="Google Shape;257;g35c6af6a122_0_0"/>
          <p:cNvSpPr txBox="1"/>
          <p:nvPr/>
        </p:nvSpPr>
        <p:spPr>
          <a:xfrm>
            <a:off x="747100" y="2036150"/>
            <a:ext cx="5296500" cy="8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Medición: Presión barométrica, precipitaci</a:t>
            </a:r>
            <a:r>
              <a:rPr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ón, velocidad y dirección del viento, temperatura y humedad relativa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Condición: internet 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8" name="Google Shape;258;g35c6af6a122_0_0"/>
          <p:cNvPicPr preferRelativeResize="0"/>
          <p:nvPr/>
        </p:nvPicPr>
        <p:blipFill rotWithShape="1">
          <a:blip r:embed="rId3">
            <a:alphaModFix/>
          </a:blip>
          <a:srcRect b="10341" l="1304" r="1372" t="6856"/>
          <a:stretch/>
        </p:blipFill>
        <p:spPr>
          <a:xfrm>
            <a:off x="820950" y="3556500"/>
            <a:ext cx="3120799" cy="265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g35c6af6a122_0_0"/>
          <p:cNvPicPr preferRelativeResize="0"/>
          <p:nvPr/>
        </p:nvPicPr>
        <p:blipFill rotWithShape="1">
          <a:blip r:embed="rId4">
            <a:alphaModFix/>
          </a:blip>
          <a:srcRect b="14435" l="6940" r="2929" t="9269"/>
          <a:stretch/>
        </p:blipFill>
        <p:spPr>
          <a:xfrm>
            <a:off x="6442275" y="3563175"/>
            <a:ext cx="3120799" cy="264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5c6af6a122_0_32"/>
          <p:cNvSpPr txBox="1"/>
          <p:nvPr>
            <p:ph type="title"/>
          </p:nvPr>
        </p:nvSpPr>
        <p:spPr>
          <a:xfrm>
            <a:off x="578239" y="715131"/>
            <a:ext cx="10538400" cy="10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GB"/>
              <a:t>Visualizaci</a:t>
            </a:r>
            <a:r>
              <a:rPr lang="en-GB"/>
              <a:t>ón de datos</a:t>
            </a:r>
            <a:endParaRPr/>
          </a:p>
        </p:txBody>
      </p:sp>
      <p:pic>
        <p:nvPicPr>
          <p:cNvPr id="266" name="Google Shape;266;g35c6af6a122_0_32"/>
          <p:cNvPicPr preferRelativeResize="0"/>
          <p:nvPr/>
        </p:nvPicPr>
        <p:blipFill rotWithShape="1">
          <a:blip r:embed="rId3">
            <a:alphaModFix/>
          </a:blip>
          <a:srcRect b="0" l="1775" r="2786" t="0"/>
          <a:stretch/>
        </p:blipFill>
        <p:spPr>
          <a:xfrm>
            <a:off x="6866925" y="1387350"/>
            <a:ext cx="4802924" cy="2829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35c6af6a122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2853" y="4486275"/>
            <a:ext cx="2659134" cy="1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35c6af6a122_0_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94762" y="4486275"/>
            <a:ext cx="2659150" cy="1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g35c6af6a122_0_32"/>
          <p:cNvSpPr txBox="1"/>
          <p:nvPr/>
        </p:nvSpPr>
        <p:spPr>
          <a:xfrm>
            <a:off x="6637100" y="864650"/>
            <a:ext cx="51066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Pagina WeatherLink 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0" name="Google Shape;270;g35c6af6a122_0_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48875" y="1586125"/>
            <a:ext cx="3242401" cy="243180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g35c6af6a122_0_32"/>
          <p:cNvSpPr txBox="1"/>
          <p:nvPr/>
        </p:nvSpPr>
        <p:spPr>
          <a:xfrm>
            <a:off x="905325" y="1254950"/>
            <a:ext cx="51066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 consola por estación </a:t>
            </a:r>
            <a:r>
              <a:rPr lang="en-GB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meteorológica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2" name="Google Shape;272;g35c6af6a122_0_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0899" y="3416600"/>
            <a:ext cx="2978276" cy="282935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g35c6af6a122_0_32"/>
          <p:cNvSpPr txBox="1"/>
          <p:nvPr/>
        </p:nvSpPr>
        <p:spPr>
          <a:xfrm>
            <a:off x="3360500" y="5667975"/>
            <a:ext cx="24963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App</a:t>
            </a:r>
            <a:r>
              <a:rPr lang="en-GB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WeatherLink 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15729" y="2666262"/>
            <a:ext cx="6496369" cy="2870712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6"/>
          <p:cNvSpPr txBox="1"/>
          <p:nvPr>
            <p:ph type="title"/>
          </p:nvPr>
        </p:nvSpPr>
        <p:spPr>
          <a:xfrm>
            <a:off x="631639" y="694827"/>
            <a:ext cx="10995600" cy="10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GB"/>
              <a:t>¿Qué vamos a monitorear y por qué?</a:t>
            </a:r>
            <a:endParaRPr/>
          </a:p>
        </p:txBody>
      </p:sp>
      <p:sp>
        <p:nvSpPr>
          <p:cNvPr id="281" name="Google Shape;281;p26"/>
          <p:cNvSpPr/>
          <p:nvPr/>
        </p:nvSpPr>
        <p:spPr>
          <a:xfrm>
            <a:off x="2107613" y="1346423"/>
            <a:ext cx="8822700" cy="6855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La contaminación del aire causa 7 millones de muertes prematuras al año a nivel mundial. El 91% de estas muertes se atribuye a la exposición a material particulado fino (PM2.5).</a:t>
            </a:r>
            <a:endParaRPr b="0" i="0" sz="1600" u="none" cap="none" strike="noStrik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82" name="Google Shape;282;p26"/>
          <p:cNvSpPr txBox="1"/>
          <p:nvPr/>
        </p:nvSpPr>
        <p:spPr>
          <a:xfrm>
            <a:off x="3501400" y="6407950"/>
            <a:ext cx="851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WHO, 2019</a:t>
            </a:r>
            <a:endParaRPr b="0" i="0" sz="1400" u="none" cap="none" strike="noStrik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283" name="Google Shape;283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28587" y="1289998"/>
            <a:ext cx="614700" cy="74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0450" y="4271780"/>
            <a:ext cx="2425820" cy="1886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0453" y="2227175"/>
            <a:ext cx="2425821" cy="1886442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6"/>
          <p:cNvSpPr txBox="1"/>
          <p:nvPr/>
        </p:nvSpPr>
        <p:spPr>
          <a:xfrm>
            <a:off x="3747425" y="2130713"/>
            <a:ext cx="4272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Char char="●"/>
            </a:pPr>
            <a:r>
              <a:rPr b="0" i="0" lang="en-GB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PM 1, 2.5, 10 (material particulado) </a:t>
            </a:r>
            <a:endParaRPr b="0" i="0" sz="1800" u="none" cap="none" strike="noStrik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87" name="Google Shape;287;p26"/>
          <p:cNvSpPr txBox="1"/>
          <p:nvPr/>
        </p:nvSpPr>
        <p:spPr>
          <a:xfrm>
            <a:off x="2918050" y="5610775"/>
            <a:ext cx="9273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Estas variables están interconectadas: modifican la dispersión, la concentración y la formación de partículas contaminantes.</a:t>
            </a:r>
            <a:endParaRPr b="0" i="0" sz="1800" u="none" cap="none" strike="noStrik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88" name="Google Shape;288;p26"/>
          <p:cNvSpPr txBox="1"/>
          <p:nvPr/>
        </p:nvSpPr>
        <p:spPr>
          <a:xfrm>
            <a:off x="7600875" y="2130738"/>
            <a:ext cx="4165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Char char="●"/>
            </a:pPr>
            <a:r>
              <a:rPr b="0" i="0" lang="en-GB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Variables meteorologicas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04425" y="2894933"/>
            <a:ext cx="2883149" cy="2586204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6"/>
          <p:cNvSpPr/>
          <p:nvPr/>
        </p:nvSpPr>
        <p:spPr>
          <a:xfrm>
            <a:off x="5499000" y="4729600"/>
            <a:ext cx="3228600" cy="822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8"/>
          <p:cNvSpPr txBox="1"/>
          <p:nvPr>
            <p:ph type="title"/>
          </p:nvPr>
        </p:nvSpPr>
        <p:spPr>
          <a:xfrm>
            <a:off x="418642" y="723143"/>
            <a:ext cx="5787200" cy="9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</a:pPr>
            <a:r>
              <a:rPr lang="en-GB"/>
              <a:t>Desarrollo del proyecto</a:t>
            </a:r>
            <a:endParaRPr/>
          </a:p>
        </p:txBody>
      </p:sp>
      <p:pic>
        <p:nvPicPr>
          <p:cNvPr id="296" name="Google Shape;29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07927" y="5928234"/>
            <a:ext cx="1812523" cy="531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8"/>
          <p:cNvSpPr txBox="1"/>
          <p:nvPr/>
        </p:nvSpPr>
        <p:spPr>
          <a:xfrm>
            <a:off x="3050339" y="3549019"/>
            <a:ext cx="3721500" cy="21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-186099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b="0" i="0" lang="en-GB" sz="1867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Cómo se hace la ciencia?</a:t>
            </a:r>
            <a:endParaRPr b="0" i="0" sz="1867" u="none" cap="none" strike="noStrik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186099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b="0" i="0" lang="en-GB" sz="1867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Cambio climático</a:t>
            </a:r>
            <a:endParaRPr b="0" i="0" sz="1867" u="none" cap="none" strike="noStrik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186099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b="0" i="0" lang="en-GB" sz="1867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Calidad del aire y su monitoreo</a:t>
            </a:r>
            <a:endParaRPr b="0" i="0" sz="1867" u="none" cap="none" strike="noStrik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186099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b="0" i="0" lang="en-GB" sz="1867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Registro y procesamiento de datos experimentales</a:t>
            </a:r>
            <a:endParaRPr b="0" i="0" sz="1867" u="none" cap="none" strike="noStrik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98" name="Google Shape;298;p8"/>
          <p:cNvSpPr txBox="1"/>
          <p:nvPr/>
        </p:nvSpPr>
        <p:spPr>
          <a:xfrm>
            <a:off x="782646" y="3549019"/>
            <a:ext cx="2567200" cy="3119403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rPr b="0" i="0" lang="en-GB" sz="1867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Conformación de equipos en cada municipio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rPr b="0" i="0" lang="en-GB" sz="1867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Instalación de estaciones de monitoreo ambiental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99" name="Google Shape;299;p8"/>
          <p:cNvSpPr txBox="1"/>
          <p:nvPr/>
        </p:nvSpPr>
        <p:spPr>
          <a:xfrm>
            <a:off x="6771839" y="3549019"/>
            <a:ext cx="2482800" cy="13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rPr b="0" i="0" lang="en-GB" sz="1867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Proyectos de investigación con los datos de las estaciones.</a:t>
            </a:r>
            <a:endParaRPr b="0" i="0" sz="1867" u="none" cap="none" strike="noStrik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00" name="Google Shape;300;p8"/>
          <p:cNvSpPr txBox="1"/>
          <p:nvPr/>
        </p:nvSpPr>
        <p:spPr>
          <a:xfrm>
            <a:off x="9671942" y="3557170"/>
            <a:ext cx="2257200" cy="533504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rPr b="0" i="0" lang="en-GB" sz="1867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Feria de la ciencia</a:t>
            </a:r>
            <a:endParaRPr b="0" i="0" sz="2267" u="none" cap="none" strike="noStrik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grpSp>
        <p:nvGrpSpPr>
          <p:cNvPr id="301" name="Google Shape;301;p8"/>
          <p:cNvGrpSpPr/>
          <p:nvPr/>
        </p:nvGrpSpPr>
        <p:grpSpPr>
          <a:xfrm>
            <a:off x="854252" y="1345140"/>
            <a:ext cx="10639278" cy="2588905"/>
            <a:chOff x="129" y="0"/>
            <a:chExt cx="10639278" cy="2588905"/>
          </a:xfrm>
        </p:grpSpPr>
        <p:sp>
          <p:nvSpPr>
            <p:cNvPr id="302" name="Google Shape;302;p8"/>
            <p:cNvSpPr/>
            <p:nvPr/>
          </p:nvSpPr>
          <p:spPr>
            <a:xfrm>
              <a:off x="797965" y="0"/>
              <a:ext cx="9043607" cy="2588905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CCDC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129" y="776671"/>
              <a:ext cx="2465198" cy="1035562"/>
            </a:xfrm>
            <a:prstGeom prst="roundRect">
              <a:avLst>
                <a:gd fmla="val 16667" name="adj"/>
              </a:avLst>
            </a:prstGeom>
            <a:solidFill>
              <a:srgbClr val="3194BA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8"/>
            <p:cNvSpPr txBox="1"/>
            <p:nvPr/>
          </p:nvSpPr>
          <p:spPr>
            <a:xfrm>
              <a:off x="50681" y="827223"/>
              <a:ext cx="2364094" cy="9344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0475" lIns="110475" spcFirstLastPara="1" rIns="110475" wrap="square" tIns="11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Open Sans Light"/>
                <a:buNone/>
              </a:pPr>
              <a:r>
                <a:rPr b="0" i="0" lang="en-GB" sz="2900" u="none" cap="none" strike="noStrike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Preparación</a:t>
              </a:r>
              <a:endParaRPr b="0" i="0" sz="2900" u="none" cap="none" strike="noStrik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2724823" y="776671"/>
              <a:ext cx="2465198" cy="1035562"/>
            </a:xfrm>
            <a:prstGeom prst="roundRect">
              <a:avLst>
                <a:gd fmla="val 16667" name="adj"/>
              </a:avLst>
            </a:prstGeom>
            <a:solidFill>
              <a:srgbClr val="3194BA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8"/>
            <p:cNvSpPr txBox="1"/>
            <p:nvPr/>
          </p:nvSpPr>
          <p:spPr>
            <a:xfrm>
              <a:off x="2775375" y="827223"/>
              <a:ext cx="2364094" cy="9344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0475" lIns="110475" spcFirstLastPara="1" rIns="110475" wrap="square" tIns="11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Open Sans Light"/>
                <a:buNone/>
              </a:pPr>
              <a:r>
                <a:rPr b="0" i="0" lang="en-GB" sz="2900" u="none" cap="none" strike="noStrike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Capacitación</a:t>
              </a:r>
              <a:endParaRPr b="0" i="0" sz="2900" u="none" cap="none" strike="noStrik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5449516" y="776671"/>
              <a:ext cx="2465198" cy="1035562"/>
            </a:xfrm>
            <a:prstGeom prst="roundRect">
              <a:avLst>
                <a:gd fmla="val 16667" name="adj"/>
              </a:avLst>
            </a:prstGeom>
            <a:solidFill>
              <a:srgbClr val="3194BA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8"/>
            <p:cNvSpPr txBox="1"/>
            <p:nvPr/>
          </p:nvSpPr>
          <p:spPr>
            <a:xfrm>
              <a:off x="5500068" y="827223"/>
              <a:ext cx="2364094" cy="9344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0475" lIns="110475" spcFirstLastPara="1" rIns="110475" wrap="square" tIns="11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Open Sans Light"/>
                <a:buNone/>
              </a:pPr>
              <a:r>
                <a:rPr b="0" i="0" lang="en-GB" sz="2900" u="none" cap="none" strike="noStrike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Práctica</a:t>
              </a:r>
              <a:endParaRPr b="0" i="0" sz="2900" u="none" cap="none" strike="noStrik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8174209" y="776671"/>
              <a:ext cx="2465198" cy="1035562"/>
            </a:xfrm>
            <a:prstGeom prst="roundRect">
              <a:avLst>
                <a:gd fmla="val 16667" name="adj"/>
              </a:avLst>
            </a:prstGeom>
            <a:solidFill>
              <a:srgbClr val="3194BA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8"/>
            <p:cNvSpPr txBox="1"/>
            <p:nvPr/>
          </p:nvSpPr>
          <p:spPr>
            <a:xfrm>
              <a:off x="8224761" y="827223"/>
              <a:ext cx="2364094" cy="9344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0475" lIns="110475" spcFirstLastPara="1" rIns="110475" wrap="square" tIns="11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Open Sans Light"/>
                <a:buNone/>
              </a:pPr>
              <a:r>
                <a:rPr b="0" i="0" lang="en-GB" sz="2900" u="none" cap="none" strike="noStrike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Divulgación</a:t>
              </a:r>
              <a:endParaRPr b="0" i="0" sz="2900" u="none" cap="none" strike="noStrik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9"/>
          <p:cNvSpPr txBox="1"/>
          <p:nvPr>
            <p:ph type="title"/>
          </p:nvPr>
        </p:nvSpPr>
        <p:spPr>
          <a:xfrm>
            <a:off x="418641" y="723143"/>
            <a:ext cx="7198115" cy="9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11111"/>
              <a:buFont typeface="Arial"/>
              <a:buNone/>
            </a:pPr>
            <a:r>
              <a:rPr lang="en-GB"/>
              <a:t>Cronograma: 1 año de actividades </a:t>
            </a:r>
            <a:endParaRPr/>
          </a:p>
        </p:txBody>
      </p:sp>
      <p:pic>
        <p:nvPicPr>
          <p:cNvPr id="316" name="Google Shape;31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07927" y="5928234"/>
            <a:ext cx="1812523" cy="5313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9"/>
          <p:cNvSpPr txBox="1"/>
          <p:nvPr/>
        </p:nvSpPr>
        <p:spPr>
          <a:xfrm>
            <a:off x="3685513" y="3832739"/>
            <a:ext cx="3721600" cy="1095644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3387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Sept 2025 –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3387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Enero 2026 </a:t>
            </a:r>
            <a:endParaRPr b="0" i="0" sz="2400" u="none" cap="none" strike="noStrik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18" name="Google Shape;318;p9"/>
          <p:cNvSpPr txBox="1"/>
          <p:nvPr/>
        </p:nvSpPr>
        <p:spPr>
          <a:xfrm>
            <a:off x="860677" y="3822991"/>
            <a:ext cx="2567200" cy="1723508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Mayo –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Agosto 2025</a:t>
            </a:r>
            <a:endParaRPr b="0" i="0" sz="2400" u="none" cap="none" strike="noStrik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19" name="Google Shape;319;p9"/>
          <p:cNvSpPr txBox="1"/>
          <p:nvPr/>
        </p:nvSpPr>
        <p:spPr>
          <a:xfrm>
            <a:off x="6645688" y="3822991"/>
            <a:ext cx="2482800" cy="984845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Febrero –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Marzo 2026</a:t>
            </a:r>
            <a:endParaRPr b="0" i="0" sz="2400" u="none" cap="none" strike="noStrik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20" name="Google Shape;320;p9"/>
          <p:cNvSpPr txBox="1"/>
          <p:nvPr/>
        </p:nvSpPr>
        <p:spPr>
          <a:xfrm>
            <a:off x="9326238" y="3832739"/>
            <a:ext cx="2257200" cy="615513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Abril 2026</a:t>
            </a:r>
            <a:endParaRPr b="0" i="0" sz="2400" u="none" cap="none" strike="noStrik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grpSp>
        <p:nvGrpSpPr>
          <p:cNvPr id="321" name="Google Shape;321;p9"/>
          <p:cNvGrpSpPr/>
          <p:nvPr/>
        </p:nvGrpSpPr>
        <p:grpSpPr>
          <a:xfrm>
            <a:off x="854252" y="1345140"/>
            <a:ext cx="10639278" cy="2588905"/>
            <a:chOff x="129" y="0"/>
            <a:chExt cx="10639278" cy="2588905"/>
          </a:xfrm>
        </p:grpSpPr>
        <p:sp>
          <p:nvSpPr>
            <p:cNvPr id="322" name="Google Shape;322;p9"/>
            <p:cNvSpPr/>
            <p:nvPr/>
          </p:nvSpPr>
          <p:spPr>
            <a:xfrm>
              <a:off x="797965" y="0"/>
              <a:ext cx="9043607" cy="2588905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CCDC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129" y="776671"/>
              <a:ext cx="2465198" cy="1035562"/>
            </a:xfrm>
            <a:prstGeom prst="roundRect">
              <a:avLst>
                <a:gd fmla="val 16667" name="adj"/>
              </a:avLst>
            </a:prstGeom>
            <a:solidFill>
              <a:srgbClr val="3194BA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9"/>
            <p:cNvSpPr txBox="1"/>
            <p:nvPr/>
          </p:nvSpPr>
          <p:spPr>
            <a:xfrm>
              <a:off x="50681" y="827223"/>
              <a:ext cx="2364094" cy="9344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0475" lIns="110475" spcFirstLastPara="1" rIns="110475" wrap="square" tIns="11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Open Sans Light"/>
                <a:buNone/>
              </a:pPr>
              <a:r>
                <a:rPr b="0" i="0" lang="en-GB" sz="2900" u="none" cap="none" strike="noStrike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Preparación</a:t>
              </a:r>
              <a:endParaRPr b="0" i="0" sz="2900" u="none" cap="none" strike="noStrik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2724823" y="776671"/>
              <a:ext cx="2465198" cy="1035562"/>
            </a:xfrm>
            <a:prstGeom prst="roundRect">
              <a:avLst>
                <a:gd fmla="val 16667" name="adj"/>
              </a:avLst>
            </a:prstGeom>
            <a:solidFill>
              <a:srgbClr val="3194BA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9"/>
            <p:cNvSpPr txBox="1"/>
            <p:nvPr/>
          </p:nvSpPr>
          <p:spPr>
            <a:xfrm>
              <a:off x="2775375" y="827223"/>
              <a:ext cx="2364094" cy="9344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0475" lIns="110475" spcFirstLastPara="1" rIns="110475" wrap="square" tIns="11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Open Sans Light"/>
                <a:buNone/>
              </a:pPr>
              <a:r>
                <a:rPr b="0" i="0" lang="en-GB" sz="2900" u="none" cap="none" strike="noStrike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Capacitación</a:t>
              </a:r>
              <a:endParaRPr b="0" i="0" sz="2900" u="none" cap="none" strike="noStrik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449516" y="776671"/>
              <a:ext cx="2465198" cy="1035562"/>
            </a:xfrm>
            <a:prstGeom prst="roundRect">
              <a:avLst>
                <a:gd fmla="val 16667" name="adj"/>
              </a:avLst>
            </a:prstGeom>
            <a:solidFill>
              <a:srgbClr val="3194BA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9"/>
            <p:cNvSpPr txBox="1"/>
            <p:nvPr/>
          </p:nvSpPr>
          <p:spPr>
            <a:xfrm>
              <a:off x="5500068" y="827223"/>
              <a:ext cx="2364094" cy="9344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0475" lIns="110475" spcFirstLastPara="1" rIns="110475" wrap="square" tIns="11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Open Sans Light"/>
                <a:buNone/>
              </a:pPr>
              <a:r>
                <a:rPr b="0" i="0" lang="en-GB" sz="2900" u="none" cap="none" strike="noStrike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Práctica</a:t>
              </a:r>
              <a:endParaRPr b="0" i="0" sz="2900" u="none" cap="none" strike="noStrik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8174209" y="776671"/>
              <a:ext cx="2465198" cy="1035562"/>
            </a:xfrm>
            <a:prstGeom prst="roundRect">
              <a:avLst>
                <a:gd fmla="val 16667" name="adj"/>
              </a:avLst>
            </a:prstGeom>
            <a:solidFill>
              <a:srgbClr val="3194BA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9"/>
            <p:cNvSpPr txBox="1"/>
            <p:nvPr/>
          </p:nvSpPr>
          <p:spPr>
            <a:xfrm>
              <a:off x="8224761" y="827223"/>
              <a:ext cx="2364094" cy="9344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0475" lIns="110475" spcFirstLastPara="1" rIns="110475" wrap="square" tIns="11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Open Sans Light"/>
                <a:buNone/>
              </a:pPr>
              <a:r>
                <a:rPr b="0" i="0" lang="en-GB" sz="2900" u="none" cap="none" strike="noStrike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Divulgación</a:t>
              </a:r>
              <a:endParaRPr b="0" i="0" sz="2900" u="none" cap="none" strike="noStrik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0"/>
          <p:cNvSpPr txBox="1"/>
          <p:nvPr>
            <p:ph type="title"/>
          </p:nvPr>
        </p:nvSpPr>
        <p:spPr>
          <a:xfrm>
            <a:off x="548639" y="950976"/>
            <a:ext cx="10995659" cy="1077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GB"/>
              <a:t>¿Qué necesitamos?</a:t>
            </a:r>
            <a:endParaRPr/>
          </a:p>
        </p:txBody>
      </p:sp>
      <p:sp>
        <p:nvSpPr>
          <p:cNvPr id="337" name="Google Shape;337;p10"/>
          <p:cNvSpPr txBox="1"/>
          <p:nvPr>
            <p:ph idx="1" type="body"/>
          </p:nvPr>
        </p:nvSpPr>
        <p:spPr>
          <a:xfrm>
            <a:off x="548640" y="2029968"/>
            <a:ext cx="5281506" cy="4148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en-GB" sz="2500"/>
              <a:t>Sede UIS</a:t>
            </a:r>
            <a:endParaRPr sz="25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3194BA"/>
              </a:buClr>
              <a:buSzPts val="2000"/>
              <a:buChar char="•"/>
            </a:pPr>
            <a:r>
              <a:rPr b="1" lang="en-GB">
                <a:solidFill>
                  <a:srgbClr val="3194BA"/>
                </a:solidFill>
                <a:latin typeface="Open Sans"/>
                <a:ea typeface="Open Sans"/>
                <a:cs typeface="Open Sans"/>
                <a:sym typeface="Open Sans"/>
              </a:rPr>
              <a:t>Espacio físico:</a:t>
            </a:r>
            <a:endParaRPr b="1">
              <a:solidFill>
                <a:srgbClr val="3194B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28599" lvl="1" marL="502919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/>
              <a:t>Instalación de estaciones de monitoreo</a:t>
            </a:r>
            <a:endParaRPr/>
          </a:p>
          <a:p>
            <a:pPr indent="-228599" lvl="1" marL="502919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/>
              <a:t>Salón con computadores e internet para sesiones presenciales de capacitación</a:t>
            </a:r>
            <a:endParaRPr/>
          </a:p>
          <a:p>
            <a:pPr indent="-101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3194BA"/>
              </a:buClr>
              <a:buSzPts val="2000"/>
              <a:buChar char="•"/>
            </a:pPr>
            <a:r>
              <a:rPr b="1" lang="en-GB">
                <a:solidFill>
                  <a:srgbClr val="3194BA"/>
                </a:solidFill>
                <a:latin typeface="Open Sans"/>
                <a:ea typeface="Open Sans"/>
                <a:cs typeface="Open Sans"/>
                <a:sym typeface="Open Sans"/>
              </a:rPr>
              <a:t>Personal:</a:t>
            </a:r>
            <a:endParaRPr b="1">
              <a:solidFill>
                <a:srgbClr val="3194B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1" marL="27432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GB"/>
              <a:t>Contacto con colegios y seguimiento local del proyecto</a:t>
            </a:r>
            <a:endParaRPr/>
          </a:p>
        </p:txBody>
      </p:sp>
      <p:sp>
        <p:nvSpPr>
          <p:cNvPr id="338" name="Google Shape;338;p10"/>
          <p:cNvSpPr txBox="1"/>
          <p:nvPr>
            <p:ph idx="2" type="body"/>
          </p:nvPr>
        </p:nvSpPr>
        <p:spPr>
          <a:xfrm>
            <a:off x="6257928" y="2029968"/>
            <a:ext cx="5281506" cy="4148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en-GB" sz="2300"/>
              <a:t>Colegios</a:t>
            </a:r>
            <a:endParaRPr sz="23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3194BA"/>
              </a:buClr>
              <a:buSzPts val="2000"/>
              <a:buChar char="•"/>
            </a:pPr>
            <a:r>
              <a:rPr b="1" lang="en-GB">
                <a:solidFill>
                  <a:srgbClr val="3194BA"/>
                </a:solidFill>
                <a:latin typeface="Open Sans"/>
                <a:ea typeface="Open Sans"/>
                <a:cs typeface="Open Sans"/>
                <a:sym typeface="Open Sans"/>
              </a:rPr>
              <a:t>Profesores </a:t>
            </a:r>
            <a:endParaRPr b="1">
              <a:solidFill>
                <a:srgbClr val="3194B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28599" lvl="1" marL="502919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/>
              <a:t>Seguimiento de actividades </a:t>
            </a:r>
            <a:endParaRPr/>
          </a:p>
          <a:p>
            <a:pPr indent="-228599" lvl="1" marL="502919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/>
              <a:t>Comunicación con equipo coordinador</a:t>
            </a:r>
            <a:endParaRPr/>
          </a:p>
          <a:p>
            <a:pPr indent="-228599" lvl="1" marL="502919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/>
              <a:t>Apoyo para clausura</a:t>
            </a:r>
            <a:endParaRPr/>
          </a:p>
          <a:p>
            <a:pPr indent="0" lvl="1" marL="27432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3194BA"/>
              </a:buClr>
              <a:buSzPts val="2000"/>
              <a:buChar char="•"/>
            </a:pPr>
            <a:r>
              <a:rPr b="1" lang="en-GB">
                <a:solidFill>
                  <a:srgbClr val="3194BA"/>
                </a:solidFill>
                <a:latin typeface="Open Sans"/>
                <a:ea typeface="Open Sans"/>
                <a:cs typeface="Open Sans"/>
                <a:sym typeface="Open Sans"/>
              </a:rPr>
              <a:t>Grupo de estudiantes </a:t>
            </a:r>
            <a:endParaRPr b="1">
              <a:solidFill>
                <a:srgbClr val="3194B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28599" lvl="1" marL="502919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/>
              <a:t>Interés en el programa</a:t>
            </a:r>
            <a:endParaRPr/>
          </a:p>
          <a:p>
            <a:pPr indent="-228599" lvl="1" marL="502919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/>
              <a:t>~5 por institución, máx 20 por sede UIS</a:t>
            </a:r>
            <a:endParaRPr/>
          </a:p>
          <a:p>
            <a:pPr indent="-114299" lvl="1" marL="502919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g35c6af6a122_0_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8501" y="2548158"/>
            <a:ext cx="3736125" cy="272880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g35c6af6a122_0_59"/>
          <p:cNvSpPr txBox="1"/>
          <p:nvPr>
            <p:ph type="title"/>
          </p:nvPr>
        </p:nvSpPr>
        <p:spPr>
          <a:xfrm>
            <a:off x="548639" y="950976"/>
            <a:ext cx="10995600" cy="10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GB"/>
              <a:t>Visita sedes</a:t>
            </a:r>
            <a:endParaRPr/>
          </a:p>
        </p:txBody>
      </p:sp>
      <p:sp>
        <p:nvSpPr>
          <p:cNvPr id="346" name="Google Shape;346;g35c6af6a122_0_59"/>
          <p:cNvSpPr txBox="1"/>
          <p:nvPr/>
        </p:nvSpPr>
        <p:spPr>
          <a:xfrm>
            <a:off x="729025" y="1648100"/>
            <a:ext cx="9611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Objetivos:</a:t>
            </a:r>
            <a:r>
              <a:rPr lang="en-GB" sz="2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1. Dar a conocer el proyecto a las sedes y colegios vinculados</a:t>
            </a:r>
            <a:endParaRPr sz="20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                  2. Determinar ubicación </a:t>
            </a:r>
            <a:r>
              <a:rPr lang="en-GB" sz="2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óptima</a:t>
            </a:r>
            <a:r>
              <a:rPr lang="en-GB" sz="2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de las estaciones</a:t>
            </a:r>
            <a:endParaRPr sz="20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347" name="Google Shape;347;g35c6af6a122_0_59" title="WhatsApp Image 2025-05-21 at 18.03.37 (3).jpeg"/>
          <p:cNvPicPr preferRelativeResize="0"/>
          <p:nvPr/>
        </p:nvPicPr>
        <p:blipFill rotWithShape="1">
          <a:blip r:embed="rId4">
            <a:alphaModFix/>
          </a:blip>
          <a:srcRect b="0" l="0" r="0" t="1419"/>
          <a:stretch/>
        </p:blipFill>
        <p:spPr>
          <a:xfrm>
            <a:off x="847363" y="2548150"/>
            <a:ext cx="3736124" cy="2762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g35c6af6a122_0_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43087" y="3423900"/>
            <a:ext cx="3781956" cy="276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5c6af6a122_0_71"/>
          <p:cNvSpPr txBox="1"/>
          <p:nvPr>
            <p:ph type="title"/>
          </p:nvPr>
        </p:nvSpPr>
        <p:spPr>
          <a:xfrm>
            <a:off x="548639" y="771626"/>
            <a:ext cx="10995600" cy="10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GB"/>
              <a:t>Barbosa</a:t>
            </a:r>
            <a:endParaRPr/>
          </a:p>
        </p:txBody>
      </p:sp>
      <p:pic>
        <p:nvPicPr>
          <p:cNvPr id="355" name="Google Shape;355;g35c6af6a122_0_71" title="Terraza_Opcion1Estacion(2)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1625" y="771625"/>
            <a:ext cx="3304676" cy="247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g35c6af6a122_0_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4175" y="3315462"/>
            <a:ext cx="2234425" cy="292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g35c6af6a122_0_71" title="UbicaciónAlternativaAirlink2_ZonaResidencial_Industrial(1).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41162" y="3315450"/>
            <a:ext cx="2194437" cy="292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g35c6af6a122_0_71"/>
          <p:cNvPicPr preferRelativeResize="0"/>
          <p:nvPr/>
        </p:nvPicPr>
        <p:blipFill rotWithShape="1">
          <a:blip r:embed="rId6">
            <a:alphaModFix/>
          </a:blip>
          <a:srcRect b="0" l="6639" r="18845" t="0"/>
          <a:stretch/>
        </p:blipFill>
        <p:spPr>
          <a:xfrm>
            <a:off x="8041375" y="771625"/>
            <a:ext cx="3386799" cy="247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g35c6af6a122_0_71" title="WhatsApp Image 2025-05-21 at 18.03.35 (2)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8300" y="1902825"/>
            <a:ext cx="3119376" cy="4159176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g35c6af6a122_0_71"/>
          <p:cNvSpPr txBox="1"/>
          <p:nvPr/>
        </p:nvSpPr>
        <p:spPr>
          <a:xfrm>
            <a:off x="648300" y="1356925"/>
            <a:ext cx="6077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Sede muy verde</a:t>
            </a:r>
            <a:endParaRPr sz="20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61" name="Google Shape;361;g35c6af6a122_0_71"/>
          <p:cNvSpPr txBox="1"/>
          <p:nvPr/>
        </p:nvSpPr>
        <p:spPr>
          <a:xfrm>
            <a:off x="9338425" y="4211975"/>
            <a:ext cx="2384400" cy="17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Interés con las </a:t>
            </a:r>
            <a:r>
              <a:rPr lang="en-GB" sz="2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fábricas</a:t>
            </a:r>
            <a:r>
              <a:rPr lang="en-GB" sz="2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de bocadillos y vehículos en la vía principal</a:t>
            </a:r>
            <a:endParaRPr sz="20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362" name="Google Shape;362;g35c6af6a122_0_7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0048726">
            <a:off x="8382024" y="3301512"/>
            <a:ext cx="1749056" cy="953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5c6af6a122_0_87"/>
          <p:cNvSpPr txBox="1"/>
          <p:nvPr>
            <p:ph type="title"/>
          </p:nvPr>
        </p:nvSpPr>
        <p:spPr>
          <a:xfrm>
            <a:off x="548639" y="771626"/>
            <a:ext cx="10995600" cy="10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GB"/>
              <a:t>Socorro</a:t>
            </a:r>
            <a:endParaRPr/>
          </a:p>
        </p:txBody>
      </p:sp>
      <p:sp>
        <p:nvSpPr>
          <p:cNvPr id="369" name="Google Shape;369;g35c6af6a122_0_87"/>
          <p:cNvSpPr txBox="1"/>
          <p:nvPr/>
        </p:nvSpPr>
        <p:spPr>
          <a:xfrm>
            <a:off x="616650" y="1257725"/>
            <a:ext cx="6077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Sede campestre muy verde</a:t>
            </a:r>
            <a:endParaRPr sz="20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370" name="Google Shape;370;g35c6af6a122_0_87" title="WhatsApp Image 2025-05-22 at 11.14.28 (2)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650" y="2039425"/>
            <a:ext cx="4041775" cy="303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g35c6af6a122_0_87" title="WhatsApp Image 2025-05-22 at 11.14.29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2326" y="1188812"/>
            <a:ext cx="3264600" cy="4352775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g35c6af6a122_0_87"/>
          <p:cNvSpPr txBox="1"/>
          <p:nvPr/>
        </p:nvSpPr>
        <p:spPr>
          <a:xfrm>
            <a:off x="275325" y="5704300"/>
            <a:ext cx="8187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Interés en el programa de arquitectura y laboratorio de bioclimática </a:t>
            </a:r>
            <a:endParaRPr sz="20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373" name="Google Shape;373;g35c6af6a122_0_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96600" y="1556875"/>
            <a:ext cx="3537350" cy="2653024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g35c6af6a122_0_87"/>
          <p:cNvSpPr txBox="1"/>
          <p:nvPr/>
        </p:nvSpPr>
        <p:spPr>
          <a:xfrm>
            <a:off x="8396600" y="1064275"/>
            <a:ext cx="3895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Sede central </a:t>
            </a:r>
            <a:endParaRPr sz="20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75" name="Google Shape;375;g35c6af6a122_0_87"/>
          <p:cNvSpPr txBox="1"/>
          <p:nvPr/>
        </p:nvSpPr>
        <p:spPr>
          <a:xfrm>
            <a:off x="8217525" y="4596100"/>
            <a:ext cx="3895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Otra opción es el colegio universitario ubicado sobre la vía principal</a:t>
            </a:r>
            <a:endParaRPr sz="20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"/>
          <p:cNvSpPr txBox="1"/>
          <p:nvPr>
            <p:ph type="title"/>
          </p:nvPr>
        </p:nvSpPr>
        <p:spPr>
          <a:xfrm>
            <a:off x="548639" y="950976"/>
            <a:ext cx="10995659" cy="1077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GB"/>
              <a:t>¿Qué es RACIMO?</a:t>
            </a:r>
            <a:endParaRPr/>
          </a:p>
        </p:txBody>
      </p:sp>
      <p:sp>
        <p:nvSpPr>
          <p:cNvPr id="120" name="Google Shape;120;p2"/>
          <p:cNvSpPr txBox="1"/>
          <p:nvPr>
            <p:ph idx="1" type="body"/>
          </p:nvPr>
        </p:nvSpPr>
        <p:spPr>
          <a:xfrm>
            <a:off x="5468050" y="1604250"/>
            <a:ext cx="6608100" cy="40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en-GB"/>
              <a:t>R</a:t>
            </a:r>
            <a:r>
              <a:rPr lang="en-GB"/>
              <a:t>ed </a:t>
            </a:r>
            <a:r>
              <a:rPr b="1" lang="en-GB"/>
              <a:t>A</a:t>
            </a:r>
            <a:r>
              <a:rPr lang="en-GB"/>
              <a:t>mbiental </a:t>
            </a:r>
            <a:r>
              <a:rPr b="1" lang="en-GB"/>
              <a:t>Ci</a:t>
            </a:r>
            <a:r>
              <a:rPr lang="en-GB"/>
              <a:t>udadana de </a:t>
            </a:r>
            <a:r>
              <a:rPr b="1" lang="en-GB"/>
              <a:t>Mo</a:t>
            </a:r>
            <a:r>
              <a:rPr lang="en-GB"/>
              <a:t>nitoreo 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/>
              <a:t>Proyecto de </a:t>
            </a:r>
            <a:r>
              <a:rPr b="1" lang="en-GB"/>
              <a:t>ciencia ciudadana </a:t>
            </a:r>
            <a:r>
              <a:rPr lang="en-GB"/>
              <a:t>basado en </a:t>
            </a:r>
            <a:r>
              <a:rPr b="1" lang="en-GB"/>
              <a:t>semilleros de ciencia</a:t>
            </a:r>
            <a:r>
              <a:rPr lang="en-GB"/>
              <a:t>, para exponer a estudiantes de colegio a ambientes y herramientas de investigación científica.</a:t>
            </a:r>
            <a:endParaRPr/>
          </a:p>
        </p:txBody>
      </p:sp>
      <p:sp>
        <p:nvSpPr>
          <p:cNvPr id="121" name="Google Shape;121;p2"/>
          <p:cNvSpPr txBox="1"/>
          <p:nvPr/>
        </p:nvSpPr>
        <p:spPr>
          <a:xfrm>
            <a:off x="5410150" y="4203750"/>
            <a:ext cx="6723900" cy="21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Enseñanza sobre el </a:t>
            </a:r>
            <a:r>
              <a:rPr b="1" i="0" lang="en-GB" sz="20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cambio climático</a:t>
            </a:r>
            <a:r>
              <a:rPr b="0" i="0" lang="en-GB" sz="20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mediante </a:t>
            </a:r>
            <a:endParaRPr b="0" i="0" sz="2000" u="none" cap="none" strike="noStrike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556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pen Sans Light"/>
              <a:buChar char="●"/>
            </a:pPr>
            <a:r>
              <a:rPr b="0" i="0" lang="en-GB" sz="20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Registro de </a:t>
            </a:r>
            <a:r>
              <a:rPr b="1" i="0" lang="en-GB" sz="20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datos meteorológicos</a:t>
            </a:r>
            <a:r>
              <a:rPr b="0" i="0" lang="en-GB" sz="20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b="1" i="0" lang="en-GB" sz="20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y niveles de contaminación</a:t>
            </a:r>
            <a:endParaRPr b="1" i="0" sz="2000" u="none" cap="none" strike="noStrike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556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pen Sans Light"/>
              <a:buChar char="●"/>
            </a:pPr>
            <a:r>
              <a:rPr b="1" i="0" lang="en-GB" sz="20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Análisis</a:t>
            </a:r>
            <a:r>
              <a:rPr b="0" i="0" lang="en-GB" sz="2000" u="none" cap="none" strike="noStrik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en relación a eventos de la vida cotidiana.</a:t>
            </a:r>
            <a:endParaRPr b="0" i="0" sz="2000" u="none" cap="none" strike="noStrik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122" name="Google Shape;122;p2" title="students_investigating_air_quality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7418" y="1677828"/>
            <a:ext cx="4328799" cy="432879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"/>
          <p:cNvSpPr txBox="1"/>
          <p:nvPr/>
        </p:nvSpPr>
        <p:spPr>
          <a:xfrm>
            <a:off x="3196600" y="6407950"/>
            <a:ext cx="851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>
                <a:latin typeface="Open Sans Light"/>
                <a:ea typeface="Open Sans Light"/>
                <a:cs typeface="Open Sans Light"/>
                <a:sym typeface="Open Sans Light"/>
              </a:rPr>
              <a:t>Imagen: creada con GPT-Image 1</a:t>
            </a:r>
            <a:endParaRPr b="0" i="0" sz="1400" u="none" cap="none" strike="noStrik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1"/>
          <p:cNvSpPr txBox="1"/>
          <p:nvPr>
            <p:ph type="title"/>
          </p:nvPr>
        </p:nvSpPr>
        <p:spPr>
          <a:xfrm>
            <a:off x="687189" y="656576"/>
            <a:ext cx="10995600" cy="10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A8D6E7"/>
              </a:buClr>
              <a:buSzPts val="3600"/>
              <a:buFont typeface="Arial"/>
              <a:buNone/>
            </a:pPr>
            <a:r>
              <a:rPr lang="en-GB"/>
              <a:t>Con el apoyo de </a:t>
            </a:r>
            <a:endParaRPr/>
          </a:p>
        </p:txBody>
      </p:sp>
      <p:pic>
        <p:nvPicPr>
          <p:cNvPr descr="A black and white logo with white text&#10;&#10;AI-generated content may be incorrect." id="382" name="Google Shape;38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60922" y="2694991"/>
            <a:ext cx="3152578" cy="2320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1909" y="2546136"/>
            <a:ext cx="2273115" cy="2634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59443" y="1025950"/>
            <a:ext cx="2273116" cy="50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"/>
          <p:cNvSpPr txBox="1"/>
          <p:nvPr>
            <p:ph type="title"/>
          </p:nvPr>
        </p:nvSpPr>
        <p:spPr>
          <a:xfrm>
            <a:off x="598170" y="497794"/>
            <a:ext cx="10995659" cy="1077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A8D6E7"/>
              </a:buClr>
              <a:buSzPts val="3600"/>
              <a:buFont typeface="Arial"/>
              <a:buNone/>
            </a:pPr>
            <a:r>
              <a:rPr lang="en-GB"/>
              <a:t>Experiencias previas</a:t>
            </a:r>
            <a:endParaRPr/>
          </a:p>
        </p:txBody>
      </p:sp>
      <p:pic>
        <p:nvPicPr>
          <p:cNvPr id="130" name="Google Shape;13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9953" y="1754891"/>
            <a:ext cx="1883567" cy="2943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image" id="131" name="Google Shape;13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72336" y="2244810"/>
            <a:ext cx="3575764" cy="2165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"/>
          <p:cNvPicPr preferRelativeResize="0"/>
          <p:nvPr/>
        </p:nvPicPr>
        <p:blipFill rotWithShape="1">
          <a:blip r:embed="rId5">
            <a:alphaModFix/>
          </a:blip>
          <a:srcRect b="0" l="18918" r="0" t="0"/>
          <a:stretch/>
        </p:blipFill>
        <p:spPr>
          <a:xfrm>
            <a:off x="551870" y="2258780"/>
            <a:ext cx="2385947" cy="19352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STROPÁRAMO_LOGO_TRANSPARENTE-1-300x300" id="133" name="Google Shape;133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63925" y="1941385"/>
            <a:ext cx="2485605" cy="24856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Google Shape;134;p3"/>
          <p:cNvCxnSpPr/>
          <p:nvPr/>
        </p:nvCxnSpPr>
        <p:spPr>
          <a:xfrm>
            <a:off x="1208025" y="6186700"/>
            <a:ext cx="8958300" cy="192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med" w="med" type="oval"/>
            <a:tailEnd len="med" w="med" type="oval"/>
          </a:ln>
        </p:spPr>
      </p:cxnSp>
      <p:cxnSp>
        <p:nvCxnSpPr>
          <p:cNvPr id="135" name="Google Shape;135;p3"/>
          <p:cNvCxnSpPr/>
          <p:nvPr/>
        </p:nvCxnSpPr>
        <p:spPr>
          <a:xfrm rot="10800000">
            <a:off x="1303100" y="4469275"/>
            <a:ext cx="1800" cy="17367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med" w="med" type="oval"/>
            <a:tailEnd len="med" w="med" type="oval"/>
          </a:ln>
        </p:spPr>
      </p:cxnSp>
      <p:cxnSp>
        <p:nvCxnSpPr>
          <p:cNvPr id="136" name="Google Shape;136;p3"/>
          <p:cNvCxnSpPr/>
          <p:nvPr/>
        </p:nvCxnSpPr>
        <p:spPr>
          <a:xfrm rot="10800000">
            <a:off x="4027202" y="4950178"/>
            <a:ext cx="0" cy="1232791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med" w="med" type="oval"/>
            <a:tailEnd len="med" w="med" type="oval"/>
          </a:ln>
        </p:spPr>
      </p:cxnSp>
      <p:cxnSp>
        <p:nvCxnSpPr>
          <p:cNvPr id="137" name="Google Shape;137;p3"/>
          <p:cNvCxnSpPr/>
          <p:nvPr/>
        </p:nvCxnSpPr>
        <p:spPr>
          <a:xfrm rot="10800000">
            <a:off x="6694259" y="4549783"/>
            <a:ext cx="0" cy="1633185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med" w="med" type="oval"/>
            <a:tailEnd len="med" w="med" type="oval"/>
          </a:ln>
        </p:spPr>
      </p:cxnSp>
      <p:cxnSp>
        <p:nvCxnSpPr>
          <p:cNvPr id="138" name="Google Shape;138;p3"/>
          <p:cNvCxnSpPr/>
          <p:nvPr/>
        </p:nvCxnSpPr>
        <p:spPr>
          <a:xfrm rot="10800000">
            <a:off x="8836068" y="4815068"/>
            <a:ext cx="0" cy="1367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med" w="med" type="oval"/>
            <a:tailEnd len="med" w="med" type="oval"/>
          </a:ln>
        </p:spPr>
      </p:cxnSp>
      <p:sp>
        <p:nvSpPr>
          <p:cNvPr id="139" name="Google Shape;139;p3"/>
          <p:cNvSpPr txBox="1"/>
          <p:nvPr/>
        </p:nvSpPr>
        <p:spPr>
          <a:xfrm>
            <a:off x="4027204" y="5677081"/>
            <a:ext cx="925047" cy="683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2018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3"/>
          <p:cNvSpPr txBox="1"/>
          <p:nvPr/>
        </p:nvSpPr>
        <p:spPr>
          <a:xfrm>
            <a:off x="1380143" y="5677081"/>
            <a:ext cx="924900" cy="6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3"/>
          <p:cNvSpPr txBox="1"/>
          <p:nvPr/>
        </p:nvSpPr>
        <p:spPr>
          <a:xfrm>
            <a:off x="6714256" y="5677081"/>
            <a:ext cx="925047" cy="683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2021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3"/>
          <p:cNvSpPr txBox="1"/>
          <p:nvPr/>
        </p:nvSpPr>
        <p:spPr>
          <a:xfrm>
            <a:off x="8835744" y="5677081"/>
            <a:ext cx="925047" cy="683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2023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3"/>
          <p:cNvSpPr txBox="1"/>
          <p:nvPr/>
        </p:nvSpPr>
        <p:spPr>
          <a:xfrm>
            <a:off x="10768182" y="5677069"/>
            <a:ext cx="924900" cy="6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2025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Badge New with solid fill" id="144" name="Google Shape;144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853782" y="565151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"/>
          <p:cNvSpPr/>
          <p:nvPr/>
        </p:nvSpPr>
        <p:spPr>
          <a:xfrm>
            <a:off x="5979567" y="117000"/>
            <a:ext cx="6052400" cy="6624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4"/>
          <p:cNvSpPr txBox="1"/>
          <p:nvPr>
            <p:ph type="title"/>
          </p:nvPr>
        </p:nvSpPr>
        <p:spPr>
          <a:xfrm>
            <a:off x="354961" y="809448"/>
            <a:ext cx="4356600" cy="1203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</a:pPr>
            <a:r>
              <a:rPr lang="en-GB" sz="3400"/>
              <a:t>RACIMO – </a:t>
            </a:r>
            <a:endParaRPr sz="3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</a:pPr>
            <a:r>
              <a:rPr lang="en-GB" sz="3400"/>
              <a:t>Móncora 2023</a:t>
            </a:r>
            <a:endParaRPr sz="3400"/>
          </a:p>
        </p:txBody>
      </p:sp>
      <p:sp>
        <p:nvSpPr>
          <p:cNvPr id="151" name="Google Shape;151;p4"/>
          <p:cNvSpPr txBox="1"/>
          <p:nvPr>
            <p:ph idx="1" type="subTitle"/>
          </p:nvPr>
        </p:nvSpPr>
        <p:spPr>
          <a:xfrm>
            <a:off x="507350" y="3014275"/>
            <a:ext cx="5244000" cy="29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19472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</a:pPr>
            <a:r>
              <a:rPr b="1" lang="en-GB" sz="1733">
                <a:latin typeface="Open Sans Light"/>
                <a:ea typeface="Open Sans Light"/>
                <a:cs typeface="Open Sans Light"/>
                <a:sym typeface="Open Sans Light"/>
              </a:rPr>
              <a:t>Estaciones de monitoreo de calidad del aire y variables meteorológicas en 8 instituciones educativas en Bucaramanga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33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AutoNum type="arabicPeriod"/>
            </a:pPr>
            <a:r>
              <a:rPr lang="en-GB" sz="1400">
                <a:latin typeface="Open Sans Light"/>
                <a:ea typeface="Open Sans Light"/>
                <a:cs typeface="Open Sans Light"/>
                <a:sym typeface="Open Sans Light"/>
              </a:rPr>
              <a:t>Escuela Normal Superior 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AutoNum type="arabicPeriod"/>
            </a:pPr>
            <a:r>
              <a:rPr lang="en-GB" sz="1400">
                <a:latin typeface="Open Sans Light"/>
                <a:ea typeface="Open Sans Light"/>
                <a:cs typeface="Open Sans Light"/>
                <a:sym typeface="Open Sans Light"/>
              </a:rPr>
              <a:t>Colegio Santander  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AutoNum type="arabicPeriod"/>
            </a:pPr>
            <a:r>
              <a:rPr lang="en-GB" sz="1400">
                <a:latin typeface="Open Sans Light"/>
                <a:ea typeface="Open Sans Light"/>
                <a:cs typeface="Open Sans Light"/>
                <a:sym typeface="Open Sans Light"/>
              </a:rPr>
              <a:t>Instituto Técnico Superior Damaso Zapata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AutoNum type="arabicPeriod"/>
            </a:pPr>
            <a:r>
              <a:rPr lang="en-GB" sz="1400">
                <a:latin typeface="Open Sans Light"/>
                <a:ea typeface="Open Sans Light"/>
                <a:cs typeface="Open Sans Light"/>
                <a:sym typeface="Open Sans Light"/>
              </a:rPr>
              <a:t>Institución Educativa Nuestra Señora del Pilar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AutoNum type="arabicPeriod"/>
            </a:pPr>
            <a:r>
              <a:rPr lang="en-GB" sz="1400">
                <a:latin typeface="Open Sans Light"/>
                <a:ea typeface="Open Sans Light"/>
                <a:cs typeface="Open Sans Light"/>
                <a:sym typeface="Open Sans Light"/>
              </a:rPr>
              <a:t>Colegio Fundación UIS 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AutoNum type="arabicPeriod"/>
            </a:pPr>
            <a:r>
              <a:rPr lang="en-GB" sz="1400">
                <a:latin typeface="Open Sans Light"/>
                <a:ea typeface="Open Sans Light"/>
                <a:cs typeface="Open Sans Light"/>
                <a:sym typeface="Open Sans Light"/>
              </a:rPr>
              <a:t>Institución educativa Luis Carlos Galán Sarmiento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AutoNum type="arabicPeriod"/>
            </a:pPr>
            <a:r>
              <a:rPr lang="en-GB" sz="1400">
                <a:latin typeface="Open Sans Light"/>
                <a:ea typeface="Open Sans Light"/>
                <a:cs typeface="Open Sans Light"/>
                <a:sym typeface="Open Sans Light"/>
              </a:rPr>
              <a:t>Institución Educativa Café Madrid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AutoNum type="arabicPeriod"/>
            </a:pPr>
            <a:r>
              <a:rPr lang="en-GB" sz="1400">
                <a:latin typeface="Open Sans Light"/>
                <a:ea typeface="Open Sans Light"/>
                <a:cs typeface="Open Sans Light"/>
                <a:sym typeface="Open Sans Light"/>
              </a:rPr>
              <a:t>Institución Educativa Piloto </a:t>
            </a:r>
            <a:r>
              <a:rPr lang="en-GB" sz="1400"/>
              <a:t>S</a:t>
            </a:r>
            <a:r>
              <a:rPr lang="en-GB" sz="1400">
                <a:latin typeface="Open Sans Light"/>
                <a:ea typeface="Open Sans Light"/>
                <a:cs typeface="Open Sans Light"/>
                <a:sym typeface="Open Sans Light"/>
              </a:rPr>
              <a:t>imón Bolívar</a:t>
            </a:r>
            <a:endParaRPr sz="1400"/>
          </a:p>
          <a:p>
            <a:pPr indent="0" lvl="0" marL="609585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2169"/>
          </a:p>
        </p:txBody>
      </p:sp>
      <p:grpSp>
        <p:nvGrpSpPr>
          <p:cNvPr id="152" name="Google Shape;152;p4"/>
          <p:cNvGrpSpPr/>
          <p:nvPr/>
        </p:nvGrpSpPr>
        <p:grpSpPr>
          <a:xfrm>
            <a:off x="6765534" y="151451"/>
            <a:ext cx="5067500" cy="6555099"/>
            <a:chOff x="5074150" y="113588"/>
            <a:chExt cx="3800625" cy="4916324"/>
          </a:xfrm>
        </p:grpSpPr>
        <p:pic>
          <p:nvPicPr>
            <p:cNvPr id="153" name="Google Shape;153;p4"/>
            <p:cNvPicPr preferRelativeResize="0"/>
            <p:nvPr/>
          </p:nvPicPr>
          <p:blipFill rotWithShape="1">
            <a:blip r:embed="rId3">
              <a:alphaModFix/>
            </a:blip>
            <a:srcRect b="0" l="27056" r="34284" t="0"/>
            <a:stretch/>
          </p:blipFill>
          <p:spPr>
            <a:xfrm>
              <a:off x="5074150" y="113588"/>
              <a:ext cx="3800625" cy="4916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976375" y="211875"/>
              <a:ext cx="1805401" cy="18502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5" name="Google Shape;155;p4"/>
          <p:cNvSpPr txBox="1"/>
          <p:nvPr/>
        </p:nvSpPr>
        <p:spPr>
          <a:xfrm>
            <a:off x="6715284" y="6123733"/>
            <a:ext cx="5168000" cy="5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33"/>
              <a:buFont typeface="Arial"/>
              <a:buNone/>
            </a:pPr>
            <a:r>
              <a:rPr b="1" i="0" lang="en-GB" sz="1733" u="none" cap="none" strike="noStrik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Red de monitoreo ambiental</a:t>
            </a:r>
            <a:endParaRPr b="1" i="0" sz="1733" u="none" cap="none" strike="noStrike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descr="Logo image" id="156" name="Google Shape;156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12771" y="797713"/>
            <a:ext cx="1987758" cy="1204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7" name="Google Shape;157;p4"/>
          <p:cNvGrpSpPr/>
          <p:nvPr/>
        </p:nvGrpSpPr>
        <p:grpSpPr>
          <a:xfrm>
            <a:off x="829125" y="1873675"/>
            <a:ext cx="4763600" cy="1293000"/>
            <a:chOff x="676725" y="1797475"/>
            <a:chExt cx="4763600" cy="1293000"/>
          </a:xfrm>
        </p:grpSpPr>
        <p:sp>
          <p:nvSpPr>
            <p:cNvPr id="158" name="Google Shape;158;p4"/>
            <p:cNvSpPr/>
            <p:nvPr/>
          </p:nvSpPr>
          <p:spPr>
            <a:xfrm>
              <a:off x="676725" y="2013450"/>
              <a:ext cx="4610100" cy="1000800"/>
            </a:xfrm>
            <a:prstGeom prst="roundRect">
              <a:avLst>
                <a:gd fmla="val 16667" name="adj"/>
              </a:avLst>
            </a:prstGeom>
            <a:solidFill>
              <a:srgbClr val="93C4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159" name="Google Shape;159;p4"/>
            <p:cNvSpPr txBox="1"/>
            <p:nvPr/>
          </p:nvSpPr>
          <p:spPr>
            <a:xfrm>
              <a:off x="731475" y="2062325"/>
              <a:ext cx="45006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i="0" lang="en-GB" sz="1800" u="none" cap="none" strike="noStrike">
                  <a:solidFill>
                    <a:schemeClr val="lt1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Equipo UIS:</a:t>
              </a:r>
              <a:endParaRPr i="0" sz="1800" u="none" cap="none" strike="noStrik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160" name="Google Shape;160;p4"/>
            <p:cNvSpPr txBox="1"/>
            <p:nvPr/>
          </p:nvSpPr>
          <p:spPr>
            <a:xfrm>
              <a:off x="3280925" y="1797475"/>
              <a:ext cx="2159400" cy="129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Jhonattan Pisco</a:t>
              </a:r>
              <a:endParaRPr b="1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Auxiliares</a:t>
              </a:r>
              <a:endParaRPr b="1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61" name="Google Shape;161;p4"/>
          <p:cNvSpPr txBox="1"/>
          <p:nvPr/>
        </p:nvSpPr>
        <p:spPr>
          <a:xfrm>
            <a:off x="920600" y="242775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Prof. Luis Núñez</a:t>
            </a:r>
            <a:endParaRPr b="1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Laura Becerra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"/>
          <p:cNvSpPr txBox="1"/>
          <p:nvPr>
            <p:ph type="title"/>
          </p:nvPr>
        </p:nvSpPr>
        <p:spPr>
          <a:xfrm>
            <a:off x="631639" y="822423"/>
            <a:ext cx="10995600" cy="10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GB"/>
              <a:t>¿Qué se ha monitoreado y por qué?</a:t>
            </a:r>
            <a:endParaRPr/>
          </a:p>
        </p:txBody>
      </p:sp>
      <p:sp>
        <p:nvSpPr>
          <p:cNvPr id="168" name="Google Shape;168;p7"/>
          <p:cNvSpPr/>
          <p:nvPr/>
        </p:nvSpPr>
        <p:spPr>
          <a:xfrm>
            <a:off x="2107613" y="1590978"/>
            <a:ext cx="8822700" cy="2178094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La contaminación del aire causa </a:t>
            </a:r>
            <a:r>
              <a:rPr b="1" i="0" lang="en-GB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7 millones de muertes prematuras al año </a:t>
            </a:r>
            <a:r>
              <a:rPr b="0" i="0" lang="en-GB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 nivel mundial.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El </a:t>
            </a:r>
            <a:r>
              <a:rPr b="1" i="0" lang="en-GB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91% </a:t>
            </a:r>
            <a:r>
              <a:rPr b="0" i="0" lang="en-GB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de estas muertes se atribuye a la exposición a </a:t>
            </a:r>
            <a:r>
              <a:rPr b="1" i="0" lang="en-GB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material particulado fino </a:t>
            </a:r>
            <a:r>
              <a:rPr b="0" i="0" lang="en-GB" sz="2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(PM2.5).</a:t>
            </a:r>
            <a:endParaRPr b="0" i="0" sz="2400" u="none" cap="none" strike="noStrik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69" name="Google Shape;169;p7"/>
          <p:cNvSpPr txBox="1"/>
          <p:nvPr/>
        </p:nvSpPr>
        <p:spPr>
          <a:xfrm>
            <a:off x="3501400" y="6407950"/>
            <a:ext cx="851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WHO, 2019</a:t>
            </a:r>
            <a:endParaRPr b="0" i="0" sz="1400" u="none" cap="none" strike="noStrik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170" name="Google Shape;17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1639" y="1836525"/>
            <a:ext cx="1244748" cy="15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18269" y="3912782"/>
            <a:ext cx="2925724" cy="2275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05208" y="3912780"/>
            <a:ext cx="2925725" cy="2275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g35c2cbdd2e8_0_0"/>
          <p:cNvGrpSpPr/>
          <p:nvPr/>
        </p:nvGrpSpPr>
        <p:grpSpPr>
          <a:xfrm>
            <a:off x="898794" y="2015931"/>
            <a:ext cx="6496369" cy="2870712"/>
            <a:chOff x="898794" y="2015931"/>
            <a:chExt cx="6496369" cy="2870712"/>
          </a:xfrm>
        </p:grpSpPr>
        <p:pic>
          <p:nvPicPr>
            <p:cNvPr id="179" name="Google Shape;179;g35c2cbdd2e8_0_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98794" y="2015931"/>
              <a:ext cx="6496369" cy="28707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0" name="Google Shape;180;g35c2cbdd2e8_0_0"/>
            <p:cNvSpPr/>
            <p:nvPr/>
          </p:nvSpPr>
          <p:spPr>
            <a:xfrm>
              <a:off x="1072606" y="2629426"/>
              <a:ext cx="1436678" cy="613504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sp>
        <p:nvSpPr>
          <p:cNvPr id="181" name="Google Shape;181;g35c2cbdd2e8_0_0"/>
          <p:cNvSpPr txBox="1"/>
          <p:nvPr>
            <p:ph type="title"/>
          </p:nvPr>
        </p:nvSpPr>
        <p:spPr>
          <a:xfrm>
            <a:off x="631639" y="822423"/>
            <a:ext cx="10995600" cy="10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GB"/>
              <a:t>¿Qué se ha monitoreado y por qué?</a:t>
            </a:r>
            <a:endParaRPr/>
          </a:p>
        </p:txBody>
      </p:sp>
      <p:sp>
        <p:nvSpPr>
          <p:cNvPr id="182" name="Google Shape;182;g35c2cbdd2e8_0_0"/>
          <p:cNvSpPr txBox="1"/>
          <p:nvPr/>
        </p:nvSpPr>
        <p:spPr>
          <a:xfrm>
            <a:off x="3196600" y="6407950"/>
            <a:ext cx="851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>
                <a:latin typeface="Open Sans Light"/>
                <a:ea typeface="Open Sans Light"/>
                <a:cs typeface="Open Sans Light"/>
                <a:sym typeface="Open Sans Light"/>
              </a:rPr>
              <a:t>Imagenes: metropol.gov.co</a:t>
            </a:r>
            <a:r>
              <a:rPr b="0" i="0" lang="en-GB" sz="1400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 20</a:t>
            </a:r>
            <a:r>
              <a:rPr lang="en-GB">
                <a:latin typeface="Open Sans Light"/>
                <a:ea typeface="Open Sans Light"/>
                <a:cs typeface="Open Sans Light"/>
                <a:sym typeface="Open Sans Light"/>
              </a:rPr>
              <a:t>25</a:t>
            </a:r>
            <a:endParaRPr b="0" i="0" sz="1400" u="none" cap="none" strike="noStrik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83" name="Google Shape;183;g35c2cbdd2e8_0_0"/>
          <p:cNvSpPr txBox="1"/>
          <p:nvPr/>
        </p:nvSpPr>
        <p:spPr>
          <a:xfrm>
            <a:off x="1194745" y="1530150"/>
            <a:ext cx="6496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Char char="●"/>
            </a:pPr>
            <a:r>
              <a:rPr b="1" i="0" lang="en-GB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PM 1, 2.5, 10 (material particulado) </a:t>
            </a:r>
            <a:endParaRPr b="1" i="0" sz="1800" u="none" cap="none" strike="noStrik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84" name="Google Shape;184;g35c2cbdd2e8_0_0"/>
          <p:cNvSpPr txBox="1"/>
          <p:nvPr/>
        </p:nvSpPr>
        <p:spPr>
          <a:xfrm>
            <a:off x="1249754" y="5447512"/>
            <a:ext cx="9273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Estas variables están interconectadas: modifican la dispersión, la concentración y la formación de partículas contaminantes.</a:t>
            </a:r>
            <a:endParaRPr b="0" i="0" sz="1800" u="none" cap="none" strike="noStrik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185" name="Google Shape;185;g35c2cbdd2e8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2319" y="2015931"/>
            <a:ext cx="2883149" cy="2586204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g35c2cbdd2e8_0_0"/>
          <p:cNvSpPr txBox="1"/>
          <p:nvPr/>
        </p:nvSpPr>
        <p:spPr>
          <a:xfrm>
            <a:off x="631639" y="5066773"/>
            <a:ext cx="4165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Char char="●"/>
            </a:pPr>
            <a:r>
              <a:rPr b="1" i="0" lang="en-GB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Variables meteorológicas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"/>
          <p:cNvSpPr txBox="1"/>
          <p:nvPr>
            <p:ph type="title"/>
          </p:nvPr>
        </p:nvSpPr>
        <p:spPr>
          <a:xfrm>
            <a:off x="500588" y="827766"/>
            <a:ext cx="10995659" cy="1077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GB"/>
              <a:t>RACIMO – Móncora 2023</a:t>
            </a:r>
            <a:endParaRPr/>
          </a:p>
        </p:txBody>
      </p:sp>
      <p:pic>
        <p:nvPicPr>
          <p:cNvPr id="193" name="Google Shape;193;p5"/>
          <p:cNvPicPr preferRelativeResize="0"/>
          <p:nvPr/>
        </p:nvPicPr>
        <p:blipFill rotWithShape="1">
          <a:blip r:embed="rId3">
            <a:alphaModFix/>
          </a:blip>
          <a:srcRect b="0" l="11278" r="6447" t="0"/>
          <a:stretch/>
        </p:blipFill>
        <p:spPr>
          <a:xfrm>
            <a:off x="368724" y="1583025"/>
            <a:ext cx="3239848" cy="177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17615" y="1583025"/>
            <a:ext cx="2589897" cy="3229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5"/>
          <p:cNvPicPr preferRelativeResize="0"/>
          <p:nvPr/>
        </p:nvPicPr>
        <p:blipFill rotWithShape="1">
          <a:blip r:embed="rId5">
            <a:alphaModFix/>
          </a:blip>
          <a:srcRect b="0" l="25929" r="14033" t="10498"/>
          <a:stretch/>
        </p:blipFill>
        <p:spPr>
          <a:xfrm>
            <a:off x="982591" y="3118681"/>
            <a:ext cx="2794124" cy="187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5"/>
          <p:cNvPicPr preferRelativeResize="0"/>
          <p:nvPr/>
        </p:nvPicPr>
        <p:blipFill rotWithShape="1">
          <a:blip r:embed="rId6">
            <a:alphaModFix/>
          </a:blip>
          <a:srcRect b="0" l="0" r="9337" t="0"/>
          <a:stretch/>
        </p:blipFill>
        <p:spPr>
          <a:xfrm>
            <a:off x="1649796" y="4459610"/>
            <a:ext cx="2408858" cy="1772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and person looking at a paper&#10;&#10;AI-generated content may be incorrect." id="197" name="Google Shape;197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680707" y="2981272"/>
            <a:ext cx="1950278" cy="32504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holding signs&#10;&#10;AI-generated content may be incorrect." id="198" name="Google Shape;198;p5"/>
          <p:cNvPicPr preferRelativeResize="0"/>
          <p:nvPr/>
        </p:nvPicPr>
        <p:blipFill rotWithShape="1">
          <a:blip r:embed="rId8">
            <a:alphaModFix/>
          </a:blip>
          <a:srcRect b="14231" l="0" r="0" t="7486"/>
          <a:stretch/>
        </p:blipFill>
        <p:spPr>
          <a:xfrm>
            <a:off x="7792542" y="1583025"/>
            <a:ext cx="2964004" cy="23202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osing for a photo&#10;&#10;AI-generated content may be incorrect." id="199" name="Google Shape;199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076124" y="3689546"/>
            <a:ext cx="3813284" cy="25421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image" id="200" name="Google Shape;200;p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998417" y="713083"/>
            <a:ext cx="1340677" cy="812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6"/>
          <p:cNvSpPr txBox="1"/>
          <p:nvPr>
            <p:ph type="title"/>
          </p:nvPr>
        </p:nvSpPr>
        <p:spPr>
          <a:xfrm>
            <a:off x="525489" y="862831"/>
            <a:ext cx="10538461" cy="1077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GB"/>
              <a:t>¿Cuál es la misión del proyecto </a:t>
            </a:r>
            <a:br>
              <a:rPr lang="en-GB"/>
            </a:br>
            <a:r>
              <a:rPr lang="en-GB"/>
              <a:t>RACIMO – Orquídeas 2025?</a:t>
            </a:r>
            <a:endParaRPr/>
          </a:p>
        </p:txBody>
      </p:sp>
      <p:sp>
        <p:nvSpPr>
          <p:cNvPr id="207" name="Google Shape;207;p6"/>
          <p:cNvSpPr txBox="1"/>
          <p:nvPr>
            <p:ph idx="1" type="body"/>
          </p:nvPr>
        </p:nvSpPr>
        <p:spPr>
          <a:xfrm>
            <a:off x="607639" y="1921940"/>
            <a:ext cx="6654044" cy="38830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en-GB"/>
              <a:t>Expansión de la red</a:t>
            </a:r>
            <a:r>
              <a:rPr lang="en-GB"/>
              <a:t> de monitoreo en Santander </a:t>
            </a:r>
            <a:endParaRPr/>
          </a:p>
          <a:p>
            <a:pPr indent="-101600" lvl="0" marL="22860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/>
              <a:t>Sedes UIS: </a:t>
            </a:r>
            <a:endParaRPr/>
          </a:p>
          <a:p>
            <a:pPr indent="0" lvl="1" marL="27432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GB"/>
              <a:t>	Barrancabermeja</a:t>
            </a:r>
            <a:endParaRPr/>
          </a:p>
          <a:p>
            <a:pPr indent="0" lvl="1" marL="27432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GB"/>
              <a:t>	Socorro</a:t>
            </a:r>
            <a:endParaRPr/>
          </a:p>
          <a:p>
            <a:pPr indent="-114299" lvl="1" marL="502919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descr="A black background with green text&#10;&#10;AI-generated content may be incorrect." id="208" name="Google Shape;20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76509" y="764630"/>
            <a:ext cx="1512613" cy="10778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map of a country&#10;&#10;AI-generated content may be incorrect." id="209" name="Google Shape;209;p6"/>
          <p:cNvPicPr preferRelativeResize="0"/>
          <p:nvPr/>
        </p:nvPicPr>
        <p:blipFill rotWithShape="1">
          <a:blip r:embed="rId4">
            <a:alphaModFix/>
          </a:blip>
          <a:srcRect b="24175" l="6290" r="10988" t="22431"/>
          <a:stretch/>
        </p:blipFill>
        <p:spPr>
          <a:xfrm>
            <a:off x="7326780" y="1910918"/>
            <a:ext cx="4212073" cy="4282869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6"/>
          <p:cNvSpPr txBox="1"/>
          <p:nvPr/>
        </p:nvSpPr>
        <p:spPr>
          <a:xfrm>
            <a:off x="333870" y="4063374"/>
            <a:ext cx="6983116" cy="21811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1" marL="27432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228599" lvl="1" marL="502919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Establecer </a:t>
            </a:r>
            <a:r>
              <a:rPr b="1" i="0" lang="en-GB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nuevos semilleros </a:t>
            </a:r>
            <a:r>
              <a:rPr b="0" i="0" lang="en-GB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con participación de </a:t>
            </a:r>
            <a:r>
              <a:rPr b="1" i="0" lang="en-GB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colegios locales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299" lvl="1" marL="502919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228599" lvl="1" marL="502919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Proporcionar </a:t>
            </a:r>
            <a:r>
              <a:rPr b="1" i="0" lang="en-GB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datos de calidad del aire disponibles </a:t>
            </a:r>
            <a:r>
              <a:rPr b="0" i="0" lang="en-GB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públicamente en nuestra página web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6"/>
          <p:cNvSpPr txBox="1"/>
          <p:nvPr/>
        </p:nvSpPr>
        <p:spPr>
          <a:xfrm>
            <a:off x="4004108" y="3261846"/>
            <a:ext cx="3001192" cy="794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27432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	Barbosa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27432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	Málaga</a:t>
            </a:r>
            <a:endParaRPr b="0" i="0" sz="1800" u="none" cap="none" strike="noStrik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descr="Badge New with solid fill" id="212" name="Google Shape;212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3423" y="3304045"/>
            <a:ext cx="390100" cy="390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dge New with solid fill" id="213" name="Google Shape;213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3423" y="3692877"/>
            <a:ext cx="390100" cy="390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dge New with solid fill" id="214" name="Google Shape;214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81885" y="3273421"/>
            <a:ext cx="390100" cy="390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dge New with solid fill" id="215" name="Google Shape;215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81885" y="3662253"/>
            <a:ext cx="390100" cy="39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5c7172ea9a_0_6"/>
          <p:cNvSpPr txBox="1"/>
          <p:nvPr>
            <p:ph type="title"/>
          </p:nvPr>
        </p:nvSpPr>
        <p:spPr>
          <a:xfrm>
            <a:off x="525489" y="862831"/>
            <a:ext cx="10538400" cy="10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GB"/>
              <a:t>¿Cuál es la misión del proyecto </a:t>
            </a:r>
            <a:br>
              <a:rPr lang="en-GB"/>
            </a:br>
            <a:r>
              <a:rPr lang="en-GB"/>
              <a:t>RACIMO – Orquídeas 2025?</a:t>
            </a:r>
            <a:endParaRPr/>
          </a:p>
        </p:txBody>
      </p:sp>
      <p:sp>
        <p:nvSpPr>
          <p:cNvPr id="222" name="Google Shape;222;g35c7172ea9a_0_6"/>
          <p:cNvSpPr txBox="1"/>
          <p:nvPr>
            <p:ph idx="1" type="body"/>
          </p:nvPr>
        </p:nvSpPr>
        <p:spPr>
          <a:xfrm>
            <a:off x="415050" y="2430300"/>
            <a:ext cx="6597900" cy="19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b="1" lang="en-GB" sz="2050">
                <a:latin typeface="Open Sans"/>
                <a:ea typeface="Open Sans"/>
                <a:cs typeface="Open Sans"/>
                <a:sym typeface="Open Sans"/>
              </a:rPr>
              <a:t>Adaptación </a:t>
            </a:r>
            <a:r>
              <a:rPr lang="en-GB" sz="2050"/>
              <a:t>del modelo: </a:t>
            </a:r>
            <a:endParaRPr sz="205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-GB" sz="2050"/>
              <a:t>	</a:t>
            </a:r>
            <a:endParaRPr sz="2050"/>
          </a:p>
          <a:p>
            <a:pPr indent="-358775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50"/>
              <a:buChar char="•"/>
            </a:pPr>
            <a:r>
              <a:rPr lang="en-GB" sz="2050"/>
              <a:t>Integración de </a:t>
            </a:r>
            <a:r>
              <a:rPr b="1" lang="en-GB" sz="2050">
                <a:latin typeface="Open Sans"/>
                <a:ea typeface="Open Sans"/>
                <a:cs typeface="Open Sans"/>
                <a:sym typeface="Open Sans"/>
              </a:rPr>
              <a:t>problemáticas y enfoques locales</a:t>
            </a:r>
            <a:endParaRPr b="1" sz="205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05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t/>
            </a:r>
            <a:endParaRPr sz="2050"/>
          </a:p>
          <a:p>
            <a:pPr indent="-101600" lvl="0" marL="228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</a:pPr>
            <a:r>
              <a:t/>
            </a:r>
            <a:endParaRPr sz="2050"/>
          </a:p>
          <a:p>
            <a:pPr indent="0" lvl="1" marL="27432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</a:pPr>
            <a:r>
              <a:t/>
            </a:r>
            <a:endParaRPr sz="1925"/>
          </a:p>
          <a:p>
            <a:pPr indent="-114298" lvl="1" marL="50291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</a:pPr>
            <a:r>
              <a:t/>
            </a:r>
            <a:endParaRPr sz="1925"/>
          </a:p>
        </p:txBody>
      </p:sp>
      <p:pic>
        <p:nvPicPr>
          <p:cNvPr descr="A black background with green text&#10;&#10;AI-generated content may be incorrect." id="223" name="Google Shape;223;g35c7172ea9a_0_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76509" y="764630"/>
            <a:ext cx="1512613" cy="10778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map of a country&#10;&#10;AI-generated content may be incorrect." id="224" name="Google Shape;224;g35c7172ea9a_0_6"/>
          <p:cNvPicPr preferRelativeResize="0"/>
          <p:nvPr/>
        </p:nvPicPr>
        <p:blipFill rotWithShape="1">
          <a:blip r:embed="rId4">
            <a:alphaModFix/>
          </a:blip>
          <a:srcRect b="24176" l="6286" r="10993" t="22430"/>
          <a:stretch/>
        </p:blipFill>
        <p:spPr>
          <a:xfrm>
            <a:off x="7326780" y="1910918"/>
            <a:ext cx="4212073" cy="428286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35c7172ea9a_0_6"/>
          <p:cNvSpPr txBox="1"/>
          <p:nvPr/>
        </p:nvSpPr>
        <p:spPr>
          <a:xfrm>
            <a:off x="343675" y="4427700"/>
            <a:ext cx="6669300" cy="21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556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Comparación de calidad de aire en </a:t>
            </a:r>
            <a:r>
              <a:rPr b="1" lang="en-GB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zonas urbanas vs zonas con mayor cobertura vegetal </a:t>
            </a:r>
            <a:r>
              <a:rPr lang="en-GB" sz="2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en el mismo municipio</a:t>
            </a:r>
            <a:endParaRPr sz="20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1" marL="27432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114298" lvl="1" marL="502918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TribuneVTI">
  <a:themeElements>
    <a:clrScheme name="Blue Green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2025-05-12T19:38:38Z</dcterms:created>
  <dc:creator>Laura Victoria Florez Patino</dc:creator>
</cp:coreProperties>
</file>