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trictFirstAndLastChars="0" embedTrueTypeFonts="1" saveSubsetFonts="1" autoCompressPictures="0">
  <p:sldMasterIdLst>
    <p:sldMasterId id="2147483659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8" r:id="rId3"/>
    <p:sldId id="275" r:id="rId4"/>
    <p:sldId id="300" r:id="rId5"/>
    <p:sldId id="277" r:id="rId6"/>
    <p:sldId id="259" r:id="rId7"/>
    <p:sldId id="276" r:id="rId8"/>
    <p:sldId id="278" r:id="rId9"/>
    <p:sldId id="290" r:id="rId10"/>
    <p:sldId id="281" r:id="rId11"/>
    <p:sldId id="302" r:id="rId12"/>
    <p:sldId id="289" r:id="rId13"/>
    <p:sldId id="291" r:id="rId14"/>
    <p:sldId id="261" r:id="rId15"/>
    <p:sldId id="282" r:id="rId16"/>
    <p:sldId id="283" r:id="rId17"/>
    <p:sldId id="287" r:id="rId18"/>
    <p:sldId id="284" r:id="rId19"/>
    <p:sldId id="285" r:id="rId20"/>
    <p:sldId id="286" r:id="rId21"/>
    <p:sldId id="301" r:id="rId22"/>
    <p:sldId id="293" r:id="rId23"/>
    <p:sldId id="296" r:id="rId24"/>
    <p:sldId id="297" r:id="rId25"/>
    <p:sldId id="299" r:id="rId26"/>
    <p:sldId id="294" r:id="rId27"/>
    <p:sldId id="295" r:id="rId28"/>
    <p:sldId id="262" r:id="rId29"/>
    <p:sldId id="270" r:id="rId30"/>
    <p:sldId id="266" r:id="rId31"/>
    <p:sldId id="264" r:id="rId32"/>
    <p:sldId id="265" r:id="rId33"/>
    <p:sldId id="267" r:id="rId34"/>
    <p:sldId id="269" r:id="rId35"/>
    <p:sldId id="271" r:id="rId36"/>
    <p:sldId id="272" r:id="rId37"/>
    <p:sldId id="273" r:id="rId38"/>
    <p:sldId id="274" r:id="rId39"/>
  </p:sldIdLst>
  <p:sldSz cx="18288000" cy="10287000"/>
  <p:notesSz cx="6858000" cy="9144000"/>
  <p:embeddedFontLst>
    <p:embeddedFont>
      <p:font typeface="Cambria Math" panose="02040503050406030204" pitchFamily="18" charset="0"/>
      <p:regular r:id="rId42"/>
    </p:embeddedFont>
    <p:embeddedFont>
      <p:font typeface="Chakra Petch" panose="020B0604020202020204" charset="-34"/>
      <p:regular r:id="rId43"/>
      <p:bold r:id="rId44"/>
      <p:italic r:id="rId45"/>
      <p:boldItalic r:id="rId46"/>
    </p:embeddedFont>
    <p:embeddedFont>
      <p:font typeface="Jura" panose="020B0604020202020204" charset="0"/>
      <p:bold r:id="rId47"/>
    </p:embeddedFont>
    <p:embeddedFont>
      <p:font typeface="KoHo" panose="020B0604020202020204" charset="-34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000000"/>
          </p15:clr>
        </p15:guide>
        <p15:guide id="2" pos="2880" userDrawn="1">
          <p15:clr>
            <a:srgbClr val="000000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928"/>
    <a:srgbClr val="000000"/>
    <a:srgbClr val="F38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3462" autoAdjust="0"/>
  </p:normalViewPr>
  <p:slideViewPr>
    <p:cSldViewPr snapToGrid="0">
      <p:cViewPr>
        <p:scale>
          <a:sx n="66" d="100"/>
          <a:sy n="66" d="100"/>
        </p:scale>
        <p:origin x="9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9E4E7C35-922D-38F6-B5A8-4DA4DA962E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4F75F51-97F6-837A-A3BF-3015215267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5B796E-8455-43CB-6D2C-A21004B223C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A793F-3242-413B-8448-F5A702D12D3E}" type="slidenum">
              <a:rPr lang="es-CO" smtClean="0"/>
              <a:t>‹Nº›</a:t>
            </a:fld>
            <a:endParaRPr lang="es-CO" dirty="0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465F4A18-2C57-576A-7DEE-001D36A19F7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78CB1-D8E8-4ABE-8F4A-0CBE0C0B046B}" type="datetimeFigureOut">
              <a:rPr lang="es-CO" smtClean="0"/>
              <a:t>19/05/2025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15551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F393E336-655F-7272-F251-037283037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>
            <a:extLst>
              <a:ext uri="{FF2B5EF4-FFF2-40B4-BE49-F238E27FC236}">
                <a16:creationId xmlns:a16="http://schemas.microsoft.com/office/drawing/2014/main" id="{6261EBD9-9D62-EDCE-3643-2FA4763566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66A8EE2D-836D-4E22-74F8-D0FD0D22D3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9202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2870B8C4-4E2C-EE2A-4D1E-500FF53D2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>
            <a:extLst>
              <a:ext uri="{FF2B5EF4-FFF2-40B4-BE49-F238E27FC236}">
                <a16:creationId xmlns:a16="http://schemas.microsoft.com/office/drawing/2014/main" id="{D95B8887-6D98-0378-8715-A5FD1007C70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EF995A72-3056-EEFD-3B6F-06E936DC0A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7489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3F773C50-8950-1091-A8D6-3D80C63E3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>
            <a:extLst>
              <a:ext uri="{FF2B5EF4-FFF2-40B4-BE49-F238E27FC236}">
                <a16:creationId xmlns:a16="http://schemas.microsoft.com/office/drawing/2014/main" id="{1516BE4E-17E5-13CC-68F9-1F621A38FE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DDDA784E-600B-ECCC-B769-0EC4809B269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166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2B7250B3-3F2F-F569-D4D4-9E1588569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>
            <a:extLst>
              <a:ext uri="{FF2B5EF4-FFF2-40B4-BE49-F238E27FC236}">
                <a16:creationId xmlns:a16="http://schemas.microsoft.com/office/drawing/2014/main" id="{A09113DB-16A0-4A0F-042A-D701BFCFDE6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A4422959-41A5-FE39-583C-CA72FB7834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8059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407378D1-961F-D834-221F-E9FFE420D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1C3F1C01-A852-EC6E-F498-54445984DE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CC9EFE88-91EE-EB2C-C212-A9AD4FDABB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17075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91E59682-DD01-21C1-B869-A760680A7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AAA3A84E-C220-8B97-EBB7-5EDA84824E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3E552870-90BC-D249-7E0B-B38175407A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0332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95DDA3C6-A2B9-956E-FCCA-6EB64013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30D9134E-EF91-6525-E768-60E3B475EF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634383D5-C85F-9116-295D-70655A5AF9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3129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EBDCA2A2-9543-9C1B-57C4-9A0AAAED7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85762A6A-5624-E10A-0CC6-FFA3D1EE58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FEDC5DDC-DBAC-BB08-8F8F-272657410C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744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0026F384-1E67-7DAE-3C44-92BB29018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1FC34DF9-E753-F386-D2D2-9023538CEF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3023C382-BED7-AC21-35A1-CD40C66DCB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6699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B7F56189-B239-68E9-2E8D-FE2B761F5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0B7849FE-793C-E47A-1A04-DF0DAA48410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2774CBAE-7AF1-DE2D-FADA-7B3EFB4DEB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6931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55F77F1B-488E-F592-600C-BF84C5909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>
            <a:extLst>
              <a:ext uri="{FF2B5EF4-FFF2-40B4-BE49-F238E27FC236}">
                <a16:creationId xmlns:a16="http://schemas.microsoft.com/office/drawing/2014/main" id="{FFD8BC6E-4443-8F86-97B9-E62C708699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8:notes">
            <a:extLst>
              <a:ext uri="{FF2B5EF4-FFF2-40B4-BE49-F238E27FC236}">
                <a16:creationId xmlns:a16="http://schemas.microsoft.com/office/drawing/2014/main" id="{C41FD815-2AD7-E6F5-8D84-BA7AC59569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8364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BFFECEDC-A937-3CA2-6645-00FB35648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>
            <a:extLst>
              <a:ext uri="{FF2B5EF4-FFF2-40B4-BE49-F238E27FC236}">
                <a16:creationId xmlns:a16="http://schemas.microsoft.com/office/drawing/2014/main" id="{86C4FBAA-8C5E-515B-E17F-1889D6ABF0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81655526-1545-B526-068B-CE22AAEDE5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1370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3FF4E793-6B9D-85AD-33A0-7252F7DBD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>
            <a:extLst>
              <a:ext uri="{FF2B5EF4-FFF2-40B4-BE49-F238E27FC236}">
                <a16:creationId xmlns:a16="http://schemas.microsoft.com/office/drawing/2014/main" id="{C3024D54-35BA-4A28-CCA3-95D0B1D5735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E9EC3359-0124-18AF-09DE-652C065A6F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47738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C1234480-2AB1-60E2-BFB7-395139FBA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>
            <a:extLst>
              <a:ext uri="{FF2B5EF4-FFF2-40B4-BE49-F238E27FC236}">
                <a16:creationId xmlns:a16="http://schemas.microsoft.com/office/drawing/2014/main" id="{A4EBB46D-B677-CAE4-4B65-63C21AB279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082922AC-6706-5175-B410-C14010545D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06170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>
          <a:extLst>
            <a:ext uri="{FF2B5EF4-FFF2-40B4-BE49-F238E27FC236}">
              <a16:creationId xmlns:a16="http://schemas.microsoft.com/office/drawing/2014/main" id="{5F09D580-29F6-D8B8-314D-EB28F9994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>
            <a:extLst>
              <a:ext uri="{FF2B5EF4-FFF2-40B4-BE49-F238E27FC236}">
                <a16:creationId xmlns:a16="http://schemas.microsoft.com/office/drawing/2014/main" id="{2888C4B1-4398-7F57-9851-42242A62AF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>
            <a:extLst>
              <a:ext uri="{FF2B5EF4-FFF2-40B4-BE49-F238E27FC236}">
                <a16:creationId xmlns:a16="http://schemas.microsoft.com/office/drawing/2014/main" id="{F8624AC8-BE9A-709C-A30D-A8D44B5FB7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87991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>
          <a:extLst>
            <a:ext uri="{FF2B5EF4-FFF2-40B4-BE49-F238E27FC236}">
              <a16:creationId xmlns:a16="http://schemas.microsoft.com/office/drawing/2014/main" id="{DE4C7D70-26DB-AE33-FAEE-4D6128DD2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>
            <a:extLst>
              <a:ext uri="{FF2B5EF4-FFF2-40B4-BE49-F238E27FC236}">
                <a16:creationId xmlns:a16="http://schemas.microsoft.com/office/drawing/2014/main" id="{A2527C22-3E4D-BAF7-AEFF-7FF46A2A43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3:notes">
            <a:extLst>
              <a:ext uri="{FF2B5EF4-FFF2-40B4-BE49-F238E27FC236}">
                <a16:creationId xmlns:a16="http://schemas.microsoft.com/office/drawing/2014/main" id="{56ED323E-ACB4-BFEA-25ED-B45F38F382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06566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>
          <a:extLst>
            <a:ext uri="{FF2B5EF4-FFF2-40B4-BE49-F238E27FC236}">
              <a16:creationId xmlns:a16="http://schemas.microsoft.com/office/drawing/2014/main" id="{5FD89921-26C7-C68C-833A-FB1F72BF2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>
            <a:extLst>
              <a:ext uri="{FF2B5EF4-FFF2-40B4-BE49-F238E27FC236}">
                <a16:creationId xmlns:a16="http://schemas.microsoft.com/office/drawing/2014/main" id="{C38971B2-8BAE-AD42-3C56-4EDF89AC417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3:notes">
            <a:extLst>
              <a:ext uri="{FF2B5EF4-FFF2-40B4-BE49-F238E27FC236}">
                <a16:creationId xmlns:a16="http://schemas.microsoft.com/office/drawing/2014/main" id="{ED10E26E-0C68-D913-0B09-2647D14B750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890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7763EE7A-C2BA-1946-7D3E-D94B0831B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BFEC9AE6-02FA-24B3-7DB7-18C29219130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F0CE5E6E-F4D8-189F-E14A-ACD5516D09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0562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24AF7C87-B47A-4611-919F-F38A9C84A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6FB3F111-6F93-1851-1180-7E4FCC6977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A7FCB2DB-147F-BF95-DA03-BAD1FD2AA7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5040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39994991-0ECB-2E13-05BC-174A386B4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5CDF71C7-1842-72EE-4C60-2885814D25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/>
              <a:t>	</a:t>
            </a:r>
            <a:endParaRPr dirty="0"/>
          </a:p>
        </p:txBody>
      </p:sp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6BA1DF2F-D6AD-2947-9F1F-7CB972E6EC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6699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F6F9593E-B737-62BA-F7FA-B6910FA2D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3095D452-3A69-01EF-6C80-5CDF6B22F3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685F974E-3FE8-0876-D0CC-19748C635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0153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>
          <a:extLst>
            <a:ext uri="{FF2B5EF4-FFF2-40B4-BE49-F238E27FC236}">
              <a16:creationId xmlns:a16="http://schemas.microsoft.com/office/drawing/2014/main" id="{E77CB13F-4D7E-C0B7-10FE-D6BB61F5E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>
            <a:extLst>
              <a:ext uri="{FF2B5EF4-FFF2-40B4-BE49-F238E27FC236}">
                <a16:creationId xmlns:a16="http://schemas.microsoft.com/office/drawing/2014/main" id="{B233DC66-721A-511B-2048-DBEAAE03E7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>
            <a:extLst>
              <a:ext uri="{FF2B5EF4-FFF2-40B4-BE49-F238E27FC236}">
                <a16:creationId xmlns:a16="http://schemas.microsoft.com/office/drawing/2014/main" id="{511DD7C5-1B2D-21D0-EB0C-A3D4B57AC0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7534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>
          <a:extLst>
            <a:ext uri="{FF2B5EF4-FFF2-40B4-BE49-F238E27FC236}">
              <a16:creationId xmlns:a16="http://schemas.microsoft.com/office/drawing/2014/main" id="{B278EE92-9EF5-4172-E987-BECE3A21C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>
            <a:extLst>
              <a:ext uri="{FF2B5EF4-FFF2-40B4-BE49-F238E27FC236}">
                <a16:creationId xmlns:a16="http://schemas.microsoft.com/office/drawing/2014/main" id="{43ECA20D-02D6-D819-FD6E-965722523FB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>
            <a:extLst>
              <a:ext uri="{FF2B5EF4-FFF2-40B4-BE49-F238E27FC236}">
                <a16:creationId xmlns:a16="http://schemas.microsoft.com/office/drawing/2014/main" id="{C7643AB3-C7D7-881C-CD81-21CE0E3C1D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7477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4F85C9-1595-37A6-CC75-B4EF0E86573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7087333-4844-DFE0-1F62-B044F6B18A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3CF7815-AA62-68AC-C69B-94C1F400B46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885886" y="9564008"/>
            <a:ext cx="2133600" cy="365126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4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3.jpeg"/><Relationship Id="rId5" Type="http://schemas.openxmlformats.org/officeDocument/2006/relationships/image" Target="../media/image40.png"/><Relationship Id="rId10" Type="http://schemas.microsoft.com/office/2007/relationships/hdphoto" Target="../media/hdphoto2.wdp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26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34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3.jpeg"/><Relationship Id="rId5" Type="http://schemas.openxmlformats.org/officeDocument/2006/relationships/image" Target="../media/image53.png"/><Relationship Id="rId10" Type="http://schemas.microsoft.com/office/2007/relationships/hdphoto" Target="../media/hdphoto2.wdp"/><Relationship Id="rId4" Type="http://schemas.openxmlformats.org/officeDocument/2006/relationships/image" Target="../media/image52.jpe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microsoft.com/office/2007/relationships/hdphoto" Target="../media/hdphoto2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3.png"/><Relationship Id="rId4" Type="http://schemas.openxmlformats.org/officeDocument/2006/relationships/image" Target="../media/image64.png"/><Relationship Id="rId9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62D19E-21B6-BDAB-8ED0-7ADAFA399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0658" y="1026986"/>
            <a:ext cx="9231380" cy="8991600"/>
          </a:xfrm>
          <a:prstGeom prst="rect">
            <a:avLst/>
          </a:prstGeom>
        </p:spPr>
      </p:pic>
      <p:cxnSp>
        <p:nvCxnSpPr>
          <p:cNvPr id="85" name="Google Shape;85;p13"/>
          <p:cNvCxnSpPr/>
          <p:nvPr/>
        </p:nvCxnSpPr>
        <p:spPr>
          <a:xfrm>
            <a:off x="-284037" y="865610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" name="Google Shape;86;p13"/>
          <p:cNvSpPr txBox="1"/>
          <p:nvPr/>
        </p:nvSpPr>
        <p:spPr>
          <a:xfrm>
            <a:off x="1028700" y="2283913"/>
            <a:ext cx="11986260" cy="531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Influencia de la Rotación en la Morfología del Shadow y la Dinámica del Disco de Acreción</a:t>
            </a:r>
          </a:p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en Singularidades Desnudas</a:t>
            </a:r>
            <a:endParaRPr lang="es-CO" sz="800" dirty="0"/>
          </a:p>
        </p:txBody>
      </p:sp>
      <p:sp>
        <p:nvSpPr>
          <p:cNvPr id="87" name="Google Shape;87;p13"/>
          <p:cNvSpPr txBox="1"/>
          <p:nvPr/>
        </p:nvSpPr>
        <p:spPr>
          <a:xfrm>
            <a:off x="1028701" y="1019177"/>
            <a:ext cx="14043494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3800" dirty="0">
                <a:solidFill>
                  <a:srgbClr val="FFFFFF"/>
                </a:solidFill>
                <a:latin typeface="Jura"/>
                <a:ea typeface="Jura"/>
                <a:cs typeface="Jura"/>
                <a:sym typeface="Jura"/>
              </a:rPr>
              <a:t>Propuesta de Grado</a:t>
            </a:r>
            <a:endParaRPr lang="es-CO" sz="784" dirty="0"/>
          </a:p>
        </p:txBody>
      </p:sp>
      <p:sp>
        <p:nvSpPr>
          <p:cNvPr id="88" name="Google Shape;88;p13"/>
          <p:cNvSpPr txBox="1"/>
          <p:nvPr/>
        </p:nvSpPr>
        <p:spPr>
          <a:xfrm>
            <a:off x="982980" y="9049454"/>
            <a:ext cx="738378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2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Brayan Santiago Amorocho Lizcano</a:t>
            </a:r>
            <a:endParaRPr lang="es-CO" sz="1600" dirty="0"/>
          </a:p>
        </p:txBody>
      </p:sp>
      <p:sp>
        <p:nvSpPr>
          <p:cNvPr id="4" name="Google Shape;88;p13">
            <a:extLst>
              <a:ext uri="{FF2B5EF4-FFF2-40B4-BE49-F238E27FC236}">
                <a16:creationId xmlns:a16="http://schemas.microsoft.com/office/drawing/2014/main" id="{01EE7897-2F1D-D2D2-5D76-3463E9921484}"/>
              </a:ext>
            </a:extLst>
          </p:cNvPr>
          <p:cNvSpPr txBox="1"/>
          <p:nvPr/>
        </p:nvSpPr>
        <p:spPr>
          <a:xfrm>
            <a:off x="9829800" y="8827855"/>
            <a:ext cx="738378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Director: Fabio Duván Lora Clavijo</a:t>
            </a:r>
            <a:endParaRPr lang="es-CO" sz="784" dirty="0"/>
          </a:p>
        </p:txBody>
      </p:sp>
      <p:sp>
        <p:nvSpPr>
          <p:cNvPr id="5" name="Google Shape;88;p13">
            <a:extLst>
              <a:ext uri="{FF2B5EF4-FFF2-40B4-BE49-F238E27FC236}">
                <a16:creationId xmlns:a16="http://schemas.microsoft.com/office/drawing/2014/main" id="{07FD186D-CB07-4BE7-0E95-634C2AAC17C7}"/>
              </a:ext>
            </a:extLst>
          </p:cNvPr>
          <p:cNvSpPr txBox="1"/>
          <p:nvPr/>
        </p:nvSpPr>
        <p:spPr>
          <a:xfrm>
            <a:off x="9829800" y="9344921"/>
            <a:ext cx="7383780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Codirectora: Jennyfer Camila Acevedo Muñoz</a:t>
            </a:r>
            <a:endParaRPr lang="es-CO" sz="784" dirty="0"/>
          </a:p>
        </p:txBody>
      </p:sp>
      <p:pic>
        <p:nvPicPr>
          <p:cNvPr id="1026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BC778D9C-1E0B-9D5C-C964-3E392050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927" y="-14212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722C5DC4-B426-3A81-4066-5D9CA86E6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2637" y="246171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>
          <a:extLst>
            <a:ext uri="{FF2B5EF4-FFF2-40B4-BE49-F238E27FC236}">
              <a16:creationId xmlns:a16="http://schemas.microsoft.com/office/drawing/2014/main" id="{F59B50B6-EA57-F39C-702B-3D2722065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17">
            <a:extLst>
              <a:ext uri="{FF2B5EF4-FFF2-40B4-BE49-F238E27FC236}">
                <a16:creationId xmlns:a16="http://schemas.microsoft.com/office/drawing/2014/main" id="{32B7BFF2-C028-F91E-F113-65D24341D1C9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BA503A1B-616F-87B3-58AF-F2107518561D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09</a:t>
            </a:r>
            <a:endParaRPr lang="es-CO" sz="784" dirty="0"/>
          </a:p>
        </p:txBody>
      </p:sp>
      <p:sp>
        <p:nvSpPr>
          <p:cNvPr id="138" name="Google Shape;138;p17">
            <a:extLst>
              <a:ext uri="{FF2B5EF4-FFF2-40B4-BE49-F238E27FC236}">
                <a16:creationId xmlns:a16="http://schemas.microsoft.com/office/drawing/2014/main" id="{3547D359-2569-CC0C-5FBF-A4DB9890F50F}"/>
              </a:ext>
            </a:extLst>
          </p:cNvPr>
          <p:cNvSpPr txBox="1"/>
          <p:nvPr/>
        </p:nvSpPr>
        <p:spPr>
          <a:xfrm>
            <a:off x="971550" y="3061845"/>
            <a:ext cx="7129463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SHADOWS</a:t>
            </a:r>
            <a:endParaRPr lang="es-CO" sz="900" dirty="0"/>
          </a:p>
        </p:txBody>
      </p:sp>
      <p:grpSp>
        <p:nvGrpSpPr>
          <p:cNvPr id="149" name="Google Shape;149;p17">
            <a:extLst>
              <a:ext uri="{FF2B5EF4-FFF2-40B4-BE49-F238E27FC236}">
                <a16:creationId xmlns:a16="http://schemas.microsoft.com/office/drawing/2014/main" id="{DA58E44C-044F-1E00-6EF9-7F3248A3B9C7}"/>
              </a:ext>
            </a:extLst>
          </p:cNvPr>
          <p:cNvGrpSpPr/>
          <p:nvPr/>
        </p:nvGrpSpPr>
        <p:grpSpPr>
          <a:xfrm rot="10800000">
            <a:off x="0" y="1"/>
            <a:ext cx="5741828" cy="2539734"/>
            <a:chOff x="0" y="0"/>
            <a:chExt cx="1512251" cy="668901"/>
          </a:xfrm>
        </p:grpSpPr>
        <p:sp>
          <p:nvSpPr>
            <p:cNvPr id="150" name="Google Shape;150;p17">
              <a:extLst>
                <a:ext uri="{FF2B5EF4-FFF2-40B4-BE49-F238E27FC236}">
                  <a16:creationId xmlns:a16="http://schemas.microsoft.com/office/drawing/2014/main" id="{31817C51-935D-0E6A-7581-DE7C4CB6FCDE}"/>
                </a:ext>
              </a:extLst>
            </p:cNvPr>
            <p:cNvSpPr/>
            <p:nvPr/>
          </p:nvSpPr>
          <p:spPr>
            <a:xfrm>
              <a:off x="0" y="0"/>
              <a:ext cx="1512251" cy="668901"/>
            </a:xfrm>
            <a:custGeom>
              <a:avLst/>
              <a:gdLst/>
              <a:ahLst/>
              <a:cxnLst/>
              <a:rect l="l" t="t" r="r" b="b"/>
              <a:pathLst>
                <a:path w="1512251" h="668901" extrusionOk="0">
                  <a:moveTo>
                    <a:pt x="0" y="0"/>
                  </a:moveTo>
                  <a:lnTo>
                    <a:pt x="1512251" y="0"/>
                  </a:lnTo>
                  <a:lnTo>
                    <a:pt x="1512251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51" name="Google Shape;151;p17">
              <a:extLst>
                <a:ext uri="{FF2B5EF4-FFF2-40B4-BE49-F238E27FC236}">
                  <a16:creationId xmlns:a16="http://schemas.microsoft.com/office/drawing/2014/main" id="{C31A1246-64F5-9771-8E30-AC793B3BD69A}"/>
                </a:ext>
              </a:extLst>
            </p:cNvPr>
            <p:cNvSpPr txBox="1"/>
            <p:nvPr/>
          </p:nvSpPr>
          <p:spPr>
            <a:xfrm>
              <a:off x="0" y="0"/>
              <a:ext cx="1512251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17">
            <a:extLst>
              <a:ext uri="{FF2B5EF4-FFF2-40B4-BE49-F238E27FC236}">
                <a16:creationId xmlns:a16="http://schemas.microsoft.com/office/drawing/2014/main" id="{7D29B341-54D9-79B4-665A-E7A75F28FB83}"/>
              </a:ext>
            </a:extLst>
          </p:cNvPr>
          <p:cNvSpPr txBox="1"/>
          <p:nvPr/>
        </p:nvSpPr>
        <p:spPr>
          <a:xfrm>
            <a:off x="5133352" y="1101574"/>
            <a:ext cx="12125948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ESTADO DEL ARTE</a:t>
            </a:r>
            <a:endParaRPr lang="es-CO" sz="784" dirty="0"/>
          </a:p>
        </p:txBody>
      </p:sp>
      <p:pic>
        <p:nvPicPr>
          <p:cNvPr id="3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6BC3FE0A-2FA4-0BC2-F86D-EEA07F4A8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Google Shape;137;p17">
            <a:extLst>
              <a:ext uri="{FF2B5EF4-FFF2-40B4-BE49-F238E27FC236}">
                <a16:creationId xmlns:a16="http://schemas.microsoft.com/office/drawing/2014/main" id="{AC1DE75F-2AE4-A6C2-1B04-B2950821793E}"/>
              </a:ext>
            </a:extLst>
          </p:cNvPr>
          <p:cNvSpPr txBox="1"/>
          <p:nvPr/>
        </p:nvSpPr>
        <p:spPr>
          <a:xfrm>
            <a:off x="2776254" y="4081671"/>
            <a:ext cx="4572578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Se encuentra una expresión analítica general para el contorno de la sombra proyectada por un </a:t>
            </a:r>
            <a:r>
              <a:rPr lang="es-CO" sz="24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espaciotiempo</a:t>
            </a: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rotante, axialmente simétrico.</a:t>
            </a:r>
            <a:endParaRPr lang="es-CO" sz="700" dirty="0"/>
          </a:p>
        </p:txBody>
      </p:sp>
      <p:pic>
        <p:nvPicPr>
          <p:cNvPr id="44" name="Imagen 43" descr="Texto&#10;&#10;El contenido generado por IA puede ser incorrecto.">
            <a:extLst>
              <a:ext uri="{FF2B5EF4-FFF2-40B4-BE49-F238E27FC236}">
                <a16:creationId xmlns:a16="http://schemas.microsoft.com/office/drawing/2014/main" id="{D3E5F588-9D09-BD51-6A35-B89065886D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832"/>
          <a:stretch/>
        </p:blipFill>
        <p:spPr>
          <a:xfrm>
            <a:off x="2107663" y="6628955"/>
            <a:ext cx="5909761" cy="2225271"/>
          </a:xfrm>
          <a:prstGeom prst="rect">
            <a:avLst/>
          </a:prstGeom>
        </p:spPr>
      </p:pic>
      <p:pic>
        <p:nvPicPr>
          <p:cNvPr id="54" name="Imagen 53" descr="Texto&#10;&#10;El contenido generado por IA puede ser incorrecto.">
            <a:extLst>
              <a:ext uri="{FF2B5EF4-FFF2-40B4-BE49-F238E27FC236}">
                <a16:creationId xmlns:a16="http://schemas.microsoft.com/office/drawing/2014/main" id="{914135CE-1FCD-4155-89E2-1E6E4C52C0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63" r="2163"/>
          <a:stretch/>
        </p:blipFill>
        <p:spPr>
          <a:xfrm>
            <a:off x="10573967" y="6640004"/>
            <a:ext cx="6029196" cy="2232992"/>
          </a:xfrm>
          <a:prstGeom prst="rect">
            <a:avLst/>
          </a:prstGeom>
        </p:spPr>
      </p:pic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E800437B-E0F0-19AA-BBE1-B330CF53B125}"/>
              </a:ext>
            </a:extLst>
          </p:cNvPr>
          <p:cNvCxnSpPr>
            <a:cxnSpLocks/>
          </p:cNvCxnSpPr>
          <p:nvPr/>
        </p:nvCxnSpPr>
        <p:spPr>
          <a:xfrm>
            <a:off x="8270874" y="3726642"/>
            <a:ext cx="0" cy="32456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2">
            <a:extLst>
              <a:ext uri="{FF2B5EF4-FFF2-40B4-BE49-F238E27FC236}">
                <a16:creationId xmlns:a16="http://schemas.microsoft.com/office/drawing/2014/main" id="{615BA8D3-3695-BA4A-7013-470FDC616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" name="Imagen 7167" descr="Imagen que contiene 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C313BA1A-D6F1-311A-F2C3-A78FD5230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1530" y="3896558"/>
            <a:ext cx="2976224" cy="2298827"/>
          </a:xfrm>
          <a:prstGeom prst="rect">
            <a:avLst/>
          </a:prstGeom>
        </p:spPr>
      </p:pic>
      <p:pic>
        <p:nvPicPr>
          <p:cNvPr id="7175" name="Imagen 7174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C4B970C6-190B-0FF6-3F64-C568B60688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96953" y="3883997"/>
            <a:ext cx="2976224" cy="2294919"/>
          </a:xfrm>
          <a:prstGeom prst="rect">
            <a:avLst/>
          </a:prstGeom>
        </p:spPr>
      </p:pic>
      <p:sp>
        <p:nvSpPr>
          <p:cNvPr id="7176" name="Google Shape;137;p17">
            <a:extLst>
              <a:ext uri="{FF2B5EF4-FFF2-40B4-BE49-F238E27FC236}">
                <a16:creationId xmlns:a16="http://schemas.microsoft.com/office/drawing/2014/main" id="{AB6A61FC-6364-7350-5DD1-EACDE9AC6806}"/>
              </a:ext>
            </a:extLst>
          </p:cNvPr>
          <p:cNvSpPr txBox="1"/>
          <p:nvPr/>
        </p:nvSpPr>
        <p:spPr>
          <a:xfrm>
            <a:off x="9149349" y="6258421"/>
            <a:ext cx="2828406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1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Sombra de la singularidad</a:t>
            </a:r>
            <a:endParaRPr lang="es-CO" sz="500" dirty="0"/>
          </a:p>
        </p:txBody>
      </p:sp>
      <p:sp>
        <p:nvSpPr>
          <p:cNvPr id="7177" name="Google Shape;137;p17">
            <a:extLst>
              <a:ext uri="{FF2B5EF4-FFF2-40B4-BE49-F238E27FC236}">
                <a16:creationId xmlns:a16="http://schemas.microsoft.com/office/drawing/2014/main" id="{3B0F30E7-A3D5-4B1C-3BF0-C96DA4A51EB7}"/>
              </a:ext>
            </a:extLst>
          </p:cNvPr>
          <p:cNvSpPr txBox="1"/>
          <p:nvPr/>
        </p:nvSpPr>
        <p:spPr>
          <a:xfrm>
            <a:off x="12209982" y="6258420"/>
            <a:ext cx="3042653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1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Sombra de </a:t>
            </a:r>
            <a:r>
              <a:rPr lang="es-CO" sz="1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Schwartzschild</a:t>
            </a:r>
            <a:endParaRPr lang="es-CO" sz="500" dirty="0"/>
          </a:p>
        </p:txBody>
      </p:sp>
      <p:sp>
        <p:nvSpPr>
          <p:cNvPr id="7178" name="Título 7177">
            <a:extLst>
              <a:ext uri="{FF2B5EF4-FFF2-40B4-BE49-F238E27FC236}">
                <a16:creationId xmlns:a16="http://schemas.microsoft.com/office/drawing/2014/main" id="{8910600C-8800-C46E-865C-4D26731C0A2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O" dirty="0"/>
              <a:t>	</a:t>
            </a:r>
          </a:p>
        </p:txBody>
      </p:sp>
      <p:sp>
        <p:nvSpPr>
          <p:cNvPr id="7181" name="Google Shape;137;p17">
            <a:extLst>
              <a:ext uri="{FF2B5EF4-FFF2-40B4-BE49-F238E27FC236}">
                <a16:creationId xmlns:a16="http://schemas.microsoft.com/office/drawing/2014/main" id="{458E96F7-D5C0-05DD-8E1F-8D8EF45C600F}"/>
              </a:ext>
            </a:extLst>
          </p:cNvPr>
          <p:cNvSpPr txBox="1"/>
          <p:nvPr/>
        </p:nvSpPr>
        <p:spPr>
          <a:xfrm>
            <a:off x="14864217" y="6205329"/>
            <a:ext cx="3042653" cy="318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1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Sombra de JMN-1</a:t>
            </a:r>
            <a:endParaRPr lang="es-CO" sz="500" dirty="0"/>
          </a:p>
        </p:txBody>
      </p:sp>
      <p:pic>
        <p:nvPicPr>
          <p:cNvPr id="7183" name="Imagen 7182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0A0D2954-0943-A098-8C7B-E43EC62DB4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4302" y="3896558"/>
            <a:ext cx="2846750" cy="227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965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>
          <a:extLst>
            <a:ext uri="{FF2B5EF4-FFF2-40B4-BE49-F238E27FC236}">
              <a16:creationId xmlns:a16="http://schemas.microsoft.com/office/drawing/2014/main" id="{7178FFDD-62EF-AF03-0999-ED95BAB93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17">
            <a:extLst>
              <a:ext uri="{FF2B5EF4-FFF2-40B4-BE49-F238E27FC236}">
                <a16:creationId xmlns:a16="http://schemas.microsoft.com/office/drawing/2014/main" id="{11E00E67-2A8F-3AA9-56A5-06D2CA794641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B34740EE-0CA4-3394-B578-D3B45AFDB042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09</a:t>
            </a:r>
            <a:endParaRPr lang="es-CO" sz="784" dirty="0"/>
          </a:p>
        </p:txBody>
      </p:sp>
      <p:sp>
        <p:nvSpPr>
          <p:cNvPr id="138" name="Google Shape;138;p17">
            <a:extLst>
              <a:ext uri="{FF2B5EF4-FFF2-40B4-BE49-F238E27FC236}">
                <a16:creationId xmlns:a16="http://schemas.microsoft.com/office/drawing/2014/main" id="{C809DD56-98AB-8E1A-D5C0-2A3B3BF77FC6}"/>
              </a:ext>
            </a:extLst>
          </p:cNvPr>
          <p:cNvSpPr txBox="1"/>
          <p:nvPr/>
        </p:nvSpPr>
        <p:spPr>
          <a:xfrm>
            <a:off x="971550" y="3061845"/>
            <a:ext cx="7129463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SHADOWS</a:t>
            </a:r>
            <a:endParaRPr lang="es-CO" sz="900" dirty="0"/>
          </a:p>
        </p:txBody>
      </p:sp>
      <p:grpSp>
        <p:nvGrpSpPr>
          <p:cNvPr id="149" name="Google Shape;149;p17">
            <a:extLst>
              <a:ext uri="{FF2B5EF4-FFF2-40B4-BE49-F238E27FC236}">
                <a16:creationId xmlns:a16="http://schemas.microsoft.com/office/drawing/2014/main" id="{7872AEEB-EDE7-E36A-EC69-84EA8355A362}"/>
              </a:ext>
            </a:extLst>
          </p:cNvPr>
          <p:cNvGrpSpPr/>
          <p:nvPr/>
        </p:nvGrpSpPr>
        <p:grpSpPr>
          <a:xfrm rot="10800000">
            <a:off x="0" y="1"/>
            <a:ext cx="5741828" cy="2539734"/>
            <a:chOff x="0" y="0"/>
            <a:chExt cx="1512251" cy="668901"/>
          </a:xfrm>
        </p:grpSpPr>
        <p:sp>
          <p:nvSpPr>
            <p:cNvPr id="150" name="Google Shape;150;p17">
              <a:extLst>
                <a:ext uri="{FF2B5EF4-FFF2-40B4-BE49-F238E27FC236}">
                  <a16:creationId xmlns:a16="http://schemas.microsoft.com/office/drawing/2014/main" id="{8AA099B5-EDA3-733A-814A-9A13AD272237}"/>
                </a:ext>
              </a:extLst>
            </p:cNvPr>
            <p:cNvSpPr/>
            <p:nvPr/>
          </p:nvSpPr>
          <p:spPr>
            <a:xfrm>
              <a:off x="0" y="0"/>
              <a:ext cx="1512251" cy="668901"/>
            </a:xfrm>
            <a:custGeom>
              <a:avLst/>
              <a:gdLst/>
              <a:ahLst/>
              <a:cxnLst/>
              <a:rect l="l" t="t" r="r" b="b"/>
              <a:pathLst>
                <a:path w="1512251" h="668901" extrusionOk="0">
                  <a:moveTo>
                    <a:pt x="0" y="0"/>
                  </a:moveTo>
                  <a:lnTo>
                    <a:pt x="1512251" y="0"/>
                  </a:lnTo>
                  <a:lnTo>
                    <a:pt x="1512251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51" name="Google Shape;151;p17">
              <a:extLst>
                <a:ext uri="{FF2B5EF4-FFF2-40B4-BE49-F238E27FC236}">
                  <a16:creationId xmlns:a16="http://schemas.microsoft.com/office/drawing/2014/main" id="{3EB108B3-A756-8A2D-37B8-89ED14FEA22A}"/>
                </a:ext>
              </a:extLst>
            </p:cNvPr>
            <p:cNvSpPr txBox="1"/>
            <p:nvPr/>
          </p:nvSpPr>
          <p:spPr>
            <a:xfrm>
              <a:off x="0" y="0"/>
              <a:ext cx="1512251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17">
            <a:extLst>
              <a:ext uri="{FF2B5EF4-FFF2-40B4-BE49-F238E27FC236}">
                <a16:creationId xmlns:a16="http://schemas.microsoft.com/office/drawing/2014/main" id="{4856E77B-5837-1DD7-85E2-505093A727D1}"/>
              </a:ext>
            </a:extLst>
          </p:cNvPr>
          <p:cNvSpPr txBox="1"/>
          <p:nvPr/>
        </p:nvSpPr>
        <p:spPr>
          <a:xfrm>
            <a:off x="5133352" y="1101574"/>
            <a:ext cx="12125948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ESTADO DEL ARTE</a:t>
            </a:r>
            <a:endParaRPr lang="es-CO" sz="784" dirty="0"/>
          </a:p>
        </p:txBody>
      </p:sp>
      <p:pic>
        <p:nvPicPr>
          <p:cNvPr id="3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7C8696EA-76C5-B6CE-B040-87D35EE6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n 50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2A1956ED-E95F-177D-CAB1-747E2D0CF9F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0460" r="20592"/>
          <a:stretch/>
        </p:blipFill>
        <p:spPr>
          <a:xfrm>
            <a:off x="11777762" y="6628954"/>
            <a:ext cx="6199190" cy="2245997"/>
          </a:xfrm>
          <a:prstGeom prst="rect">
            <a:avLst/>
          </a:prstGeom>
        </p:spPr>
      </p:pic>
      <p:sp>
        <p:nvSpPr>
          <p:cNvPr id="52" name="Google Shape;137;p17">
            <a:extLst>
              <a:ext uri="{FF2B5EF4-FFF2-40B4-BE49-F238E27FC236}">
                <a16:creationId xmlns:a16="http://schemas.microsoft.com/office/drawing/2014/main" id="{78E8B0C2-1195-5C60-B0EF-D55FB8C99C14}"/>
              </a:ext>
            </a:extLst>
          </p:cNvPr>
          <p:cNvSpPr txBox="1"/>
          <p:nvPr/>
        </p:nvSpPr>
        <p:spPr>
          <a:xfrm>
            <a:off x="12107216" y="4081670"/>
            <a:ext cx="511191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La sombra de una singularidad desnuda rotante tiene forma de arco y es diferente a la sombra característica de un agujero negro de Kerr.</a:t>
            </a:r>
            <a:endParaRPr lang="es-CO" sz="700" dirty="0"/>
          </a:p>
        </p:txBody>
      </p: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7D2DC88C-A757-36DB-5E31-DAD733A5EA35}"/>
              </a:ext>
            </a:extLst>
          </p:cNvPr>
          <p:cNvCxnSpPr>
            <a:cxnSpLocks/>
          </p:cNvCxnSpPr>
          <p:nvPr/>
        </p:nvCxnSpPr>
        <p:spPr>
          <a:xfrm>
            <a:off x="11549289" y="3740930"/>
            <a:ext cx="0" cy="32456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2">
            <a:extLst>
              <a:ext uri="{FF2B5EF4-FFF2-40B4-BE49-F238E27FC236}">
                <a16:creationId xmlns:a16="http://schemas.microsoft.com/office/drawing/2014/main" id="{0D6334E7-DEE2-40FC-2A09-868AF7115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" name="Título 7177">
            <a:extLst>
              <a:ext uri="{FF2B5EF4-FFF2-40B4-BE49-F238E27FC236}">
                <a16:creationId xmlns:a16="http://schemas.microsoft.com/office/drawing/2014/main" id="{AFD063E6-0BDD-6859-FB2F-D2241FE4B21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O" dirty="0"/>
              <a:t>	</a:t>
            </a:r>
          </a:p>
        </p:txBody>
      </p:sp>
      <p:pic>
        <p:nvPicPr>
          <p:cNvPr id="7" name="Imagen 6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4B483468-A349-8DA3-2AE9-AF04F989A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175" y="6764660"/>
            <a:ext cx="7171041" cy="2004234"/>
          </a:xfrm>
          <a:prstGeom prst="rect">
            <a:avLst/>
          </a:prstGeom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C83A0E8-5152-2373-9C8D-02CA56F631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2676" y="3030870"/>
            <a:ext cx="3799606" cy="3745093"/>
          </a:xfrm>
          <a:prstGeom prst="rect">
            <a:avLst/>
          </a:prstGeom>
        </p:spPr>
      </p:pic>
      <p:sp>
        <p:nvSpPr>
          <p:cNvPr id="5" name="Google Shape;137;p17">
            <a:extLst>
              <a:ext uri="{FF2B5EF4-FFF2-40B4-BE49-F238E27FC236}">
                <a16:creationId xmlns:a16="http://schemas.microsoft.com/office/drawing/2014/main" id="{9D1B17F1-B04C-93D1-93BC-B55F9A7BC5BA}"/>
              </a:ext>
            </a:extLst>
          </p:cNvPr>
          <p:cNvSpPr txBox="1"/>
          <p:nvPr/>
        </p:nvSpPr>
        <p:spPr>
          <a:xfrm>
            <a:off x="1341220" y="4242812"/>
            <a:ext cx="5111910" cy="97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Se encuentra la sombra de un objeto compacto descrito por la métrica q.</a:t>
            </a:r>
          </a:p>
          <a:p>
            <a:pPr algn="just">
              <a:lnSpc>
                <a:spcPct val="115000"/>
              </a:lnSpc>
            </a:pPr>
            <a:endParaRPr lang="es-CO" sz="700" dirty="0"/>
          </a:p>
        </p:txBody>
      </p:sp>
    </p:spTree>
    <p:extLst>
      <p:ext uri="{BB962C8B-B14F-4D97-AF65-F5344CB8AC3E}">
        <p14:creationId xmlns:p14="http://schemas.microsoft.com/office/powerpoint/2010/main" val="31917329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>
          <a:extLst>
            <a:ext uri="{FF2B5EF4-FFF2-40B4-BE49-F238E27FC236}">
              <a16:creationId xmlns:a16="http://schemas.microsoft.com/office/drawing/2014/main" id="{A5A2F1B3-EA4C-069B-0F7A-3D7011D0E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17">
            <a:extLst>
              <a:ext uri="{FF2B5EF4-FFF2-40B4-BE49-F238E27FC236}">
                <a16:creationId xmlns:a16="http://schemas.microsoft.com/office/drawing/2014/main" id="{B01FA16F-F08C-0B6F-69EC-C64D7A46BA42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64743B3E-364A-8B76-80FE-28D2BA5DE5F2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10</a:t>
            </a:r>
            <a:endParaRPr lang="es-CO" sz="784" dirty="0"/>
          </a:p>
        </p:txBody>
      </p:sp>
      <p:grpSp>
        <p:nvGrpSpPr>
          <p:cNvPr id="149" name="Google Shape;149;p17">
            <a:extLst>
              <a:ext uri="{FF2B5EF4-FFF2-40B4-BE49-F238E27FC236}">
                <a16:creationId xmlns:a16="http://schemas.microsoft.com/office/drawing/2014/main" id="{73288E9E-DC90-0F1F-0348-EA7699A896B3}"/>
              </a:ext>
            </a:extLst>
          </p:cNvPr>
          <p:cNvGrpSpPr/>
          <p:nvPr/>
        </p:nvGrpSpPr>
        <p:grpSpPr>
          <a:xfrm rot="10800000">
            <a:off x="0" y="1"/>
            <a:ext cx="5741828" cy="2539734"/>
            <a:chOff x="0" y="0"/>
            <a:chExt cx="1512251" cy="668901"/>
          </a:xfrm>
        </p:grpSpPr>
        <p:sp>
          <p:nvSpPr>
            <p:cNvPr id="150" name="Google Shape;150;p17">
              <a:extLst>
                <a:ext uri="{FF2B5EF4-FFF2-40B4-BE49-F238E27FC236}">
                  <a16:creationId xmlns:a16="http://schemas.microsoft.com/office/drawing/2014/main" id="{32CA5296-5AEC-120D-8917-DF12D05CD499}"/>
                </a:ext>
              </a:extLst>
            </p:cNvPr>
            <p:cNvSpPr/>
            <p:nvPr/>
          </p:nvSpPr>
          <p:spPr>
            <a:xfrm>
              <a:off x="0" y="0"/>
              <a:ext cx="1512251" cy="668901"/>
            </a:xfrm>
            <a:custGeom>
              <a:avLst/>
              <a:gdLst/>
              <a:ahLst/>
              <a:cxnLst/>
              <a:rect l="l" t="t" r="r" b="b"/>
              <a:pathLst>
                <a:path w="1512251" h="668901" extrusionOk="0">
                  <a:moveTo>
                    <a:pt x="0" y="0"/>
                  </a:moveTo>
                  <a:lnTo>
                    <a:pt x="1512251" y="0"/>
                  </a:lnTo>
                  <a:lnTo>
                    <a:pt x="1512251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51" name="Google Shape;151;p17">
              <a:extLst>
                <a:ext uri="{FF2B5EF4-FFF2-40B4-BE49-F238E27FC236}">
                  <a16:creationId xmlns:a16="http://schemas.microsoft.com/office/drawing/2014/main" id="{995D1646-E0EB-084C-D19B-CE2F5CBD633E}"/>
                </a:ext>
              </a:extLst>
            </p:cNvPr>
            <p:cNvSpPr txBox="1"/>
            <p:nvPr/>
          </p:nvSpPr>
          <p:spPr>
            <a:xfrm>
              <a:off x="0" y="0"/>
              <a:ext cx="1512251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17">
            <a:extLst>
              <a:ext uri="{FF2B5EF4-FFF2-40B4-BE49-F238E27FC236}">
                <a16:creationId xmlns:a16="http://schemas.microsoft.com/office/drawing/2014/main" id="{D1B1C133-AEBB-B78E-0B35-B10A081F9DA4}"/>
              </a:ext>
            </a:extLst>
          </p:cNvPr>
          <p:cNvSpPr txBox="1"/>
          <p:nvPr/>
        </p:nvSpPr>
        <p:spPr>
          <a:xfrm>
            <a:off x="5133352" y="1101574"/>
            <a:ext cx="12125948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ESTADO DEL ARTE</a:t>
            </a:r>
            <a:endParaRPr lang="es-CO" sz="784" dirty="0"/>
          </a:p>
        </p:txBody>
      </p:sp>
      <p:pic>
        <p:nvPicPr>
          <p:cNvPr id="3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80A0BA9E-5742-3A14-6BA6-AEA52F859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93;p20">
            <a:extLst>
              <a:ext uri="{FF2B5EF4-FFF2-40B4-BE49-F238E27FC236}">
                <a16:creationId xmlns:a16="http://schemas.microsoft.com/office/drawing/2014/main" id="{1D9CD3E5-06C3-7426-A670-AB4237FF69BE}"/>
              </a:ext>
            </a:extLst>
          </p:cNvPr>
          <p:cNvSpPr txBox="1"/>
          <p:nvPr/>
        </p:nvSpPr>
        <p:spPr>
          <a:xfrm>
            <a:off x="3801428" y="3590434"/>
            <a:ext cx="53425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Desarrollado en Fortran.</a:t>
            </a:r>
          </a:p>
          <a:p>
            <a:pPr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Calcula geodésicas en </a:t>
            </a:r>
            <a:r>
              <a:rPr lang="es-CO" sz="20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espaciotiempos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de Kerr</a:t>
            </a:r>
            <a:endParaRPr lang="es-CO" sz="1050" dirty="0"/>
          </a:p>
        </p:txBody>
      </p:sp>
      <p:sp>
        <p:nvSpPr>
          <p:cNvPr id="20" name="Google Shape;194;p20">
            <a:extLst>
              <a:ext uri="{FF2B5EF4-FFF2-40B4-BE49-F238E27FC236}">
                <a16:creationId xmlns:a16="http://schemas.microsoft.com/office/drawing/2014/main" id="{D84F4D49-288D-674D-F575-5171048D61DF}"/>
              </a:ext>
            </a:extLst>
          </p:cNvPr>
          <p:cNvSpPr txBox="1"/>
          <p:nvPr/>
        </p:nvSpPr>
        <p:spPr>
          <a:xfrm>
            <a:off x="846250" y="3667378"/>
            <a:ext cx="18675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6"/>
              </a:lnSpc>
            </a:pPr>
            <a:r>
              <a:rPr lang="es-CO" sz="3000" b="1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GeoKerr</a:t>
            </a:r>
            <a:endParaRPr lang="es-CO" sz="784" dirty="0"/>
          </a:p>
        </p:txBody>
      </p:sp>
      <p:sp>
        <p:nvSpPr>
          <p:cNvPr id="22" name="Google Shape;196;p20">
            <a:extLst>
              <a:ext uri="{FF2B5EF4-FFF2-40B4-BE49-F238E27FC236}">
                <a16:creationId xmlns:a16="http://schemas.microsoft.com/office/drawing/2014/main" id="{536DE7C5-3634-95F5-377D-07FD95EA7E4F}"/>
              </a:ext>
            </a:extLst>
          </p:cNvPr>
          <p:cNvSpPr txBox="1"/>
          <p:nvPr/>
        </p:nvSpPr>
        <p:spPr>
          <a:xfrm>
            <a:off x="1387664" y="4795277"/>
            <a:ext cx="132616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6"/>
              </a:lnSpc>
            </a:pPr>
            <a:r>
              <a:rPr lang="es-CO" sz="3000" b="1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Gyoto</a:t>
            </a:r>
            <a:endParaRPr lang="es-CO" sz="784" dirty="0"/>
          </a:p>
        </p:txBody>
      </p:sp>
      <p:sp>
        <p:nvSpPr>
          <p:cNvPr id="24" name="Google Shape;198;p20">
            <a:extLst>
              <a:ext uri="{FF2B5EF4-FFF2-40B4-BE49-F238E27FC236}">
                <a16:creationId xmlns:a16="http://schemas.microsoft.com/office/drawing/2014/main" id="{E1D47C58-ABD3-5AAB-B13A-89F575314004}"/>
              </a:ext>
            </a:extLst>
          </p:cNvPr>
          <p:cNvSpPr txBox="1"/>
          <p:nvPr/>
        </p:nvSpPr>
        <p:spPr>
          <a:xfrm>
            <a:off x="1230578" y="5923176"/>
            <a:ext cx="148325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Raptor</a:t>
            </a:r>
            <a:endParaRPr lang="es-CO" sz="784" dirty="0"/>
          </a:p>
        </p:txBody>
      </p:sp>
      <p:sp>
        <p:nvSpPr>
          <p:cNvPr id="26" name="Google Shape;200;p20">
            <a:extLst>
              <a:ext uri="{FF2B5EF4-FFF2-40B4-BE49-F238E27FC236}">
                <a16:creationId xmlns:a16="http://schemas.microsoft.com/office/drawing/2014/main" id="{BEE70007-2FD8-9831-39DD-0EE439F98D51}"/>
              </a:ext>
            </a:extLst>
          </p:cNvPr>
          <p:cNvSpPr txBox="1"/>
          <p:nvPr/>
        </p:nvSpPr>
        <p:spPr>
          <a:xfrm>
            <a:off x="756184" y="7051076"/>
            <a:ext cx="195764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6"/>
              </a:lnSpc>
            </a:pPr>
            <a:r>
              <a:rPr lang="es-CO" sz="3000" b="1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Skylight</a:t>
            </a:r>
            <a:endParaRPr lang="es-CO" sz="784" dirty="0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466CA7F4-E747-3D1A-7B88-49A43B52A0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67"/>
          <a:stretch/>
        </p:blipFill>
        <p:spPr>
          <a:xfrm>
            <a:off x="10608300" y="4358933"/>
            <a:ext cx="5652067" cy="1069227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FCC18D9-6828-C8BC-6478-B9011F52D9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67" r="91"/>
          <a:stretch/>
        </p:blipFill>
        <p:spPr>
          <a:xfrm>
            <a:off x="10608300" y="5463526"/>
            <a:ext cx="7679700" cy="1439634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9073907C-0807-7CD3-BE08-BFFDFCE2E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8300" y="3148574"/>
            <a:ext cx="6833450" cy="1233890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pic>
        <p:nvPicPr>
          <p:cNvPr id="36" name="Imagen 35" descr="Texto&#10;&#10;El contenido generado por IA puede ser incorrecto.">
            <a:extLst>
              <a:ext uri="{FF2B5EF4-FFF2-40B4-BE49-F238E27FC236}">
                <a16:creationId xmlns:a16="http://schemas.microsoft.com/office/drawing/2014/main" id="{3949DA7A-3FFE-50AE-4B08-AB132C0263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8300" y="6938527"/>
            <a:ext cx="7865311" cy="1660016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sp>
        <p:nvSpPr>
          <p:cNvPr id="39" name="Google Shape;193;p20">
            <a:extLst>
              <a:ext uri="{FF2B5EF4-FFF2-40B4-BE49-F238E27FC236}">
                <a16:creationId xmlns:a16="http://schemas.microsoft.com/office/drawing/2014/main" id="{F2551D35-D6D1-D8F8-5443-92C1BEF1E394}"/>
              </a:ext>
            </a:extLst>
          </p:cNvPr>
          <p:cNvSpPr txBox="1"/>
          <p:nvPr/>
        </p:nvSpPr>
        <p:spPr>
          <a:xfrm>
            <a:off x="3801428" y="4573688"/>
            <a:ext cx="5342572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Se implementa en C++.</a:t>
            </a:r>
          </a:p>
          <a:p>
            <a:pPr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Calcula imágenes de cuerpos cercanos a objetos  astronómicos compactos.</a:t>
            </a:r>
            <a:endParaRPr lang="es-CO" sz="1050" dirty="0"/>
          </a:p>
        </p:txBody>
      </p:sp>
      <p:sp>
        <p:nvSpPr>
          <p:cNvPr id="40" name="Google Shape;193;p20">
            <a:extLst>
              <a:ext uri="{FF2B5EF4-FFF2-40B4-BE49-F238E27FC236}">
                <a16:creationId xmlns:a16="http://schemas.microsoft.com/office/drawing/2014/main" id="{EAFA4F09-164D-AE17-A667-D3C45072AF2F}"/>
              </a:ext>
            </a:extLst>
          </p:cNvPr>
          <p:cNvSpPr txBox="1"/>
          <p:nvPr/>
        </p:nvSpPr>
        <p:spPr>
          <a:xfrm>
            <a:off x="3801428" y="5910885"/>
            <a:ext cx="53425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Implementado en C++</a:t>
            </a:r>
          </a:p>
          <a:p>
            <a:pPr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Cálculo de transferencia </a:t>
            </a:r>
            <a:r>
              <a:rPr lang="es-CO" sz="20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radiativa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.</a:t>
            </a:r>
            <a:endParaRPr lang="es-CO" sz="1050" dirty="0"/>
          </a:p>
        </p:txBody>
      </p:sp>
      <p:sp>
        <p:nvSpPr>
          <p:cNvPr id="41" name="Google Shape;193;p20">
            <a:extLst>
              <a:ext uri="{FF2B5EF4-FFF2-40B4-BE49-F238E27FC236}">
                <a16:creationId xmlns:a16="http://schemas.microsoft.com/office/drawing/2014/main" id="{FD4B5F1F-564F-DDFC-AF40-C2393A31AAD7}"/>
              </a:ext>
            </a:extLst>
          </p:cNvPr>
          <p:cNvSpPr txBox="1"/>
          <p:nvPr/>
        </p:nvSpPr>
        <p:spPr>
          <a:xfrm>
            <a:off x="3801428" y="6894139"/>
            <a:ext cx="53425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Desarrollado en Julia.</a:t>
            </a:r>
          </a:p>
          <a:p>
            <a:pPr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Emplea métodos de Monte Carlo.</a:t>
            </a:r>
            <a:endParaRPr lang="es-CO" sz="1050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420056D-3377-346C-AA08-DD6E1D4FF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822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>
          <a:extLst>
            <a:ext uri="{FF2B5EF4-FFF2-40B4-BE49-F238E27FC236}">
              <a16:creationId xmlns:a16="http://schemas.microsoft.com/office/drawing/2014/main" id="{4B3CD545-D876-8E99-2A00-0E5D8F3B7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17">
            <a:extLst>
              <a:ext uri="{FF2B5EF4-FFF2-40B4-BE49-F238E27FC236}">
                <a16:creationId xmlns:a16="http://schemas.microsoft.com/office/drawing/2014/main" id="{E12251D6-B104-00FE-B9EB-651016DA1996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FE38B587-A460-5C77-3703-8BE0576266DC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11</a:t>
            </a:r>
            <a:endParaRPr lang="es-CO" sz="784" dirty="0"/>
          </a:p>
        </p:txBody>
      </p:sp>
      <p:grpSp>
        <p:nvGrpSpPr>
          <p:cNvPr id="149" name="Google Shape;149;p17">
            <a:extLst>
              <a:ext uri="{FF2B5EF4-FFF2-40B4-BE49-F238E27FC236}">
                <a16:creationId xmlns:a16="http://schemas.microsoft.com/office/drawing/2014/main" id="{176163D3-8D1F-7032-4CE3-DEDB123352AC}"/>
              </a:ext>
            </a:extLst>
          </p:cNvPr>
          <p:cNvGrpSpPr/>
          <p:nvPr/>
        </p:nvGrpSpPr>
        <p:grpSpPr>
          <a:xfrm rot="10800000">
            <a:off x="0" y="1"/>
            <a:ext cx="5741828" cy="2539734"/>
            <a:chOff x="0" y="0"/>
            <a:chExt cx="1512251" cy="668901"/>
          </a:xfrm>
        </p:grpSpPr>
        <p:sp>
          <p:nvSpPr>
            <p:cNvPr id="150" name="Google Shape;150;p17">
              <a:extLst>
                <a:ext uri="{FF2B5EF4-FFF2-40B4-BE49-F238E27FC236}">
                  <a16:creationId xmlns:a16="http://schemas.microsoft.com/office/drawing/2014/main" id="{C830FBC0-9CE4-379B-9678-F76AF5E4BA3B}"/>
                </a:ext>
              </a:extLst>
            </p:cNvPr>
            <p:cNvSpPr/>
            <p:nvPr/>
          </p:nvSpPr>
          <p:spPr>
            <a:xfrm>
              <a:off x="0" y="0"/>
              <a:ext cx="1512251" cy="668901"/>
            </a:xfrm>
            <a:custGeom>
              <a:avLst/>
              <a:gdLst/>
              <a:ahLst/>
              <a:cxnLst/>
              <a:rect l="l" t="t" r="r" b="b"/>
              <a:pathLst>
                <a:path w="1512251" h="668901" extrusionOk="0">
                  <a:moveTo>
                    <a:pt x="0" y="0"/>
                  </a:moveTo>
                  <a:lnTo>
                    <a:pt x="1512251" y="0"/>
                  </a:lnTo>
                  <a:lnTo>
                    <a:pt x="1512251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51" name="Google Shape;151;p17">
              <a:extLst>
                <a:ext uri="{FF2B5EF4-FFF2-40B4-BE49-F238E27FC236}">
                  <a16:creationId xmlns:a16="http://schemas.microsoft.com/office/drawing/2014/main" id="{A0B70560-634C-E1DE-C726-29E3957D4A0B}"/>
                </a:ext>
              </a:extLst>
            </p:cNvPr>
            <p:cNvSpPr txBox="1"/>
            <p:nvPr/>
          </p:nvSpPr>
          <p:spPr>
            <a:xfrm>
              <a:off x="0" y="0"/>
              <a:ext cx="1512251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17">
            <a:extLst>
              <a:ext uri="{FF2B5EF4-FFF2-40B4-BE49-F238E27FC236}">
                <a16:creationId xmlns:a16="http://schemas.microsoft.com/office/drawing/2014/main" id="{73F76F71-F6CF-6416-2CDF-890B46D1A160}"/>
              </a:ext>
            </a:extLst>
          </p:cNvPr>
          <p:cNvSpPr txBox="1"/>
          <p:nvPr/>
        </p:nvSpPr>
        <p:spPr>
          <a:xfrm>
            <a:off x="4447552" y="86963"/>
            <a:ext cx="6860528" cy="201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8999"/>
              </a:lnSpc>
            </a:pPr>
            <a:r>
              <a:rPr lang="es-CO" sz="66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ESTADO DEL ARTE</a:t>
            </a:r>
            <a:endParaRPr lang="es-CO" sz="300" dirty="0"/>
          </a:p>
        </p:txBody>
      </p:sp>
      <p:pic>
        <p:nvPicPr>
          <p:cNvPr id="3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C8D85F1B-B209-E43F-F28F-25CA560D1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193;p20">
            <a:extLst>
              <a:ext uri="{FF2B5EF4-FFF2-40B4-BE49-F238E27FC236}">
                <a16:creationId xmlns:a16="http://schemas.microsoft.com/office/drawing/2014/main" id="{8465C251-DEF9-8779-0505-3A622ECC54D6}"/>
              </a:ext>
            </a:extLst>
          </p:cNvPr>
          <p:cNvSpPr txBox="1"/>
          <p:nvPr/>
        </p:nvSpPr>
        <p:spPr>
          <a:xfrm>
            <a:off x="2561389" y="3011712"/>
            <a:ext cx="7235754" cy="2318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Desarrollado en Fortran.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CO" sz="24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Formalismo de Hamilton y esquemas de integración de alta precisión.</a:t>
            </a:r>
          </a:p>
          <a:p>
            <a:pPr marL="342900" indent="-342900">
              <a:lnSpc>
                <a:spcPct val="115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s-CO" sz="24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Usado en simulación de </a:t>
            </a:r>
            <a:r>
              <a:rPr lang="es-CO" sz="24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shadows</a:t>
            </a:r>
            <a:r>
              <a:rPr lang="es-CO" sz="24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y generación de imágenes de discos de acreción.</a:t>
            </a:r>
          </a:p>
          <a:p>
            <a:pPr>
              <a:lnSpc>
                <a:spcPct val="115000"/>
              </a:lnSpc>
            </a:pPr>
            <a:endParaRPr lang="es-CO" sz="1100" dirty="0"/>
          </a:p>
        </p:txBody>
      </p:sp>
      <p:sp>
        <p:nvSpPr>
          <p:cNvPr id="20" name="Google Shape;194;p20">
            <a:extLst>
              <a:ext uri="{FF2B5EF4-FFF2-40B4-BE49-F238E27FC236}">
                <a16:creationId xmlns:a16="http://schemas.microsoft.com/office/drawing/2014/main" id="{A4652DDF-FE70-98FC-3228-8874E2C44AB1}"/>
              </a:ext>
            </a:extLst>
          </p:cNvPr>
          <p:cNvSpPr txBox="1"/>
          <p:nvPr/>
        </p:nvSpPr>
        <p:spPr>
          <a:xfrm>
            <a:off x="340122" y="3011712"/>
            <a:ext cx="1867578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OSIRIS</a:t>
            </a:r>
            <a:endParaRPr lang="es-CO" sz="900" dirty="0"/>
          </a:p>
        </p:txBody>
      </p:sp>
      <p:pic>
        <p:nvPicPr>
          <p:cNvPr id="9" name="Imagen 8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081A52AC-77B5-820C-0B64-EE042C030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5600" y="3084282"/>
            <a:ext cx="5182400" cy="1510737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pic>
        <p:nvPicPr>
          <p:cNvPr id="2" name="Imagen 1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8F3E738F-7C72-45FC-396C-84E0A8783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880" y="-11656"/>
            <a:ext cx="6294120" cy="2037698"/>
          </a:xfrm>
          <a:prstGeom prst="rect">
            <a:avLst/>
          </a:prstGeom>
        </p:spPr>
      </p:pic>
      <p:pic>
        <p:nvPicPr>
          <p:cNvPr id="11" name="Imagen 10" descr="Logotipo&#10;&#10;El contenido generado por IA puede ser incorrecto.">
            <a:extLst>
              <a:ext uri="{FF2B5EF4-FFF2-40B4-BE49-F238E27FC236}">
                <a16:creationId xmlns:a16="http://schemas.microsoft.com/office/drawing/2014/main" id="{2D2F753B-CB70-A504-2526-676CF00F48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0000"/>
          <a:stretch/>
        </p:blipFill>
        <p:spPr>
          <a:xfrm>
            <a:off x="2620800" y="5424420"/>
            <a:ext cx="6005080" cy="2629127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pic>
        <p:nvPicPr>
          <p:cNvPr id="5" name="Imagen 4" descr="Interfaz de usuario gráfica, Texto, Aplicación&#10;&#10;El contenido generado por IA puede ser incorrecto.">
            <a:extLst>
              <a:ext uri="{FF2B5EF4-FFF2-40B4-BE49-F238E27FC236}">
                <a16:creationId xmlns:a16="http://schemas.microsoft.com/office/drawing/2014/main" id="{BA167C08-0A85-B645-7D45-01012BFB0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34296" y="4648227"/>
            <a:ext cx="5953704" cy="1325878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pic>
        <p:nvPicPr>
          <p:cNvPr id="7" name="Imagen 6" descr="Texto&#10;&#10;El contenido generado por IA puede ser incorrecto.">
            <a:extLst>
              <a:ext uri="{FF2B5EF4-FFF2-40B4-BE49-F238E27FC236}">
                <a16:creationId xmlns:a16="http://schemas.microsoft.com/office/drawing/2014/main" id="{FFE3FB66-1B07-B240-26F4-37A1FB364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5371" y="6027313"/>
            <a:ext cx="7242629" cy="1224364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sp>
        <p:nvSpPr>
          <p:cNvPr id="13" name="Google Shape;193;p20">
            <a:extLst>
              <a:ext uri="{FF2B5EF4-FFF2-40B4-BE49-F238E27FC236}">
                <a16:creationId xmlns:a16="http://schemas.microsoft.com/office/drawing/2014/main" id="{4BF8D72E-30E3-143D-5370-1372B34E4DA3}"/>
              </a:ext>
            </a:extLst>
          </p:cNvPr>
          <p:cNvSpPr txBox="1"/>
          <p:nvPr/>
        </p:nvSpPr>
        <p:spPr>
          <a:xfrm>
            <a:off x="2680192" y="8147928"/>
            <a:ext cx="6005080" cy="76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1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Tomado de: JM </a:t>
            </a:r>
            <a:r>
              <a:rPr lang="es-CO" sz="1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Velásques</a:t>
            </a:r>
            <a:r>
              <a:rPr lang="es-CO" sz="1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-Cadavid, JA Arrieta-Villamizar et al. OSIRIS: A new </a:t>
            </a:r>
            <a:r>
              <a:rPr lang="es-CO" sz="1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code</a:t>
            </a:r>
            <a:r>
              <a:rPr lang="es-CO" sz="1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1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1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1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ray</a:t>
            </a:r>
            <a:r>
              <a:rPr lang="es-CO" sz="1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1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tracing</a:t>
            </a:r>
            <a:r>
              <a:rPr lang="es-CO" sz="1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1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around</a:t>
            </a:r>
            <a:r>
              <a:rPr lang="es-CO" sz="1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compact </a:t>
            </a:r>
            <a:r>
              <a:rPr lang="es-CO" sz="1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objects</a:t>
            </a:r>
            <a:r>
              <a:rPr lang="es-CO" sz="1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1600" dirty="0">
              <a:solidFill>
                <a:srgbClr val="FFFFFF"/>
              </a:solidFill>
              <a:latin typeface="KoHo"/>
              <a:cs typeface="KoHo"/>
              <a:sym typeface="KoHo"/>
            </a:endParaRPr>
          </a:p>
          <a:p>
            <a:pPr>
              <a:lnSpc>
                <a:spcPct val="115000"/>
              </a:lnSpc>
            </a:pPr>
            <a:endParaRPr lang="es-CO" sz="11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8E1C921-D080-22B2-BC5C-9FDFCBD3E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 descr="Texto&#10;&#10;El contenido generado por IA puede ser incorrecto.">
            <a:extLst>
              <a:ext uri="{FF2B5EF4-FFF2-40B4-BE49-F238E27FC236}">
                <a16:creationId xmlns:a16="http://schemas.microsoft.com/office/drawing/2014/main" id="{EEE7937F-75A6-4273-C26C-DF119C5CEF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06178" y="7287946"/>
            <a:ext cx="6502400" cy="1569793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</p:spTree>
    <p:extLst>
      <p:ext uri="{BB962C8B-B14F-4D97-AF65-F5344CB8AC3E}">
        <p14:creationId xmlns:p14="http://schemas.microsoft.com/office/powerpoint/2010/main" val="19319897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/>
          <p:cNvGrpSpPr/>
          <p:nvPr/>
        </p:nvGrpSpPr>
        <p:grpSpPr>
          <a:xfrm>
            <a:off x="7833052" y="1"/>
            <a:ext cx="10485236" cy="1961223"/>
            <a:chOff x="0" y="0"/>
            <a:chExt cx="2761544" cy="817806"/>
          </a:xfrm>
        </p:grpSpPr>
        <p:sp>
          <p:nvSpPr>
            <p:cNvPr id="163" name="Google Shape;163;p18"/>
            <p:cNvSpPr/>
            <p:nvPr/>
          </p:nvSpPr>
          <p:spPr>
            <a:xfrm>
              <a:off x="0" y="0"/>
              <a:ext cx="2761544" cy="817806"/>
            </a:xfrm>
            <a:custGeom>
              <a:avLst/>
              <a:gdLst/>
              <a:ahLst/>
              <a:cxnLst/>
              <a:rect l="l" t="t" r="r" b="b"/>
              <a:pathLst>
                <a:path w="2761544" h="817806" extrusionOk="0">
                  <a:moveTo>
                    <a:pt x="0" y="0"/>
                  </a:moveTo>
                  <a:lnTo>
                    <a:pt x="2761544" y="0"/>
                  </a:lnTo>
                  <a:lnTo>
                    <a:pt x="2761544" y="817806"/>
                  </a:lnTo>
                  <a:lnTo>
                    <a:pt x="0" y="817806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64" name="Google Shape;164;p18"/>
            <p:cNvSpPr txBox="1"/>
            <p:nvPr/>
          </p:nvSpPr>
          <p:spPr>
            <a:xfrm>
              <a:off x="0" y="0"/>
              <a:ext cx="2761544" cy="817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8"/>
          <p:cNvSpPr txBox="1"/>
          <p:nvPr/>
        </p:nvSpPr>
        <p:spPr>
          <a:xfrm>
            <a:off x="114299" y="201666"/>
            <a:ext cx="8158807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Planteamiento del Problema</a:t>
            </a:r>
            <a:endParaRPr lang="es-CO" sz="400" dirty="0"/>
          </a:p>
        </p:txBody>
      </p:sp>
      <p:cxnSp>
        <p:nvCxnSpPr>
          <p:cNvPr id="157" name="Google Shape;157;p18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8" name="Google Shape;158;p18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12</a:t>
            </a:r>
            <a:endParaRPr lang="es-CO" sz="784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EDA47A60-928B-D227-C40A-4DE9F9CE8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D99E25A2-F71E-0AB0-D63A-220F61054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669" y="1463253"/>
            <a:ext cx="8579604" cy="747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837D7E4C-F48B-7706-DBCD-47CEBDE55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652" y="4345985"/>
            <a:ext cx="931544" cy="9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>
            <a:extLst>
              <a:ext uri="{FF2B5EF4-FFF2-40B4-BE49-F238E27FC236}">
                <a16:creationId xmlns:a16="http://schemas.microsoft.com/office/drawing/2014/main" id="{B37C8077-A205-BC20-023E-A71770F2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5" y="4459232"/>
            <a:ext cx="931544" cy="93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>
            <a:extLst>
              <a:ext uri="{FF2B5EF4-FFF2-40B4-BE49-F238E27FC236}">
                <a16:creationId xmlns:a16="http://schemas.microsoft.com/office/drawing/2014/main" id="{4137C0CA-53C5-B395-DCC6-BC60BA16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178" y="5475243"/>
            <a:ext cx="864492" cy="86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>
            <a:extLst>
              <a:ext uri="{FF2B5EF4-FFF2-40B4-BE49-F238E27FC236}">
                <a16:creationId xmlns:a16="http://schemas.microsoft.com/office/drawing/2014/main" id="{3F08DB42-E8CC-B5B8-4442-FAC1338A5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174" y="5738705"/>
            <a:ext cx="931545" cy="93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94;p20">
            <a:extLst>
              <a:ext uri="{FF2B5EF4-FFF2-40B4-BE49-F238E27FC236}">
                <a16:creationId xmlns:a16="http://schemas.microsoft.com/office/drawing/2014/main" id="{DBD929B1-1833-627E-29FC-8A321A824189}"/>
              </a:ext>
            </a:extLst>
          </p:cNvPr>
          <p:cNvSpPr txBox="1"/>
          <p:nvPr/>
        </p:nvSpPr>
        <p:spPr>
          <a:xfrm>
            <a:off x="4829174" y="2623274"/>
            <a:ext cx="3443932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Efectos sobre la forma y morfología de la sombra</a:t>
            </a:r>
            <a:endParaRPr lang="es-CO" sz="784" dirty="0"/>
          </a:p>
        </p:txBody>
      </p:sp>
      <p:sp>
        <p:nvSpPr>
          <p:cNvPr id="4" name="Google Shape;194;p20">
            <a:extLst>
              <a:ext uri="{FF2B5EF4-FFF2-40B4-BE49-F238E27FC236}">
                <a16:creationId xmlns:a16="http://schemas.microsoft.com/office/drawing/2014/main" id="{216A0503-3BDC-7084-A976-518DC84A1705}"/>
              </a:ext>
            </a:extLst>
          </p:cNvPr>
          <p:cNvSpPr txBox="1"/>
          <p:nvPr/>
        </p:nvSpPr>
        <p:spPr>
          <a:xfrm>
            <a:off x="4829174" y="6683247"/>
            <a:ext cx="2242186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Estructura del Disco de Acreción</a:t>
            </a:r>
            <a:endParaRPr lang="es-CO" sz="784" dirty="0"/>
          </a:p>
        </p:txBody>
      </p:sp>
      <p:sp>
        <p:nvSpPr>
          <p:cNvPr id="5" name="Google Shape;194;p20">
            <a:extLst>
              <a:ext uri="{FF2B5EF4-FFF2-40B4-BE49-F238E27FC236}">
                <a16:creationId xmlns:a16="http://schemas.microsoft.com/office/drawing/2014/main" id="{E4D00299-70A3-5CC3-5FA7-B09A9F711E2C}"/>
              </a:ext>
            </a:extLst>
          </p:cNvPr>
          <p:cNvSpPr txBox="1"/>
          <p:nvPr/>
        </p:nvSpPr>
        <p:spPr>
          <a:xfrm>
            <a:off x="10014896" y="2623274"/>
            <a:ext cx="28405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Anillo de Einstein Observable</a:t>
            </a:r>
            <a:endParaRPr lang="es-CO" sz="784" dirty="0"/>
          </a:p>
        </p:txBody>
      </p:sp>
      <p:sp>
        <p:nvSpPr>
          <p:cNvPr id="6" name="Google Shape;194;p20">
            <a:extLst>
              <a:ext uri="{FF2B5EF4-FFF2-40B4-BE49-F238E27FC236}">
                <a16:creationId xmlns:a16="http://schemas.microsoft.com/office/drawing/2014/main" id="{4D323F96-6D04-C9D5-1C51-31A00CBAD177}"/>
              </a:ext>
            </a:extLst>
          </p:cNvPr>
          <p:cNvSpPr txBox="1"/>
          <p:nvPr/>
        </p:nvSpPr>
        <p:spPr>
          <a:xfrm>
            <a:off x="9946380" y="6663783"/>
            <a:ext cx="3121034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Espectro de Emisión del Disco de Acreción</a:t>
            </a:r>
            <a:endParaRPr lang="es-CO" sz="784" dirty="0"/>
          </a:p>
        </p:txBody>
      </p:sp>
      <p:pic>
        <p:nvPicPr>
          <p:cNvPr id="10" name="Picture 2" descr="Accretion Disk Icons - Free SVG &amp; PNG Accretion Disk Images - Noun Project">
            <a:extLst>
              <a:ext uri="{FF2B5EF4-FFF2-40B4-BE49-F238E27FC236}">
                <a16:creationId xmlns:a16="http://schemas.microsoft.com/office/drawing/2014/main" id="{90A91A63-FBBB-C4EC-54BD-90ACAF4FF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040" y="4770545"/>
            <a:ext cx="1392862" cy="1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A588F72-755F-51EE-FA26-3C4D7E89B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0F2C8A71-A62D-2112-DA07-C896C0CF8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20">
            <a:extLst>
              <a:ext uri="{FF2B5EF4-FFF2-40B4-BE49-F238E27FC236}">
                <a16:creationId xmlns:a16="http://schemas.microsoft.com/office/drawing/2014/main" id="{B9E9C228-4199-86CF-F5EB-D7D6AC785B21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8439D3C7-6A94-40D5-D687-03FD0D8A61BA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2B16E24E-D2D0-68E1-6F10-66C2B02B5693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24D27A46-2702-D30F-3B57-32F5E5A85A85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0">
            <a:extLst>
              <a:ext uri="{FF2B5EF4-FFF2-40B4-BE49-F238E27FC236}">
                <a16:creationId xmlns:a16="http://schemas.microsoft.com/office/drawing/2014/main" id="{4AC0E19A-951A-6CFE-4B8F-D77A54CB714B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13</a:t>
            </a:r>
            <a:endParaRPr lang="es-CO" sz="784" dirty="0"/>
          </a:p>
        </p:txBody>
      </p:sp>
      <p:sp>
        <p:nvSpPr>
          <p:cNvPr id="192" name="Google Shape;192;p20">
            <a:extLst>
              <a:ext uri="{FF2B5EF4-FFF2-40B4-BE49-F238E27FC236}">
                <a16:creationId xmlns:a16="http://schemas.microsoft.com/office/drawing/2014/main" id="{65ECFB65-974A-CD81-1E5E-C199DD0F1B77}"/>
              </a:ext>
            </a:extLst>
          </p:cNvPr>
          <p:cNvSpPr txBox="1"/>
          <p:nvPr/>
        </p:nvSpPr>
        <p:spPr>
          <a:xfrm>
            <a:off x="1028701" y="1219200"/>
            <a:ext cx="16233830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MARCO TEÓRICO</a:t>
            </a:r>
            <a:endParaRPr lang="es-CO" sz="784" dirty="0"/>
          </a:p>
        </p:txBody>
      </p:sp>
      <p:sp>
        <p:nvSpPr>
          <p:cNvPr id="193" name="Google Shape;193;p20">
            <a:extLst>
              <a:ext uri="{FF2B5EF4-FFF2-40B4-BE49-F238E27FC236}">
                <a16:creationId xmlns:a16="http://schemas.microsoft.com/office/drawing/2014/main" id="{4B64B7D4-2D9F-D0F6-3BAA-E59B5387979D}"/>
              </a:ext>
            </a:extLst>
          </p:cNvPr>
          <p:cNvSpPr txBox="1"/>
          <p:nvPr/>
        </p:nvSpPr>
        <p:spPr>
          <a:xfrm>
            <a:off x="969278" y="5505993"/>
            <a:ext cx="3489000" cy="138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Métrica que describa una singularidad desnuda rotante.</a:t>
            </a:r>
            <a:endParaRPr lang="es-CO" sz="1200" dirty="0"/>
          </a:p>
        </p:txBody>
      </p:sp>
      <p:sp>
        <p:nvSpPr>
          <p:cNvPr id="194" name="Google Shape;194;p20">
            <a:extLst>
              <a:ext uri="{FF2B5EF4-FFF2-40B4-BE49-F238E27FC236}">
                <a16:creationId xmlns:a16="http://schemas.microsoft.com/office/drawing/2014/main" id="{099A5340-F32E-2402-DDBF-55D95A873E32}"/>
              </a:ext>
            </a:extLst>
          </p:cNvPr>
          <p:cNvSpPr txBox="1"/>
          <p:nvPr/>
        </p:nvSpPr>
        <p:spPr>
          <a:xfrm>
            <a:off x="969278" y="3741090"/>
            <a:ext cx="3489100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2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MÉTRICA DEL  ESPACIO-TIEMPO</a:t>
            </a:r>
            <a:endParaRPr lang="es-CO" sz="800" dirty="0"/>
          </a:p>
        </p:txBody>
      </p:sp>
      <p:sp>
        <p:nvSpPr>
          <p:cNvPr id="195" name="Google Shape;195;p20">
            <a:extLst>
              <a:ext uri="{FF2B5EF4-FFF2-40B4-BE49-F238E27FC236}">
                <a16:creationId xmlns:a16="http://schemas.microsoft.com/office/drawing/2014/main" id="{CB36B170-D618-8398-DA72-EE653909C4DE}"/>
              </a:ext>
            </a:extLst>
          </p:cNvPr>
          <p:cNvSpPr txBox="1"/>
          <p:nvPr/>
        </p:nvSpPr>
        <p:spPr>
          <a:xfrm>
            <a:off x="5172752" y="5505993"/>
            <a:ext cx="3489000" cy="92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Algoritmo principal de OSIRIS.</a:t>
            </a:r>
            <a:endParaRPr lang="es-CO" sz="1200" dirty="0"/>
          </a:p>
        </p:txBody>
      </p:sp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0E5BE55A-CC44-C799-C2FC-1010AD4A97DC}"/>
              </a:ext>
            </a:extLst>
          </p:cNvPr>
          <p:cNvSpPr txBox="1"/>
          <p:nvPr/>
        </p:nvSpPr>
        <p:spPr>
          <a:xfrm>
            <a:off x="5172751" y="3741090"/>
            <a:ext cx="3643773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TRAZADO INVERSO DE RAYOS</a:t>
            </a:r>
            <a:endParaRPr lang="es-CO" sz="784" dirty="0"/>
          </a:p>
        </p:txBody>
      </p:sp>
      <p:sp>
        <p:nvSpPr>
          <p:cNvPr id="197" name="Google Shape;197;p20">
            <a:extLst>
              <a:ext uri="{FF2B5EF4-FFF2-40B4-BE49-F238E27FC236}">
                <a16:creationId xmlns:a16="http://schemas.microsoft.com/office/drawing/2014/main" id="{720C1C7B-5B11-C7F2-6CA4-22953508AA63}"/>
              </a:ext>
            </a:extLst>
          </p:cNvPr>
          <p:cNvSpPr txBox="1"/>
          <p:nvPr/>
        </p:nvSpPr>
        <p:spPr>
          <a:xfrm>
            <a:off x="9471476" y="5505992"/>
            <a:ext cx="3489000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7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Clasificación de discos de acreción en función de su grosor óptico y geométrico.</a:t>
            </a:r>
            <a:endParaRPr lang="es-CO" sz="1300" dirty="0"/>
          </a:p>
        </p:txBody>
      </p: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5877B249-D1AA-C74B-C0B6-862BECCDDF58}"/>
              </a:ext>
            </a:extLst>
          </p:cNvPr>
          <p:cNvSpPr txBox="1"/>
          <p:nvPr/>
        </p:nvSpPr>
        <p:spPr>
          <a:xfrm>
            <a:off x="9081749" y="3741090"/>
            <a:ext cx="4423226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DISCOS DE      ACRECIÓN</a:t>
            </a:r>
            <a:endParaRPr lang="es-CO" sz="784" dirty="0"/>
          </a:p>
        </p:txBody>
      </p:sp>
      <p:sp>
        <p:nvSpPr>
          <p:cNvPr id="199" name="Google Shape;199;p20">
            <a:extLst>
              <a:ext uri="{FF2B5EF4-FFF2-40B4-BE49-F238E27FC236}">
                <a16:creationId xmlns:a16="http://schemas.microsoft.com/office/drawing/2014/main" id="{25363C30-A501-A390-9B57-3CD0F0CE4840}"/>
              </a:ext>
            </a:extLst>
          </p:cNvPr>
          <p:cNvSpPr txBox="1"/>
          <p:nvPr/>
        </p:nvSpPr>
        <p:spPr>
          <a:xfrm>
            <a:off x="13770200" y="5505993"/>
            <a:ext cx="3489000" cy="198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Caracterización, flujo y luminosidad del disco de acreción a utilizar.</a:t>
            </a:r>
            <a:endParaRPr lang="es-CO" dirty="0"/>
          </a:p>
        </p:txBody>
      </p:sp>
      <p:sp>
        <p:nvSpPr>
          <p:cNvPr id="200" name="Google Shape;200;p20">
            <a:extLst>
              <a:ext uri="{FF2B5EF4-FFF2-40B4-BE49-F238E27FC236}">
                <a16:creationId xmlns:a16="http://schemas.microsoft.com/office/drawing/2014/main" id="{151F07FA-BDC6-7CF0-B25B-C62A15DAFBA6}"/>
              </a:ext>
            </a:extLst>
          </p:cNvPr>
          <p:cNvSpPr txBox="1"/>
          <p:nvPr/>
        </p:nvSpPr>
        <p:spPr>
          <a:xfrm>
            <a:off x="13770200" y="3741090"/>
            <a:ext cx="34891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MODELO 	      PAGE-THORNE</a:t>
            </a:r>
            <a:endParaRPr lang="es-CO" sz="784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81F9F4C5-B32F-0E2E-795A-B27E2466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A6CC8A-E84F-4B4E-E12A-0121CE094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07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DB1C2FB4-268D-AAF3-2B3C-029D076DC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20">
            <a:extLst>
              <a:ext uri="{FF2B5EF4-FFF2-40B4-BE49-F238E27FC236}">
                <a16:creationId xmlns:a16="http://schemas.microsoft.com/office/drawing/2014/main" id="{2B35B5D7-7407-8BD1-8935-52D4B4D8630C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24BD3330-5C15-2F36-5CF1-77162594B705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9570AAD8-4AF1-AC26-A6F1-F9C14E4F98F4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4600F296-11C4-D421-8FCF-3BB14978E5D1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0">
            <a:extLst>
              <a:ext uri="{FF2B5EF4-FFF2-40B4-BE49-F238E27FC236}">
                <a16:creationId xmlns:a16="http://schemas.microsoft.com/office/drawing/2014/main" id="{F03AD42C-8FF8-EED1-454A-6B279005B804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14</a:t>
            </a:r>
            <a:endParaRPr lang="es-CO" sz="784" dirty="0"/>
          </a:p>
        </p:txBody>
      </p:sp>
      <p:sp>
        <p:nvSpPr>
          <p:cNvPr id="192" name="Google Shape;192;p20">
            <a:extLst>
              <a:ext uri="{FF2B5EF4-FFF2-40B4-BE49-F238E27FC236}">
                <a16:creationId xmlns:a16="http://schemas.microsoft.com/office/drawing/2014/main" id="{BFE15296-740D-3E88-0600-E9918D9D94B6}"/>
              </a:ext>
            </a:extLst>
          </p:cNvPr>
          <p:cNvSpPr txBox="1"/>
          <p:nvPr/>
        </p:nvSpPr>
        <p:spPr>
          <a:xfrm>
            <a:off x="-419099" y="630221"/>
            <a:ext cx="8839199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MARCO TEÓRICO</a:t>
            </a:r>
            <a:endParaRPr lang="es-CO" sz="200" dirty="0"/>
          </a:p>
        </p:txBody>
      </p:sp>
      <p:sp>
        <p:nvSpPr>
          <p:cNvPr id="194" name="Google Shape;194;p20">
            <a:extLst>
              <a:ext uri="{FF2B5EF4-FFF2-40B4-BE49-F238E27FC236}">
                <a16:creationId xmlns:a16="http://schemas.microsoft.com/office/drawing/2014/main" id="{17C75E47-4B3A-5C02-7780-A95C3B8C84EF}"/>
              </a:ext>
            </a:extLst>
          </p:cNvPr>
          <p:cNvSpPr txBox="1"/>
          <p:nvPr/>
        </p:nvSpPr>
        <p:spPr>
          <a:xfrm>
            <a:off x="835828" y="1739214"/>
            <a:ext cx="7584272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MÉTRICA DEL  ESPACIO-TIEMPO</a:t>
            </a:r>
            <a:endParaRPr lang="es-CO" sz="900" dirty="0"/>
          </a:p>
        </p:txBody>
      </p:sp>
      <p:sp>
        <p:nvSpPr>
          <p:cNvPr id="195" name="Google Shape;195;p20">
            <a:extLst>
              <a:ext uri="{FF2B5EF4-FFF2-40B4-BE49-F238E27FC236}">
                <a16:creationId xmlns:a16="http://schemas.microsoft.com/office/drawing/2014/main" id="{DEAC525E-34FE-09E5-8985-8CD6E4B7BDDE}"/>
              </a:ext>
            </a:extLst>
          </p:cNvPr>
          <p:cNvSpPr txBox="1"/>
          <p:nvPr/>
        </p:nvSpPr>
        <p:spPr>
          <a:xfrm>
            <a:off x="18705388" y="3315355"/>
            <a:ext cx="3489000" cy="92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Algoritmo principal de OSIRIS.</a:t>
            </a:r>
            <a:endParaRPr lang="es-CO" sz="1200" dirty="0"/>
          </a:p>
        </p:txBody>
      </p:sp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8E911607-F1C3-B408-6CF4-6512881789FE}"/>
              </a:ext>
            </a:extLst>
          </p:cNvPr>
          <p:cNvSpPr txBox="1"/>
          <p:nvPr/>
        </p:nvSpPr>
        <p:spPr>
          <a:xfrm>
            <a:off x="18705387" y="1550452"/>
            <a:ext cx="634536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TRAZADO INVERSO DE RAYOS</a:t>
            </a:r>
            <a:endParaRPr lang="es-CO" sz="784" dirty="0"/>
          </a:p>
        </p:txBody>
      </p:sp>
      <p:sp>
        <p:nvSpPr>
          <p:cNvPr id="197" name="Google Shape;197;p20">
            <a:extLst>
              <a:ext uri="{FF2B5EF4-FFF2-40B4-BE49-F238E27FC236}">
                <a16:creationId xmlns:a16="http://schemas.microsoft.com/office/drawing/2014/main" id="{5CDEC062-1395-2A28-6623-BBEE1568534F}"/>
              </a:ext>
            </a:extLst>
          </p:cNvPr>
          <p:cNvSpPr txBox="1"/>
          <p:nvPr/>
        </p:nvSpPr>
        <p:spPr>
          <a:xfrm>
            <a:off x="23004112" y="3315354"/>
            <a:ext cx="3489000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7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Clasificación de discos de acreción en función de su grosor óptico y geométrico.</a:t>
            </a:r>
            <a:endParaRPr lang="es-CO" sz="1300" dirty="0"/>
          </a:p>
        </p:txBody>
      </p: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1947C04E-FA08-E508-97AA-E5EDDEA52D8A}"/>
              </a:ext>
            </a:extLst>
          </p:cNvPr>
          <p:cNvSpPr txBox="1"/>
          <p:nvPr/>
        </p:nvSpPr>
        <p:spPr>
          <a:xfrm>
            <a:off x="22614384" y="1550452"/>
            <a:ext cx="712266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DISCOS DE      ACRECIÓN</a:t>
            </a:r>
            <a:endParaRPr lang="es-CO" sz="784" dirty="0"/>
          </a:p>
        </p:txBody>
      </p:sp>
      <p:sp>
        <p:nvSpPr>
          <p:cNvPr id="199" name="Google Shape;199;p20">
            <a:extLst>
              <a:ext uri="{FF2B5EF4-FFF2-40B4-BE49-F238E27FC236}">
                <a16:creationId xmlns:a16="http://schemas.microsoft.com/office/drawing/2014/main" id="{81287EB0-7152-2FD7-118B-D3F78EE7A206}"/>
              </a:ext>
            </a:extLst>
          </p:cNvPr>
          <p:cNvSpPr txBox="1"/>
          <p:nvPr/>
        </p:nvSpPr>
        <p:spPr>
          <a:xfrm>
            <a:off x="27302836" y="3315355"/>
            <a:ext cx="3489000" cy="198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Caracterización, flujo y luminosidad del disco de acreción a utilizar.</a:t>
            </a:r>
            <a:endParaRPr lang="es-CO" dirty="0"/>
          </a:p>
        </p:txBody>
      </p:sp>
      <p:sp>
        <p:nvSpPr>
          <p:cNvPr id="200" name="Google Shape;200;p20">
            <a:extLst>
              <a:ext uri="{FF2B5EF4-FFF2-40B4-BE49-F238E27FC236}">
                <a16:creationId xmlns:a16="http://schemas.microsoft.com/office/drawing/2014/main" id="{DC808848-F98D-6B23-A04C-262FC55057D0}"/>
              </a:ext>
            </a:extLst>
          </p:cNvPr>
          <p:cNvSpPr txBox="1"/>
          <p:nvPr/>
        </p:nvSpPr>
        <p:spPr>
          <a:xfrm>
            <a:off x="23945850" y="1550452"/>
            <a:ext cx="684608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MODELO NOVIKOV-PAGE-THORNE</a:t>
            </a:r>
            <a:endParaRPr lang="es-CO" sz="784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C580C79D-13E7-D761-B98D-E66DA483F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6BDDF3AD-4116-0E56-23EB-415D891DA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2231" y="441012"/>
            <a:ext cx="6275765" cy="2596404"/>
          </a:xfrm>
          <a:prstGeom prst="rect">
            <a:avLst/>
          </a:prstGeom>
        </p:spPr>
      </p:pic>
      <p:sp>
        <p:nvSpPr>
          <p:cNvPr id="6" name="Google Shape;195;p20">
            <a:extLst>
              <a:ext uri="{FF2B5EF4-FFF2-40B4-BE49-F238E27FC236}">
                <a16:creationId xmlns:a16="http://schemas.microsoft.com/office/drawing/2014/main" id="{8FBA863B-8DDE-7FA3-269B-9465F11FC4A5}"/>
              </a:ext>
            </a:extLst>
          </p:cNvPr>
          <p:cNvSpPr txBox="1"/>
          <p:nvPr/>
        </p:nvSpPr>
        <p:spPr>
          <a:xfrm>
            <a:off x="1899090" y="4235607"/>
            <a:ext cx="3824198" cy="3627882"/>
          </a:xfrm>
          <a:prstGeom prst="roundRect">
            <a:avLst>
              <a:gd name="adj" fmla="val 11484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endParaRPr lang="es-MX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MX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r>
              <a:rPr lang="es-MX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Partiendo de una métrica que describe una singularidad desnuda estática y esféricamente simétrica.</a:t>
            </a:r>
          </a:p>
          <a:p>
            <a:pPr algn="ctr">
              <a:lnSpc>
                <a:spcPct val="115000"/>
              </a:lnSpc>
            </a:pPr>
            <a:endParaRPr lang="es-CO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5" name="Google Shape;195;p20">
            <a:extLst>
              <a:ext uri="{FF2B5EF4-FFF2-40B4-BE49-F238E27FC236}">
                <a16:creationId xmlns:a16="http://schemas.microsoft.com/office/drawing/2014/main" id="{9E150785-75F5-8EA1-B7FA-20422162701B}"/>
              </a:ext>
            </a:extLst>
          </p:cNvPr>
          <p:cNvSpPr txBox="1"/>
          <p:nvPr/>
        </p:nvSpPr>
        <p:spPr>
          <a:xfrm>
            <a:off x="2311092" y="3697690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Métrica</a:t>
            </a:r>
          </a:p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Estática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7" name="Google Shape;195;p20">
            <a:extLst>
              <a:ext uri="{FF2B5EF4-FFF2-40B4-BE49-F238E27FC236}">
                <a16:creationId xmlns:a16="http://schemas.microsoft.com/office/drawing/2014/main" id="{CCF4A054-6300-73EF-36B0-8324E20EA4CD}"/>
              </a:ext>
            </a:extLst>
          </p:cNvPr>
          <p:cNvSpPr txBox="1"/>
          <p:nvPr/>
        </p:nvSpPr>
        <p:spPr>
          <a:xfrm>
            <a:off x="7193801" y="4192865"/>
            <a:ext cx="3824198" cy="3627882"/>
          </a:xfrm>
          <a:prstGeom prst="roundRect">
            <a:avLst>
              <a:gd name="adj" fmla="val 11484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endParaRPr lang="es-MX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MX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r>
              <a:rPr lang="es-MX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Transformar la métrica estática en una rotante  que es solución a las ecuaciones de campo de Einstein.</a:t>
            </a:r>
          </a:p>
          <a:p>
            <a:pPr algn="ctr">
              <a:lnSpc>
                <a:spcPct val="115000"/>
              </a:lnSpc>
            </a:pPr>
            <a:endParaRPr lang="es-CO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8" name="Google Shape;195;p20">
            <a:extLst>
              <a:ext uri="{FF2B5EF4-FFF2-40B4-BE49-F238E27FC236}">
                <a16:creationId xmlns:a16="http://schemas.microsoft.com/office/drawing/2014/main" id="{E791F1B2-3840-7DC4-B75E-7E4FE9837FB3}"/>
              </a:ext>
            </a:extLst>
          </p:cNvPr>
          <p:cNvSpPr txBox="1"/>
          <p:nvPr/>
        </p:nvSpPr>
        <p:spPr>
          <a:xfrm>
            <a:off x="7605803" y="3654948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Algoritmo de Newman-Janis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1" name="Google Shape;195;p20">
            <a:extLst>
              <a:ext uri="{FF2B5EF4-FFF2-40B4-BE49-F238E27FC236}">
                <a16:creationId xmlns:a16="http://schemas.microsoft.com/office/drawing/2014/main" id="{B6FBC3C6-AEF2-8C60-8D6B-0C18307F8F0A}"/>
              </a:ext>
            </a:extLst>
          </p:cNvPr>
          <p:cNvSpPr txBox="1"/>
          <p:nvPr/>
        </p:nvSpPr>
        <p:spPr>
          <a:xfrm>
            <a:off x="12451601" y="4192864"/>
            <a:ext cx="3824198" cy="3627882"/>
          </a:xfrm>
          <a:prstGeom prst="roundRect">
            <a:avLst>
              <a:gd name="adj" fmla="val 11484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endParaRPr lang="es-MX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MX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r>
              <a:rPr lang="es-MX" sz="2400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Se obtiene la métrica     que describe la contraparte rotante del objeto compacto.</a:t>
            </a:r>
          </a:p>
          <a:p>
            <a:pPr algn="ctr">
              <a:lnSpc>
                <a:spcPct val="115000"/>
              </a:lnSpc>
            </a:pPr>
            <a:endParaRPr lang="es-MX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  <a:p>
            <a:pPr algn="ctr">
              <a:lnSpc>
                <a:spcPct val="115000"/>
              </a:lnSpc>
            </a:pPr>
            <a:endParaRPr lang="es-CO" sz="24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2" name="Google Shape;195;p20">
            <a:extLst>
              <a:ext uri="{FF2B5EF4-FFF2-40B4-BE49-F238E27FC236}">
                <a16:creationId xmlns:a16="http://schemas.microsoft.com/office/drawing/2014/main" id="{5D97C32E-C820-ECF9-7523-B5C41B8E693E}"/>
              </a:ext>
            </a:extLst>
          </p:cNvPr>
          <p:cNvSpPr txBox="1"/>
          <p:nvPr/>
        </p:nvSpPr>
        <p:spPr>
          <a:xfrm>
            <a:off x="12863603" y="3654947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Métrica </a:t>
            </a:r>
          </a:p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Rotante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4" name="Flecha: a la derecha con bandas 13">
            <a:extLst>
              <a:ext uri="{FF2B5EF4-FFF2-40B4-BE49-F238E27FC236}">
                <a16:creationId xmlns:a16="http://schemas.microsoft.com/office/drawing/2014/main" id="{923EAE67-D7EB-6A28-4E45-0055D8BCBE15}"/>
              </a:ext>
            </a:extLst>
          </p:cNvPr>
          <p:cNvSpPr/>
          <p:nvPr/>
        </p:nvSpPr>
        <p:spPr>
          <a:xfrm>
            <a:off x="5898788" y="5485765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Flecha: a la derecha con bandas 14">
            <a:extLst>
              <a:ext uri="{FF2B5EF4-FFF2-40B4-BE49-F238E27FC236}">
                <a16:creationId xmlns:a16="http://schemas.microsoft.com/office/drawing/2014/main" id="{D03F35D1-FBF2-2E58-281D-2C7A52033761}"/>
              </a:ext>
            </a:extLst>
          </p:cNvPr>
          <p:cNvSpPr/>
          <p:nvPr/>
        </p:nvSpPr>
        <p:spPr>
          <a:xfrm>
            <a:off x="11189182" y="5485765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51C836C8-3CC5-EEF4-7A58-970EDC91A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566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A9953596-DF11-0626-3FC9-CB9A58AD0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20">
            <a:extLst>
              <a:ext uri="{FF2B5EF4-FFF2-40B4-BE49-F238E27FC236}">
                <a16:creationId xmlns:a16="http://schemas.microsoft.com/office/drawing/2014/main" id="{4AC14F81-58BB-3E17-A38F-176538471E98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DB8A1A66-F5B1-8981-8E9F-486F67249446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8B52E091-2876-89A1-DD28-7C4A6D469DD0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9120E2CA-5A2C-EED4-77BB-5BFCD693C60B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0">
            <a:extLst>
              <a:ext uri="{FF2B5EF4-FFF2-40B4-BE49-F238E27FC236}">
                <a16:creationId xmlns:a16="http://schemas.microsoft.com/office/drawing/2014/main" id="{23C9B659-A92B-AFCE-C1E3-87A0CCB3114B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15</a:t>
            </a:r>
            <a:endParaRPr lang="es-CO" sz="784" dirty="0"/>
          </a:p>
        </p:txBody>
      </p:sp>
      <p:sp>
        <p:nvSpPr>
          <p:cNvPr id="192" name="Google Shape;192;p20">
            <a:extLst>
              <a:ext uri="{FF2B5EF4-FFF2-40B4-BE49-F238E27FC236}">
                <a16:creationId xmlns:a16="http://schemas.microsoft.com/office/drawing/2014/main" id="{721C5ADE-78C1-8A73-8A28-D043A38BA2B8}"/>
              </a:ext>
            </a:extLst>
          </p:cNvPr>
          <p:cNvSpPr txBox="1"/>
          <p:nvPr/>
        </p:nvSpPr>
        <p:spPr>
          <a:xfrm>
            <a:off x="-419099" y="630221"/>
            <a:ext cx="8839199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MARCO TEÓRICO</a:t>
            </a:r>
            <a:endParaRPr lang="es-CO" sz="200" dirty="0"/>
          </a:p>
        </p:txBody>
      </p:sp>
      <p:sp>
        <p:nvSpPr>
          <p:cNvPr id="194" name="Google Shape;194;p20">
            <a:extLst>
              <a:ext uri="{FF2B5EF4-FFF2-40B4-BE49-F238E27FC236}">
                <a16:creationId xmlns:a16="http://schemas.microsoft.com/office/drawing/2014/main" id="{CBB0403B-D81E-3325-17C1-76653EF71895}"/>
              </a:ext>
            </a:extLst>
          </p:cNvPr>
          <p:cNvSpPr txBox="1"/>
          <p:nvPr/>
        </p:nvSpPr>
        <p:spPr>
          <a:xfrm>
            <a:off x="835828" y="1739214"/>
            <a:ext cx="7584272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MÉTRICA DEL  ESPACIO-TIEMPO</a:t>
            </a:r>
            <a:endParaRPr lang="es-CO" sz="900" dirty="0"/>
          </a:p>
        </p:txBody>
      </p:sp>
      <p:sp>
        <p:nvSpPr>
          <p:cNvPr id="195" name="Google Shape;195;p20">
            <a:extLst>
              <a:ext uri="{FF2B5EF4-FFF2-40B4-BE49-F238E27FC236}">
                <a16:creationId xmlns:a16="http://schemas.microsoft.com/office/drawing/2014/main" id="{8FCF813D-57C7-4529-F82E-D53E8A4B01E8}"/>
              </a:ext>
            </a:extLst>
          </p:cNvPr>
          <p:cNvSpPr txBox="1"/>
          <p:nvPr/>
        </p:nvSpPr>
        <p:spPr>
          <a:xfrm>
            <a:off x="18705388" y="3315355"/>
            <a:ext cx="3489000" cy="920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Algoritmo principal de OSIRIS.</a:t>
            </a:r>
            <a:endParaRPr lang="es-CO" sz="1200" dirty="0"/>
          </a:p>
        </p:txBody>
      </p:sp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F98EFCBD-F459-F35B-F081-9B3A583E6D33}"/>
              </a:ext>
            </a:extLst>
          </p:cNvPr>
          <p:cNvSpPr txBox="1"/>
          <p:nvPr/>
        </p:nvSpPr>
        <p:spPr>
          <a:xfrm>
            <a:off x="18705387" y="1550452"/>
            <a:ext cx="634536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TRAZADO INVERSO DE RAYOS</a:t>
            </a:r>
            <a:endParaRPr lang="es-CO" sz="784" dirty="0"/>
          </a:p>
        </p:txBody>
      </p:sp>
      <p:sp>
        <p:nvSpPr>
          <p:cNvPr id="197" name="Google Shape;197;p20">
            <a:extLst>
              <a:ext uri="{FF2B5EF4-FFF2-40B4-BE49-F238E27FC236}">
                <a16:creationId xmlns:a16="http://schemas.microsoft.com/office/drawing/2014/main" id="{CCCBF052-3DAB-D098-CFE9-95BDFE35BA73}"/>
              </a:ext>
            </a:extLst>
          </p:cNvPr>
          <p:cNvSpPr txBox="1"/>
          <p:nvPr/>
        </p:nvSpPr>
        <p:spPr>
          <a:xfrm>
            <a:off x="23004112" y="3315354"/>
            <a:ext cx="3489000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7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Clasificación de discos de acreción en función de su grosor óptico y geométrico.</a:t>
            </a:r>
            <a:endParaRPr lang="es-CO" sz="1300" dirty="0"/>
          </a:p>
        </p:txBody>
      </p: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48DC3F78-1C26-6474-9CBD-D07581DE9F2F}"/>
              </a:ext>
            </a:extLst>
          </p:cNvPr>
          <p:cNvSpPr txBox="1"/>
          <p:nvPr/>
        </p:nvSpPr>
        <p:spPr>
          <a:xfrm>
            <a:off x="22614384" y="1550452"/>
            <a:ext cx="712266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DISCOS DE      ACRECIÓN</a:t>
            </a:r>
            <a:endParaRPr lang="es-CO" sz="784" dirty="0"/>
          </a:p>
        </p:txBody>
      </p:sp>
      <p:sp>
        <p:nvSpPr>
          <p:cNvPr id="199" name="Google Shape;199;p20">
            <a:extLst>
              <a:ext uri="{FF2B5EF4-FFF2-40B4-BE49-F238E27FC236}">
                <a16:creationId xmlns:a16="http://schemas.microsoft.com/office/drawing/2014/main" id="{A2461D25-762F-6319-B9E5-E5EE95F2BA9C}"/>
              </a:ext>
            </a:extLst>
          </p:cNvPr>
          <p:cNvSpPr txBox="1"/>
          <p:nvPr/>
        </p:nvSpPr>
        <p:spPr>
          <a:xfrm>
            <a:off x="27302836" y="3315355"/>
            <a:ext cx="3489000" cy="198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Caracterización, flujo y luminosidad del disco de acreción a utilizar.</a:t>
            </a:r>
            <a:endParaRPr lang="es-CO" dirty="0"/>
          </a:p>
        </p:txBody>
      </p:sp>
      <p:sp>
        <p:nvSpPr>
          <p:cNvPr id="200" name="Google Shape;200;p20">
            <a:extLst>
              <a:ext uri="{FF2B5EF4-FFF2-40B4-BE49-F238E27FC236}">
                <a16:creationId xmlns:a16="http://schemas.microsoft.com/office/drawing/2014/main" id="{3A2D9D67-4B9D-81C8-0C01-90870F1ACCCA}"/>
              </a:ext>
            </a:extLst>
          </p:cNvPr>
          <p:cNvSpPr txBox="1"/>
          <p:nvPr/>
        </p:nvSpPr>
        <p:spPr>
          <a:xfrm>
            <a:off x="23945850" y="1550452"/>
            <a:ext cx="684608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MODELO NOVIKOV-PAGE-THORNE</a:t>
            </a:r>
            <a:endParaRPr lang="es-CO" sz="784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684BC050-BFC6-82ED-14AF-D398E09A8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n 22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AF383556-C888-6A3E-6C91-E8B0488CC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2231" y="441012"/>
            <a:ext cx="6275765" cy="2596404"/>
          </a:xfrm>
          <a:prstGeom prst="rect">
            <a:avLst/>
          </a:prstGeom>
        </p:spPr>
      </p:pic>
      <p:sp>
        <p:nvSpPr>
          <p:cNvPr id="5" name="Google Shape;195;p20">
            <a:extLst>
              <a:ext uri="{FF2B5EF4-FFF2-40B4-BE49-F238E27FC236}">
                <a16:creationId xmlns:a16="http://schemas.microsoft.com/office/drawing/2014/main" id="{0AA72008-8DB3-2204-2967-B28E75C333D0}"/>
              </a:ext>
            </a:extLst>
          </p:cNvPr>
          <p:cNvSpPr txBox="1"/>
          <p:nvPr/>
        </p:nvSpPr>
        <p:spPr>
          <a:xfrm>
            <a:off x="2207700" y="3299046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Métrica</a:t>
            </a:r>
          </a:p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Estática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14" name="Flecha: a la derecha con bandas 13">
            <a:extLst>
              <a:ext uri="{FF2B5EF4-FFF2-40B4-BE49-F238E27FC236}">
                <a16:creationId xmlns:a16="http://schemas.microsoft.com/office/drawing/2014/main" id="{DE6AC9FC-4501-E347-8C0D-FE108774A3D7}"/>
              </a:ext>
            </a:extLst>
          </p:cNvPr>
          <p:cNvSpPr/>
          <p:nvPr/>
        </p:nvSpPr>
        <p:spPr>
          <a:xfrm rot="5400000">
            <a:off x="3145882" y="5014923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8" name="Flecha: a la derecha con bandas 27">
            <a:extLst>
              <a:ext uri="{FF2B5EF4-FFF2-40B4-BE49-F238E27FC236}">
                <a16:creationId xmlns:a16="http://schemas.microsoft.com/office/drawing/2014/main" id="{D02FDB26-E478-1563-F3CC-D0DE76710EED}"/>
              </a:ext>
            </a:extLst>
          </p:cNvPr>
          <p:cNvSpPr/>
          <p:nvPr/>
        </p:nvSpPr>
        <p:spPr>
          <a:xfrm rot="5400000">
            <a:off x="9762726" y="4887022"/>
            <a:ext cx="731835" cy="528604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9" name="Google Shape;195;p20">
            <a:extLst>
              <a:ext uri="{FF2B5EF4-FFF2-40B4-BE49-F238E27FC236}">
                <a16:creationId xmlns:a16="http://schemas.microsoft.com/office/drawing/2014/main" id="{D29225F0-63A9-874E-9045-780BC4CB59EA}"/>
              </a:ext>
            </a:extLst>
          </p:cNvPr>
          <p:cNvSpPr txBox="1"/>
          <p:nvPr/>
        </p:nvSpPr>
        <p:spPr>
          <a:xfrm>
            <a:off x="2207700" y="6212865"/>
            <a:ext cx="3000194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Métrica </a:t>
            </a:r>
          </a:p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Rotante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6150" name="Picture 6">
            <a:extLst>
              <a:ext uri="{FF2B5EF4-FFF2-40B4-BE49-F238E27FC236}">
                <a16:creationId xmlns:a16="http://schemas.microsoft.com/office/drawing/2014/main" id="{8B57DE24-ED1D-9CC6-C5FD-6EDFAC59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2" y="5919514"/>
            <a:ext cx="11710737" cy="8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35114116-B0F7-59F4-ED05-65FA06E68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2" y="3570647"/>
            <a:ext cx="9539733" cy="102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EBAC89BC-E141-5550-3AFE-965C2C716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2" y="7200929"/>
            <a:ext cx="3971782" cy="58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715CAA68-CB30-53B0-AB13-BD712FE3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62" y="7993764"/>
            <a:ext cx="4443568" cy="43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>
            <a:extLst>
              <a:ext uri="{FF2B5EF4-FFF2-40B4-BE49-F238E27FC236}">
                <a16:creationId xmlns:a16="http://schemas.microsoft.com/office/drawing/2014/main" id="{0D115954-7AF6-E320-06E0-1C0DA122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733" y="7196204"/>
            <a:ext cx="4113132" cy="6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>
            <a:extLst>
              <a:ext uri="{FF2B5EF4-FFF2-40B4-BE49-F238E27FC236}">
                <a16:creationId xmlns:a16="http://schemas.microsoft.com/office/drawing/2014/main" id="{6CC5C8A4-0EF6-1FE6-2F08-0E91C01E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733" y="8004187"/>
            <a:ext cx="6571829" cy="48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25DB20FB-C1A6-1AC3-F3B2-44A3CF6FF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619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6DF3BC16-D734-7251-C89D-1ABA3B88B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20">
            <a:extLst>
              <a:ext uri="{FF2B5EF4-FFF2-40B4-BE49-F238E27FC236}">
                <a16:creationId xmlns:a16="http://schemas.microsoft.com/office/drawing/2014/main" id="{AA0CF25D-34B6-2E3B-782A-B95F256F167E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53CC955F-5B85-FC42-BB56-881EF97AAF40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81484849-9E42-7D19-BA69-4DEBBC02882B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37809A72-294E-35B4-9381-811DF05D01D1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0">
            <a:extLst>
              <a:ext uri="{FF2B5EF4-FFF2-40B4-BE49-F238E27FC236}">
                <a16:creationId xmlns:a16="http://schemas.microsoft.com/office/drawing/2014/main" id="{6607F8BC-C814-136C-8369-FD21A0E0986A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16</a:t>
            </a:r>
            <a:endParaRPr lang="es-CO" sz="784" dirty="0"/>
          </a:p>
        </p:txBody>
      </p:sp>
      <p:sp>
        <p:nvSpPr>
          <p:cNvPr id="193" name="Google Shape;193;p20">
            <a:extLst>
              <a:ext uri="{FF2B5EF4-FFF2-40B4-BE49-F238E27FC236}">
                <a16:creationId xmlns:a16="http://schemas.microsoft.com/office/drawing/2014/main" id="{CF572C55-09E0-E641-2D86-5EAA22A8C700}"/>
              </a:ext>
            </a:extLst>
          </p:cNvPr>
          <p:cNvSpPr txBox="1"/>
          <p:nvPr/>
        </p:nvSpPr>
        <p:spPr>
          <a:xfrm>
            <a:off x="-3908199" y="3330632"/>
            <a:ext cx="3489000" cy="138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Métrica que describa una singularidad desnuda rotante.</a:t>
            </a:r>
            <a:endParaRPr lang="es-CO" sz="1200" dirty="0"/>
          </a:p>
        </p:txBody>
      </p:sp>
      <p:sp>
        <p:nvSpPr>
          <p:cNvPr id="194" name="Google Shape;194;p20">
            <a:extLst>
              <a:ext uri="{FF2B5EF4-FFF2-40B4-BE49-F238E27FC236}">
                <a16:creationId xmlns:a16="http://schemas.microsoft.com/office/drawing/2014/main" id="{17DA9495-E826-F63E-43AA-383282A80BB0}"/>
              </a:ext>
            </a:extLst>
          </p:cNvPr>
          <p:cNvSpPr txBox="1"/>
          <p:nvPr/>
        </p:nvSpPr>
        <p:spPr>
          <a:xfrm>
            <a:off x="-3908199" y="1565729"/>
            <a:ext cx="3489100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2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MÉTRICA DEL  ESPACIO-TIEMPO</a:t>
            </a:r>
            <a:endParaRPr lang="es-CO" sz="800" dirty="0"/>
          </a:p>
        </p:txBody>
      </p:sp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159A7E76-9B28-7B59-5505-747454B4C797}"/>
              </a:ext>
            </a:extLst>
          </p:cNvPr>
          <p:cNvSpPr txBox="1"/>
          <p:nvPr/>
        </p:nvSpPr>
        <p:spPr>
          <a:xfrm>
            <a:off x="848401" y="1732855"/>
            <a:ext cx="6847799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TRAZADO INVERSO DE RAYOS</a:t>
            </a:r>
            <a:endParaRPr lang="es-CO" sz="3600" dirty="0"/>
          </a:p>
        </p:txBody>
      </p:sp>
      <p:sp>
        <p:nvSpPr>
          <p:cNvPr id="197" name="Google Shape;197;p20">
            <a:extLst>
              <a:ext uri="{FF2B5EF4-FFF2-40B4-BE49-F238E27FC236}">
                <a16:creationId xmlns:a16="http://schemas.microsoft.com/office/drawing/2014/main" id="{5D581890-B38D-6D4E-E766-2AF096A9D6FB}"/>
              </a:ext>
            </a:extLst>
          </p:cNvPr>
          <p:cNvSpPr txBox="1"/>
          <p:nvPr/>
        </p:nvSpPr>
        <p:spPr>
          <a:xfrm>
            <a:off x="18961764" y="3330631"/>
            <a:ext cx="3489000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7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Clasificación de discos de acreción en función de su grosor óptico y geométrico.</a:t>
            </a:r>
            <a:endParaRPr lang="es-CO" sz="1300" dirty="0"/>
          </a:p>
        </p:txBody>
      </p: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0093379E-2D12-3386-B979-AEC44F23CC67}"/>
              </a:ext>
            </a:extLst>
          </p:cNvPr>
          <p:cNvSpPr txBox="1"/>
          <p:nvPr/>
        </p:nvSpPr>
        <p:spPr>
          <a:xfrm>
            <a:off x="18572036" y="1565729"/>
            <a:ext cx="558336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DISCOS  DE ACRECIÓN</a:t>
            </a:r>
            <a:endParaRPr lang="es-CO" sz="784" dirty="0"/>
          </a:p>
        </p:txBody>
      </p:sp>
      <p:sp>
        <p:nvSpPr>
          <p:cNvPr id="199" name="Google Shape;199;p20">
            <a:extLst>
              <a:ext uri="{FF2B5EF4-FFF2-40B4-BE49-F238E27FC236}">
                <a16:creationId xmlns:a16="http://schemas.microsoft.com/office/drawing/2014/main" id="{BD5D3031-6555-6969-ACE0-3681B4115A2A}"/>
              </a:ext>
            </a:extLst>
          </p:cNvPr>
          <p:cNvSpPr txBox="1"/>
          <p:nvPr/>
        </p:nvSpPr>
        <p:spPr>
          <a:xfrm>
            <a:off x="23260488" y="3330632"/>
            <a:ext cx="3489000" cy="198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Caracterización, flujo y luminosidad del disco de acreción a utilizar.</a:t>
            </a:r>
            <a:endParaRPr lang="es-CO" dirty="0"/>
          </a:p>
        </p:txBody>
      </p:sp>
      <p:sp>
        <p:nvSpPr>
          <p:cNvPr id="200" name="Google Shape;200;p20">
            <a:extLst>
              <a:ext uri="{FF2B5EF4-FFF2-40B4-BE49-F238E27FC236}">
                <a16:creationId xmlns:a16="http://schemas.microsoft.com/office/drawing/2014/main" id="{B4C25C78-09C0-A68D-67CE-99D3145A0C8C}"/>
              </a:ext>
            </a:extLst>
          </p:cNvPr>
          <p:cNvSpPr txBox="1"/>
          <p:nvPr/>
        </p:nvSpPr>
        <p:spPr>
          <a:xfrm>
            <a:off x="20116800" y="1565729"/>
            <a:ext cx="66327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MODELO NOVIKOV-PAGE-THORNE</a:t>
            </a:r>
            <a:endParaRPr lang="es-CO" sz="784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5C1CF2AD-4AAD-8344-C892-9D11DAD00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BDD00D7D-4B52-7322-DC15-E1F391C88422}"/>
              </a:ext>
            </a:extLst>
          </p:cNvPr>
          <p:cNvSpPr txBox="1"/>
          <p:nvPr/>
        </p:nvSpPr>
        <p:spPr>
          <a:xfrm>
            <a:off x="-419099" y="630221"/>
            <a:ext cx="8839199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MARCO TEÓRICO</a:t>
            </a:r>
            <a:endParaRPr lang="es-CO" sz="2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75857A5-48FE-C9B7-7AD6-7ED23E6AD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120" y="2586918"/>
            <a:ext cx="4654015" cy="3871098"/>
          </a:xfrm>
          <a:prstGeom prst="rect">
            <a:avLst/>
          </a:prstGeom>
          <a:ln w="19050">
            <a:solidFill>
              <a:srgbClr val="F28928"/>
            </a:solidFill>
          </a:ln>
        </p:spPr>
      </p:pic>
      <p:pic>
        <p:nvPicPr>
          <p:cNvPr id="7" name="Imagen 6" descr="Interfaz de usuario gráfica, Texto&#10;&#10;El contenido generado por IA puede ser incorrecto.">
            <a:extLst>
              <a:ext uri="{FF2B5EF4-FFF2-40B4-BE49-F238E27FC236}">
                <a16:creationId xmlns:a16="http://schemas.microsoft.com/office/drawing/2014/main" id="{B4C1D249-9F5D-749D-14F4-ED71B079C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880" y="445963"/>
            <a:ext cx="6294120" cy="2037698"/>
          </a:xfrm>
          <a:prstGeom prst="rect">
            <a:avLst/>
          </a:prstGeom>
        </p:spPr>
      </p:pic>
      <p:sp>
        <p:nvSpPr>
          <p:cNvPr id="9" name="Google Shape;195;p20">
            <a:extLst>
              <a:ext uri="{FF2B5EF4-FFF2-40B4-BE49-F238E27FC236}">
                <a16:creationId xmlns:a16="http://schemas.microsoft.com/office/drawing/2014/main" id="{53E3B549-AE44-2CD5-63A3-AC49C7E7E2A3}"/>
              </a:ext>
            </a:extLst>
          </p:cNvPr>
          <p:cNvSpPr txBox="1"/>
          <p:nvPr/>
        </p:nvSpPr>
        <p:spPr>
          <a:xfrm>
            <a:off x="11511245" y="2710216"/>
            <a:ext cx="4654014" cy="2973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Escenario óptimo: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 observador (la tierra) es el origen de las geodésicas que evolucionan hacia atrás en el tiempo, reconstruyendo la fuente de la que vienen.</a:t>
            </a:r>
            <a:endParaRPr lang="es-CO" sz="1200" dirty="0"/>
          </a:p>
        </p:txBody>
      </p:sp>
      <p:cxnSp>
        <p:nvCxnSpPr>
          <p:cNvPr id="11" name="Conector: curvado 10">
            <a:extLst>
              <a:ext uri="{FF2B5EF4-FFF2-40B4-BE49-F238E27FC236}">
                <a16:creationId xmlns:a16="http://schemas.microsoft.com/office/drawing/2014/main" id="{3512B0DB-72D3-921C-5AB3-2F5250B0D0B6}"/>
              </a:ext>
            </a:extLst>
          </p:cNvPr>
          <p:cNvCxnSpPr>
            <a:cxnSpLocks/>
            <a:stCxn id="5" idx="2"/>
            <a:endCxn id="12" idx="1"/>
          </p:cNvCxnSpPr>
          <p:nvPr/>
        </p:nvCxnSpPr>
        <p:spPr>
          <a:xfrm rot="16200000" flipH="1">
            <a:off x="8551019" y="6843124"/>
            <a:ext cx="1558112" cy="787895"/>
          </a:xfrm>
          <a:prstGeom prst="curvedConnector2">
            <a:avLst/>
          </a:prstGeom>
          <a:ln w="57150">
            <a:solidFill>
              <a:srgbClr val="F289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97;p20">
            <a:extLst>
              <a:ext uri="{FF2B5EF4-FFF2-40B4-BE49-F238E27FC236}">
                <a16:creationId xmlns:a16="http://schemas.microsoft.com/office/drawing/2014/main" id="{E5EA9C4A-6C7E-30DD-B81A-B91C467EBFAC}"/>
              </a:ext>
            </a:extLst>
          </p:cNvPr>
          <p:cNvSpPr txBox="1"/>
          <p:nvPr/>
        </p:nvSpPr>
        <p:spPr>
          <a:xfrm>
            <a:off x="9724023" y="7237453"/>
            <a:ext cx="6262865" cy="1557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Líneas negras = Geodésicas nulas atrapadas por la atracción gravitacional</a:t>
            </a:r>
          </a:p>
          <a:p>
            <a:pPr algn="ctr"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Líneas de colores = Geodésicas nulas que escapan al infinito.</a:t>
            </a:r>
            <a:endParaRPr lang="es-CO" sz="2200" dirty="0"/>
          </a:p>
        </p:txBody>
      </p:sp>
      <p:sp>
        <p:nvSpPr>
          <p:cNvPr id="16" name="Google Shape;195;p20">
            <a:extLst>
              <a:ext uri="{FF2B5EF4-FFF2-40B4-BE49-F238E27FC236}">
                <a16:creationId xmlns:a16="http://schemas.microsoft.com/office/drawing/2014/main" id="{BB7D2372-6436-8CDB-0CAD-603427FEC1BB}"/>
              </a:ext>
            </a:extLst>
          </p:cNvPr>
          <p:cNvSpPr txBox="1"/>
          <p:nvPr/>
        </p:nvSpPr>
        <p:spPr>
          <a:xfrm>
            <a:off x="2162143" y="2821187"/>
            <a:ext cx="4153578" cy="247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Escenario no eficiente: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</a:p>
          <a:p>
            <a:pPr algn="r">
              <a:lnSpc>
                <a:spcPct val="115000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La fuente emite fotones en todas las direcciones. Una fracción mínima de ellos llegará al observador.</a:t>
            </a:r>
          </a:p>
        </p:txBody>
      </p:sp>
      <p:sp>
        <p:nvSpPr>
          <p:cNvPr id="18" name="Google Shape;195;p20">
            <a:extLst>
              <a:ext uri="{FF2B5EF4-FFF2-40B4-BE49-F238E27FC236}">
                <a16:creationId xmlns:a16="http://schemas.microsoft.com/office/drawing/2014/main" id="{13D96386-D12C-8E4F-680A-6331E5D5FD15}"/>
              </a:ext>
            </a:extLst>
          </p:cNvPr>
          <p:cNvSpPr txBox="1"/>
          <p:nvPr/>
        </p:nvSpPr>
        <p:spPr>
          <a:xfrm>
            <a:off x="3110003" y="5548142"/>
            <a:ext cx="3000194" cy="1393591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Gran Costo Computacional</a:t>
            </a: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     </a:t>
            </a:r>
          </a:p>
        </p:txBody>
      </p:sp>
      <p:sp>
        <p:nvSpPr>
          <p:cNvPr id="21" name="Google Shape;195;p20">
            <a:extLst>
              <a:ext uri="{FF2B5EF4-FFF2-40B4-BE49-F238E27FC236}">
                <a16:creationId xmlns:a16="http://schemas.microsoft.com/office/drawing/2014/main" id="{D379AD9D-00B5-9301-7F25-2DB05EE612AC}"/>
              </a:ext>
            </a:extLst>
          </p:cNvPr>
          <p:cNvSpPr txBox="1"/>
          <p:nvPr/>
        </p:nvSpPr>
        <p:spPr>
          <a:xfrm>
            <a:off x="11993880" y="5896539"/>
            <a:ext cx="3000194" cy="696795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Código Eficiente</a:t>
            </a:r>
            <a:endParaRPr lang="es-CO" sz="2800" dirty="0">
              <a:solidFill>
                <a:schemeClr val="tx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E9CCC687-6549-7115-5EBC-48ECCB61B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581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4EBB634A-6221-A5C1-5868-A9D935299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20">
            <a:extLst>
              <a:ext uri="{FF2B5EF4-FFF2-40B4-BE49-F238E27FC236}">
                <a16:creationId xmlns:a16="http://schemas.microsoft.com/office/drawing/2014/main" id="{E0785FD9-B7B7-10FF-8E1E-806CFF7E2230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4DD9F1FA-9F04-186C-E0D8-2A382F008911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5223DFAE-4468-2265-0171-E9C02D150FC4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F3BF800D-8EF9-BD22-32E8-B10D5B1E4D2B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0">
            <a:extLst>
              <a:ext uri="{FF2B5EF4-FFF2-40B4-BE49-F238E27FC236}">
                <a16:creationId xmlns:a16="http://schemas.microsoft.com/office/drawing/2014/main" id="{3CEA0C0C-F559-8E0D-1937-B1ADA4EFE0EC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17</a:t>
            </a:r>
            <a:endParaRPr lang="es-CO" sz="784" dirty="0"/>
          </a:p>
        </p:txBody>
      </p:sp>
      <p:sp>
        <p:nvSpPr>
          <p:cNvPr id="193" name="Google Shape;193;p20">
            <a:extLst>
              <a:ext uri="{FF2B5EF4-FFF2-40B4-BE49-F238E27FC236}">
                <a16:creationId xmlns:a16="http://schemas.microsoft.com/office/drawing/2014/main" id="{CA46C24A-F93E-E16B-213F-9ED4CC7BDED9}"/>
              </a:ext>
            </a:extLst>
          </p:cNvPr>
          <p:cNvSpPr txBox="1"/>
          <p:nvPr/>
        </p:nvSpPr>
        <p:spPr>
          <a:xfrm>
            <a:off x="-3908199" y="3330632"/>
            <a:ext cx="3489000" cy="138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Métrica que describa una singularidad desnuda rotante.</a:t>
            </a:r>
            <a:endParaRPr lang="es-CO" sz="1200" dirty="0"/>
          </a:p>
        </p:txBody>
      </p:sp>
      <p:sp>
        <p:nvSpPr>
          <p:cNvPr id="194" name="Google Shape;194;p20">
            <a:extLst>
              <a:ext uri="{FF2B5EF4-FFF2-40B4-BE49-F238E27FC236}">
                <a16:creationId xmlns:a16="http://schemas.microsoft.com/office/drawing/2014/main" id="{3CF5795C-C79D-CB29-9A05-DBBBC06F56A8}"/>
              </a:ext>
            </a:extLst>
          </p:cNvPr>
          <p:cNvSpPr txBox="1"/>
          <p:nvPr/>
        </p:nvSpPr>
        <p:spPr>
          <a:xfrm>
            <a:off x="-3908199" y="1565729"/>
            <a:ext cx="3489100" cy="118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2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MÉTRICA DEL  ESPACIO-TIEMPO</a:t>
            </a:r>
            <a:endParaRPr lang="es-CO" sz="800" dirty="0"/>
          </a:p>
        </p:txBody>
      </p:sp>
      <p:sp>
        <p:nvSpPr>
          <p:cNvPr id="195" name="Google Shape;195;p20">
            <a:extLst>
              <a:ext uri="{FF2B5EF4-FFF2-40B4-BE49-F238E27FC236}">
                <a16:creationId xmlns:a16="http://schemas.microsoft.com/office/drawing/2014/main" id="{2619193A-B4A7-9672-B620-2B17234EB9EC}"/>
              </a:ext>
            </a:extLst>
          </p:cNvPr>
          <p:cNvSpPr txBox="1"/>
          <p:nvPr/>
        </p:nvSpPr>
        <p:spPr>
          <a:xfrm>
            <a:off x="-3285448" y="2565188"/>
            <a:ext cx="233294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Algoritmo principal de OSIRIS.</a:t>
            </a:r>
            <a:endParaRPr lang="es-CO" sz="1050" dirty="0"/>
          </a:p>
        </p:txBody>
      </p:sp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C5739E43-B081-9312-C302-86D7BE3C62C5}"/>
              </a:ext>
            </a:extLst>
          </p:cNvPr>
          <p:cNvSpPr txBox="1"/>
          <p:nvPr/>
        </p:nvSpPr>
        <p:spPr>
          <a:xfrm>
            <a:off x="-6819900" y="1550452"/>
            <a:ext cx="6632788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TRAZADO INVERSO DE RAYOS</a:t>
            </a:r>
            <a:endParaRPr lang="es-CO" sz="3600" dirty="0"/>
          </a:p>
        </p:txBody>
      </p:sp>
      <p:sp>
        <p:nvSpPr>
          <p:cNvPr id="199" name="Google Shape;199;p20">
            <a:extLst>
              <a:ext uri="{FF2B5EF4-FFF2-40B4-BE49-F238E27FC236}">
                <a16:creationId xmlns:a16="http://schemas.microsoft.com/office/drawing/2014/main" id="{05F5B115-2FFB-6976-0908-E356FCF6C706}"/>
              </a:ext>
            </a:extLst>
          </p:cNvPr>
          <p:cNvSpPr txBox="1"/>
          <p:nvPr/>
        </p:nvSpPr>
        <p:spPr>
          <a:xfrm>
            <a:off x="21688694" y="1454734"/>
            <a:ext cx="3489000" cy="1982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Caracterización, flujo y luminosidad del disco de acreción a utilizar.</a:t>
            </a:r>
            <a:endParaRPr lang="es-CO" dirty="0"/>
          </a:p>
        </p:txBody>
      </p:sp>
      <p:sp>
        <p:nvSpPr>
          <p:cNvPr id="200" name="Google Shape;200;p20">
            <a:extLst>
              <a:ext uri="{FF2B5EF4-FFF2-40B4-BE49-F238E27FC236}">
                <a16:creationId xmlns:a16="http://schemas.microsoft.com/office/drawing/2014/main" id="{FAAF691C-79D1-F1BA-50A2-868B6D768873}"/>
              </a:ext>
            </a:extLst>
          </p:cNvPr>
          <p:cNvSpPr txBox="1"/>
          <p:nvPr/>
        </p:nvSpPr>
        <p:spPr>
          <a:xfrm>
            <a:off x="20116800" y="1565729"/>
            <a:ext cx="66327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MODELO NOVIKOV-PAGE-THORNE</a:t>
            </a:r>
            <a:endParaRPr lang="es-CO" sz="784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EE94BB46-16D6-4801-2C6D-5A612B7FC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380076C3-7750-4E2A-DD67-9B36615DCAB8}"/>
              </a:ext>
            </a:extLst>
          </p:cNvPr>
          <p:cNvSpPr txBox="1"/>
          <p:nvPr/>
        </p:nvSpPr>
        <p:spPr>
          <a:xfrm>
            <a:off x="-419099" y="630221"/>
            <a:ext cx="8839199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MARCO TEÓRICO</a:t>
            </a:r>
            <a:endParaRPr lang="es-CO" sz="200" dirty="0"/>
          </a:p>
        </p:txBody>
      </p:sp>
      <p:sp>
        <p:nvSpPr>
          <p:cNvPr id="7" name="Google Shape;198;p20">
            <a:extLst>
              <a:ext uri="{FF2B5EF4-FFF2-40B4-BE49-F238E27FC236}">
                <a16:creationId xmlns:a16="http://schemas.microsoft.com/office/drawing/2014/main" id="{934466FA-B0FF-D426-FC29-D4E9033CAA93}"/>
              </a:ext>
            </a:extLst>
          </p:cNvPr>
          <p:cNvSpPr txBox="1"/>
          <p:nvPr/>
        </p:nvSpPr>
        <p:spPr>
          <a:xfrm>
            <a:off x="136544" y="1595225"/>
            <a:ext cx="558336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DISCOS  DE ACRECIÓN</a:t>
            </a:r>
            <a:endParaRPr lang="es-CO" sz="784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77D315D-541C-CB23-3DCF-E8967BBAD6AD}"/>
              </a:ext>
            </a:extLst>
          </p:cNvPr>
          <p:cNvGrpSpPr/>
          <p:nvPr/>
        </p:nvGrpSpPr>
        <p:grpSpPr>
          <a:xfrm>
            <a:off x="1666565" y="2352733"/>
            <a:ext cx="14954865" cy="6261442"/>
            <a:chOff x="1666565" y="2308489"/>
            <a:chExt cx="14954865" cy="6261442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0C6BB3EE-1510-CBB6-AA3A-7701471362A2}"/>
                </a:ext>
              </a:extLst>
            </p:cNvPr>
            <p:cNvCxnSpPr>
              <a:cxnSpLocks/>
              <a:stCxn id="11" idx="0"/>
              <a:endCxn id="11" idx="2"/>
            </p:cNvCxnSpPr>
            <p:nvPr/>
          </p:nvCxnSpPr>
          <p:spPr>
            <a:xfrm>
              <a:off x="9143998" y="2308489"/>
              <a:ext cx="0" cy="626144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14">
              <a:extLst>
                <a:ext uri="{FF2B5EF4-FFF2-40B4-BE49-F238E27FC236}">
                  <a16:creationId xmlns:a16="http://schemas.microsoft.com/office/drawing/2014/main" id="{063C8F6F-5278-E1DB-EA68-952C14F7D022}"/>
                </a:ext>
              </a:extLst>
            </p:cNvPr>
            <p:cNvCxnSpPr>
              <a:cxnSpLocks/>
              <a:stCxn id="11" idx="1"/>
              <a:endCxn id="11" idx="3"/>
            </p:cNvCxnSpPr>
            <p:nvPr/>
          </p:nvCxnSpPr>
          <p:spPr>
            <a:xfrm>
              <a:off x="1666565" y="5439210"/>
              <a:ext cx="1495486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42" name="Picture 22" descr="Revolve Around a Black Hole Accretion Disk in Amazing Visualization -  YouTube">
              <a:extLst>
                <a:ext uri="{FF2B5EF4-FFF2-40B4-BE49-F238E27FC236}">
                  <a16:creationId xmlns:a16="http://schemas.microsoft.com/office/drawing/2014/main" id="{78EE77A2-65A4-7FB3-346D-902AB2CFE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3580" y="4664588"/>
              <a:ext cx="2940833" cy="1654754"/>
            </a:xfrm>
            <a:custGeom>
              <a:avLst/>
              <a:gdLst>
                <a:gd name="connsiteX0" fmla="*/ 0 w 2940833"/>
                <a:gd name="connsiteY0" fmla="*/ 825904 h 1654754"/>
                <a:gd name="connsiteX1" fmla="*/ 825904 w 2940833"/>
                <a:gd name="connsiteY1" fmla="*/ 0 h 1654754"/>
                <a:gd name="connsiteX2" fmla="*/ 1229799 w 2940833"/>
                <a:gd name="connsiteY2" fmla="*/ 0 h 1654754"/>
                <a:gd name="connsiteX3" fmla="*/ 1633693 w 2940833"/>
                <a:gd name="connsiteY3" fmla="*/ 0 h 1654754"/>
                <a:gd name="connsiteX4" fmla="*/ 2114929 w 2940833"/>
                <a:gd name="connsiteY4" fmla="*/ 0 h 1654754"/>
                <a:gd name="connsiteX5" fmla="*/ 2940833 w 2940833"/>
                <a:gd name="connsiteY5" fmla="*/ 825904 h 1654754"/>
                <a:gd name="connsiteX6" fmla="*/ 2940833 w 2940833"/>
                <a:gd name="connsiteY6" fmla="*/ 828850 h 1654754"/>
                <a:gd name="connsiteX7" fmla="*/ 2114929 w 2940833"/>
                <a:gd name="connsiteY7" fmla="*/ 1654754 h 1654754"/>
                <a:gd name="connsiteX8" fmla="*/ 1711035 w 2940833"/>
                <a:gd name="connsiteY8" fmla="*/ 1654754 h 1654754"/>
                <a:gd name="connsiteX9" fmla="*/ 1281360 w 2940833"/>
                <a:gd name="connsiteY9" fmla="*/ 1654754 h 1654754"/>
                <a:gd name="connsiteX10" fmla="*/ 825904 w 2940833"/>
                <a:gd name="connsiteY10" fmla="*/ 1654754 h 1654754"/>
                <a:gd name="connsiteX11" fmla="*/ 0 w 2940833"/>
                <a:gd name="connsiteY11" fmla="*/ 828850 h 1654754"/>
                <a:gd name="connsiteX12" fmla="*/ 0 w 2940833"/>
                <a:gd name="connsiteY12" fmla="*/ 825904 h 165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40833" h="1654754" extrusionOk="0">
                  <a:moveTo>
                    <a:pt x="0" y="825904"/>
                  </a:moveTo>
                  <a:cubicBezTo>
                    <a:pt x="-9603" y="394259"/>
                    <a:pt x="363446" y="9022"/>
                    <a:pt x="825904" y="0"/>
                  </a:cubicBezTo>
                  <a:cubicBezTo>
                    <a:pt x="924027" y="-7968"/>
                    <a:pt x="1056084" y="7049"/>
                    <a:pt x="1229799" y="0"/>
                  </a:cubicBezTo>
                  <a:cubicBezTo>
                    <a:pt x="1403515" y="-7049"/>
                    <a:pt x="1464852" y="40331"/>
                    <a:pt x="1633693" y="0"/>
                  </a:cubicBezTo>
                  <a:cubicBezTo>
                    <a:pt x="1802534" y="-40331"/>
                    <a:pt x="1995378" y="20550"/>
                    <a:pt x="2114929" y="0"/>
                  </a:cubicBezTo>
                  <a:cubicBezTo>
                    <a:pt x="2511252" y="-30277"/>
                    <a:pt x="2907830" y="248327"/>
                    <a:pt x="2940833" y="825904"/>
                  </a:cubicBezTo>
                  <a:cubicBezTo>
                    <a:pt x="2940836" y="826776"/>
                    <a:pt x="2940535" y="827625"/>
                    <a:pt x="2940833" y="828850"/>
                  </a:cubicBezTo>
                  <a:cubicBezTo>
                    <a:pt x="2958219" y="1284579"/>
                    <a:pt x="2627651" y="1681619"/>
                    <a:pt x="2114929" y="1654754"/>
                  </a:cubicBezTo>
                  <a:cubicBezTo>
                    <a:pt x="2006761" y="1660462"/>
                    <a:pt x="1879290" y="1623950"/>
                    <a:pt x="1711035" y="1654754"/>
                  </a:cubicBezTo>
                  <a:cubicBezTo>
                    <a:pt x="1542780" y="1685558"/>
                    <a:pt x="1381324" y="1647693"/>
                    <a:pt x="1281360" y="1654754"/>
                  </a:cubicBezTo>
                  <a:cubicBezTo>
                    <a:pt x="1181397" y="1661815"/>
                    <a:pt x="947737" y="1650127"/>
                    <a:pt x="825904" y="1654754"/>
                  </a:cubicBezTo>
                  <a:cubicBezTo>
                    <a:pt x="360663" y="1668758"/>
                    <a:pt x="11979" y="1282057"/>
                    <a:pt x="0" y="828850"/>
                  </a:cubicBezTo>
                  <a:cubicBezTo>
                    <a:pt x="-223" y="827752"/>
                    <a:pt x="186" y="826960"/>
                    <a:pt x="0" y="825904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989016664">
                    <a:prstGeom prst="roundRect">
                      <a:avLst>
                        <a:gd name="adj" fmla="val 49911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C0DA6A91-418B-5333-07B5-062F67A03EC8}"/>
                </a:ext>
              </a:extLst>
            </p:cNvPr>
            <p:cNvSpPr/>
            <p:nvPr/>
          </p:nvSpPr>
          <p:spPr>
            <a:xfrm>
              <a:off x="1666565" y="2308489"/>
              <a:ext cx="14954865" cy="6261442"/>
            </a:xfrm>
            <a:custGeom>
              <a:avLst/>
              <a:gdLst>
                <a:gd name="connsiteX0" fmla="*/ 0 w 14954865"/>
                <a:gd name="connsiteY0" fmla="*/ 1043595 h 6261442"/>
                <a:gd name="connsiteX1" fmla="*/ 1043595 w 14954865"/>
                <a:gd name="connsiteY1" fmla="*/ 0 h 6261442"/>
                <a:gd name="connsiteX2" fmla="*/ 1978195 w 14954865"/>
                <a:gd name="connsiteY2" fmla="*/ 0 h 6261442"/>
                <a:gd name="connsiteX3" fmla="*/ 2526764 w 14954865"/>
                <a:gd name="connsiteY3" fmla="*/ 0 h 6261442"/>
                <a:gd name="connsiteX4" fmla="*/ 2946656 w 14954865"/>
                <a:gd name="connsiteY4" fmla="*/ 0 h 6261442"/>
                <a:gd name="connsiteX5" fmla="*/ 3752579 w 14954865"/>
                <a:gd name="connsiteY5" fmla="*/ 0 h 6261442"/>
                <a:gd name="connsiteX6" fmla="*/ 4301149 w 14954865"/>
                <a:gd name="connsiteY6" fmla="*/ 0 h 6261442"/>
                <a:gd name="connsiteX7" fmla="*/ 5235748 w 14954865"/>
                <a:gd name="connsiteY7" fmla="*/ 0 h 6261442"/>
                <a:gd name="connsiteX8" fmla="*/ 5655641 w 14954865"/>
                <a:gd name="connsiteY8" fmla="*/ 0 h 6261442"/>
                <a:gd name="connsiteX9" fmla="*/ 6590240 w 14954865"/>
                <a:gd name="connsiteY9" fmla="*/ 0 h 6261442"/>
                <a:gd name="connsiteX10" fmla="*/ 6881456 w 14954865"/>
                <a:gd name="connsiteY10" fmla="*/ 0 h 6261442"/>
                <a:gd name="connsiteX11" fmla="*/ 7558702 w 14954865"/>
                <a:gd name="connsiteY11" fmla="*/ 0 h 6261442"/>
                <a:gd name="connsiteX12" fmla="*/ 8235948 w 14954865"/>
                <a:gd name="connsiteY12" fmla="*/ 0 h 6261442"/>
                <a:gd name="connsiteX13" fmla="*/ 8784517 w 14954865"/>
                <a:gd name="connsiteY13" fmla="*/ 0 h 6261442"/>
                <a:gd name="connsiteX14" fmla="*/ 9719117 w 14954865"/>
                <a:gd name="connsiteY14" fmla="*/ 0 h 6261442"/>
                <a:gd name="connsiteX15" fmla="*/ 10653716 w 14954865"/>
                <a:gd name="connsiteY15" fmla="*/ 0 h 6261442"/>
                <a:gd name="connsiteX16" fmla="*/ 11073609 w 14954865"/>
                <a:gd name="connsiteY16" fmla="*/ 0 h 6261442"/>
                <a:gd name="connsiteX17" fmla="*/ 11750855 w 14954865"/>
                <a:gd name="connsiteY17" fmla="*/ 0 h 6261442"/>
                <a:gd name="connsiteX18" fmla="*/ 12685455 w 14954865"/>
                <a:gd name="connsiteY18" fmla="*/ 0 h 6261442"/>
                <a:gd name="connsiteX19" fmla="*/ 13911270 w 14954865"/>
                <a:gd name="connsiteY19" fmla="*/ 0 h 6261442"/>
                <a:gd name="connsiteX20" fmla="*/ 14954865 w 14954865"/>
                <a:gd name="connsiteY20" fmla="*/ 1043595 h 6261442"/>
                <a:gd name="connsiteX21" fmla="*/ 14954865 w 14954865"/>
                <a:gd name="connsiteY21" fmla="*/ 1655819 h 6261442"/>
                <a:gd name="connsiteX22" fmla="*/ 14954865 w 14954865"/>
                <a:gd name="connsiteY22" fmla="*/ 2351527 h 6261442"/>
                <a:gd name="connsiteX23" fmla="*/ 14954865 w 14954865"/>
                <a:gd name="connsiteY23" fmla="*/ 2963751 h 6261442"/>
                <a:gd name="connsiteX24" fmla="*/ 14954865 w 14954865"/>
                <a:gd name="connsiteY24" fmla="*/ 3659460 h 6261442"/>
                <a:gd name="connsiteX25" fmla="*/ 14954865 w 14954865"/>
                <a:gd name="connsiteY25" fmla="*/ 4229941 h 6261442"/>
                <a:gd name="connsiteX26" fmla="*/ 14954865 w 14954865"/>
                <a:gd name="connsiteY26" fmla="*/ 5217847 h 6261442"/>
                <a:gd name="connsiteX27" fmla="*/ 13911270 w 14954865"/>
                <a:gd name="connsiteY27" fmla="*/ 6261442 h 6261442"/>
                <a:gd name="connsiteX28" fmla="*/ 13105347 w 14954865"/>
                <a:gd name="connsiteY28" fmla="*/ 6261442 h 6261442"/>
                <a:gd name="connsiteX29" fmla="*/ 12685455 w 14954865"/>
                <a:gd name="connsiteY29" fmla="*/ 6261442 h 6261442"/>
                <a:gd name="connsiteX30" fmla="*/ 11879532 w 14954865"/>
                <a:gd name="connsiteY30" fmla="*/ 6261442 h 6261442"/>
                <a:gd name="connsiteX31" fmla="*/ 11588316 w 14954865"/>
                <a:gd name="connsiteY31" fmla="*/ 6261442 h 6261442"/>
                <a:gd name="connsiteX32" fmla="*/ 10782393 w 14954865"/>
                <a:gd name="connsiteY32" fmla="*/ 6261442 h 6261442"/>
                <a:gd name="connsiteX33" fmla="*/ 10362501 w 14954865"/>
                <a:gd name="connsiteY33" fmla="*/ 6261442 h 6261442"/>
                <a:gd name="connsiteX34" fmla="*/ 10071285 w 14954865"/>
                <a:gd name="connsiteY34" fmla="*/ 6261442 h 6261442"/>
                <a:gd name="connsiteX35" fmla="*/ 9651392 w 14954865"/>
                <a:gd name="connsiteY35" fmla="*/ 6261442 h 6261442"/>
                <a:gd name="connsiteX36" fmla="*/ 8845470 w 14954865"/>
                <a:gd name="connsiteY36" fmla="*/ 6261442 h 6261442"/>
                <a:gd name="connsiteX37" fmla="*/ 8425577 w 14954865"/>
                <a:gd name="connsiteY37" fmla="*/ 6261442 h 6261442"/>
                <a:gd name="connsiteX38" fmla="*/ 8134361 w 14954865"/>
                <a:gd name="connsiteY38" fmla="*/ 6261442 h 6261442"/>
                <a:gd name="connsiteX39" fmla="*/ 7714469 w 14954865"/>
                <a:gd name="connsiteY39" fmla="*/ 6261442 h 6261442"/>
                <a:gd name="connsiteX40" fmla="*/ 7165899 w 14954865"/>
                <a:gd name="connsiteY40" fmla="*/ 6261442 h 6261442"/>
                <a:gd name="connsiteX41" fmla="*/ 6488653 w 14954865"/>
                <a:gd name="connsiteY41" fmla="*/ 6261442 h 6261442"/>
                <a:gd name="connsiteX42" fmla="*/ 6068761 w 14954865"/>
                <a:gd name="connsiteY42" fmla="*/ 6261442 h 6261442"/>
                <a:gd name="connsiteX43" fmla="*/ 5134161 w 14954865"/>
                <a:gd name="connsiteY43" fmla="*/ 6261442 h 6261442"/>
                <a:gd name="connsiteX44" fmla="*/ 4456915 w 14954865"/>
                <a:gd name="connsiteY44" fmla="*/ 6261442 h 6261442"/>
                <a:gd name="connsiteX45" fmla="*/ 3522316 w 14954865"/>
                <a:gd name="connsiteY45" fmla="*/ 6261442 h 6261442"/>
                <a:gd name="connsiteX46" fmla="*/ 2716393 w 14954865"/>
                <a:gd name="connsiteY46" fmla="*/ 6261442 h 6261442"/>
                <a:gd name="connsiteX47" fmla="*/ 2167823 w 14954865"/>
                <a:gd name="connsiteY47" fmla="*/ 6261442 h 6261442"/>
                <a:gd name="connsiteX48" fmla="*/ 1043595 w 14954865"/>
                <a:gd name="connsiteY48" fmla="*/ 6261442 h 6261442"/>
                <a:gd name="connsiteX49" fmla="*/ 0 w 14954865"/>
                <a:gd name="connsiteY49" fmla="*/ 5217847 h 6261442"/>
                <a:gd name="connsiteX50" fmla="*/ 0 w 14954865"/>
                <a:gd name="connsiteY50" fmla="*/ 4522138 h 6261442"/>
                <a:gd name="connsiteX51" fmla="*/ 0 w 14954865"/>
                <a:gd name="connsiteY51" fmla="*/ 3742945 h 6261442"/>
                <a:gd name="connsiteX52" fmla="*/ 0 w 14954865"/>
                <a:gd name="connsiteY52" fmla="*/ 3047236 h 6261442"/>
                <a:gd name="connsiteX53" fmla="*/ 0 w 14954865"/>
                <a:gd name="connsiteY53" fmla="*/ 2268042 h 6261442"/>
                <a:gd name="connsiteX54" fmla="*/ 0 w 14954865"/>
                <a:gd name="connsiteY54" fmla="*/ 1043595 h 6261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4954865" h="6261442" extrusionOk="0">
                  <a:moveTo>
                    <a:pt x="0" y="1043595"/>
                  </a:moveTo>
                  <a:cubicBezTo>
                    <a:pt x="-24634" y="452038"/>
                    <a:pt x="397978" y="25993"/>
                    <a:pt x="1043595" y="0"/>
                  </a:cubicBezTo>
                  <a:cubicBezTo>
                    <a:pt x="1464768" y="-1267"/>
                    <a:pt x="1707260" y="-2601"/>
                    <a:pt x="1978195" y="0"/>
                  </a:cubicBezTo>
                  <a:cubicBezTo>
                    <a:pt x="2249130" y="2601"/>
                    <a:pt x="2263301" y="15012"/>
                    <a:pt x="2526764" y="0"/>
                  </a:cubicBezTo>
                  <a:cubicBezTo>
                    <a:pt x="2790227" y="-15012"/>
                    <a:pt x="2845161" y="15685"/>
                    <a:pt x="2946656" y="0"/>
                  </a:cubicBezTo>
                  <a:cubicBezTo>
                    <a:pt x="3048151" y="-15685"/>
                    <a:pt x="3439049" y="-39255"/>
                    <a:pt x="3752579" y="0"/>
                  </a:cubicBezTo>
                  <a:cubicBezTo>
                    <a:pt x="4066109" y="39255"/>
                    <a:pt x="4175319" y="-2399"/>
                    <a:pt x="4301149" y="0"/>
                  </a:cubicBezTo>
                  <a:cubicBezTo>
                    <a:pt x="4426979" y="2399"/>
                    <a:pt x="4916346" y="-24190"/>
                    <a:pt x="5235748" y="0"/>
                  </a:cubicBezTo>
                  <a:cubicBezTo>
                    <a:pt x="5555150" y="24190"/>
                    <a:pt x="5563100" y="14231"/>
                    <a:pt x="5655641" y="0"/>
                  </a:cubicBezTo>
                  <a:cubicBezTo>
                    <a:pt x="5748182" y="-14231"/>
                    <a:pt x="6243418" y="11546"/>
                    <a:pt x="6590240" y="0"/>
                  </a:cubicBezTo>
                  <a:cubicBezTo>
                    <a:pt x="6937062" y="-11546"/>
                    <a:pt x="6815275" y="3767"/>
                    <a:pt x="6881456" y="0"/>
                  </a:cubicBezTo>
                  <a:cubicBezTo>
                    <a:pt x="6947637" y="-3767"/>
                    <a:pt x="7257791" y="-6972"/>
                    <a:pt x="7558702" y="0"/>
                  </a:cubicBezTo>
                  <a:cubicBezTo>
                    <a:pt x="7859613" y="6972"/>
                    <a:pt x="7971384" y="-850"/>
                    <a:pt x="8235948" y="0"/>
                  </a:cubicBezTo>
                  <a:cubicBezTo>
                    <a:pt x="8500512" y="850"/>
                    <a:pt x="8674587" y="-9194"/>
                    <a:pt x="8784517" y="0"/>
                  </a:cubicBezTo>
                  <a:cubicBezTo>
                    <a:pt x="8894447" y="9194"/>
                    <a:pt x="9466437" y="-36986"/>
                    <a:pt x="9719117" y="0"/>
                  </a:cubicBezTo>
                  <a:cubicBezTo>
                    <a:pt x="9971797" y="36986"/>
                    <a:pt x="10289622" y="5631"/>
                    <a:pt x="10653716" y="0"/>
                  </a:cubicBezTo>
                  <a:cubicBezTo>
                    <a:pt x="11017810" y="-5631"/>
                    <a:pt x="10892033" y="-19538"/>
                    <a:pt x="11073609" y="0"/>
                  </a:cubicBezTo>
                  <a:cubicBezTo>
                    <a:pt x="11255185" y="19538"/>
                    <a:pt x="11519914" y="-23979"/>
                    <a:pt x="11750855" y="0"/>
                  </a:cubicBezTo>
                  <a:cubicBezTo>
                    <a:pt x="11981796" y="23979"/>
                    <a:pt x="12384935" y="-20590"/>
                    <a:pt x="12685455" y="0"/>
                  </a:cubicBezTo>
                  <a:cubicBezTo>
                    <a:pt x="12985975" y="20590"/>
                    <a:pt x="13554306" y="-56560"/>
                    <a:pt x="13911270" y="0"/>
                  </a:cubicBezTo>
                  <a:cubicBezTo>
                    <a:pt x="14456595" y="55494"/>
                    <a:pt x="14971145" y="479330"/>
                    <a:pt x="14954865" y="1043595"/>
                  </a:cubicBezTo>
                  <a:cubicBezTo>
                    <a:pt x="14933588" y="1261647"/>
                    <a:pt x="14939841" y="1488109"/>
                    <a:pt x="14954865" y="1655819"/>
                  </a:cubicBezTo>
                  <a:cubicBezTo>
                    <a:pt x="14969889" y="1823529"/>
                    <a:pt x="14983781" y="2153830"/>
                    <a:pt x="14954865" y="2351527"/>
                  </a:cubicBezTo>
                  <a:cubicBezTo>
                    <a:pt x="14925949" y="2549224"/>
                    <a:pt x="14970389" y="2760944"/>
                    <a:pt x="14954865" y="2963751"/>
                  </a:cubicBezTo>
                  <a:cubicBezTo>
                    <a:pt x="14939341" y="3166558"/>
                    <a:pt x="14934608" y="3347542"/>
                    <a:pt x="14954865" y="3659460"/>
                  </a:cubicBezTo>
                  <a:cubicBezTo>
                    <a:pt x="14975122" y="3971378"/>
                    <a:pt x="14928601" y="4045891"/>
                    <a:pt x="14954865" y="4229941"/>
                  </a:cubicBezTo>
                  <a:cubicBezTo>
                    <a:pt x="14981129" y="4413991"/>
                    <a:pt x="14949963" y="4824585"/>
                    <a:pt x="14954865" y="5217847"/>
                  </a:cubicBezTo>
                  <a:cubicBezTo>
                    <a:pt x="14909315" y="5885650"/>
                    <a:pt x="14442322" y="6201323"/>
                    <a:pt x="13911270" y="6261442"/>
                  </a:cubicBezTo>
                  <a:cubicBezTo>
                    <a:pt x="13523148" y="6246334"/>
                    <a:pt x="13330629" y="6238854"/>
                    <a:pt x="13105347" y="6261442"/>
                  </a:cubicBezTo>
                  <a:cubicBezTo>
                    <a:pt x="12880065" y="6284030"/>
                    <a:pt x="12774839" y="6279557"/>
                    <a:pt x="12685455" y="6261442"/>
                  </a:cubicBezTo>
                  <a:cubicBezTo>
                    <a:pt x="12596071" y="6243327"/>
                    <a:pt x="12065012" y="6300631"/>
                    <a:pt x="11879532" y="6261442"/>
                  </a:cubicBezTo>
                  <a:cubicBezTo>
                    <a:pt x="11694052" y="6222253"/>
                    <a:pt x="11695395" y="6259025"/>
                    <a:pt x="11588316" y="6261442"/>
                  </a:cubicBezTo>
                  <a:cubicBezTo>
                    <a:pt x="11481237" y="6263859"/>
                    <a:pt x="10973081" y="6291729"/>
                    <a:pt x="10782393" y="6261442"/>
                  </a:cubicBezTo>
                  <a:cubicBezTo>
                    <a:pt x="10591705" y="6231155"/>
                    <a:pt x="10488472" y="6261392"/>
                    <a:pt x="10362501" y="6261442"/>
                  </a:cubicBezTo>
                  <a:cubicBezTo>
                    <a:pt x="10236530" y="6261492"/>
                    <a:pt x="10210347" y="6270586"/>
                    <a:pt x="10071285" y="6261442"/>
                  </a:cubicBezTo>
                  <a:cubicBezTo>
                    <a:pt x="9932223" y="6252298"/>
                    <a:pt x="9847441" y="6248443"/>
                    <a:pt x="9651392" y="6261442"/>
                  </a:cubicBezTo>
                  <a:cubicBezTo>
                    <a:pt x="9455343" y="6274441"/>
                    <a:pt x="9188474" y="6235512"/>
                    <a:pt x="8845470" y="6261442"/>
                  </a:cubicBezTo>
                  <a:cubicBezTo>
                    <a:pt x="8502466" y="6287372"/>
                    <a:pt x="8512934" y="6267789"/>
                    <a:pt x="8425577" y="6261442"/>
                  </a:cubicBezTo>
                  <a:cubicBezTo>
                    <a:pt x="8338220" y="6255095"/>
                    <a:pt x="8199598" y="6275697"/>
                    <a:pt x="8134361" y="6261442"/>
                  </a:cubicBezTo>
                  <a:cubicBezTo>
                    <a:pt x="8069124" y="6247187"/>
                    <a:pt x="7921965" y="6272975"/>
                    <a:pt x="7714469" y="6261442"/>
                  </a:cubicBezTo>
                  <a:cubicBezTo>
                    <a:pt x="7506973" y="6249909"/>
                    <a:pt x="7364144" y="6267934"/>
                    <a:pt x="7165899" y="6261442"/>
                  </a:cubicBezTo>
                  <a:cubicBezTo>
                    <a:pt x="6967654" y="6254951"/>
                    <a:pt x="6786412" y="6257894"/>
                    <a:pt x="6488653" y="6261442"/>
                  </a:cubicBezTo>
                  <a:cubicBezTo>
                    <a:pt x="6190894" y="6264990"/>
                    <a:pt x="6245840" y="6275420"/>
                    <a:pt x="6068761" y="6261442"/>
                  </a:cubicBezTo>
                  <a:cubicBezTo>
                    <a:pt x="5891682" y="6247464"/>
                    <a:pt x="5410985" y="6218521"/>
                    <a:pt x="5134161" y="6261442"/>
                  </a:cubicBezTo>
                  <a:cubicBezTo>
                    <a:pt x="4857337" y="6304363"/>
                    <a:pt x="4656459" y="6243792"/>
                    <a:pt x="4456915" y="6261442"/>
                  </a:cubicBezTo>
                  <a:cubicBezTo>
                    <a:pt x="4257371" y="6279092"/>
                    <a:pt x="3971870" y="6276048"/>
                    <a:pt x="3522316" y="6261442"/>
                  </a:cubicBezTo>
                  <a:cubicBezTo>
                    <a:pt x="3072762" y="6246836"/>
                    <a:pt x="2947143" y="6242506"/>
                    <a:pt x="2716393" y="6261442"/>
                  </a:cubicBezTo>
                  <a:cubicBezTo>
                    <a:pt x="2485643" y="6280378"/>
                    <a:pt x="2410717" y="6247069"/>
                    <a:pt x="2167823" y="6261442"/>
                  </a:cubicBezTo>
                  <a:cubicBezTo>
                    <a:pt x="1924929" y="6275816"/>
                    <a:pt x="1600697" y="6283214"/>
                    <a:pt x="1043595" y="6261442"/>
                  </a:cubicBezTo>
                  <a:cubicBezTo>
                    <a:pt x="468068" y="6299434"/>
                    <a:pt x="45803" y="5753109"/>
                    <a:pt x="0" y="5217847"/>
                  </a:cubicBezTo>
                  <a:cubicBezTo>
                    <a:pt x="33622" y="5074825"/>
                    <a:pt x="-5494" y="4686652"/>
                    <a:pt x="0" y="4522138"/>
                  </a:cubicBezTo>
                  <a:cubicBezTo>
                    <a:pt x="5494" y="4357624"/>
                    <a:pt x="3049" y="3910704"/>
                    <a:pt x="0" y="3742945"/>
                  </a:cubicBezTo>
                  <a:cubicBezTo>
                    <a:pt x="-3049" y="3575186"/>
                    <a:pt x="15679" y="3369420"/>
                    <a:pt x="0" y="3047236"/>
                  </a:cubicBezTo>
                  <a:cubicBezTo>
                    <a:pt x="-15679" y="2725052"/>
                    <a:pt x="22312" y="2619314"/>
                    <a:pt x="0" y="2268042"/>
                  </a:cubicBezTo>
                  <a:cubicBezTo>
                    <a:pt x="-22312" y="1916770"/>
                    <a:pt x="-20843" y="1412916"/>
                    <a:pt x="0" y="1043595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19" name="Google Shape;198;p20">
            <a:extLst>
              <a:ext uri="{FF2B5EF4-FFF2-40B4-BE49-F238E27FC236}">
                <a16:creationId xmlns:a16="http://schemas.microsoft.com/office/drawing/2014/main" id="{E7C5C500-8518-0CC2-B0DD-F763C6D3C2AE}"/>
              </a:ext>
            </a:extLst>
          </p:cNvPr>
          <p:cNvSpPr txBox="1"/>
          <p:nvPr/>
        </p:nvSpPr>
        <p:spPr>
          <a:xfrm>
            <a:off x="2249802" y="2539025"/>
            <a:ext cx="558336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Geométricamente Delgados</a:t>
            </a:r>
            <a:endParaRPr lang="es-CO" sz="700" dirty="0"/>
          </a:p>
        </p:txBody>
      </p:sp>
      <p:sp>
        <p:nvSpPr>
          <p:cNvPr id="20" name="Google Shape;198;p20">
            <a:extLst>
              <a:ext uri="{FF2B5EF4-FFF2-40B4-BE49-F238E27FC236}">
                <a16:creationId xmlns:a16="http://schemas.microsoft.com/office/drawing/2014/main" id="{B01F0CE6-1D41-CB86-477D-AA8847890896}"/>
              </a:ext>
            </a:extLst>
          </p:cNvPr>
          <p:cNvSpPr txBox="1"/>
          <p:nvPr/>
        </p:nvSpPr>
        <p:spPr>
          <a:xfrm>
            <a:off x="2254719" y="5744340"/>
            <a:ext cx="558336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Geométricamente Gruesos</a:t>
            </a:r>
            <a:endParaRPr lang="es-CO" sz="700" dirty="0"/>
          </a:p>
        </p:txBody>
      </p:sp>
      <p:sp>
        <p:nvSpPr>
          <p:cNvPr id="21" name="Google Shape;198;p20">
            <a:extLst>
              <a:ext uri="{FF2B5EF4-FFF2-40B4-BE49-F238E27FC236}">
                <a16:creationId xmlns:a16="http://schemas.microsoft.com/office/drawing/2014/main" id="{09FC9880-BF42-5999-E52B-2105F28D7AE7}"/>
              </a:ext>
            </a:extLst>
          </p:cNvPr>
          <p:cNvSpPr txBox="1"/>
          <p:nvPr/>
        </p:nvSpPr>
        <p:spPr>
          <a:xfrm>
            <a:off x="10159859" y="2543944"/>
            <a:ext cx="558336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Ópticamente Gruesos</a:t>
            </a:r>
            <a:endParaRPr lang="es-CO" sz="700" dirty="0"/>
          </a:p>
        </p:txBody>
      </p:sp>
      <p:sp>
        <p:nvSpPr>
          <p:cNvPr id="22" name="Google Shape;198;p20">
            <a:extLst>
              <a:ext uri="{FF2B5EF4-FFF2-40B4-BE49-F238E27FC236}">
                <a16:creationId xmlns:a16="http://schemas.microsoft.com/office/drawing/2014/main" id="{DE2AB6D7-9658-D4CE-287D-5C5098CA2F8B}"/>
              </a:ext>
            </a:extLst>
          </p:cNvPr>
          <p:cNvSpPr txBox="1"/>
          <p:nvPr/>
        </p:nvSpPr>
        <p:spPr>
          <a:xfrm>
            <a:off x="10164776" y="5749259"/>
            <a:ext cx="5583363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Ópticamente Delgados</a:t>
            </a:r>
            <a:endParaRPr lang="es-CO" sz="700" dirty="0"/>
          </a:p>
        </p:txBody>
      </p:sp>
      <p:sp>
        <p:nvSpPr>
          <p:cNvPr id="23" name="Google Shape;193;p20">
            <a:extLst>
              <a:ext uri="{FF2B5EF4-FFF2-40B4-BE49-F238E27FC236}">
                <a16:creationId xmlns:a16="http://schemas.microsoft.com/office/drawing/2014/main" id="{253D0F08-6155-3393-F997-4F0CA5573A2D}"/>
              </a:ext>
            </a:extLst>
          </p:cNvPr>
          <p:cNvSpPr txBox="1"/>
          <p:nvPr/>
        </p:nvSpPr>
        <p:spPr>
          <a:xfrm>
            <a:off x="2339120" y="3284319"/>
            <a:ext cx="4910469" cy="1557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El </a:t>
            </a:r>
            <a:r>
              <a:rPr lang="es-CO" sz="22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semiespesor</a:t>
            </a: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</a:t>
            </a:r>
            <a:r>
              <a:rPr lang="es-CO" sz="22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h </a:t>
            </a: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es mucho menor que el radio </a:t>
            </a:r>
            <a:r>
              <a:rPr lang="es-CO" sz="22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r</a:t>
            </a: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del disco.</a:t>
            </a:r>
          </a:p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La pérdida de energía se irradia eficientemente en forma de luz.</a:t>
            </a:r>
            <a:endParaRPr lang="es-CO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55885A9E-6EC0-5DE1-9B92-49540FC66802}"/>
                  </a:ext>
                </a:extLst>
              </p:cNvPr>
              <p:cNvSpPr txBox="1"/>
              <p:nvPr/>
            </p:nvSpPr>
            <p:spPr>
              <a:xfrm>
                <a:off x="7673580" y="3416564"/>
                <a:ext cx="1169551" cy="9317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s-CO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s-CO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≪1</m:t>
                      </m:r>
                    </m:oMath>
                  </m:oMathPara>
                </a14:m>
                <a:endParaRPr lang="es-CO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55885A9E-6EC0-5DE1-9B92-49540FC668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3580" y="3416564"/>
                <a:ext cx="1169551" cy="9317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193;p20">
            <a:extLst>
              <a:ext uri="{FF2B5EF4-FFF2-40B4-BE49-F238E27FC236}">
                <a16:creationId xmlns:a16="http://schemas.microsoft.com/office/drawing/2014/main" id="{FC597224-3243-F386-F01E-B0341C760D6C}"/>
              </a:ext>
            </a:extLst>
          </p:cNvPr>
          <p:cNvSpPr txBox="1"/>
          <p:nvPr/>
        </p:nvSpPr>
        <p:spPr>
          <a:xfrm>
            <a:off x="2344036" y="6474890"/>
            <a:ext cx="5033584" cy="1557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El </a:t>
            </a:r>
            <a:r>
              <a:rPr lang="es-CO" sz="22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semiespesor</a:t>
            </a: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</a:t>
            </a:r>
            <a:r>
              <a:rPr lang="es-CO" sz="22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h </a:t>
            </a: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es similar en magnitud al radio </a:t>
            </a:r>
            <a:r>
              <a:rPr lang="es-CO" sz="22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r</a:t>
            </a: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del disco.</a:t>
            </a:r>
          </a:p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Parecido a un toroide</a:t>
            </a:r>
          </a:p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Baja eficiencia </a:t>
            </a:r>
            <a:r>
              <a:rPr lang="es-CO" sz="22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radiativa</a:t>
            </a: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.</a:t>
            </a:r>
            <a:endParaRPr lang="es-CO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E734EBF-EDF5-F3A5-65DB-D8ABED6D1887}"/>
                  </a:ext>
                </a:extLst>
              </p:cNvPr>
              <p:cNvSpPr txBox="1"/>
              <p:nvPr/>
            </p:nvSpPr>
            <p:spPr>
              <a:xfrm>
                <a:off x="7678496" y="6607135"/>
                <a:ext cx="936218" cy="9317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CO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CO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s-CO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s-CO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s-CO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s-CO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E734EBF-EDF5-F3A5-65DB-D8ABED6D1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496" y="6607135"/>
                <a:ext cx="936218" cy="93179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Google Shape;193;p20">
            <a:extLst>
              <a:ext uri="{FF2B5EF4-FFF2-40B4-BE49-F238E27FC236}">
                <a16:creationId xmlns:a16="http://schemas.microsoft.com/office/drawing/2014/main" id="{70B741CD-A1BE-FAD8-7690-31692792F71E}"/>
              </a:ext>
            </a:extLst>
          </p:cNvPr>
          <p:cNvSpPr txBox="1"/>
          <p:nvPr/>
        </p:nvSpPr>
        <p:spPr>
          <a:xfrm>
            <a:off x="11378990" y="3151416"/>
            <a:ext cx="4941567" cy="1946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Radiación proveniente principalmente de la superficie del disco.</a:t>
            </a:r>
          </a:p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Fotones absorbidos y reemitidos múltiples veces antes de escapar.</a:t>
            </a:r>
          </a:p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Transporte por difusión.</a:t>
            </a:r>
            <a:endParaRPr lang="es-CO" sz="2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9D49026-15CB-0BD5-2BF0-4CE85F85181A}"/>
                  </a:ext>
                </a:extLst>
              </p:cNvPr>
              <p:cNvSpPr txBox="1"/>
              <p:nvPr/>
            </p:nvSpPr>
            <p:spPr>
              <a:xfrm>
                <a:off x="9546342" y="3346333"/>
                <a:ext cx="1162113" cy="984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CO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r>
                        <a:rPr lang="es-CO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s-CO" sz="32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s-CO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s-CO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8" name="CuadroTexto 27">
                <a:extLst>
                  <a:ext uri="{FF2B5EF4-FFF2-40B4-BE49-F238E27FC236}">
                    <a16:creationId xmlns:a16="http://schemas.microsoft.com/office/drawing/2014/main" id="{49D49026-15CB-0BD5-2BF0-4CE85F851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6342" y="3346333"/>
                <a:ext cx="1162113" cy="9848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31C3F610-0BF8-C9FF-F749-0BBFC7CA5D6E}"/>
                  </a:ext>
                </a:extLst>
              </p:cNvPr>
              <p:cNvSpPr txBox="1"/>
              <p:nvPr/>
            </p:nvSpPr>
            <p:spPr>
              <a:xfrm>
                <a:off x="9567990" y="6561484"/>
                <a:ext cx="1162113" cy="984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s-CO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≫</m:t>
                      </m:r>
                      <m:r>
                        <a:rPr lang="es-CO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s-CO" sz="32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s-CO" sz="3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s-CO" sz="32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9" name="CuadroTexto 28">
                <a:extLst>
                  <a:ext uri="{FF2B5EF4-FFF2-40B4-BE49-F238E27FC236}">
                    <a16:creationId xmlns:a16="http://schemas.microsoft.com/office/drawing/2014/main" id="{31C3F610-0BF8-C9FF-F749-0BBFC7CA5D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7990" y="6561484"/>
                <a:ext cx="1162113" cy="9848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Google Shape;193;p20">
            <a:extLst>
              <a:ext uri="{FF2B5EF4-FFF2-40B4-BE49-F238E27FC236}">
                <a16:creationId xmlns:a16="http://schemas.microsoft.com/office/drawing/2014/main" id="{1EF572CD-AF66-10F1-022A-6ADF3AA61C8D}"/>
              </a:ext>
            </a:extLst>
          </p:cNvPr>
          <p:cNvSpPr txBox="1"/>
          <p:nvPr/>
        </p:nvSpPr>
        <p:spPr>
          <a:xfrm>
            <a:off x="11378989" y="6474890"/>
            <a:ext cx="4941567" cy="11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Baja densidad de materia.</a:t>
            </a:r>
          </a:p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Emisión tenue y dominada por procesos como </a:t>
            </a:r>
            <a:r>
              <a:rPr lang="es-CO" sz="22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bremsstrahlung</a:t>
            </a: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o sincrotrón.</a:t>
            </a:r>
            <a:endParaRPr lang="es-CO" sz="2200" dirty="0"/>
          </a:p>
        </p:txBody>
      </p:sp>
      <p:pic>
        <p:nvPicPr>
          <p:cNvPr id="32" name="Picture 2" descr="Accretion Disk Icons - Free SVG &amp; PNG Accretion Disk Images - Noun Project">
            <a:extLst>
              <a:ext uri="{FF2B5EF4-FFF2-40B4-BE49-F238E27FC236}">
                <a16:creationId xmlns:a16="http://schemas.microsoft.com/office/drawing/2014/main" id="{56AF42B9-8E3D-8741-BE2F-0470C2389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757" y="441459"/>
            <a:ext cx="1392862" cy="1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2DB1B270-735C-5DB3-BCFB-7D6C0CAD1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576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932996-8DC2-00A4-5EC8-075E8DBF1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537" y="-484783"/>
            <a:ext cx="4955633" cy="4826913"/>
          </a:xfrm>
          <a:prstGeom prst="rect">
            <a:avLst/>
          </a:prstGeom>
        </p:spPr>
      </p:pic>
      <p:cxnSp>
        <p:nvCxnSpPr>
          <p:cNvPr id="107" name="Google Shape;107;p15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15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01</a:t>
            </a:r>
            <a:endParaRPr lang="es-CO" sz="784" dirty="0"/>
          </a:p>
        </p:txBody>
      </p:sp>
      <p:sp>
        <p:nvSpPr>
          <p:cNvPr id="109" name="Google Shape;109;p15"/>
          <p:cNvSpPr txBox="1"/>
          <p:nvPr/>
        </p:nvSpPr>
        <p:spPr>
          <a:xfrm>
            <a:off x="1028700" y="1572560"/>
            <a:ext cx="13873163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Tabla de Contenidos</a:t>
            </a:r>
            <a:endParaRPr lang="es-CO" sz="784" dirty="0"/>
          </a:p>
        </p:txBody>
      </p:sp>
      <p:sp>
        <p:nvSpPr>
          <p:cNvPr id="110" name="Google Shape;110;p15"/>
          <p:cNvSpPr txBox="1"/>
          <p:nvPr/>
        </p:nvSpPr>
        <p:spPr>
          <a:xfrm>
            <a:off x="2492646" y="3669819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1.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Introducción</a:t>
            </a:r>
            <a:endParaRPr lang="es-CO" sz="784" dirty="0"/>
          </a:p>
        </p:txBody>
      </p:sp>
      <p:sp>
        <p:nvSpPr>
          <p:cNvPr id="111" name="Google Shape;111;p15"/>
          <p:cNvSpPr txBox="1"/>
          <p:nvPr/>
        </p:nvSpPr>
        <p:spPr>
          <a:xfrm>
            <a:off x="2492646" y="4898545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2. 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Estado del Arte</a:t>
            </a:r>
            <a:endParaRPr lang="es-CO" sz="784" dirty="0"/>
          </a:p>
        </p:txBody>
      </p:sp>
      <p:sp>
        <p:nvSpPr>
          <p:cNvPr id="112" name="Google Shape;112;p15"/>
          <p:cNvSpPr txBox="1"/>
          <p:nvPr/>
        </p:nvSpPr>
        <p:spPr>
          <a:xfrm>
            <a:off x="2492646" y="6127269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3. 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Problema</a:t>
            </a:r>
            <a:endParaRPr lang="es-CO" sz="784" dirty="0"/>
          </a:p>
        </p:txBody>
      </p:sp>
      <p:grpSp>
        <p:nvGrpSpPr>
          <p:cNvPr id="115" name="Google Shape;115;p15"/>
          <p:cNvGrpSpPr/>
          <p:nvPr/>
        </p:nvGrpSpPr>
        <p:grpSpPr>
          <a:xfrm>
            <a:off x="0" y="0"/>
            <a:ext cx="18318288" cy="574388"/>
            <a:chOff x="0" y="0"/>
            <a:chExt cx="4824570" cy="151279"/>
          </a:xfrm>
        </p:grpSpPr>
        <p:sp>
          <p:nvSpPr>
            <p:cNvPr id="116" name="Google Shape;116;p15"/>
            <p:cNvSpPr/>
            <p:nvPr/>
          </p:nvSpPr>
          <p:spPr>
            <a:xfrm>
              <a:off x="0" y="0"/>
              <a:ext cx="4824569" cy="151279"/>
            </a:xfrm>
            <a:custGeom>
              <a:avLst/>
              <a:gdLst/>
              <a:ahLst/>
              <a:cxnLst/>
              <a:rect l="l" t="t" r="r" b="b"/>
              <a:pathLst>
                <a:path w="4824569" h="151279" extrusionOk="0">
                  <a:moveTo>
                    <a:pt x="0" y="0"/>
                  </a:moveTo>
                  <a:lnTo>
                    <a:pt x="4824569" y="0"/>
                  </a:lnTo>
                  <a:lnTo>
                    <a:pt x="4824569" y="151279"/>
                  </a:lnTo>
                  <a:lnTo>
                    <a:pt x="0" y="15127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17" name="Google Shape;117;p15"/>
            <p:cNvSpPr txBox="1"/>
            <p:nvPr/>
          </p:nvSpPr>
          <p:spPr>
            <a:xfrm>
              <a:off x="0" y="0"/>
              <a:ext cx="4824570" cy="151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10;p15">
            <a:extLst>
              <a:ext uri="{FF2B5EF4-FFF2-40B4-BE49-F238E27FC236}">
                <a16:creationId xmlns:a16="http://schemas.microsoft.com/office/drawing/2014/main" id="{E09909C5-FEC5-AF81-AE0D-933EDD990031}"/>
              </a:ext>
            </a:extLst>
          </p:cNvPr>
          <p:cNvSpPr txBox="1"/>
          <p:nvPr/>
        </p:nvSpPr>
        <p:spPr>
          <a:xfrm>
            <a:off x="9451658" y="3669819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4.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Marco Teórico</a:t>
            </a:r>
            <a:endParaRPr lang="es-CO" sz="784" dirty="0"/>
          </a:p>
        </p:txBody>
      </p:sp>
      <p:sp>
        <p:nvSpPr>
          <p:cNvPr id="3" name="Google Shape;111;p15">
            <a:extLst>
              <a:ext uri="{FF2B5EF4-FFF2-40B4-BE49-F238E27FC236}">
                <a16:creationId xmlns:a16="http://schemas.microsoft.com/office/drawing/2014/main" id="{13FEC31F-C156-D7B4-5514-0717F7A935BF}"/>
              </a:ext>
            </a:extLst>
          </p:cNvPr>
          <p:cNvSpPr txBox="1"/>
          <p:nvPr/>
        </p:nvSpPr>
        <p:spPr>
          <a:xfrm>
            <a:off x="9451658" y="4898545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5. 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Objetivos</a:t>
            </a:r>
            <a:endParaRPr lang="es-CO" sz="784" dirty="0"/>
          </a:p>
        </p:txBody>
      </p:sp>
      <p:sp>
        <p:nvSpPr>
          <p:cNvPr id="4" name="Google Shape;112;p15">
            <a:extLst>
              <a:ext uri="{FF2B5EF4-FFF2-40B4-BE49-F238E27FC236}">
                <a16:creationId xmlns:a16="http://schemas.microsoft.com/office/drawing/2014/main" id="{C187630F-B094-54E4-6EF8-73FCCB580738}"/>
              </a:ext>
            </a:extLst>
          </p:cNvPr>
          <p:cNvSpPr txBox="1"/>
          <p:nvPr/>
        </p:nvSpPr>
        <p:spPr>
          <a:xfrm>
            <a:off x="9451658" y="6127269"/>
            <a:ext cx="63437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4500" dirty="0">
                <a:ln w="57150">
                  <a:solidFill>
                    <a:schemeClr val="bg1"/>
                  </a:solidFill>
                </a:ln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6. </a:t>
            </a:r>
            <a:r>
              <a:rPr lang="es-CO" sz="4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Metodología</a:t>
            </a:r>
            <a:endParaRPr lang="es-CO" sz="784" dirty="0"/>
          </a:p>
        </p:txBody>
      </p:sp>
      <p:pic>
        <p:nvPicPr>
          <p:cNvPr id="7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6C1603A4-E020-F2B2-4425-6D1E25D3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C02FCEB-BC59-68AF-0B3B-F62DF52B7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6E4A690B-1FB1-9B70-825E-AEA5F3639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20">
            <a:extLst>
              <a:ext uri="{FF2B5EF4-FFF2-40B4-BE49-F238E27FC236}">
                <a16:creationId xmlns:a16="http://schemas.microsoft.com/office/drawing/2014/main" id="{59448470-A9E6-E048-73AA-D537847C9D67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36592002-69F5-680E-281B-691B7C6B16B8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635B70A1-C5D9-B88E-ED5E-7E1296008530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314D8FB7-6C7D-EFD7-43DB-74152D242085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0">
            <a:extLst>
              <a:ext uri="{FF2B5EF4-FFF2-40B4-BE49-F238E27FC236}">
                <a16:creationId xmlns:a16="http://schemas.microsoft.com/office/drawing/2014/main" id="{2996165A-8AEA-B33E-7DF9-C083E27A0F72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18</a:t>
            </a:r>
            <a:endParaRPr lang="es-CO" sz="784" dirty="0"/>
          </a:p>
        </p:txBody>
      </p:sp>
      <p:sp>
        <p:nvSpPr>
          <p:cNvPr id="197" name="Google Shape;197;p20">
            <a:extLst>
              <a:ext uri="{FF2B5EF4-FFF2-40B4-BE49-F238E27FC236}">
                <a16:creationId xmlns:a16="http://schemas.microsoft.com/office/drawing/2014/main" id="{5CF0A5CE-B94F-BBD6-A8D1-2EAC2D37504D}"/>
              </a:ext>
            </a:extLst>
          </p:cNvPr>
          <p:cNvSpPr txBox="1"/>
          <p:nvPr/>
        </p:nvSpPr>
        <p:spPr>
          <a:xfrm>
            <a:off x="-5877722" y="2374986"/>
            <a:ext cx="348900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Clasificación de discos de acreción en función de su grosor óptico y geométrico.</a:t>
            </a:r>
            <a:endParaRPr lang="es-CO" sz="1100" dirty="0"/>
          </a:p>
        </p:txBody>
      </p: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C4C4169E-1C0A-A8D5-CF3F-C6774D857CFE}"/>
              </a:ext>
            </a:extLst>
          </p:cNvPr>
          <p:cNvSpPr txBox="1"/>
          <p:nvPr/>
        </p:nvSpPr>
        <p:spPr>
          <a:xfrm>
            <a:off x="-6172200" y="1565729"/>
            <a:ext cx="5583363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DISCOS DE ACRECIÓN</a:t>
            </a:r>
            <a:endParaRPr lang="es-CO" sz="900" dirty="0"/>
          </a:p>
        </p:txBody>
      </p:sp>
      <p:sp>
        <p:nvSpPr>
          <p:cNvPr id="200" name="Google Shape;200;p20">
            <a:extLst>
              <a:ext uri="{FF2B5EF4-FFF2-40B4-BE49-F238E27FC236}">
                <a16:creationId xmlns:a16="http://schemas.microsoft.com/office/drawing/2014/main" id="{D2F9AB9B-D6CB-EDD7-6B0C-4DFC4557AB3E}"/>
              </a:ext>
            </a:extLst>
          </p:cNvPr>
          <p:cNvSpPr txBox="1"/>
          <p:nvPr/>
        </p:nvSpPr>
        <p:spPr>
          <a:xfrm>
            <a:off x="834812" y="1586455"/>
            <a:ext cx="7528138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MODELO PAGE-THORNE¹</a:t>
            </a:r>
            <a:endParaRPr lang="es-CO" sz="900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5AA25D38-7548-C670-6930-373FD18AB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9B7F7D44-638C-10FD-9F2E-3AAF22B51396}"/>
              </a:ext>
            </a:extLst>
          </p:cNvPr>
          <p:cNvSpPr txBox="1"/>
          <p:nvPr/>
        </p:nvSpPr>
        <p:spPr>
          <a:xfrm>
            <a:off x="-419099" y="630221"/>
            <a:ext cx="8839199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MARCO TEÓRICO</a:t>
            </a:r>
            <a:endParaRPr lang="es-CO" sz="200" dirty="0"/>
          </a:p>
        </p:txBody>
      </p:sp>
      <p:pic>
        <p:nvPicPr>
          <p:cNvPr id="13314" name="Picture 2" descr="Accretion Disk Icons - Free SVG &amp; PNG Accretion Disk Images - Noun Project">
            <a:extLst>
              <a:ext uri="{FF2B5EF4-FFF2-40B4-BE49-F238E27FC236}">
                <a16:creationId xmlns:a16="http://schemas.microsoft.com/office/drawing/2014/main" id="{A0137E50-1D4E-B242-EC7E-34E7A72C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757" y="441459"/>
            <a:ext cx="1392862" cy="1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Accretion Disk Churning With Intense Crimson and Orange Undulating With  Kepleri PNG Neon Backgrounda | Premium AI-generated PSD">
            <a:extLst>
              <a:ext uri="{FF2B5EF4-FFF2-40B4-BE49-F238E27FC236}">
                <a16:creationId xmlns:a16="http://schemas.microsoft.com/office/drawing/2014/main" id="{73EA2081-A8BE-A7FE-3FB8-3E7F33563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31313"/>
              </a:clrFrom>
              <a:clrTo>
                <a:srgbClr val="1313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8" y="3023439"/>
            <a:ext cx="3243324" cy="41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: a la derecha con bandas 4">
            <a:extLst>
              <a:ext uri="{FF2B5EF4-FFF2-40B4-BE49-F238E27FC236}">
                <a16:creationId xmlns:a16="http://schemas.microsoft.com/office/drawing/2014/main" id="{FECDD795-B0F0-9139-9DFD-151F22C27E11}"/>
              </a:ext>
            </a:extLst>
          </p:cNvPr>
          <p:cNvSpPr/>
          <p:nvPr/>
        </p:nvSpPr>
        <p:spPr>
          <a:xfrm>
            <a:off x="5743366" y="6712035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Flecha: a la derecha con bandas 5">
            <a:extLst>
              <a:ext uri="{FF2B5EF4-FFF2-40B4-BE49-F238E27FC236}">
                <a16:creationId xmlns:a16="http://schemas.microsoft.com/office/drawing/2014/main" id="{FF4D4D97-BFD8-7805-7F49-FB4A171AD878}"/>
              </a:ext>
            </a:extLst>
          </p:cNvPr>
          <p:cNvSpPr/>
          <p:nvPr/>
        </p:nvSpPr>
        <p:spPr>
          <a:xfrm>
            <a:off x="5743366" y="4982324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Flecha: a la derecha con bandas 6">
            <a:extLst>
              <a:ext uri="{FF2B5EF4-FFF2-40B4-BE49-F238E27FC236}">
                <a16:creationId xmlns:a16="http://schemas.microsoft.com/office/drawing/2014/main" id="{A20A06DB-4441-0867-75E8-140D32920EAF}"/>
              </a:ext>
            </a:extLst>
          </p:cNvPr>
          <p:cNvSpPr/>
          <p:nvPr/>
        </p:nvSpPr>
        <p:spPr>
          <a:xfrm>
            <a:off x="5743366" y="3316167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Google Shape;195;p20">
            <a:extLst>
              <a:ext uri="{FF2B5EF4-FFF2-40B4-BE49-F238E27FC236}">
                <a16:creationId xmlns:a16="http://schemas.microsoft.com/office/drawing/2014/main" id="{5C053057-F097-C394-DC76-4ADF549B79F7}"/>
              </a:ext>
            </a:extLst>
          </p:cNvPr>
          <p:cNvSpPr txBox="1"/>
          <p:nvPr/>
        </p:nvSpPr>
        <p:spPr>
          <a:xfrm>
            <a:off x="7643900" y="4715508"/>
            <a:ext cx="4029939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Geométricamente Delgado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sp>
        <p:nvSpPr>
          <p:cNvPr id="9" name="Google Shape;195;p20">
            <a:extLst>
              <a:ext uri="{FF2B5EF4-FFF2-40B4-BE49-F238E27FC236}">
                <a16:creationId xmlns:a16="http://schemas.microsoft.com/office/drawing/2014/main" id="{3BD37D6B-BF1A-C070-EA22-3FA8CFE1432C}"/>
              </a:ext>
            </a:extLst>
          </p:cNvPr>
          <p:cNvSpPr txBox="1"/>
          <p:nvPr/>
        </p:nvSpPr>
        <p:spPr>
          <a:xfrm>
            <a:off x="7643900" y="3057199"/>
            <a:ext cx="4029938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Modelo de         </a:t>
            </a:r>
            <a:r>
              <a:rPr lang="es-CO" sz="2800" b="1" dirty="0" err="1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Shakura</a:t>
            </a: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 y Sunyaev²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cxnSp>
        <p:nvCxnSpPr>
          <p:cNvPr id="17" name="Conector: curvado 16">
            <a:extLst>
              <a:ext uri="{FF2B5EF4-FFF2-40B4-BE49-F238E27FC236}">
                <a16:creationId xmlns:a16="http://schemas.microsoft.com/office/drawing/2014/main" id="{51170B92-DBA5-B9EA-718D-39A202CA7E8C}"/>
              </a:ext>
            </a:extLst>
          </p:cNvPr>
          <p:cNvCxnSpPr>
            <a:cxnSpLocks/>
          </p:cNvCxnSpPr>
          <p:nvPr/>
        </p:nvCxnSpPr>
        <p:spPr>
          <a:xfrm>
            <a:off x="11681835" y="5262232"/>
            <a:ext cx="2103122" cy="575705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93;p20">
            <a:extLst>
              <a:ext uri="{FF2B5EF4-FFF2-40B4-BE49-F238E27FC236}">
                <a16:creationId xmlns:a16="http://schemas.microsoft.com/office/drawing/2014/main" id="{ABD3A0FD-9EFD-D05A-7277-760B0D9E4195}"/>
              </a:ext>
            </a:extLst>
          </p:cNvPr>
          <p:cNvSpPr txBox="1"/>
          <p:nvPr/>
        </p:nvSpPr>
        <p:spPr>
          <a:xfrm>
            <a:off x="14023972" y="5623636"/>
            <a:ext cx="3243325" cy="389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Alta eficiencia </a:t>
            </a:r>
            <a:r>
              <a:rPr lang="es-CO" sz="22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radiativa</a:t>
            </a:r>
            <a:endParaRPr lang="es-CO" sz="2200" dirty="0"/>
          </a:p>
        </p:txBody>
      </p:sp>
      <p:cxnSp>
        <p:nvCxnSpPr>
          <p:cNvPr id="19" name="Conector: curvado 18">
            <a:extLst>
              <a:ext uri="{FF2B5EF4-FFF2-40B4-BE49-F238E27FC236}">
                <a16:creationId xmlns:a16="http://schemas.microsoft.com/office/drawing/2014/main" id="{69BBE9C8-8805-5073-5AE1-48BE8B963C38}"/>
              </a:ext>
            </a:extLst>
          </p:cNvPr>
          <p:cNvCxnSpPr>
            <a:cxnSpLocks/>
          </p:cNvCxnSpPr>
          <p:nvPr/>
        </p:nvCxnSpPr>
        <p:spPr>
          <a:xfrm>
            <a:off x="11697075" y="3585832"/>
            <a:ext cx="2103122" cy="575705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Google Shape;193;p20">
            <a:extLst>
              <a:ext uri="{FF2B5EF4-FFF2-40B4-BE49-F238E27FC236}">
                <a16:creationId xmlns:a16="http://schemas.microsoft.com/office/drawing/2014/main" id="{70B92794-17E7-C194-660A-8AAF09762EFF}"/>
              </a:ext>
            </a:extLst>
          </p:cNvPr>
          <p:cNvSpPr txBox="1"/>
          <p:nvPr/>
        </p:nvSpPr>
        <p:spPr>
          <a:xfrm>
            <a:off x="14015975" y="3547496"/>
            <a:ext cx="3418585" cy="11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Extensión a la Relatividad General del modelo Hidrodinámico.</a:t>
            </a:r>
            <a:endParaRPr lang="es-CO" sz="2200" dirty="0"/>
          </a:p>
        </p:txBody>
      </p:sp>
      <p:sp>
        <p:nvSpPr>
          <p:cNvPr id="21" name="Google Shape;193;p20">
            <a:extLst>
              <a:ext uri="{FF2B5EF4-FFF2-40B4-BE49-F238E27FC236}">
                <a16:creationId xmlns:a16="http://schemas.microsoft.com/office/drawing/2014/main" id="{CBBE0A21-FB6F-0792-6BD0-F626A77F064B}"/>
              </a:ext>
            </a:extLst>
          </p:cNvPr>
          <p:cNvSpPr txBox="1"/>
          <p:nvPr/>
        </p:nvSpPr>
        <p:spPr>
          <a:xfrm>
            <a:off x="6108454" y="9253887"/>
            <a:ext cx="11177241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800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1, Don N Page and Kip S Thorne. Disk-accretion onto a black hole. Astrophysical Journal, 1974.</a:t>
            </a:r>
          </a:p>
          <a:p>
            <a:pPr>
              <a:lnSpc>
                <a:spcPct val="115000"/>
              </a:lnSpc>
            </a:pP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2,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Shakura</a:t>
            </a: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, N. I &amp;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Sunyaev</a:t>
            </a: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, R. A.</a:t>
            </a:r>
            <a:r>
              <a:rPr lang="en-US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Black holes in binary systems. Astronomy and Astrophysics. 1973.</a:t>
            </a:r>
            <a:endParaRPr lang="es-CO" sz="1800" i="1" dirty="0"/>
          </a:p>
        </p:txBody>
      </p:sp>
      <p:sp>
        <p:nvSpPr>
          <p:cNvPr id="22" name="Google Shape;195;p20">
            <a:extLst>
              <a:ext uri="{FF2B5EF4-FFF2-40B4-BE49-F238E27FC236}">
                <a16:creationId xmlns:a16="http://schemas.microsoft.com/office/drawing/2014/main" id="{F03B5166-D36D-3F7C-658E-5D01CD23DA79}"/>
              </a:ext>
            </a:extLst>
          </p:cNvPr>
          <p:cNvSpPr txBox="1"/>
          <p:nvPr/>
        </p:nvSpPr>
        <p:spPr>
          <a:xfrm>
            <a:off x="7643900" y="6440479"/>
            <a:ext cx="4029940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Perpendicular al Spin del Objeto Compacto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C02BEC9-CB1B-9095-06EB-CD4028A2B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944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81">
          <a:extLst>
            <a:ext uri="{FF2B5EF4-FFF2-40B4-BE49-F238E27FC236}">
              <a16:creationId xmlns:a16="http://schemas.microsoft.com/office/drawing/2014/main" id="{DB75F6A9-1EB7-0887-E366-9CFD1C100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20">
            <a:extLst>
              <a:ext uri="{FF2B5EF4-FFF2-40B4-BE49-F238E27FC236}">
                <a16:creationId xmlns:a16="http://schemas.microsoft.com/office/drawing/2014/main" id="{31E87563-8D95-F059-1589-52BC5E63BE74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83" name="Google Shape;183;p20">
            <a:extLst>
              <a:ext uri="{FF2B5EF4-FFF2-40B4-BE49-F238E27FC236}">
                <a16:creationId xmlns:a16="http://schemas.microsoft.com/office/drawing/2014/main" id="{E61A08DE-7D6B-0A92-7B52-800DC5F3AB60}"/>
              </a:ext>
            </a:extLst>
          </p:cNvPr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184" name="Google Shape;184;p20">
              <a:extLst>
                <a:ext uri="{FF2B5EF4-FFF2-40B4-BE49-F238E27FC236}">
                  <a16:creationId xmlns:a16="http://schemas.microsoft.com/office/drawing/2014/main" id="{C6D8F93D-CEF2-9AF7-BC38-4DB66046AA39}"/>
                </a:ext>
              </a:extLst>
            </p:cNvPr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85" name="Google Shape;185;p20">
              <a:extLst>
                <a:ext uri="{FF2B5EF4-FFF2-40B4-BE49-F238E27FC236}">
                  <a16:creationId xmlns:a16="http://schemas.microsoft.com/office/drawing/2014/main" id="{C2049795-CD63-9539-5760-095F90C2AF8D}"/>
                </a:ext>
              </a:extLst>
            </p:cNvPr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" name="Google Shape;190;p20">
            <a:extLst>
              <a:ext uri="{FF2B5EF4-FFF2-40B4-BE49-F238E27FC236}">
                <a16:creationId xmlns:a16="http://schemas.microsoft.com/office/drawing/2014/main" id="{30F4F57D-59F2-DC02-73A0-1DC0D507264F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19</a:t>
            </a:r>
            <a:endParaRPr lang="es-CO" sz="784" dirty="0"/>
          </a:p>
        </p:txBody>
      </p:sp>
      <p:sp>
        <p:nvSpPr>
          <p:cNvPr id="197" name="Google Shape;197;p20">
            <a:extLst>
              <a:ext uri="{FF2B5EF4-FFF2-40B4-BE49-F238E27FC236}">
                <a16:creationId xmlns:a16="http://schemas.microsoft.com/office/drawing/2014/main" id="{29EF823D-B7EC-4FCA-E207-56ABC9052D6B}"/>
              </a:ext>
            </a:extLst>
          </p:cNvPr>
          <p:cNvSpPr txBox="1"/>
          <p:nvPr/>
        </p:nvSpPr>
        <p:spPr>
          <a:xfrm>
            <a:off x="-5877722" y="2374986"/>
            <a:ext cx="348900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Clasificación de discos de acreción en función de su grosor óptico y geométrico.</a:t>
            </a:r>
            <a:endParaRPr lang="es-CO" sz="1100" dirty="0"/>
          </a:p>
        </p:txBody>
      </p: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D7D51FBC-B22D-C079-5257-48237941C895}"/>
              </a:ext>
            </a:extLst>
          </p:cNvPr>
          <p:cNvSpPr txBox="1"/>
          <p:nvPr/>
        </p:nvSpPr>
        <p:spPr>
          <a:xfrm>
            <a:off x="-6172200" y="1565729"/>
            <a:ext cx="5583363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DISCOS DE ACRECIÓN</a:t>
            </a:r>
            <a:endParaRPr lang="es-CO" sz="900" dirty="0"/>
          </a:p>
        </p:txBody>
      </p:sp>
      <p:sp>
        <p:nvSpPr>
          <p:cNvPr id="200" name="Google Shape;200;p20">
            <a:extLst>
              <a:ext uri="{FF2B5EF4-FFF2-40B4-BE49-F238E27FC236}">
                <a16:creationId xmlns:a16="http://schemas.microsoft.com/office/drawing/2014/main" id="{215CCA80-DC8D-3EBB-AB75-45D8383164D1}"/>
              </a:ext>
            </a:extLst>
          </p:cNvPr>
          <p:cNvSpPr txBox="1"/>
          <p:nvPr/>
        </p:nvSpPr>
        <p:spPr>
          <a:xfrm>
            <a:off x="834812" y="1586455"/>
            <a:ext cx="7528138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MODELO NOVIKOV-PAGE-THORNE</a:t>
            </a:r>
            <a:endParaRPr lang="es-CO" sz="900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1AB0F11E-DFD3-8BD8-D113-FFC795E2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92;p20">
            <a:extLst>
              <a:ext uri="{FF2B5EF4-FFF2-40B4-BE49-F238E27FC236}">
                <a16:creationId xmlns:a16="http://schemas.microsoft.com/office/drawing/2014/main" id="{4A52579D-0EF2-7990-DFBD-7DF8943FD017}"/>
              </a:ext>
            </a:extLst>
          </p:cNvPr>
          <p:cNvSpPr txBox="1"/>
          <p:nvPr/>
        </p:nvSpPr>
        <p:spPr>
          <a:xfrm>
            <a:off x="-419099" y="630221"/>
            <a:ext cx="8839199" cy="92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6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MARCO TEÓRICO</a:t>
            </a:r>
            <a:endParaRPr lang="es-CO" sz="200" dirty="0"/>
          </a:p>
        </p:txBody>
      </p:sp>
      <p:pic>
        <p:nvPicPr>
          <p:cNvPr id="13314" name="Picture 2" descr="Accretion Disk Icons - Free SVG &amp; PNG Accretion Disk Images - Noun Project">
            <a:extLst>
              <a:ext uri="{FF2B5EF4-FFF2-40B4-BE49-F238E27FC236}">
                <a16:creationId xmlns:a16="http://schemas.microsoft.com/office/drawing/2014/main" id="{F4298AB7-256D-C347-92DE-28BEF338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6757" y="441459"/>
            <a:ext cx="1392862" cy="139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Accretion Disk Churning With Intense Crimson and Orange Undulating With  Kepleri PNG Neon Backgrounda | Premium AI-generated PSD">
            <a:extLst>
              <a:ext uri="{FF2B5EF4-FFF2-40B4-BE49-F238E27FC236}">
                <a16:creationId xmlns:a16="http://schemas.microsoft.com/office/drawing/2014/main" id="{1A76405B-FF5E-B048-946E-6476EB1D2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31313"/>
              </a:clrFrom>
              <a:clrTo>
                <a:srgbClr val="13131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8" y="3023439"/>
            <a:ext cx="3243324" cy="41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lecha: a la derecha con bandas 3">
            <a:extLst>
              <a:ext uri="{FF2B5EF4-FFF2-40B4-BE49-F238E27FC236}">
                <a16:creationId xmlns:a16="http://schemas.microsoft.com/office/drawing/2014/main" id="{FBF22778-AED5-D567-91EB-430439770D4A}"/>
              </a:ext>
            </a:extLst>
          </p:cNvPr>
          <p:cNvSpPr/>
          <p:nvPr/>
        </p:nvSpPr>
        <p:spPr>
          <a:xfrm>
            <a:off x="5743366" y="6712035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lecha: a la derecha con bandas 7">
            <a:extLst>
              <a:ext uri="{FF2B5EF4-FFF2-40B4-BE49-F238E27FC236}">
                <a16:creationId xmlns:a16="http://schemas.microsoft.com/office/drawing/2014/main" id="{61A26EE8-36B5-2863-FF09-0B2076F05A24}"/>
              </a:ext>
            </a:extLst>
          </p:cNvPr>
          <p:cNvSpPr/>
          <p:nvPr/>
        </p:nvSpPr>
        <p:spPr>
          <a:xfrm>
            <a:off x="5743366" y="4982324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: a la derecha con bandas 8">
            <a:extLst>
              <a:ext uri="{FF2B5EF4-FFF2-40B4-BE49-F238E27FC236}">
                <a16:creationId xmlns:a16="http://schemas.microsoft.com/office/drawing/2014/main" id="{6A64E069-20AC-8900-4D6A-55B544F2D40F}"/>
              </a:ext>
            </a:extLst>
          </p:cNvPr>
          <p:cNvSpPr/>
          <p:nvPr/>
        </p:nvSpPr>
        <p:spPr>
          <a:xfrm>
            <a:off x="5743366" y="3316167"/>
            <a:ext cx="1123830" cy="664796"/>
          </a:xfrm>
          <a:prstGeom prst="stripedRightArrow">
            <a:avLst>
              <a:gd name="adj1" fmla="val 42138"/>
              <a:gd name="adj2" fmla="val 65723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Google Shape;195;p20">
                <a:extLst>
                  <a:ext uri="{FF2B5EF4-FFF2-40B4-BE49-F238E27FC236}">
                    <a16:creationId xmlns:a16="http://schemas.microsoft.com/office/drawing/2014/main" id="{20171C70-C777-1F70-47DA-E7C3EE9ED827}"/>
                  </a:ext>
                </a:extLst>
              </p:cNvPr>
              <p:cNvSpPr txBox="1"/>
              <p:nvPr/>
            </p:nvSpPr>
            <p:spPr>
              <a:xfrm>
                <a:off x="7643900" y="4723356"/>
                <a:ext cx="4029939" cy="1182731"/>
              </a:xfrm>
              <a:prstGeom prst="roundRect">
                <a:avLst>
                  <a:gd name="adj" fmla="val 28128"/>
                </a:avLst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:r>
                  <a:rPr lang="es-CO" sz="2800" b="1" dirty="0">
                    <a:solidFill>
                      <a:schemeClr val="bg1"/>
                    </a:solidFill>
                    <a:latin typeface="KoHo"/>
                    <a:ea typeface="KoHo"/>
                    <a:cs typeface="KoHo"/>
                    <a:sym typeface="KoHo"/>
                  </a:rPr>
                  <a:t>Borde Interior Ubicado en 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KoHo"/>
                            <a:sym typeface="KoHo"/>
                          </a:rPr>
                        </m:ctrlPr>
                      </m:sSubPr>
                      <m:e>
                        <m:r>
                          <a:rPr lang="es-CO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KoHo"/>
                            <a:sym typeface="KoHo"/>
                          </a:rPr>
                          <m:t>𝒓</m:t>
                        </m:r>
                      </m:e>
                      <m:sub>
                        <m:r>
                          <a:rPr lang="es-CO" sz="2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KoHo"/>
                            <a:sym typeface="KoHo"/>
                          </a:rPr>
                          <m:t>𝑰𝑺𝑪𝑶</m:t>
                        </m:r>
                      </m:sub>
                    </m:sSub>
                  </m:oMath>
                </a14:m>
                <a:endParaRPr lang="es-CO" sz="28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</p:txBody>
          </p:sp>
        </mc:Choice>
        <mc:Fallback>
          <p:sp>
            <p:nvSpPr>
              <p:cNvPr id="11" name="Google Shape;195;p20">
                <a:extLst>
                  <a:ext uri="{FF2B5EF4-FFF2-40B4-BE49-F238E27FC236}">
                    <a16:creationId xmlns:a16="http://schemas.microsoft.com/office/drawing/2014/main" id="{20171C70-C777-1F70-47DA-E7C3EE9ED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900" y="4723356"/>
                <a:ext cx="4029939" cy="1182731"/>
              </a:xfrm>
              <a:prstGeom prst="roundRect">
                <a:avLst>
                  <a:gd name="adj" fmla="val 28128"/>
                </a:avLst>
              </a:prstGeom>
              <a:blipFill>
                <a:blip r:embed="rId7"/>
                <a:stretch>
                  <a:fillRect l="-452" r="-3318" b="-5612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195;p20">
            <a:extLst>
              <a:ext uri="{FF2B5EF4-FFF2-40B4-BE49-F238E27FC236}">
                <a16:creationId xmlns:a16="http://schemas.microsoft.com/office/drawing/2014/main" id="{4BF9B140-E6FC-CCB5-BB5C-AEBC3D7889FC}"/>
              </a:ext>
            </a:extLst>
          </p:cNvPr>
          <p:cNvSpPr txBox="1"/>
          <p:nvPr/>
        </p:nvSpPr>
        <p:spPr>
          <a:xfrm>
            <a:off x="7643900" y="6453067"/>
            <a:ext cx="4029939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Ignora Efectos de la Presión del Gas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cxnSp>
        <p:nvCxnSpPr>
          <p:cNvPr id="13" name="Conector: curvado 12">
            <a:extLst>
              <a:ext uri="{FF2B5EF4-FFF2-40B4-BE49-F238E27FC236}">
                <a16:creationId xmlns:a16="http://schemas.microsoft.com/office/drawing/2014/main" id="{F4ED82FB-A9C6-5060-A955-B734E04B781D}"/>
              </a:ext>
            </a:extLst>
          </p:cNvPr>
          <p:cNvCxnSpPr>
            <a:cxnSpLocks/>
          </p:cNvCxnSpPr>
          <p:nvPr/>
        </p:nvCxnSpPr>
        <p:spPr>
          <a:xfrm>
            <a:off x="11673838" y="7044432"/>
            <a:ext cx="2103122" cy="575705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93;p20">
            <a:extLst>
              <a:ext uri="{FF2B5EF4-FFF2-40B4-BE49-F238E27FC236}">
                <a16:creationId xmlns:a16="http://schemas.microsoft.com/office/drawing/2014/main" id="{CDA11643-1B34-4F06-D650-0454C6886FFC}"/>
              </a:ext>
            </a:extLst>
          </p:cNvPr>
          <p:cNvSpPr txBox="1"/>
          <p:nvPr/>
        </p:nvSpPr>
        <p:spPr>
          <a:xfrm>
            <a:off x="14015976" y="7192476"/>
            <a:ext cx="2740782" cy="11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La dinámica está determinada por el campo gravitatorio.</a:t>
            </a:r>
            <a:endParaRPr lang="es-CO" sz="2200" dirty="0"/>
          </a:p>
        </p:txBody>
      </p:sp>
      <p:sp>
        <p:nvSpPr>
          <p:cNvPr id="15" name="Google Shape;195;p20">
            <a:extLst>
              <a:ext uri="{FF2B5EF4-FFF2-40B4-BE49-F238E27FC236}">
                <a16:creationId xmlns:a16="http://schemas.microsoft.com/office/drawing/2014/main" id="{9683D1BC-7F32-582D-2F28-A83A8DB57297}"/>
              </a:ext>
            </a:extLst>
          </p:cNvPr>
          <p:cNvSpPr txBox="1"/>
          <p:nvPr/>
        </p:nvSpPr>
        <p:spPr>
          <a:xfrm>
            <a:off x="7643900" y="3008827"/>
            <a:ext cx="4029938" cy="1182731"/>
          </a:xfrm>
          <a:prstGeom prst="roundRect">
            <a:avLst>
              <a:gd name="adj" fmla="val 28128"/>
            </a:avLst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800" b="1" dirty="0">
                <a:solidFill>
                  <a:schemeClr val="bg1"/>
                </a:solidFill>
                <a:latin typeface="KoHo"/>
                <a:ea typeface="KoHo"/>
                <a:cs typeface="KoHo"/>
                <a:sym typeface="KoHo"/>
              </a:rPr>
              <a:t>Tasa de acreción de Masa Constante</a:t>
            </a:r>
            <a:endParaRPr lang="es-CO" sz="2800" dirty="0">
              <a:solidFill>
                <a:schemeClr val="bg1"/>
              </a:solidFill>
              <a:latin typeface="KoHo"/>
              <a:ea typeface="KoHo"/>
              <a:cs typeface="KoHo"/>
              <a:sym typeface="KoHo"/>
            </a:endParaRPr>
          </a:p>
        </p:txBody>
      </p:sp>
      <p:cxnSp>
        <p:nvCxnSpPr>
          <p:cNvPr id="16" name="Conector: curvado 15">
            <a:extLst>
              <a:ext uri="{FF2B5EF4-FFF2-40B4-BE49-F238E27FC236}">
                <a16:creationId xmlns:a16="http://schemas.microsoft.com/office/drawing/2014/main" id="{66B1C841-7386-7D7B-1214-0EB851D2A8FB}"/>
              </a:ext>
            </a:extLst>
          </p:cNvPr>
          <p:cNvCxnSpPr>
            <a:cxnSpLocks/>
          </p:cNvCxnSpPr>
          <p:nvPr/>
        </p:nvCxnSpPr>
        <p:spPr>
          <a:xfrm>
            <a:off x="11673838" y="3600192"/>
            <a:ext cx="2103122" cy="575705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193;p20">
            <a:extLst>
              <a:ext uri="{FF2B5EF4-FFF2-40B4-BE49-F238E27FC236}">
                <a16:creationId xmlns:a16="http://schemas.microsoft.com/office/drawing/2014/main" id="{92FB9267-75D0-E75E-174E-04CCC7CAC061}"/>
              </a:ext>
            </a:extLst>
          </p:cNvPr>
          <p:cNvSpPr txBox="1"/>
          <p:nvPr/>
        </p:nvSpPr>
        <p:spPr>
          <a:xfrm>
            <a:off x="14015975" y="3748236"/>
            <a:ext cx="3243325" cy="778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2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El Disco está en el Régimen Estacionario</a:t>
            </a:r>
            <a:endParaRPr lang="es-CO" sz="2200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11071157-5A70-07E2-C9AC-6BA0B516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8288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6">
          <a:extLst>
            <a:ext uri="{FF2B5EF4-FFF2-40B4-BE49-F238E27FC236}">
              <a16:creationId xmlns:a16="http://schemas.microsoft.com/office/drawing/2014/main" id="{4801F69F-8266-2E30-6D51-284C68C81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>
            <a:extLst>
              <a:ext uri="{FF2B5EF4-FFF2-40B4-BE49-F238E27FC236}">
                <a16:creationId xmlns:a16="http://schemas.microsoft.com/office/drawing/2014/main" id="{9A5BCAE7-C985-0D98-1BE3-81FA45C52560}"/>
              </a:ext>
            </a:extLst>
          </p:cNvPr>
          <p:cNvGrpSpPr/>
          <p:nvPr/>
        </p:nvGrpSpPr>
        <p:grpSpPr>
          <a:xfrm>
            <a:off x="6908800" y="1"/>
            <a:ext cx="11409488" cy="1840504"/>
            <a:chOff x="0" y="0"/>
            <a:chExt cx="2761544" cy="817806"/>
          </a:xfrm>
        </p:grpSpPr>
        <p:sp>
          <p:nvSpPr>
            <p:cNvPr id="163" name="Google Shape;163;p18">
              <a:extLst>
                <a:ext uri="{FF2B5EF4-FFF2-40B4-BE49-F238E27FC236}">
                  <a16:creationId xmlns:a16="http://schemas.microsoft.com/office/drawing/2014/main" id="{551E6CF1-670A-45C5-18BC-2E7E08C64C00}"/>
                </a:ext>
              </a:extLst>
            </p:cNvPr>
            <p:cNvSpPr/>
            <p:nvPr/>
          </p:nvSpPr>
          <p:spPr>
            <a:xfrm>
              <a:off x="0" y="0"/>
              <a:ext cx="2761544" cy="817806"/>
            </a:xfrm>
            <a:custGeom>
              <a:avLst/>
              <a:gdLst/>
              <a:ahLst/>
              <a:cxnLst/>
              <a:rect l="l" t="t" r="r" b="b"/>
              <a:pathLst>
                <a:path w="2761544" h="817806" extrusionOk="0">
                  <a:moveTo>
                    <a:pt x="0" y="0"/>
                  </a:moveTo>
                  <a:lnTo>
                    <a:pt x="2761544" y="0"/>
                  </a:lnTo>
                  <a:lnTo>
                    <a:pt x="2761544" y="817806"/>
                  </a:lnTo>
                  <a:lnTo>
                    <a:pt x="0" y="817806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64" name="Google Shape;164;p18">
              <a:extLst>
                <a:ext uri="{FF2B5EF4-FFF2-40B4-BE49-F238E27FC236}">
                  <a16:creationId xmlns:a16="http://schemas.microsoft.com/office/drawing/2014/main" id="{27225CA3-65A9-C349-F5F6-A75CB698BD09}"/>
                </a:ext>
              </a:extLst>
            </p:cNvPr>
            <p:cNvSpPr txBox="1"/>
            <p:nvPr/>
          </p:nvSpPr>
          <p:spPr>
            <a:xfrm>
              <a:off x="0" y="0"/>
              <a:ext cx="2761544" cy="817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8">
            <a:extLst>
              <a:ext uri="{FF2B5EF4-FFF2-40B4-BE49-F238E27FC236}">
                <a16:creationId xmlns:a16="http://schemas.microsoft.com/office/drawing/2014/main" id="{673021C8-2966-8779-BD3C-8A5CE435870A}"/>
              </a:ext>
            </a:extLst>
          </p:cNvPr>
          <p:cNvSpPr txBox="1"/>
          <p:nvPr/>
        </p:nvSpPr>
        <p:spPr>
          <a:xfrm>
            <a:off x="1028699" y="861947"/>
            <a:ext cx="6686551" cy="216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8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OBJETIVO</a:t>
            </a:r>
          </a:p>
          <a:p>
            <a:pPr>
              <a:lnSpc>
                <a:spcPct val="80000"/>
              </a:lnSpc>
            </a:pPr>
            <a:r>
              <a:rPr lang="es-CO" sz="8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GENERAL</a:t>
            </a:r>
            <a:endParaRPr lang="es-CO" sz="784" dirty="0"/>
          </a:p>
        </p:txBody>
      </p:sp>
      <p:cxnSp>
        <p:nvCxnSpPr>
          <p:cNvPr id="157" name="Google Shape;157;p18">
            <a:extLst>
              <a:ext uri="{FF2B5EF4-FFF2-40B4-BE49-F238E27FC236}">
                <a16:creationId xmlns:a16="http://schemas.microsoft.com/office/drawing/2014/main" id="{28CF41B2-D0D0-8CF7-E8EF-9DB07C1A1F4D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8" name="Google Shape;158;p18">
            <a:extLst>
              <a:ext uri="{FF2B5EF4-FFF2-40B4-BE49-F238E27FC236}">
                <a16:creationId xmlns:a16="http://schemas.microsoft.com/office/drawing/2014/main" id="{F8DED5B5-621F-9426-69DA-B59DE4A6B244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20</a:t>
            </a:r>
            <a:endParaRPr lang="es-CO" sz="784" dirty="0"/>
          </a:p>
        </p:txBody>
      </p:sp>
      <p:sp>
        <p:nvSpPr>
          <p:cNvPr id="160" name="Google Shape;160;p18">
            <a:extLst>
              <a:ext uri="{FF2B5EF4-FFF2-40B4-BE49-F238E27FC236}">
                <a16:creationId xmlns:a16="http://schemas.microsoft.com/office/drawing/2014/main" id="{CE852C86-8936-2C44-6267-900BD9C655F3}"/>
              </a:ext>
            </a:extLst>
          </p:cNvPr>
          <p:cNvSpPr txBox="1"/>
          <p:nvPr/>
        </p:nvSpPr>
        <p:spPr>
          <a:xfrm>
            <a:off x="5839405" y="3439333"/>
            <a:ext cx="9692695" cy="184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Caracterizar la influencia de la rotación de singularidades desnudas sobre la morfología de la sombra y el espectro de emisión del disco de acreción, mediante el análisis de la métrica, las geodésicas nulas y el flujo de radiación.</a:t>
            </a:r>
            <a:endParaRPr lang="es-CO" sz="2600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8F24BAC6-9EA4-2DAC-9F68-EB01E80B9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E4AEF196-F7D2-F989-CD6F-D0464F75A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668" y="3689969"/>
            <a:ext cx="1339232" cy="133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Black Holes - Black Hole Cam">
            <a:extLst>
              <a:ext uri="{FF2B5EF4-FFF2-40B4-BE49-F238E27FC236}">
                <a16:creationId xmlns:a16="http://schemas.microsoft.com/office/drawing/2014/main" id="{4AA980F9-0C90-ED1C-2CB8-DB6CE8F71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19" y="6004184"/>
            <a:ext cx="3415833" cy="192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23+ Thousand Black Hole Drawing Royalty-Free Images, Stock Photos &amp;  Pictures | Shutterstock">
            <a:extLst>
              <a:ext uri="{FF2B5EF4-FFF2-40B4-BE49-F238E27FC236}">
                <a16:creationId xmlns:a16="http://schemas.microsoft.com/office/drawing/2014/main" id="{CEDAF38A-443B-D939-FEA0-5A2EF0351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121011"/>
              </a:clrFrom>
              <a:clrTo>
                <a:srgbClr val="12101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" b="12381"/>
          <a:stretch/>
        </p:blipFill>
        <p:spPr bwMode="auto">
          <a:xfrm>
            <a:off x="2249776" y="6054313"/>
            <a:ext cx="4244395" cy="181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e Appearance of a Black Hole's Shadow - AAS Nova">
            <a:extLst>
              <a:ext uri="{FF2B5EF4-FFF2-40B4-BE49-F238E27FC236}">
                <a16:creationId xmlns:a16="http://schemas.microsoft.com/office/drawing/2014/main" id="{BB66CBCA-41DE-053D-FF68-705E8CCFB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2762" r="2300" b="53081"/>
          <a:stretch/>
        </p:blipFill>
        <p:spPr bwMode="auto">
          <a:xfrm>
            <a:off x="11398480" y="6140195"/>
            <a:ext cx="3658898" cy="163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0D6DBE71-9D81-67CE-52B3-C737225FD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7821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6">
          <a:extLst>
            <a:ext uri="{FF2B5EF4-FFF2-40B4-BE49-F238E27FC236}">
              <a16:creationId xmlns:a16="http://schemas.microsoft.com/office/drawing/2014/main" id="{6C570BE5-76B8-C3FD-3522-8B4172EAA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>
            <a:extLst>
              <a:ext uri="{FF2B5EF4-FFF2-40B4-BE49-F238E27FC236}">
                <a16:creationId xmlns:a16="http://schemas.microsoft.com/office/drawing/2014/main" id="{CB0EB75A-3AFE-EF51-DBC3-FA68768B95AB}"/>
              </a:ext>
            </a:extLst>
          </p:cNvPr>
          <p:cNvGrpSpPr/>
          <p:nvPr/>
        </p:nvGrpSpPr>
        <p:grpSpPr>
          <a:xfrm>
            <a:off x="7833052" y="1"/>
            <a:ext cx="10485236" cy="2114544"/>
            <a:chOff x="0" y="0"/>
            <a:chExt cx="2761544" cy="817806"/>
          </a:xfrm>
        </p:grpSpPr>
        <p:sp>
          <p:nvSpPr>
            <p:cNvPr id="163" name="Google Shape;163;p18">
              <a:extLst>
                <a:ext uri="{FF2B5EF4-FFF2-40B4-BE49-F238E27FC236}">
                  <a16:creationId xmlns:a16="http://schemas.microsoft.com/office/drawing/2014/main" id="{F35663A2-3360-5BFF-C025-B5A70D3E6100}"/>
                </a:ext>
              </a:extLst>
            </p:cNvPr>
            <p:cNvSpPr/>
            <p:nvPr/>
          </p:nvSpPr>
          <p:spPr>
            <a:xfrm>
              <a:off x="0" y="0"/>
              <a:ext cx="2761544" cy="817806"/>
            </a:xfrm>
            <a:custGeom>
              <a:avLst/>
              <a:gdLst/>
              <a:ahLst/>
              <a:cxnLst/>
              <a:rect l="l" t="t" r="r" b="b"/>
              <a:pathLst>
                <a:path w="2761544" h="817806" extrusionOk="0">
                  <a:moveTo>
                    <a:pt x="0" y="0"/>
                  </a:moveTo>
                  <a:lnTo>
                    <a:pt x="2761544" y="0"/>
                  </a:lnTo>
                  <a:lnTo>
                    <a:pt x="2761544" y="817806"/>
                  </a:lnTo>
                  <a:lnTo>
                    <a:pt x="0" y="817806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64" name="Google Shape;164;p18">
              <a:extLst>
                <a:ext uri="{FF2B5EF4-FFF2-40B4-BE49-F238E27FC236}">
                  <a16:creationId xmlns:a16="http://schemas.microsoft.com/office/drawing/2014/main" id="{13F74711-701D-3FDF-45BF-08016AC6F33A}"/>
                </a:ext>
              </a:extLst>
            </p:cNvPr>
            <p:cNvSpPr txBox="1"/>
            <p:nvPr/>
          </p:nvSpPr>
          <p:spPr>
            <a:xfrm>
              <a:off x="0" y="0"/>
              <a:ext cx="2761544" cy="817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8">
            <a:extLst>
              <a:ext uri="{FF2B5EF4-FFF2-40B4-BE49-F238E27FC236}">
                <a16:creationId xmlns:a16="http://schemas.microsoft.com/office/drawing/2014/main" id="{D56F5646-5094-4C37-5597-E10C858E8A2D}"/>
              </a:ext>
            </a:extLst>
          </p:cNvPr>
          <p:cNvSpPr txBox="1"/>
          <p:nvPr/>
        </p:nvSpPr>
        <p:spPr>
          <a:xfrm>
            <a:off x="791347" y="627283"/>
            <a:ext cx="7286626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OBJETIVOS</a:t>
            </a:r>
          </a:p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ESPECÍFICOS</a:t>
            </a:r>
            <a:endParaRPr lang="es-CO" sz="600" dirty="0"/>
          </a:p>
        </p:txBody>
      </p:sp>
      <p:cxnSp>
        <p:nvCxnSpPr>
          <p:cNvPr id="157" name="Google Shape;157;p18">
            <a:extLst>
              <a:ext uri="{FF2B5EF4-FFF2-40B4-BE49-F238E27FC236}">
                <a16:creationId xmlns:a16="http://schemas.microsoft.com/office/drawing/2014/main" id="{583AE8B5-2C20-6374-7F53-27B3FC996668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8" name="Google Shape;158;p18">
            <a:extLst>
              <a:ext uri="{FF2B5EF4-FFF2-40B4-BE49-F238E27FC236}">
                <a16:creationId xmlns:a16="http://schemas.microsoft.com/office/drawing/2014/main" id="{54764877-2EAB-CB16-2BB5-A5D9AF703225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21</a:t>
            </a:r>
            <a:endParaRPr lang="es-CO" sz="784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B50CC342-CDF9-FE2B-A168-A56CDEEC3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42;p17">
            <a:extLst>
              <a:ext uri="{FF2B5EF4-FFF2-40B4-BE49-F238E27FC236}">
                <a16:creationId xmlns:a16="http://schemas.microsoft.com/office/drawing/2014/main" id="{3F039DE1-3D48-BE6E-909C-F1F597109EAA}"/>
              </a:ext>
            </a:extLst>
          </p:cNvPr>
          <p:cNvSpPr txBox="1"/>
          <p:nvPr/>
        </p:nvSpPr>
        <p:spPr>
          <a:xfrm>
            <a:off x="1548582" y="3545931"/>
            <a:ext cx="28860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Primer Objetivo:</a:t>
            </a:r>
            <a:endParaRPr lang="es-CO" sz="784" dirty="0"/>
          </a:p>
        </p:txBody>
      </p:sp>
      <p:sp>
        <p:nvSpPr>
          <p:cNvPr id="5" name="Google Shape;160;p18">
            <a:extLst>
              <a:ext uri="{FF2B5EF4-FFF2-40B4-BE49-F238E27FC236}">
                <a16:creationId xmlns:a16="http://schemas.microsoft.com/office/drawing/2014/main" id="{255A896F-254B-9B53-CB70-CC3026250826}"/>
              </a:ext>
            </a:extLst>
          </p:cNvPr>
          <p:cNvSpPr txBox="1"/>
          <p:nvPr/>
        </p:nvSpPr>
        <p:spPr>
          <a:xfrm>
            <a:off x="10141024" y="3916559"/>
            <a:ext cx="73183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A1.   </a:t>
            </a: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Definir analíticamente la métrica del </a:t>
            </a:r>
            <a:r>
              <a:rPr lang="es-CO" sz="20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espaciotiempo</a:t>
            </a:r>
            <a:r>
              <a:rPr lang="es-CO" sz="20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rotante que describe la singularidad desnuda.</a:t>
            </a:r>
          </a:p>
        </p:txBody>
      </p:sp>
      <p:sp>
        <p:nvSpPr>
          <p:cNvPr id="6" name="Google Shape;160;p18">
            <a:extLst>
              <a:ext uri="{FF2B5EF4-FFF2-40B4-BE49-F238E27FC236}">
                <a16:creationId xmlns:a16="http://schemas.microsoft.com/office/drawing/2014/main" id="{1355156A-B74C-D7F5-751D-3AC9D1160565}"/>
              </a:ext>
            </a:extLst>
          </p:cNvPr>
          <p:cNvSpPr txBox="1"/>
          <p:nvPr/>
        </p:nvSpPr>
        <p:spPr>
          <a:xfrm>
            <a:off x="10141024" y="4990698"/>
            <a:ext cx="753168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A2.   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Calcular el invariante de </a:t>
            </a:r>
            <a:r>
              <a:rPr lang="es-CO" sz="20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Kretschmann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para identificar la localización y la naturaleza de la singularidad gravitacional.</a:t>
            </a:r>
          </a:p>
        </p:txBody>
      </p:sp>
      <p:sp>
        <p:nvSpPr>
          <p:cNvPr id="7" name="Google Shape;160;p18">
            <a:extLst>
              <a:ext uri="{FF2B5EF4-FFF2-40B4-BE49-F238E27FC236}">
                <a16:creationId xmlns:a16="http://schemas.microsoft.com/office/drawing/2014/main" id="{0229D846-C1D6-909A-FC40-459A6C08D5AC}"/>
              </a:ext>
            </a:extLst>
          </p:cNvPr>
          <p:cNvSpPr txBox="1"/>
          <p:nvPr/>
        </p:nvSpPr>
        <p:spPr>
          <a:xfrm>
            <a:off x="10141025" y="6040451"/>
            <a:ext cx="753168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A3.    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Determinar las condiciones de existencia del horizonte de eventos resolviendo las condiciones para superficies nulas.</a:t>
            </a:r>
          </a:p>
        </p:txBody>
      </p:sp>
      <p:pic>
        <p:nvPicPr>
          <p:cNvPr id="8208" name="Picture 16">
            <a:extLst>
              <a:ext uri="{FF2B5EF4-FFF2-40B4-BE49-F238E27FC236}">
                <a16:creationId xmlns:a16="http://schemas.microsoft.com/office/drawing/2014/main" id="{35B3FB96-5FFD-0B67-08BF-D89C72F16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13579" r="27720" b="7169"/>
          <a:stretch/>
        </p:blipFill>
        <p:spPr bwMode="auto">
          <a:xfrm>
            <a:off x="5953707" y="4034152"/>
            <a:ext cx="3758689" cy="32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: curvado 7">
            <a:extLst>
              <a:ext uri="{FF2B5EF4-FFF2-40B4-BE49-F238E27FC236}">
                <a16:creationId xmlns:a16="http://schemas.microsoft.com/office/drawing/2014/main" id="{F6E82C38-5D68-6E4D-3126-5BC666BF9F88}"/>
              </a:ext>
            </a:extLst>
          </p:cNvPr>
          <p:cNvCxnSpPr>
            <a:cxnSpLocks/>
          </p:cNvCxnSpPr>
          <p:nvPr/>
        </p:nvCxnSpPr>
        <p:spPr>
          <a:xfrm flipV="1">
            <a:off x="8858986" y="4228079"/>
            <a:ext cx="990750" cy="333658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: curvado 12">
            <a:extLst>
              <a:ext uri="{FF2B5EF4-FFF2-40B4-BE49-F238E27FC236}">
                <a16:creationId xmlns:a16="http://schemas.microsoft.com/office/drawing/2014/main" id="{7A590697-8473-C74B-0576-B6ECEED4B0D7}"/>
              </a:ext>
            </a:extLst>
          </p:cNvPr>
          <p:cNvCxnSpPr>
            <a:cxnSpLocks/>
          </p:cNvCxnSpPr>
          <p:nvPr/>
        </p:nvCxnSpPr>
        <p:spPr>
          <a:xfrm flipV="1">
            <a:off x="9162785" y="5419113"/>
            <a:ext cx="830903" cy="236769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curvado 14">
            <a:extLst>
              <a:ext uri="{FF2B5EF4-FFF2-40B4-BE49-F238E27FC236}">
                <a16:creationId xmlns:a16="http://schemas.microsoft.com/office/drawing/2014/main" id="{84E9BFEC-F573-3477-1E51-251CD58A7155}"/>
              </a:ext>
            </a:extLst>
          </p:cNvPr>
          <p:cNvCxnSpPr>
            <a:cxnSpLocks/>
          </p:cNvCxnSpPr>
          <p:nvPr/>
        </p:nvCxnSpPr>
        <p:spPr>
          <a:xfrm flipV="1">
            <a:off x="8898008" y="6469952"/>
            <a:ext cx="990750" cy="333658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0;p18">
            <a:extLst>
              <a:ext uri="{FF2B5EF4-FFF2-40B4-BE49-F238E27FC236}">
                <a16:creationId xmlns:a16="http://schemas.microsoft.com/office/drawing/2014/main" id="{DE14BD7E-CC76-E7A3-7399-32DC57D59A36}"/>
              </a:ext>
            </a:extLst>
          </p:cNvPr>
          <p:cNvSpPr txBox="1"/>
          <p:nvPr/>
        </p:nvSpPr>
        <p:spPr>
          <a:xfrm>
            <a:off x="1548582" y="4363786"/>
            <a:ext cx="3758690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Describir la geometría de singularidades desnudas rotantes evaluando curvatura, horizonte de eventos y estructura gravitacional.</a:t>
            </a:r>
            <a:endParaRPr lang="es-CO" sz="2600" dirty="0"/>
          </a:p>
        </p:txBody>
      </p:sp>
      <p:sp>
        <p:nvSpPr>
          <p:cNvPr id="10" name="Google Shape;142;p17">
            <a:extLst>
              <a:ext uri="{FF2B5EF4-FFF2-40B4-BE49-F238E27FC236}">
                <a16:creationId xmlns:a16="http://schemas.microsoft.com/office/drawing/2014/main" id="{3ADE719B-7D44-2A01-569C-8EDBE6CF93FB}"/>
              </a:ext>
            </a:extLst>
          </p:cNvPr>
          <p:cNvSpPr txBox="1"/>
          <p:nvPr/>
        </p:nvSpPr>
        <p:spPr>
          <a:xfrm>
            <a:off x="5953707" y="6848596"/>
            <a:ext cx="2404481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4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Jul-</a:t>
            </a:r>
            <a:r>
              <a:rPr lang="es-CO" sz="2400" b="1" i="1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Ago</a:t>
            </a:r>
            <a:r>
              <a:rPr lang="es-CO" sz="24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2025</a:t>
            </a:r>
            <a:endParaRPr lang="es-CO" sz="600" i="1" dirty="0"/>
          </a:p>
        </p:txBody>
      </p:sp>
      <p:sp>
        <p:nvSpPr>
          <p:cNvPr id="11" name="Google Shape;161;p18">
            <a:extLst>
              <a:ext uri="{FF2B5EF4-FFF2-40B4-BE49-F238E27FC236}">
                <a16:creationId xmlns:a16="http://schemas.microsoft.com/office/drawing/2014/main" id="{55CC2B37-2AAE-0885-3E69-86A7086C1FE5}"/>
              </a:ext>
            </a:extLst>
          </p:cNvPr>
          <p:cNvSpPr txBox="1"/>
          <p:nvPr/>
        </p:nvSpPr>
        <p:spPr>
          <a:xfrm>
            <a:off x="10386080" y="1375880"/>
            <a:ext cx="728662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6000" b="1" dirty="0">
                <a:solidFill>
                  <a:schemeClr val="tx1"/>
                </a:solidFill>
                <a:latin typeface="Jura"/>
                <a:ea typeface="Jura"/>
                <a:cs typeface="Jura"/>
                <a:sym typeface="Jura"/>
              </a:rPr>
              <a:t>Metodología</a:t>
            </a:r>
            <a:endParaRPr lang="es-CO" sz="400" dirty="0">
              <a:solidFill>
                <a:schemeClr val="tx1"/>
              </a:solidFill>
            </a:endParaRPr>
          </a:p>
        </p:txBody>
      </p:sp>
      <p:pic>
        <p:nvPicPr>
          <p:cNvPr id="12" name="Picture 18" descr="Black Holes - Black Hole Cam">
            <a:extLst>
              <a:ext uri="{FF2B5EF4-FFF2-40B4-BE49-F238E27FC236}">
                <a16:creationId xmlns:a16="http://schemas.microsoft.com/office/drawing/2014/main" id="{78B4D930-232E-73F4-DC08-A034A3F3B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040" y="7562754"/>
            <a:ext cx="2253230" cy="126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 descr="23+ Thousand Black Hole Drawing Royalty-Free Images, Stock Photos &amp;  Pictures | Shutterstock">
            <a:extLst>
              <a:ext uri="{FF2B5EF4-FFF2-40B4-BE49-F238E27FC236}">
                <a16:creationId xmlns:a16="http://schemas.microsoft.com/office/drawing/2014/main" id="{8BFEE338-3BC6-7D97-5D6A-11F59EB8C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121011"/>
              </a:clrFrom>
              <a:clrTo>
                <a:srgbClr val="12101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" b="12381"/>
          <a:stretch/>
        </p:blipFill>
        <p:spPr bwMode="auto">
          <a:xfrm>
            <a:off x="10528300" y="7628479"/>
            <a:ext cx="2800740" cy="12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2" descr="The Appearance of a Black Hole's Shadow - AAS Nova">
            <a:extLst>
              <a:ext uri="{FF2B5EF4-FFF2-40B4-BE49-F238E27FC236}">
                <a16:creationId xmlns:a16="http://schemas.microsoft.com/office/drawing/2014/main" id="{9357BB95-2FD3-B305-9FFE-F92B23EB5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2762" r="2300" b="53081"/>
          <a:stretch/>
        </p:blipFill>
        <p:spPr bwMode="auto">
          <a:xfrm>
            <a:off x="15582270" y="7620769"/>
            <a:ext cx="2705730" cy="12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9B57391-9523-29B4-7B89-A03A27ED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522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6">
          <a:extLst>
            <a:ext uri="{FF2B5EF4-FFF2-40B4-BE49-F238E27FC236}">
              <a16:creationId xmlns:a16="http://schemas.microsoft.com/office/drawing/2014/main" id="{BB793025-23F3-2238-8D48-38B0F489E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>
            <a:extLst>
              <a:ext uri="{FF2B5EF4-FFF2-40B4-BE49-F238E27FC236}">
                <a16:creationId xmlns:a16="http://schemas.microsoft.com/office/drawing/2014/main" id="{4559A399-6EF1-B493-E88D-F457ACF748B8}"/>
              </a:ext>
            </a:extLst>
          </p:cNvPr>
          <p:cNvGrpSpPr/>
          <p:nvPr/>
        </p:nvGrpSpPr>
        <p:grpSpPr>
          <a:xfrm>
            <a:off x="7833052" y="1"/>
            <a:ext cx="10485236" cy="2114544"/>
            <a:chOff x="0" y="0"/>
            <a:chExt cx="2761544" cy="817806"/>
          </a:xfrm>
        </p:grpSpPr>
        <p:sp>
          <p:nvSpPr>
            <p:cNvPr id="163" name="Google Shape;163;p18">
              <a:extLst>
                <a:ext uri="{FF2B5EF4-FFF2-40B4-BE49-F238E27FC236}">
                  <a16:creationId xmlns:a16="http://schemas.microsoft.com/office/drawing/2014/main" id="{44EE6E28-227A-8CE1-1B11-976B8AE45EE4}"/>
                </a:ext>
              </a:extLst>
            </p:cNvPr>
            <p:cNvSpPr/>
            <p:nvPr/>
          </p:nvSpPr>
          <p:spPr>
            <a:xfrm>
              <a:off x="0" y="0"/>
              <a:ext cx="2761544" cy="817806"/>
            </a:xfrm>
            <a:custGeom>
              <a:avLst/>
              <a:gdLst/>
              <a:ahLst/>
              <a:cxnLst/>
              <a:rect l="l" t="t" r="r" b="b"/>
              <a:pathLst>
                <a:path w="2761544" h="817806" extrusionOk="0">
                  <a:moveTo>
                    <a:pt x="0" y="0"/>
                  </a:moveTo>
                  <a:lnTo>
                    <a:pt x="2761544" y="0"/>
                  </a:lnTo>
                  <a:lnTo>
                    <a:pt x="2761544" y="817806"/>
                  </a:lnTo>
                  <a:lnTo>
                    <a:pt x="0" y="817806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64" name="Google Shape;164;p18">
              <a:extLst>
                <a:ext uri="{FF2B5EF4-FFF2-40B4-BE49-F238E27FC236}">
                  <a16:creationId xmlns:a16="http://schemas.microsoft.com/office/drawing/2014/main" id="{7D7F6D89-6D16-5535-D6DF-B7C6525C9633}"/>
                </a:ext>
              </a:extLst>
            </p:cNvPr>
            <p:cNvSpPr txBox="1"/>
            <p:nvPr/>
          </p:nvSpPr>
          <p:spPr>
            <a:xfrm>
              <a:off x="0" y="0"/>
              <a:ext cx="2761544" cy="817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8">
            <a:extLst>
              <a:ext uri="{FF2B5EF4-FFF2-40B4-BE49-F238E27FC236}">
                <a16:creationId xmlns:a16="http://schemas.microsoft.com/office/drawing/2014/main" id="{8E4C1030-A7A5-0722-2932-D48A61DFAF31}"/>
              </a:ext>
            </a:extLst>
          </p:cNvPr>
          <p:cNvSpPr txBox="1"/>
          <p:nvPr/>
        </p:nvSpPr>
        <p:spPr>
          <a:xfrm>
            <a:off x="791347" y="627283"/>
            <a:ext cx="7286626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OBJETIVOS</a:t>
            </a:r>
          </a:p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ESPECÍFICOS</a:t>
            </a:r>
            <a:endParaRPr lang="es-CO" sz="600" dirty="0"/>
          </a:p>
        </p:txBody>
      </p:sp>
      <p:cxnSp>
        <p:nvCxnSpPr>
          <p:cNvPr id="157" name="Google Shape;157;p18">
            <a:extLst>
              <a:ext uri="{FF2B5EF4-FFF2-40B4-BE49-F238E27FC236}">
                <a16:creationId xmlns:a16="http://schemas.microsoft.com/office/drawing/2014/main" id="{F12E8A09-F75A-A448-168D-D0066E519A0F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8" name="Google Shape;158;p18">
            <a:extLst>
              <a:ext uri="{FF2B5EF4-FFF2-40B4-BE49-F238E27FC236}">
                <a16:creationId xmlns:a16="http://schemas.microsoft.com/office/drawing/2014/main" id="{DFED1E9C-4F8C-2CFD-EC24-9F7680B3A129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22</a:t>
            </a:r>
            <a:endParaRPr lang="es-CO" sz="784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6E58BCE6-092A-FF3E-2AF1-585E8B537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42;p17">
            <a:extLst>
              <a:ext uri="{FF2B5EF4-FFF2-40B4-BE49-F238E27FC236}">
                <a16:creationId xmlns:a16="http://schemas.microsoft.com/office/drawing/2014/main" id="{D4D462D0-2F5C-D09F-FD50-5ECB095E8D44}"/>
              </a:ext>
            </a:extLst>
          </p:cNvPr>
          <p:cNvSpPr txBox="1"/>
          <p:nvPr/>
        </p:nvSpPr>
        <p:spPr>
          <a:xfrm>
            <a:off x="1548582" y="3545931"/>
            <a:ext cx="336631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Segundo Objetivo:</a:t>
            </a:r>
            <a:endParaRPr lang="es-CO" sz="784" dirty="0"/>
          </a:p>
        </p:txBody>
      </p:sp>
      <p:sp>
        <p:nvSpPr>
          <p:cNvPr id="5" name="Google Shape;160;p18">
            <a:extLst>
              <a:ext uri="{FF2B5EF4-FFF2-40B4-BE49-F238E27FC236}">
                <a16:creationId xmlns:a16="http://schemas.microsoft.com/office/drawing/2014/main" id="{10B45651-97C0-BD43-1360-2ADAB2F4AC23}"/>
              </a:ext>
            </a:extLst>
          </p:cNvPr>
          <p:cNvSpPr txBox="1"/>
          <p:nvPr/>
        </p:nvSpPr>
        <p:spPr>
          <a:xfrm>
            <a:off x="10141024" y="3916559"/>
            <a:ext cx="73183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A4.   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Formular y resolver las ecuaciones de movimiento de partículas de prueba en el </a:t>
            </a:r>
            <a:r>
              <a:rPr lang="es-CO" sz="20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espaciotiempo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rotante.</a:t>
            </a:r>
          </a:p>
        </p:txBody>
      </p:sp>
      <p:sp>
        <p:nvSpPr>
          <p:cNvPr id="6" name="Google Shape;160;p18">
            <a:extLst>
              <a:ext uri="{FF2B5EF4-FFF2-40B4-BE49-F238E27FC236}">
                <a16:creationId xmlns:a16="http://schemas.microsoft.com/office/drawing/2014/main" id="{A73BB668-4D00-2608-5CB6-2E64EA9FF2FA}"/>
              </a:ext>
            </a:extLst>
          </p:cNvPr>
          <p:cNvSpPr txBox="1"/>
          <p:nvPr/>
        </p:nvSpPr>
        <p:spPr>
          <a:xfrm>
            <a:off x="10141024" y="4990698"/>
            <a:ext cx="711827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A5.   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Adaptar OSIRIS para simular las trayectorias de fotones en el </a:t>
            </a:r>
            <a:r>
              <a:rPr lang="es-CO" sz="20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espaciotiempo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considerado.</a:t>
            </a:r>
          </a:p>
        </p:txBody>
      </p:sp>
      <p:sp>
        <p:nvSpPr>
          <p:cNvPr id="7" name="Google Shape;160;p18">
            <a:extLst>
              <a:ext uri="{FF2B5EF4-FFF2-40B4-BE49-F238E27FC236}">
                <a16:creationId xmlns:a16="http://schemas.microsoft.com/office/drawing/2014/main" id="{DB0E0B8C-65FA-27FB-C4C8-DDA6A7FDD729}"/>
              </a:ext>
            </a:extLst>
          </p:cNvPr>
          <p:cNvSpPr txBox="1"/>
          <p:nvPr/>
        </p:nvSpPr>
        <p:spPr>
          <a:xfrm>
            <a:off x="10141025" y="6040451"/>
            <a:ext cx="71182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A6.   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Clasificar las trayectorias según su destino para construir imágenes del </a:t>
            </a:r>
            <a:r>
              <a:rPr lang="es-CO" sz="20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shadow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.</a:t>
            </a:r>
          </a:p>
        </p:txBody>
      </p:sp>
      <p:pic>
        <p:nvPicPr>
          <p:cNvPr id="8208" name="Picture 16">
            <a:extLst>
              <a:ext uri="{FF2B5EF4-FFF2-40B4-BE49-F238E27FC236}">
                <a16:creationId xmlns:a16="http://schemas.microsoft.com/office/drawing/2014/main" id="{28392559-F3E9-9B45-17C4-5E11F49DC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13579" r="27720" b="7169"/>
          <a:stretch/>
        </p:blipFill>
        <p:spPr bwMode="auto">
          <a:xfrm>
            <a:off x="5953707" y="4034152"/>
            <a:ext cx="3758689" cy="32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: curvado 7">
            <a:extLst>
              <a:ext uri="{FF2B5EF4-FFF2-40B4-BE49-F238E27FC236}">
                <a16:creationId xmlns:a16="http://schemas.microsoft.com/office/drawing/2014/main" id="{81323056-670F-3D28-B7CD-EC77098B4B68}"/>
              </a:ext>
            </a:extLst>
          </p:cNvPr>
          <p:cNvCxnSpPr>
            <a:cxnSpLocks/>
          </p:cNvCxnSpPr>
          <p:nvPr/>
        </p:nvCxnSpPr>
        <p:spPr>
          <a:xfrm flipV="1">
            <a:off x="8858986" y="4228079"/>
            <a:ext cx="990750" cy="333658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: curvado 12">
            <a:extLst>
              <a:ext uri="{FF2B5EF4-FFF2-40B4-BE49-F238E27FC236}">
                <a16:creationId xmlns:a16="http://schemas.microsoft.com/office/drawing/2014/main" id="{3E5E5708-2E9F-5331-0CBE-381731B06EA2}"/>
              </a:ext>
            </a:extLst>
          </p:cNvPr>
          <p:cNvCxnSpPr>
            <a:cxnSpLocks/>
          </p:cNvCxnSpPr>
          <p:nvPr/>
        </p:nvCxnSpPr>
        <p:spPr>
          <a:xfrm flipV="1">
            <a:off x="9162785" y="5419113"/>
            <a:ext cx="830903" cy="236769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curvado 14">
            <a:extLst>
              <a:ext uri="{FF2B5EF4-FFF2-40B4-BE49-F238E27FC236}">
                <a16:creationId xmlns:a16="http://schemas.microsoft.com/office/drawing/2014/main" id="{41519AF8-F748-57D0-948A-04F9386CCADB}"/>
              </a:ext>
            </a:extLst>
          </p:cNvPr>
          <p:cNvCxnSpPr>
            <a:cxnSpLocks/>
          </p:cNvCxnSpPr>
          <p:nvPr/>
        </p:nvCxnSpPr>
        <p:spPr>
          <a:xfrm flipV="1">
            <a:off x="8898008" y="6469952"/>
            <a:ext cx="990750" cy="333658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0;p18">
            <a:extLst>
              <a:ext uri="{FF2B5EF4-FFF2-40B4-BE49-F238E27FC236}">
                <a16:creationId xmlns:a16="http://schemas.microsoft.com/office/drawing/2014/main" id="{9F9257E5-03FE-6B44-F673-487E39F50C20}"/>
              </a:ext>
            </a:extLst>
          </p:cNvPr>
          <p:cNvSpPr txBox="1"/>
          <p:nvPr/>
        </p:nvSpPr>
        <p:spPr>
          <a:xfrm>
            <a:off x="1548582" y="4363786"/>
            <a:ext cx="3758690" cy="230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Simular geodésicas nulas y generar el </a:t>
            </a:r>
            <a:r>
              <a:rPr lang="es-MX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shadow</a:t>
            </a:r>
            <a:r>
              <a:rPr lang="es-MX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mediante trazado inverso de rayos en </a:t>
            </a:r>
            <a:r>
              <a:rPr lang="es-MX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espaciotiempos</a:t>
            </a:r>
            <a:r>
              <a:rPr lang="es-MX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rotantes.</a:t>
            </a:r>
            <a:endParaRPr lang="es-CO" sz="2600" dirty="0"/>
          </a:p>
        </p:txBody>
      </p:sp>
      <p:sp>
        <p:nvSpPr>
          <p:cNvPr id="3" name="Google Shape;142;p17">
            <a:extLst>
              <a:ext uri="{FF2B5EF4-FFF2-40B4-BE49-F238E27FC236}">
                <a16:creationId xmlns:a16="http://schemas.microsoft.com/office/drawing/2014/main" id="{2D25871E-830F-4A63-9C04-89ED0B62F4A0}"/>
              </a:ext>
            </a:extLst>
          </p:cNvPr>
          <p:cNvSpPr txBox="1"/>
          <p:nvPr/>
        </p:nvSpPr>
        <p:spPr>
          <a:xfrm>
            <a:off x="5953707" y="6848596"/>
            <a:ext cx="2404481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400" b="1" i="1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Ago</a:t>
            </a:r>
            <a:r>
              <a:rPr lang="es-CO" sz="24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-Oct 2025</a:t>
            </a:r>
            <a:endParaRPr lang="es-CO" sz="600" i="1" dirty="0"/>
          </a:p>
        </p:txBody>
      </p:sp>
      <p:sp>
        <p:nvSpPr>
          <p:cNvPr id="10" name="Google Shape;161;p18">
            <a:extLst>
              <a:ext uri="{FF2B5EF4-FFF2-40B4-BE49-F238E27FC236}">
                <a16:creationId xmlns:a16="http://schemas.microsoft.com/office/drawing/2014/main" id="{4F4B5A90-438D-EC63-F5E0-DF02B10EBC79}"/>
              </a:ext>
            </a:extLst>
          </p:cNvPr>
          <p:cNvSpPr txBox="1"/>
          <p:nvPr/>
        </p:nvSpPr>
        <p:spPr>
          <a:xfrm>
            <a:off x="10386080" y="1375880"/>
            <a:ext cx="728662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6000" b="1" dirty="0">
                <a:solidFill>
                  <a:schemeClr val="tx1"/>
                </a:solidFill>
                <a:latin typeface="Jura"/>
                <a:ea typeface="Jura"/>
                <a:cs typeface="Jura"/>
                <a:sym typeface="Jura"/>
              </a:rPr>
              <a:t>Metodología</a:t>
            </a:r>
            <a:endParaRPr lang="es-CO" sz="400" dirty="0">
              <a:solidFill>
                <a:schemeClr val="tx1"/>
              </a:solidFill>
            </a:endParaRPr>
          </a:p>
        </p:txBody>
      </p:sp>
      <p:pic>
        <p:nvPicPr>
          <p:cNvPr id="11" name="Picture 18" descr="Black Holes - Black Hole Cam">
            <a:extLst>
              <a:ext uri="{FF2B5EF4-FFF2-40B4-BE49-F238E27FC236}">
                <a16:creationId xmlns:a16="http://schemas.microsoft.com/office/drawing/2014/main" id="{DBFCB958-96F3-04E8-9BD1-39C983155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040" y="7562754"/>
            <a:ext cx="2253230" cy="126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The Appearance of a Black Hole's Shadow - AAS Nova">
            <a:extLst>
              <a:ext uri="{FF2B5EF4-FFF2-40B4-BE49-F238E27FC236}">
                <a16:creationId xmlns:a16="http://schemas.microsoft.com/office/drawing/2014/main" id="{B30C4363-0F6F-CE49-96AE-E98EFC838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2762" r="2300" b="53081"/>
          <a:stretch/>
        </p:blipFill>
        <p:spPr bwMode="auto">
          <a:xfrm>
            <a:off x="15582270" y="7620769"/>
            <a:ext cx="2705730" cy="12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23+ Thousand Black Hole Drawing Royalty-Free Images, Stock Photos &amp;  Pictures | Shutterstock">
            <a:extLst>
              <a:ext uri="{FF2B5EF4-FFF2-40B4-BE49-F238E27FC236}">
                <a16:creationId xmlns:a16="http://schemas.microsoft.com/office/drawing/2014/main" id="{A26CFB24-7F5B-E27D-604E-B127FCD4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121011"/>
              </a:clrFrom>
              <a:clrTo>
                <a:srgbClr val="12101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" b="12381"/>
          <a:stretch/>
        </p:blipFill>
        <p:spPr bwMode="auto">
          <a:xfrm>
            <a:off x="10528300" y="7628479"/>
            <a:ext cx="2800740" cy="12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D1BAEAA-9077-75E2-847E-D91685AB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44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6">
          <a:extLst>
            <a:ext uri="{FF2B5EF4-FFF2-40B4-BE49-F238E27FC236}">
              <a16:creationId xmlns:a16="http://schemas.microsoft.com/office/drawing/2014/main" id="{2427FA20-5CD8-3F12-F452-3D9511585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8">
            <a:extLst>
              <a:ext uri="{FF2B5EF4-FFF2-40B4-BE49-F238E27FC236}">
                <a16:creationId xmlns:a16="http://schemas.microsoft.com/office/drawing/2014/main" id="{D0089D59-32E6-4B4B-7805-F60C1B5343AA}"/>
              </a:ext>
            </a:extLst>
          </p:cNvPr>
          <p:cNvGrpSpPr/>
          <p:nvPr/>
        </p:nvGrpSpPr>
        <p:grpSpPr>
          <a:xfrm>
            <a:off x="7833052" y="1"/>
            <a:ext cx="10485236" cy="2114544"/>
            <a:chOff x="0" y="0"/>
            <a:chExt cx="2761544" cy="817806"/>
          </a:xfrm>
        </p:grpSpPr>
        <p:sp>
          <p:nvSpPr>
            <p:cNvPr id="163" name="Google Shape;163;p18">
              <a:extLst>
                <a:ext uri="{FF2B5EF4-FFF2-40B4-BE49-F238E27FC236}">
                  <a16:creationId xmlns:a16="http://schemas.microsoft.com/office/drawing/2014/main" id="{0C56CE6F-7B99-0232-8CC6-89484D32301A}"/>
                </a:ext>
              </a:extLst>
            </p:cNvPr>
            <p:cNvSpPr/>
            <p:nvPr/>
          </p:nvSpPr>
          <p:spPr>
            <a:xfrm>
              <a:off x="0" y="0"/>
              <a:ext cx="2761544" cy="817806"/>
            </a:xfrm>
            <a:custGeom>
              <a:avLst/>
              <a:gdLst/>
              <a:ahLst/>
              <a:cxnLst/>
              <a:rect l="l" t="t" r="r" b="b"/>
              <a:pathLst>
                <a:path w="2761544" h="817806" extrusionOk="0">
                  <a:moveTo>
                    <a:pt x="0" y="0"/>
                  </a:moveTo>
                  <a:lnTo>
                    <a:pt x="2761544" y="0"/>
                  </a:lnTo>
                  <a:lnTo>
                    <a:pt x="2761544" y="817806"/>
                  </a:lnTo>
                  <a:lnTo>
                    <a:pt x="0" y="817806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64" name="Google Shape;164;p18">
              <a:extLst>
                <a:ext uri="{FF2B5EF4-FFF2-40B4-BE49-F238E27FC236}">
                  <a16:creationId xmlns:a16="http://schemas.microsoft.com/office/drawing/2014/main" id="{BBAE7D98-49A4-C729-3081-19651D95EEDB}"/>
                </a:ext>
              </a:extLst>
            </p:cNvPr>
            <p:cNvSpPr txBox="1"/>
            <p:nvPr/>
          </p:nvSpPr>
          <p:spPr>
            <a:xfrm>
              <a:off x="0" y="0"/>
              <a:ext cx="2761544" cy="817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8">
            <a:extLst>
              <a:ext uri="{FF2B5EF4-FFF2-40B4-BE49-F238E27FC236}">
                <a16:creationId xmlns:a16="http://schemas.microsoft.com/office/drawing/2014/main" id="{64356880-06F1-12A5-3198-97190BE57FCA}"/>
              </a:ext>
            </a:extLst>
          </p:cNvPr>
          <p:cNvSpPr txBox="1"/>
          <p:nvPr/>
        </p:nvSpPr>
        <p:spPr>
          <a:xfrm>
            <a:off x="791347" y="627283"/>
            <a:ext cx="7286626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OBJETIVOS</a:t>
            </a:r>
          </a:p>
          <a:p>
            <a:pPr>
              <a:lnSpc>
                <a:spcPct val="80000"/>
              </a:lnSpc>
            </a:pPr>
            <a:r>
              <a:rPr lang="es-CO" sz="72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ESPECÍFICOS</a:t>
            </a:r>
            <a:endParaRPr lang="es-CO" sz="600" dirty="0"/>
          </a:p>
        </p:txBody>
      </p:sp>
      <p:cxnSp>
        <p:nvCxnSpPr>
          <p:cNvPr id="157" name="Google Shape;157;p18">
            <a:extLst>
              <a:ext uri="{FF2B5EF4-FFF2-40B4-BE49-F238E27FC236}">
                <a16:creationId xmlns:a16="http://schemas.microsoft.com/office/drawing/2014/main" id="{81426509-51DD-2A35-52C5-CFD24ABEF636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8" name="Google Shape;158;p18">
            <a:extLst>
              <a:ext uri="{FF2B5EF4-FFF2-40B4-BE49-F238E27FC236}">
                <a16:creationId xmlns:a16="http://schemas.microsoft.com/office/drawing/2014/main" id="{2F36F50D-07A0-C439-D7B9-6DA3E7F86F8D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23</a:t>
            </a:r>
            <a:endParaRPr lang="es-CO" sz="784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66FC4A37-01D9-B6FA-989A-B2451EFF0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42;p17">
            <a:extLst>
              <a:ext uri="{FF2B5EF4-FFF2-40B4-BE49-F238E27FC236}">
                <a16:creationId xmlns:a16="http://schemas.microsoft.com/office/drawing/2014/main" id="{4BE34B86-ACA0-F7D2-45FD-24FBDF5477DB}"/>
              </a:ext>
            </a:extLst>
          </p:cNvPr>
          <p:cNvSpPr txBox="1"/>
          <p:nvPr/>
        </p:nvSpPr>
        <p:spPr>
          <a:xfrm>
            <a:off x="1548582" y="3545931"/>
            <a:ext cx="288607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Tercer Objetivo:</a:t>
            </a:r>
            <a:endParaRPr lang="es-CO" sz="784" dirty="0"/>
          </a:p>
        </p:txBody>
      </p:sp>
      <p:sp>
        <p:nvSpPr>
          <p:cNvPr id="5" name="Google Shape;160;p18">
            <a:extLst>
              <a:ext uri="{FF2B5EF4-FFF2-40B4-BE49-F238E27FC236}">
                <a16:creationId xmlns:a16="http://schemas.microsoft.com/office/drawing/2014/main" id="{2F558407-ECA3-9EB0-187D-F7EC0F8C1510}"/>
              </a:ext>
            </a:extLst>
          </p:cNvPr>
          <p:cNvSpPr txBox="1"/>
          <p:nvPr/>
        </p:nvSpPr>
        <p:spPr>
          <a:xfrm>
            <a:off x="10141024" y="3726059"/>
            <a:ext cx="731830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A7.   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Modelar el disco de acreción siguiendo el modelo de </a:t>
            </a:r>
            <a:r>
              <a:rPr lang="es-CO" sz="20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Novikov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-Page-Thorne adaptado al </a:t>
            </a:r>
            <a:r>
              <a:rPr lang="es-CO" sz="2000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espaciotiempo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rotante.</a:t>
            </a:r>
          </a:p>
        </p:txBody>
      </p:sp>
      <p:sp>
        <p:nvSpPr>
          <p:cNvPr id="6" name="Google Shape;160;p18">
            <a:extLst>
              <a:ext uri="{FF2B5EF4-FFF2-40B4-BE49-F238E27FC236}">
                <a16:creationId xmlns:a16="http://schemas.microsoft.com/office/drawing/2014/main" id="{6D3F7FD7-2DD6-421A-7833-593731CF7BA6}"/>
              </a:ext>
            </a:extLst>
          </p:cNvPr>
          <p:cNvSpPr txBox="1"/>
          <p:nvPr/>
        </p:nvSpPr>
        <p:spPr>
          <a:xfrm>
            <a:off x="10141024" y="4800198"/>
            <a:ext cx="711827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A8.   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Calcular el perfil de flujo de energía radiado en función de los parámetros de la métrica.</a:t>
            </a:r>
          </a:p>
        </p:txBody>
      </p:sp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E4E670EB-031E-DBAC-3DFE-48D83A3880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58177"/>
          <a:stretch/>
        </p:blipFill>
        <p:spPr>
          <a:xfrm rot="627725">
            <a:off x="7874741" y="6742039"/>
            <a:ext cx="766763" cy="1069444"/>
          </a:xfrm>
          <a:prstGeom prst="rect">
            <a:avLst/>
          </a:prstGeom>
        </p:spPr>
      </p:pic>
      <p:sp>
        <p:nvSpPr>
          <p:cNvPr id="7" name="Google Shape;160;p18">
            <a:extLst>
              <a:ext uri="{FF2B5EF4-FFF2-40B4-BE49-F238E27FC236}">
                <a16:creationId xmlns:a16="http://schemas.microsoft.com/office/drawing/2014/main" id="{E8E39EFA-6E79-5751-8306-A852EC6BD04A}"/>
              </a:ext>
            </a:extLst>
          </p:cNvPr>
          <p:cNvSpPr txBox="1"/>
          <p:nvPr/>
        </p:nvSpPr>
        <p:spPr>
          <a:xfrm>
            <a:off x="10141025" y="5849951"/>
            <a:ext cx="71182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A9.    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Realizar un análisis de los efectos del spin en el espectro de emisión del disco de acreción.</a:t>
            </a:r>
          </a:p>
        </p:txBody>
      </p:sp>
      <p:pic>
        <p:nvPicPr>
          <p:cNvPr id="8208" name="Picture 16">
            <a:extLst>
              <a:ext uri="{FF2B5EF4-FFF2-40B4-BE49-F238E27FC236}">
                <a16:creationId xmlns:a16="http://schemas.microsoft.com/office/drawing/2014/main" id="{B8A686AF-AA98-4C49-6491-7AE8D0107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t="13579" r="27720" b="7169"/>
          <a:stretch/>
        </p:blipFill>
        <p:spPr bwMode="auto">
          <a:xfrm>
            <a:off x="5953707" y="3843652"/>
            <a:ext cx="3758689" cy="32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: curvado 7">
            <a:extLst>
              <a:ext uri="{FF2B5EF4-FFF2-40B4-BE49-F238E27FC236}">
                <a16:creationId xmlns:a16="http://schemas.microsoft.com/office/drawing/2014/main" id="{F95BAB01-9264-8FB4-EB25-D1419261FC4D}"/>
              </a:ext>
            </a:extLst>
          </p:cNvPr>
          <p:cNvCxnSpPr>
            <a:cxnSpLocks/>
          </p:cNvCxnSpPr>
          <p:nvPr/>
        </p:nvCxnSpPr>
        <p:spPr>
          <a:xfrm flipV="1">
            <a:off x="8858986" y="4037579"/>
            <a:ext cx="990750" cy="333658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: curvado 12">
            <a:extLst>
              <a:ext uri="{FF2B5EF4-FFF2-40B4-BE49-F238E27FC236}">
                <a16:creationId xmlns:a16="http://schemas.microsoft.com/office/drawing/2014/main" id="{8A1D1E4A-1B7C-5310-516D-51C45599B8C5}"/>
              </a:ext>
            </a:extLst>
          </p:cNvPr>
          <p:cNvCxnSpPr>
            <a:cxnSpLocks/>
          </p:cNvCxnSpPr>
          <p:nvPr/>
        </p:nvCxnSpPr>
        <p:spPr>
          <a:xfrm flipV="1">
            <a:off x="9162785" y="5228613"/>
            <a:ext cx="830903" cy="236769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: curvado 14">
            <a:extLst>
              <a:ext uri="{FF2B5EF4-FFF2-40B4-BE49-F238E27FC236}">
                <a16:creationId xmlns:a16="http://schemas.microsoft.com/office/drawing/2014/main" id="{280E986F-8D6F-30F7-7056-0EA77048BB46}"/>
              </a:ext>
            </a:extLst>
          </p:cNvPr>
          <p:cNvCxnSpPr>
            <a:cxnSpLocks/>
          </p:cNvCxnSpPr>
          <p:nvPr/>
        </p:nvCxnSpPr>
        <p:spPr>
          <a:xfrm flipV="1">
            <a:off x="8898008" y="6279452"/>
            <a:ext cx="990750" cy="333658"/>
          </a:xfrm>
          <a:prstGeom prst="curvedConnector3">
            <a:avLst>
              <a:gd name="adj1" fmla="val 50000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160;p18">
            <a:extLst>
              <a:ext uri="{FF2B5EF4-FFF2-40B4-BE49-F238E27FC236}">
                <a16:creationId xmlns:a16="http://schemas.microsoft.com/office/drawing/2014/main" id="{CB924F46-8B62-2966-5944-B6A6F5EC6B13}"/>
              </a:ext>
            </a:extLst>
          </p:cNvPr>
          <p:cNvSpPr txBox="1"/>
          <p:nvPr/>
        </p:nvSpPr>
        <p:spPr>
          <a:xfrm>
            <a:off x="1548581" y="4363786"/>
            <a:ext cx="3758689" cy="230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MX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Determinar la dependencia del espectro de emisión del disco de acreción en función de los parámetros de la métrica.</a:t>
            </a:r>
            <a:endParaRPr lang="es-CO" sz="2600" dirty="0"/>
          </a:p>
        </p:txBody>
      </p:sp>
      <p:sp>
        <p:nvSpPr>
          <p:cNvPr id="3" name="Google Shape;142;p17">
            <a:extLst>
              <a:ext uri="{FF2B5EF4-FFF2-40B4-BE49-F238E27FC236}">
                <a16:creationId xmlns:a16="http://schemas.microsoft.com/office/drawing/2014/main" id="{DB42D964-1145-7A92-D683-BE86B1A0ACA4}"/>
              </a:ext>
            </a:extLst>
          </p:cNvPr>
          <p:cNvSpPr txBox="1"/>
          <p:nvPr/>
        </p:nvSpPr>
        <p:spPr>
          <a:xfrm>
            <a:off x="5953707" y="6658096"/>
            <a:ext cx="2404481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4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Oct-Dic 2025</a:t>
            </a:r>
            <a:endParaRPr lang="es-CO" sz="600" i="1" dirty="0"/>
          </a:p>
        </p:txBody>
      </p:sp>
      <p:sp>
        <p:nvSpPr>
          <p:cNvPr id="16" name="Google Shape;160;p18">
            <a:extLst>
              <a:ext uri="{FF2B5EF4-FFF2-40B4-BE49-F238E27FC236}">
                <a16:creationId xmlns:a16="http://schemas.microsoft.com/office/drawing/2014/main" id="{18DC9E5C-DA4B-AA1F-00FF-44048532553B}"/>
              </a:ext>
            </a:extLst>
          </p:cNvPr>
          <p:cNvSpPr txBox="1"/>
          <p:nvPr/>
        </p:nvSpPr>
        <p:spPr>
          <a:xfrm>
            <a:off x="9888758" y="6879695"/>
            <a:ext cx="71182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7"/>
              </a:lnSpc>
              <a:buClr>
                <a:schemeClr val="bg1"/>
              </a:buClr>
            </a:pPr>
            <a:r>
              <a:rPr lang="es-CO" sz="20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A10.  </a:t>
            </a:r>
            <a:r>
              <a:rPr lang="es-CO" sz="2000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Sintetizar los resultados de investigación obtenidos mediante un reporte final.</a:t>
            </a:r>
          </a:p>
        </p:txBody>
      </p:sp>
      <p:cxnSp>
        <p:nvCxnSpPr>
          <p:cNvPr id="21" name="Conector: curvado 20">
            <a:extLst>
              <a:ext uri="{FF2B5EF4-FFF2-40B4-BE49-F238E27FC236}">
                <a16:creationId xmlns:a16="http://schemas.microsoft.com/office/drawing/2014/main" id="{4A18580E-751E-B614-2A06-E5C4A783C5C9}"/>
              </a:ext>
            </a:extLst>
          </p:cNvPr>
          <p:cNvCxnSpPr>
            <a:cxnSpLocks/>
          </p:cNvCxnSpPr>
          <p:nvPr/>
        </p:nvCxnSpPr>
        <p:spPr>
          <a:xfrm flipV="1">
            <a:off x="8587486" y="7110328"/>
            <a:ext cx="1124910" cy="364182"/>
          </a:xfrm>
          <a:prstGeom prst="curvedConnector3">
            <a:avLst>
              <a:gd name="adj1" fmla="val 46613"/>
            </a:avLst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161;p18">
            <a:extLst>
              <a:ext uri="{FF2B5EF4-FFF2-40B4-BE49-F238E27FC236}">
                <a16:creationId xmlns:a16="http://schemas.microsoft.com/office/drawing/2014/main" id="{69AAFB39-75D6-4E69-3562-8FC8FC02EF31}"/>
              </a:ext>
            </a:extLst>
          </p:cNvPr>
          <p:cNvSpPr txBox="1"/>
          <p:nvPr/>
        </p:nvSpPr>
        <p:spPr>
          <a:xfrm>
            <a:off x="10386080" y="1375880"/>
            <a:ext cx="728662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6000" b="1" dirty="0">
                <a:solidFill>
                  <a:schemeClr val="tx1"/>
                </a:solidFill>
                <a:latin typeface="Jura"/>
                <a:ea typeface="Jura"/>
                <a:cs typeface="Jura"/>
                <a:sym typeface="Jura"/>
              </a:rPr>
              <a:t>Metodología</a:t>
            </a:r>
            <a:endParaRPr lang="es-CO" sz="400" dirty="0">
              <a:solidFill>
                <a:schemeClr val="tx1"/>
              </a:solidFill>
            </a:endParaRPr>
          </a:p>
        </p:txBody>
      </p:sp>
      <p:pic>
        <p:nvPicPr>
          <p:cNvPr id="27" name="Picture 18" descr="Black Holes - Black Hole Cam">
            <a:extLst>
              <a:ext uri="{FF2B5EF4-FFF2-40B4-BE49-F238E27FC236}">
                <a16:creationId xmlns:a16="http://schemas.microsoft.com/office/drawing/2014/main" id="{603A0BDB-6239-4989-AE93-281A50000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040" y="7562754"/>
            <a:ext cx="2253230" cy="126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The Appearance of a Black Hole's Shadow - AAS Nova">
            <a:extLst>
              <a:ext uri="{FF2B5EF4-FFF2-40B4-BE49-F238E27FC236}">
                <a16:creationId xmlns:a16="http://schemas.microsoft.com/office/drawing/2014/main" id="{D5D2AC21-81E7-2719-B9EA-9F64E57DF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1" t="2762" r="2300" b="53081"/>
          <a:stretch/>
        </p:blipFill>
        <p:spPr bwMode="auto">
          <a:xfrm>
            <a:off x="15582270" y="7620769"/>
            <a:ext cx="2705730" cy="12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23+ Thousand Black Hole Drawing Royalty-Free Images, Stock Photos &amp;  Pictures | Shutterstock">
            <a:extLst>
              <a:ext uri="{FF2B5EF4-FFF2-40B4-BE49-F238E27FC236}">
                <a16:creationId xmlns:a16="http://schemas.microsoft.com/office/drawing/2014/main" id="{8B61F060-9801-4B61-CB9C-7A6AEFF2F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121011"/>
              </a:clrFrom>
              <a:clrTo>
                <a:srgbClr val="12101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4" b="12381"/>
          <a:stretch/>
        </p:blipFill>
        <p:spPr bwMode="auto">
          <a:xfrm>
            <a:off x="10528300" y="7628479"/>
            <a:ext cx="2800740" cy="120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7166E63E-FE0F-AEE5-105C-9986C591C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2144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5">
          <a:extLst>
            <a:ext uri="{FF2B5EF4-FFF2-40B4-BE49-F238E27FC236}">
              <a16:creationId xmlns:a16="http://schemas.microsoft.com/office/drawing/2014/main" id="{38D2BCA3-EF68-7819-49F3-34BC05510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" name="Google Shape;276;p25">
            <a:extLst>
              <a:ext uri="{FF2B5EF4-FFF2-40B4-BE49-F238E27FC236}">
                <a16:creationId xmlns:a16="http://schemas.microsoft.com/office/drawing/2014/main" id="{33432418-3711-60F8-3966-30199713E113}"/>
              </a:ext>
            </a:extLst>
          </p:cNvPr>
          <p:cNvCxnSpPr/>
          <p:nvPr/>
        </p:nvCxnSpPr>
        <p:spPr>
          <a:xfrm>
            <a:off x="-268895" y="9069039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7" name="Google Shape;277;p25">
            <a:extLst>
              <a:ext uri="{FF2B5EF4-FFF2-40B4-BE49-F238E27FC236}">
                <a16:creationId xmlns:a16="http://schemas.microsoft.com/office/drawing/2014/main" id="{BD1D21EC-445A-45B5-C584-E273947BDC8C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24</a:t>
            </a:r>
            <a:endParaRPr lang="es-CO" sz="784" dirty="0"/>
          </a:p>
        </p:txBody>
      </p:sp>
      <p:sp>
        <p:nvSpPr>
          <p:cNvPr id="279" name="Google Shape;279;p25">
            <a:extLst>
              <a:ext uri="{FF2B5EF4-FFF2-40B4-BE49-F238E27FC236}">
                <a16:creationId xmlns:a16="http://schemas.microsoft.com/office/drawing/2014/main" id="{A55AF9D8-797A-F4A6-06B4-394DD79E192C}"/>
              </a:ext>
            </a:extLst>
          </p:cNvPr>
          <p:cNvSpPr txBox="1"/>
          <p:nvPr/>
        </p:nvSpPr>
        <p:spPr>
          <a:xfrm>
            <a:off x="939743" y="1299437"/>
            <a:ext cx="15962368" cy="134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8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CRONOGRAMA</a:t>
            </a:r>
            <a:endParaRPr lang="es-CO" sz="600" dirty="0"/>
          </a:p>
        </p:txBody>
      </p:sp>
      <p:grpSp>
        <p:nvGrpSpPr>
          <p:cNvPr id="290" name="Google Shape;290;p25">
            <a:extLst>
              <a:ext uri="{FF2B5EF4-FFF2-40B4-BE49-F238E27FC236}">
                <a16:creationId xmlns:a16="http://schemas.microsoft.com/office/drawing/2014/main" id="{AC0F64A1-C8AC-F503-28F7-8FACC18BF3DB}"/>
              </a:ext>
            </a:extLst>
          </p:cNvPr>
          <p:cNvGrpSpPr/>
          <p:nvPr/>
        </p:nvGrpSpPr>
        <p:grpSpPr>
          <a:xfrm>
            <a:off x="0" y="0"/>
            <a:ext cx="18318288" cy="1217960"/>
            <a:chOff x="0" y="0"/>
            <a:chExt cx="4824570" cy="151279"/>
          </a:xfrm>
        </p:grpSpPr>
        <p:sp>
          <p:nvSpPr>
            <p:cNvPr id="291" name="Google Shape;291;p25">
              <a:extLst>
                <a:ext uri="{FF2B5EF4-FFF2-40B4-BE49-F238E27FC236}">
                  <a16:creationId xmlns:a16="http://schemas.microsoft.com/office/drawing/2014/main" id="{44060417-B74E-684F-E419-7EDF81CD2F6E}"/>
                </a:ext>
              </a:extLst>
            </p:cNvPr>
            <p:cNvSpPr/>
            <p:nvPr/>
          </p:nvSpPr>
          <p:spPr>
            <a:xfrm>
              <a:off x="0" y="0"/>
              <a:ext cx="4824569" cy="151279"/>
            </a:xfrm>
            <a:custGeom>
              <a:avLst/>
              <a:gdLst/>
              <a:ahLst/>
              <a:cxnLst/>
              <a:rect l="l" t="t" r="r" b="b"/>
              <a:pathLst>
                <a:path w="4824569" h="151279" extrusionOk="0">
                  <a:moveTo>
                    <a:pt x="0" y="0"/>
                  </a:moveTo>
                  <a:lnTo>
                    <a:pt x="4824569" y="0"/>
                  </a:lnTo>
                  <a:lnTo>
                    <a:pt x="4824569" y="151279"/>
                  </a:lnTo>
                  <a:lnTo>
                    <a:pt x="0" y="15127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292" name="Google Shape;292;p25">
              <a:extLst>
                <a:ext uri="{FF2B5EF4-FFF2-40B4-BE49-F238E27FC236}">
                  <a16:creationId xmlns:a16="http://schemas.microsoft.com/office/drawing/2014/main" id="{57294A12-32B3-0271-1998-7D6BDDD083F9}"/>
                </a:ext>
              </a:extLst>
            </p:cNvPr>
            <p:cNvSpPr txBox="1"/>
            <p:nvPr/>
          </p:nvSpPr>
          <p:spPr>
            <a:xfrm>
              <a:off x="0" y="0"/>
              <a:ext cx="4824570" cy="151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2728A33C-40EC-574C-8170-DF88B31C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4" y="8935487"/>
            <a:ext cx="4108494" cy="148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Imagen de la pantalla de un celular con texto e imágenes&#10;&#10;El contenido generado por IA puede ser incorrecto.">
            <a:extLst>
              <a:ext uri="{FF2B5EF4-FFF2-40B4-BE49-F238E27FC236}">
                <a16:creationId xmlns:a16="http://schemas.microsoft.com/office/drawing/2014/main" id="{1A625648-6DEA-44C2-A539-DA484BE43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127" y="3577620"/>
            <a:ext cx="9541601" cy="3616429"/>
          </a:xfrm>
          <a:prstGeom prst="rect">
            <a:avLst/>
          </a:prstGeom>
          <a:ln w="28575">
            <a:solidFill>
              <a:srgbClr val="F28928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0ED097-675B-9F74-2249-82C60DB05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80" y="9181044"/>
            <a:ext cx="1059838" cy="9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528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75">
          <a:extLst>
            <a:ext uri="{FF2B5EF4-FFF2-40B4-BE49-F238E27FC236}">
              <a16:creationId xmlns:a16="http://schemas.microsoft.com/office/drawing/2014/main" id="{DABA9146-D0DB-59BB-1AE9-834751629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6" name="Google Shape;276;p25">
            <a:extLst>
              <a:ext uri="{FF2B5EF4-FFF2-40B4-BE49-F238E27FC236}">
                <a16:creationId xmlns:a16="http://schemas.microsoft.com/office/drawing/2014/main" id="{C382F4E3-241E-045E-906C-7CB6092C3F54}"/>
              </a:ext>
            </a:extLst>
          </p:cNvPr>
          <p:cNvCxnSpPr/>
          <p:nvPr/>
        </p:nvCxnSpPr>
        <p:spPr>
          <a:xfrm>
            <a:off x="-284037" y="8406888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9" name="Google Shape;279;p25">
            <a:extLst>
              <a:ext uri="{FF2B5EF4-FFF2-40B4-BE49-F238E27FC236}">
                <a16:creationId xmlns:a16="http://schemas.microsoft.com/office/drawing/2014/main" id="{A39FD745-0D43-1E27-09AC-8098D77DAB15}"/>
              </a:ext>
            </a:extLst>
          </p:cNvPr>
          <p:cNvSpPr txBox="1"/>
          <p:nvPr/>
        </p:nvSpPr>
        <p:spPr>
          <a:xfrm>
            <a:off x="1162816" y="3802812"/>
            <a:ext cx="15962368" cy="268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8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¡MUCHAS</a:t>
            </a:r>
          </a:p>
          <a:p>
            <a:pPr algn="ctr">
              <a:lnSpc>
                <a:spcPct val="98999"/>
              </a:lnSpc>
            </a:pPr>
            <a:r>
              <a:rPr lang="es-CO" sz="8800" b="1" dirty="0">
                <a:solidFill>
                  <a:srgbClr val="FFFEF4"/>
                </a:solidFill>
                <a:latin typeface="Jura"/>
                <a:ea typeface="Jura"/>
                <a:sym typeface="Jura"/>
              </a:rPr>
              <a:t>GRACIAS!</a:t>
            </a:r>
            <a:endParaRPr lang="es-CO" sz="600" dirty="0"/>
          </a:p>
        </p:txBody>
      </p:sp>
      <p:grpSp>
        <p:nvGrpSpPr>
          <p:cNvPr id="290" name="Google Shape;290;p25">
            <a:extLst>
              <a:ext uri="{FF2B5EF4-FFF2-40B4-BE49-F238E27FC236}">
                <a16:creationId xmlns:a16="http://schemas.microsoft.com/office/drawing/2014/main" id="{5CA8336A-E9C3-7A74-E822-FF63DF5BF0F2}"/>
              </a:ext>
            </a:extLst>
          </p:cNvPr>
          <p:cNvGrpSpPr/>
          <p:nvPr/>
        </p:nvGrpSpPr>
        <p:grpSpPr>
          <a:xfrm>
            <a:off x="0" y="-1"/>
            <a:ext cx="18318288" cy="1488525"/>
            <a:chOff x="0" y="0"/>
            <a:chExt cx="4824570" cy="151279"/>
          </a:xfrm>
        </p:grpSpPr>
        <p:sp>
          <p:nvSpPr>
            <p:cNvPr id="291" name="Google Shape;291;p25">
              <a:extLst>
                <a:ext uri="{FF2B5EF4-FFF2-40B4-BE49-F238E27FC236}">
                  <a16:creationId xmlns:a16="http://schemas.microsoft.com/office/drawing/2014/main" id="{9157BDC0-48A7-317E-15DE-D2B81A88807C}"/>
                </a:ext>
              </a:extLst>
            </p:cNvPr>
            <p:cNvSpPr/>
            <p:nvPr/>
          </p:nvSpPr>
          <p:spPr>
            <a:xfrm>
              <a:off x="0" y="0"/>
              <a:ext cx="4824569" cy="151279"/>
            </a:xfrm>
            <a:custGeom>
              <a:avLst/>
              <a:gdLst/>
              <a:ahLst/>
              <a:cxnLst/>
              <a:rect l="l" t="t" r="r" b="b"/>
              <a:pathLst>
                <a:path w="4824569" h="151279" extrusionOk="0">
                  <a:moveTo>
                    <a:pt x="0" y="0"/>
                  </a:moveTo>
                  <a:lnTo>
                    <a:pt x="4824569" y="0"/>
                  </a:lnTo>
                  <a:lnTo>
                    <a:pt x="4824569" y="151279"/>
                  </a:lnTo>
                  <a:lnTo>
                    <a:pt x="0" y="15127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292" name="Google Shape;292;p25">
              <a:extLst>
                <a:ext uri="{FF2B5EF4-FFF2-40B4-BE49-F238E27FC236}">
                  <a16:creationId xmlns:a16="http://schemas.microsoft.com/office/drawing/2014/main" id="{DEBD0B93-E796-39A2-9DDD-863D90A8A1A6}"/>
                </a:ext>
              </a:extLst>
            </p:cNvPr>
            <p:cNvSpPr txBox="1"/>
            <p:nvPr/>
          </p:nvSpPr>
          <p:spPr>
            <a:xfrm>
              <a:off x="0" y="0"/>
              <a:ext cx="4824570" cy="151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F0AEEC92-6D34-F7E9-10CF-D8D8C9E61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5" y="8529155"/>
            <a:ext cx="5230017" cy="1894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A2789F-ED44-0927-22FC-B02D767C4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02" y="889997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9827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1" name="Google Shape;171;p19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2" name="Google Shape;172;p19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1a</a:t>
            </a:r>
            <a:endParaRPr lang="es-CO" sz="784" dirty="0"/>
          </a:p>
        </p:txBody>
      </p:sp>
      <p:sp>
        <p:nvSpPr>
          <p:cNvPr id="174" name="Google Shape;174;p19"/>
          <p:cNvSpPr txBox="1"/>
          <p:nvPr/>
        </p:nvSpPr>
        <p:spPr>
          <a:xfrm>
            <a:off x="1028700" y="2574470"/>
            <a:ext cx="7568400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4524" lvl="1" indent="-302262" algn="just">
              <a:lnSpc>
                <a:spcPct val="115000"/>
              </a:lnSpc>
              <a:buClr>
                <a:srgbClr val="FFFFFF"/>
              </a:buClr>
              <a:buSzPts val="2800"/>
              <a:buFont typeface="Arial"/>
              <a:buChar char="•"/>
            </a:pP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(En construcción).</a:t>
            </a:r>
            <a:endParaRPr lang="es-CO" sz="784" dirty="0"/>
          </a:p>
        </p:txBody>
      </p:sp>
      <p:sp>
        <p:nvSpPr>
          <p:cNvPr id="175" name="Google Shape;175;p19"/>
          <p:cNvSpPr txBox="1"/>
          <p:nvPr/>
        </p:nvSpPr>
        <p:spPr>
          <a:xfrm>
            <a:off x="1028700" y="823847"/>
            <a:ext cx="16230600" cy="1066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9000"/>
              </a:lnSpc>
            </a:pPr>
            <a:r>
              <a:rPr lang="es-CO" sz="7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RESPALDO</a:t>
            </a:r>
            <a:endParaRPr lang="es-CO" sz="400" dirty="0"/>
          </a:p>
        </p:txBody>
      </p:sp>
      <p:pic>
        <p:nvPicPr>
          <p:cNvPr id="2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A5F7E406-8A10-E0C0-8427-200EB04D5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Gráfico&#10;&#10;El contenido generado por IA puede ser incorrecto.">
            <a:extLst>
              <a:ext uri="{FF2B5EF4-FFF2-40B4-BE49-F238E27FC236}">
                <a16:creationId xmlns:a16="http://schemas.microsoft.com/office/drawing/2014/main" id="{286C3081-38AB-78D5-F908-D450BD9A9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328" y="1094058"/>
            <a:ext cx="5578358" cy="345954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B1768ED-A622-95BD-396E-6FB233EB8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00" y="8991623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7" name="Google Shape;317;p27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8" name="Google Shape;318;p27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13</a:t>
            </a:r>
            <a:endParaRPr lang="es-CO" sz="784" dirty="0"/>
          </a:p>
        </p:txBody>
      </p:sp>
      <p:pic>
        <p:nvPicPr>
          <p:cNvPr id="320" name="Google Shape;32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79742" y="3022714"/>
            <a:ext cx="4244240" cy="424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1228" y="3022714"/>
            <a:ext cx="4244240" cy="424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2726" y="3022714"/>
            <a:ext cx="4244240" cy="424424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7"/>
          <p:cNvSpPr txBox="1"/>
          <p:nvPr/>
        </p:nvSpPr>
        <p:spPr>
          <a:xfrm>
            <a:off x="1407991" y="7260600"/>
            <a:ext cx="3113714" cy="803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14"/>
              </a:lnSpc>
            </a:pPr>
            <a:r>
              <a:rPr lang="es-CO" sz="3482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Comet 1</a:t>
            </a:r>
            <a:endParaRPr lang="es-CO" sz="784" dirty="0"/>
          </a:p>
        </p:txBody>
      </p:sp>
      <p:sp>
        <p:nvSpPr>
          <p:cNvPr id="324" name="Google Shape;324;p27"/>
          <p:cNvSpPr txBox="1"/>
          <p:nvPr/>
        </p:nvSpPr>
        <p:spPr>
          <a:xfrm>
            <a:off x="5526493" y="7260600"/>
            <a:ext cx="3113714" cy="803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14"/>
              </a:lnSpc>
            </a:pPr>
            <a:r>
              <a:rPr lang="es-CO" sz="3482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Comet 2</a:t>
            </a:r>
            <a:endParaRPr lang="es-CO" sz="784" dirty="0"/>
          </a:p>
        </p:txBody>
      </p:sp>
      <p:sp>
        <p:nvSpPr>
          <p:cNvPr id="325" name="Google Shape;325;p27"/>
          <p:cNvSpPr txBox="1"/>
          <p:nvPr/>
        </p:nvSpPr>
        <p:spPr>
          <a:xfrm>
            <a:off x="9645007" y="7260600"/>
            <a:ext cx="3113714" cy="803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14"/>
              </a:lnSpc>
            </a:pPr>
            <a:r>
              <a:rPr lang="es-CO" sz="3482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Meteor</a:t>
            </a:r>
            <a:r>
              <a:rPr lang="es-CO" sz="3482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1</a:t>
            </a:r>
            <a:endParaRPr lang="es-CO" sz="784" dirty="0"/>
          </a:p>
        </p:txBody>
      </p:sp>
      <p:pic>
        <p:nvPicPr>
          <p:cNvPr id="326" name="Google Shape;326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01034" y="3022714"/>
            <a:ext cx="4244240" cy="424424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7"/>
          <p:cNvSpPr txBox="1"/>
          <p:nvPr/>
        </p:nvSpPr>
        <p:spPr>
          <a:xfrm>
            <a:off x="13766299" y="7260600"/>
            <a:ext cx="3113714" cy="803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14"/>
              </a:lnSpc>
            </a:pPr>
            <a:r>
              <a:rPr lang="es-CO" sz="3482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Meteor</a:t>
            </a:r>
            <a:r>
              <a:rPr lang="es-CO" sz="3482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2</a:t>
            </a:r>
            <a:endParaRPr lang="es-CO" sz="784" dirty="0"/>
          </a:p>
        </p:txBody>
      </p:sp>
      <p:sp>
        <p:nvSpPr>
          <p:cNvPr id="328" name="Google Shape;328;p27"/>
          <p:cNvSpPr txBox="1"/>
          <p:nvPr/>
        </p:nvSpPr>
        <p:spPr>
          <a:xfrm>
            <a:off x="1354563" y="1098920"/>
            <a:ext cx="16233830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INFORMATIONAL CHART</a:t>
            </a:r>
            <a:endParaRPr lang="es-CO" sz="784" dirty="0"/>
          </a:p>
        </p:txBody>
      </p:sp>
      <p:sp>
        <p:nvSpPr>
          <p:cNvPr id="329" name="Google Shape;329;p27"/>
          <p:cNvSpPr txBox="1"/>
          <p:nvPr/>
        </p:nvSpPr>
        <p:spPr>
          <a:xfrm>
            <a:off x="1910859" y="4909665"/>
            <a:ext cx="2107978" cy="767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3"/>
              </a:lnSpc>
            </a:pPr>
            <a:r>
              <a:rPr lang="es-CO" sz="6232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41%</a:t>
            </a:r>
            <a:endParaRPr lang="es-CO" sz="784" dirty="0"/>
          </a:p>
        </p:txBody>
      </p:sp>
      <p:sp>
        <p:nvSpPr>
          <p:cNvPr id="330" name="Google Shape;330;p27"/>
          <p:cNvSpPr txBox="1"/>
          <p:nvPr/>
        </p:nvSpPr>
        <p:spPr>
          <a:xfrm>
            <a:off x="6029361" y="4909021"/>
            <a:ext cx="2107978" cy="767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3"/>
              </a:lnSpc>
            </a:pPr>
            <a:r>
              <a:rPr lang="es-CO" sz="6232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96%</a:t>
            </a:r>
            <a:endParaRPr lang="es-CO" sz="784" dirty="0"/>
          </a:p>
        </p:txBody>
      </p:sp>
      <p:sp>
        <p:nvSpPr>
          <p:cNvPr id="331" name="Google Shape;331;p27"/>
          <p:cNvSpPr txBox="1"/>
          <p:nvPr/>
        </p:nvSpPr>
        <p:spPr>
          <a:xfrm>
            <a:off x="10147183" y="4910357"/>
            <a:ext cx="2107978" cy="767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3"/>
              </a:lnSpc>
            </a:pPr>
            <a:r>
              <a:rPr lang="es-CO" sz="6232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76%</a:t>
            </a:r>
            <a:endParaRPr lang="es-CO" sz="784" dirty="0"/>
          </a:p>
        </p:txBody>
      </p:sp>
      <p:sp>
        <p:nvSpPr>
          <p:cNvPr id="332" name="Google Shape;332;p27"/>
          <p:cNvSpPr txBox="1"/>
          <p:nvPr/>
        </p:nvSpPr>
        <p:spPr>
          <a:xfrm>
            <a:off x="14269167" y="4910357"/>
            <a:ext cx="2107978" cy="767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3"/>
              </a:lnSpc>
            </a:pPr>
            <a:r>
              <a:rPr lang="es-CO" sz="6232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66%</a:t>
            </a:r>
            <a:endParaRPr lang="es-CO" sz="784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22433793-DEAA-2699-091B-A88EB5365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>
            <a:extLst>
              <a:ext uri="{FF2B5EF4-FFF2-40B4-BE49-F238E27FC236}">
                <a16:creationId xmlns:a16="http://schemas.microsoft.com/office/drawing/2014/main" id="{B0627EEA-9C0E-1365-D6E4-BFEE4B94165B}"/>
              </a:ext>
            </a:extLst>
          </p:cNvPr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>
              <a:extLst>
                <a:ext uri="{FF2B5EF4-FFF2-40B4-BE49-F238E27FC236}">
                  <a16:creationId xmlns:a16="http://schemas.microsoft.com/office/drawing/2014/main" id="{E68AA0C0-9CCA-E13F-97FB-B59F90999589}"/>
                </a:ext>
              </a:extLst>
            </p:cNvPr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>
              <a:extLst>
                <a:ext uri="{FF2B5EF4-FFF2-40B4-BE49-F238E27FC236}">
                  <a16:creationId xmlns:a16="http://schemas.microsoft.com/office/drawing/2014/main" id="{413B1F11-A13F-44AC-DD45-B154E7A2FE02}"/>
                </a:ext>
              </a:extLst>
            </p:cNvPr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6">
            <a:extLst>
              <a:ext uri="{FF2B5EF4-FFF2-40B4-BE49-F238E27FC236}">
                <a16:creationId xmlns:a16="http://schemas.microsoft.com/office/drawing/2014/main" id="{D81C5079-9873-E4B4-80B8-048B679E5CAE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02</a:t>
            </a:r>
            <a:endParaRPr lang="es-CO" sz="784" dirty="0"/>
          </a:p>
        </p:txBody>
      </p:sp>
      <p:pic>
        <p:nvPicPr>
          <p:cNvPr id="4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A7F4FD74-6EAE-B9CC-9E3D-EE9AF9F64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oogle Shape;134;p17">
            <a:extLst>
              <a:ext uri="{FF2B5EF4-FFF2-40B4-BE49-F238E27FC236}">
                <a16:creationId xmlns:a16="http://schemas.microsoft.com/office/drawing/2014/main" id="{5E3CDC50-94E0-D70B-777C-304C0E3059BA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29;p16">
            <a:extLst>
              <a:ext uri="{FF2B5EF4-FFF2-40B4-BE49-F238E27FC236}">
                <a16:creationId xmlns:a16="http://schemas.microsoft.com/office/drawing/2014/main" id="{D610D88B-5A85-2331-8FB4-B3E07C7B2B05}"/>
              </a:ext>
            </a:extLst>
          </p:cNvPr>
          <p:cNvSpPr txBox="1"/>
          <p:nvPr/>
        </p:nvSpPr>
        <p:spPr>
          <a:xfrm>
            <a:off x="1028700" y="840518"/>
            <a:ext cx="11826756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INTRODUCCIÓN</a:t>
            </a:r>
            <a:endParaRPr lang="es-CO" sz="10000" dirty="0"/>
          </a:p>
        </p:txBody>
      </p:sp>
      <p:pic>
        <p:nvPicPr>
          <p:cNvPr id="1046" name="Picture 22" descr="Newtonian contribution to perihelion precession of Mercury - Physics Stack  Exchange">
            <a:extLst>
              <a:ext uri="{FF2B5EF4-FFF2-40B4-BE49-F238E27FC236}">
                <a16:creationId xmlns:a16="http://schemas.microsoft.com/office/drawing/2014/main" id="{4A90B130-212E-4F26-26AD-81B613567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3017309"/>
            <a:ext cx="4602474" cy="33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96;p20">
            <a:extLst>
              <a:ext uri="{FF2B5EF4-FFF2-40B4-BE49-F238E27FC236}">
                <a16:creationId xmlns:a16="http://schemas.microsoft.com/office/drawing/2014/main" id="{A6E1F462-8A08-B111-5E1F-4BAA8C957495}"/>
              </a:ext>
            </a:extLst>
          </p:cNvPr>
          <p:cNvSpPr txBox="1"/>
          <p:nvPr/>
        </p:nvSpPr>
        <p:spPr>
          <a:xfrm>
            <a:off x="2010627" y="6436839"/>
            <a:ext cx="344634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Precesión del Perihelio de Mercurio</a:t>
            </a:r>
            <a:endParaRPr lang="es-CO" sz="700" dirty="0"/>
          </a:p>
        </p:txBody>
      </p:sp>
      <p:pic>
        <p:nvPicPr>
          <p:cNvPr id="1048" name="Picture 24" descr="Deflection of light due to the mass of the Sun. | Download Scientific  Diagram">
            <a:extLst>
              <a:ext uri="{FF2B5EF4-FFF2-40B4-BE49-F238E27FC236}">
                <a16:creationId xmlns:a16="http://schemas.microsoft.com/office/drawing/2014/main" id="{732DCF39-8E9C-54D4-0312-2F8FFB5F3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73" y="3478968"/>
            <a:ext cx="5300453" cy="237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196;p20">
            <a:extLst>
              <a:ext uri="{FF2B5EF4-FFF2-40B4-BE49-F238E27FC236}">
                <a16:creationId xmlns:a16="http://schemas.microsoft.com/office/drawing/2014/main" id="{E08FFC9D-E55F-D531-A3B6-AA60C6C9B6FC}"/>
              </a:ext>
            </a:extLst>
          </p:cNvPr>
          <p:cNvSpPr txBox="1"/>
          <p:nvPr/>
        </p:nvSpPr>
        <p:spPr>
          <a:xfrm>
            <a:off x="7420829" y="6436839"/>
            <a:ext cx="344634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Deflexión de la luz por el sol</a:t>
            </a:r>
            <a:endParaRPr lang="es-CO" sz="700" dirty="0"/>
          </a:p>
        </p:txBody>
      </p:sp>
      <p:pic>
        <p:nvPicPr>
          <p:cNvPr id="1050" name="Picture 26" descr="Gravitational redshift | Download Scientific Diagram">
            <a:extLst>
              <a:ext uri="{FF2B5EF4-FFF2-40B4-BE49-F238E27FC236}">
                <a16:creationId xmlns:a16="http://schemas.microsoft.com/office/drawing/2014/main" id="{E53BA5B0-4519-55D7-47D0-972C30377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190" y="3397029"/>
            <a:ext cx="4516250" cy="2539727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96;p20">
            <a:extLst>
              <a:ext uri="{FF2B5EF4-FFF2-40B4-BE49-F238E27FC236}">
                <a16:creationId xmlns:a16="http://schemas.microsoft.com/office/drawing/2014/main" id="{BB15D068-0323-EB11-DD24-E64D6E91457B}"/>
              </a:ext>
            </a:extLst>
          </p:cNvPr>
          <p:cNvSpPr txBox="1"/>
          <p:nvPr/>
        </p:nvSpPr>
        <p:spPr>
          <a:xfrm>
            <a:off x="12831031" y="6408996"/>
            <a:ext cx="3446340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28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Corrimiento al Rojo Gravitacional</a:t>
            </a:r>
            <a:endParaRPr lang="es-CO" sz="7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090DEEA-A80B-BADC-7E2B-520E61FC2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578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23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31" name="Google Shape;231;p23"/>
          <p:cNvGrpSpPr/>
          <p:nvPr/>
        </p:nvGrpSpPr>
        <p:grpSpPr>
          <a:xfrm>
            <a:off x="0" y="1"/>
            <a:ext cx="18288000" cy="441458"/>
            <a:chOff x="0" y="0"/>
            <a:chExt cx="4816593" cy="116269"/>
          </a:xfrm>
        </p:grpSpPr>
        <p:sp>
          <p:nvSpPr>
            <p:cNvPr id="232" name="Google Shape;232;p23"/>
            <p:cNvSpPr/>
            <p:nvPr/>
          </p:nvSpPr>
          <p:spPr>
            <a:xfrm>
              <a:off x="0" y="0"/>
              <a:ext cx="4816592" cy="116269"/>
            </a:xfrm>
            <a:custGeom>
              <a:avLst/>
              <a:gdLst/>
              <a:ahLst/>
              <a:cxnLst/>
              <a:rect l="l" t="t" r="r" b="b"/>
              <a:pathLst>
                <a:path w="4816592" h="116269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6269"/>
                  </a:lnTo>
                  <a:lnTo>
                    <a:pt x="0" y="11626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233" name="Google Shape;233;p23"/>
            <p:cNvSpPr txBox="1"/>
            <p:nvPr/>
          </p:nvSpPr>
          <p:spPr>
            <a:xfrm>
              <a:off x="0" y="0"/>
              <a:ext cx="4816593" cy="1162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23"/>
          <p:cNvSpPr/>
          <p:nvPr/>
        </p:nvSpPr>
        <p:spPr>
          <a:xfrm>
            <a:off x="10590082" y="3243880"/>
            <a:ext cx="1251888" cy="1181468"/>
          </a:xfrm>
          <a:custGeom>
            <a:avLst/>
            <a:gdLst/>
            <a:ahLst/>
            <a:cxnLst/>
            <a:rect l="l" t="t" r="r" b="b"/>
            <a:pathLst>
              <a:path w="1251887" h="1181468" extrusionOk="0">
                <a:moveTo>
                  <a:pt x="0" y="0"/>
                </a:moveTo>
                <a:lnTo>
                  <a:pt x="1251887" y="0"/>
                </a:lnTo>
                <a:lnTo>
                  <a:pt x="1251887" y="1181468"/>
                </a:lnTo>
                <a:lnTo>
                  <a:pt x="0" y="1181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s-CO" sz="784" dirty="0"/>
          </a:p>
        </p:txBody>
      </p:sp>
      <p:sp>
        <p:nvSpPr>
          <p:cNvPr id="235" name="Google Shape;235;p23"/>
          <p:cNvSpPr/>
          <p:nvPr/>
        </p:nvSpPr>
        <p:spPr>
          <a:xfrm>
            <a:off x="6243140" y="3243880"/>
            <a:ext cx="1348324" cy="1181468"/>
          </a:xfrm>
          <a:custGeom>
            <a:avLst/>
            <a:gdLst/>
            <a:ahLst/>
            <a:cxnLst/>
            <a:rect l="l" t="t" r="r" b="b"/>
            <a:pathLst>
              <a:path w="1348323" h="1181468" extrusionOk="0">
                <a:moveTo>
                  <a:pt x="0" y="0"/>
                </a:moveTo>
                <a:lnTo>
                  <a:pt x="1348323" y="0"/>
                </a:lnTo>
                <a:lnTo>
                  <a:pt x="1348323" y="1181468"/>
                </a:lnTo>
                <a:lnTo>
                  <a:pt x="0" y="1181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s-CO" sz="784" dirty="0"/>
          </a:p>
        </p:txBody>
      </p:sp>
      <p:sp>
        <p:nvSpPr>
          <p:cNvPr id="236" name="Google Shape;236;p23"/>
          <p:cNvSpPr/>
          <p:nvPr/>
        </p:nvSpPr>
        <p:spPr>
          <a:xfrm>
            <a:off x="14928448" y="3243880"/>
            <a:ext cx="1172608" cy="1181468"/>
          </a:xfrm>
          <a:custGeom>
            <a:avLst/>
            <a:gdLst/>
            <a:ahLst/>
            <a:cxnLst/>
            <a:rect l="l" t="t" r="r" b="b"/>
            <a:pathLst>
              <a:path w="1172607" h="1181468" extrusionOk="0">
                <a:moveTo>
                  <a:pt x="0" y="0"/>
                </a:moveTo>
                <a:lnTo>
                  <a:pt x="1172607" y="0"/>
                </a:lnTo>
                <a:lnTo>
                  <a:pt x="1172607" y="1181468"/>
                </a:lnTo>
                <a:lnTo>
                  <a:pt x="0" y="1181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s-CO" sz="784" dirty="0"/>
          </a:p>
        </p:txBody>
      </p:sp>
      <p:sp>
        <p:nvSpPr>
          <p:cNvPr id="237" name="Google Shape;237;p23"/>
          <p:cNvSpPr/>
          <p:nvPr/>
        </p:nvSpPr>
        <p:spPr>
          <a:xfrm>
            <a:off x="2123092" y="3243880"/>
            <a:ext cx="1181468" cy="1181468"/>
          </a:xfrm>
          <a:custGeom>
            <a:avLst/>
            <a:gdLst/>
            <a:ahLst/>
            <a:cxnLst/>
            <a:rect l="l" t="t" r="r" b="b"/>
            <a:pathLst>
              <a:path w="1181468" h="1181468" extrusionOk="0">
                <a:moveTo>
                  <a:pt x="0" y="0"/>
                </a:moveTo>
                <a:lnTo>
                  <a:pt x="1181469" y="0"/>
                </a:lnTo>
                <a:lnTo>
                  <a:pt x="1181469" y="1181468"/>
                </a:lnTo>
                <a:lnTo>
                  <a:pt x="0" y="1181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s-CO" sz="784" dirty="0"/>
          </a:p>
        </p:txBody>
      </p:sp>
      <p:sp>
        <p:nvSpPr>
          <p:cNvPr id="238" name="Google Shape;238;p23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06</a:t>
            </a:r>
            <a:endParaRPr lang="es-CO" sz="784" dirty="0"/>
          </a:p>
        </p:txBody>
      </p:sp>
      <p:sp>
        <p:nvSpPr>
          <p:cNvPr id="239" name="Google Shape;239;p23"/>
          <p:cNvSpPr txBox="1"/>
          <p:nvPr/>
        </p:nvSpPr>
        <p:spPr>
          <a:xfrm>
            <a:off x="1028700" y="9377732"/>
            <a:ext cx="81153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Science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Subject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Middle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School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: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Comets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&amp;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Meteors</a:t>
            </a:r>
            <a:endParaRPr lang="es-CO" sz="784" dirty="0"/>
          </a:p>
        </p:txBody>
      </p:sp>
      <p:sp>
        <p:nvSpPr>
          <p:cNvPr id="240" name="Google Shape;240;p23"/>
          <p:cNvSpPr txBox="1"/>
          <p:nvPr/>
        </p:nvSpPr>
        <p:spPr>
          <a:xfrm>
            <a:off x="1028700" y="1219201"/>
            <a:ext cx="16233900" cy="149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9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STRUCTURE OF A METEOR</a:t>
            </a:r>
            <a:endParaRPr lang="es-CO" sz="1200" dirty="0"/>
          </a:p>
        </p:txBody>
      </p:sp>
      <p:sp>
        <p:nvSpPr>
          <p:cNvPr id="241" name="Google Shape;241;p23"/>
          <p:cNvSpPr txBox="1"/>
          <p:nvPr/>
        </p:nvSpPr>
        <p:spPr>
          <a:xfrm>
            <a:off x="969278" y="5467893"/>
            <a:ext cx="3489000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adipiscing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elit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sed do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eiusmod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tempor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incididunt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labore et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magna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aliqua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1200" dirty="0"/>
          </a:p>
        </p:txBody>
      </p:sp>
      <p:sp>
        <p:nvSpPr>
          <p:cNvPr id="242" name="Google Shape;242;p23"/>
          <p:cNvSpPr txBox="1"/>
          <p:nvPr/>
        </p:nvSpPr>
        <p:spPr>
          <a:xfrm>
            <a:off x="969278" y="4769790"/>
            <a:ext cx="34891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STRUCTURE 1</a:t>
            </a:r>
            <a:endParaRPr lang="es-CO" sz="784" dirty="0"/>
          </a:p>
        </p:txBody>
      </p:sp>
      <p:sp>
        <p:nvSpPr>
          <p:cNvPr id="243" name="Google Shape;243;p23"/>
          <p:cNvSpPr txBox="1"/>
          <p:nvPr/>
        </p:nvSpPr>
        <p:spPr>
          <a:xfrm>
            <a:off x="5172752" y="5467893"/>
            <a:ext cx="3489000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adipiscing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elit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sed do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eiusmod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tempor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incididunt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labore et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magna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aliqua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1200" dirty="0"/>
          </a:p>
        </p:txBody>
      </p:sp>
      <p:sp>
        <p:nvSpPr>
          <p:cNvPr id="244" name="Google Shape;244;p23"/>
          <p:cNvSpPr txBox="1"/>
          <p:nvPr/>
        </p:nvSpPr>
        <p:spPr>
          <a:xfrm>
            <a:off x="5172752" y="4769790"/>
            <a:ext cx="34891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STRUCTURE 2</a:t>
            </a:r>
            <a:endParaRPr lang="es-CO" sz="784" dirty="0"/>
          </a:p>
        </p:txBody>
      </p:sp>
      <p:sp>
        <p:nvSpPr>
          <p:cNvPr id="245" name="Google Shape;245;p23"/>
          <p:cNvSpPr txBox="1"/>
          <p:nvPr/>
        </p:nvSpPr>
        <p:spPr>
          <a:xfrm>
            <a:off x="9471476" y="5467893"/>
            <a:ext cx="3489000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adipiscing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elit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sed do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eiusmod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tempor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incididunt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labore et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magna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aliqua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1200" dirty="0"/>
          </a:p>
        </p:txBody>
      </p:sp>
      <p:sp>
        <p:nvSpPr>
          <p:cNvPr id="246" name="Google Shape;246;p23"/>
          <p:cNvSpPr txBox="1"/>
          <p:nvPr/>
        </p:nvSpPr>
        <p:spPr>
          <a:xfrm>
            <a:off x="9471476" y="4769790"/>
            <a:ext cx="338398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STRUCTURE 3</a:t>
            </a:r>
            <a:endParaRPr lang="es-CO" sz="784" dirty="0"/>
          </a:p>
        </p:txBody>
      </p:sp>
      <p:sp>
        <p:nvSpPr>
          <p:cNvPr id="247" name="Google Shape;247;p23"/>
          <p:cNvSpPr txBox="1"/>
          <p:nvPr/>
        </p:nvSpPr>
        <p:spPr>
          <a:xfrm>
            <a:off x="13770200" y="5467893"/>
            <a:ext cx="3489000" cy="276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adipiscing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elit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sed do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eiusmod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tempor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incididunt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labore et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magna </a:t>
            </a:r>
            <a:r>
              <a:rPr lang="es-CO" sz="26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aliqua</a:t>
            </a:r>
            <a:r>
              <a:rPr lang="es-CO" sz="26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1200" dirty="0"/>
          </a:p>
        </p:txBody>
      </p:sp>
      <p:sp>
        <p:nvSpPr>
          <p:cNvPr id="248" name="Google Shape;248;p23"/>
          <p:cNvSpPr txBox="1"/>
          <p:nvPr/>
        </p:nvSpPr>
        <p:spPr>
          <a:xfrm>
            <a:off x="13770200" y="4769790"/>
            <a:ext cx="34891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STRUCTURE 4</a:t>
            </a:r>
            <a:endParaRPr lang="es-CO" sz="784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" name="Google Shape;205;p21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6" name="Google Shape;206;p21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07</a:t>
            </a:r>
            <a:endParaRPr lang="es-CO" sz="784" dirty="0"/>
          </a:p>
        </p:txBody>
      </p:sp>
      <p:sp>
        <p:nvSpPr>
          <p:cNvPr id="207" name="Google Shape;207;p21"/>
          <p:cNvSpPr txBox="1"/>
          <p:nvPr/>
        </p:nvSpPr>
        <p:spPr>
          <a:xfrm>
            <a:off x="1028700" y="9377732"/>
            <a:ext cx="81153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Science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Subject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Middle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School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: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Comets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&amp;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Meteors</a:t>
            </a:r>
            <a:endParaRPr lang="es-CO" sz="784" dirty="0"/>
          </a:p>
        </p:txBody>
      </p:sp>
      <p:sp>
        <p:nvSpPr>
          <p:cNvPr id="208" name="Google Shape;208;p21"/>
          <p:cNvSpPr txBox="1"/>
          <p:nvPr/>
        </p:nvSpPr>
        <p:spPr>
          <a:xfrm>
            <a:off x="8909692" y="3819481"/>
            <a:ext cx="8349600" cy="39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adipiscing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sed do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eiusmod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tempor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incididunt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labore et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magna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aliqua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 Ut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enim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ad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minim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veniam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quis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nostrud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exercitation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ullamco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laboris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nisi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aliquip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ex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ea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commodo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consequat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Duis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aute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irure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in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reprehenderit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in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voluptate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velit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esse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cillum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eu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fugiat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nulla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pariatur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Excepteur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occaecat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cupidatat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Excepteur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occaecat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cupidatat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  <p:sp>
        <p:nvSpPr>
          <p:cNvPr id="209" name="Google Shape;209;p21"/>
          <p:cNvSpPr txBox="1"/>
          <p:nvPr/>
        </p:nvSpPr>
        <p:spPr>
          <a:xfrm>
            <a:off x="1028700" y="861947"/>
            <a:ext cx="16230600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WHAT ARE</a:t>
            </a:r>
            <a:endParaRPr lang="es-CO" sz="784" dirty="0"/>
          </a:p>
          <a:p>
            <a:pPr algn="r">
              <a:lnSpc>
                <a:spcPct val="80000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METEORS?</a:t>
            </a:r>
            <a:endParaRPr lang="es-CO" sz="784" dirty="0"/>
          </a:p>
        </p:txBody>
      </p:sp>
      <p:grpSp>
        <p:nvGrpSpPr>
          <p:cNvPr id="210" name="Google Shape;210;p21"/>
          <p:cNvGrpSpPr/>
          <p:nvPr/>
        </p:nvGrpSpPr>
        <p:grpSpPr>
          <a:xfrm rot="10800000">
            <a:off x="-70" y="-23"/>
            <a:ext cx="10485306" cy="3105128"/>
            <a:chOff x="0" y="0"/>
            <a:chExt cx="2761544" cy="817806"/>
          </a:xfrm>
        </p:grpSpPr>
        <p:sp>
          <p:nvSpPr>
            <p:cNvPr id="211" name="Google Shape;211;p21"/>
            <p:cNvSpPr/>
            <p:nvPr/>
          </p:nvSpPr>
          <p:spPr>
            <a:xfrm>
              <a:off x="0" y="0"/>
              <a:ext cx="2761544" cy="817806"/>
            </a:xfrm>
            <a:custGeom>
              <a:avLst/>
              <a:gdLst/>
              <a:ahLst/>
              <a:cxnLst/>
              <a:rect l="l" t="t" r="r" b="b"/>
              <a:pathLst>
                <a:path w="2761544" h="817806" extrusionOk="0">
                  <a:moveTo>
                    <a:pt x="0" y="0"/>
                  </a:moveTo>
                  <a:lnTo>
                    <a:pt x="2761544" y="0"/>
                  </a:lnTo>
                  <a:lnTo>
                    <a:pt x="2761544" y="817806"/>
                  </a:lnTo>
                  <a:lnTo>
                    <a:pt x="0" y="817806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212" name="Google Shape;212;p21"/>
            <p:cNvSpPr txBox="1"/>
            <p:nvPr/>
          </p:nvSpPr>
          <p:spPr>
            <a:xfrm>
              <a:off x="0" y="0"/>
              <a:ext cx="2761544" cy="8178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3" name="Google Shape;2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1028727"/>
            <a:ext cx="6855876" cy="782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67"/>
            <a:ext cx="18288000" cy="102780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9" name="Google Shape;219;p22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0" name="Google Shape;220;p22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08</a:t>
            </a:r>
            <a:endParaRPr lang="es-CO" sz="784" dirty="0"/>
          </a:p>
        </p:txBody>
      </p:sp>
      <p:sp>
        <p:nvSpPr>
          <p:cNvPr id="221" name="Google Shape;221;p22"/>
          <p:cNvSpPr txBox="1"/>
          <p:nvPr/>
        </p:nvSpPr>
        <p:spPr>
          <a:xfrm>
            <a:off x="1028700" y="9377732"/>
            <a:ext cx="81153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Science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Subject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Middle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School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: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Comets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&amp;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Meteors</a:t>
            </a:r>
            <a:endParaRPr lang="es-CO" sz="784" dirty="0"/>
          </a:p>
        </p:txBody>
      </p:sp>
      <p:sp>
        <p:nvSpPr>
          <p:cNvPr id="222" name="Google Shape;222;p22"/>
          <p:cNvSpPr txBox="1"/>
          <p:nvPr/>
        </p:nvSpPr>
        <p:spPr>
          <a:xfrm>
            <a:off x="9690988" y="2568374"/>
            <a:ext cx="7568400" cy="148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4524" lvl="1" indent="-302262" algn="just">
              <a:lnSpc>
                <a:spcPct val="115000"/>
              </a:lnSpc>
              <a:buClr>
                <a:srgbClr val="FFFFFF"/>
              </a:buClr>
              <a:buSzPts val="2800"/>
              <a:buFont typeface="Arial"/>
              <a:buChar char="•"/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adipiscing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sed do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eiusmod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tempor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incididunt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labore et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magna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aliqua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  <p:sp>
        <p:nvSpPr>
          <p:cNvPr id="223" name="Google Shape;223;p22"/>
          <p:cNvSpPr txBox="1"/>
          <p:nvPr/>
        </p:nvSpPr>
        <p:spPr>
          <a:xfrm>
            <a:off x="1028700" y="823847"/>
            <a:ext cx="16230600" cy="2071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9000"/>
              </a:lnSpc>
            </a:pPr>
            <a:r>
              <a:rPr lang="es-CO" sz="68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METEORS: IMPORTANCE OF ITS STUDY</a:t>
            </a:r>
            <a:endParaRPr lang="es-CO" sz="300" dirty="0"/>
          </a:p>
        </p:txBody>
      </p:sp>
      <p:sp>
        <p:nvSpPr>
          <p:cNvPr id="224" name="Google Shape;224;p22"/>
          <p:cNvSpPr txBox="1"/>
          <p:nvPr/>
        </p:nvSpPr>
        <p:spPr>
          <a:xfrm>
            <a:off x="9690988" y="4538142"/>
            <a:ext cx="7568400" cy="148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4524" lvl="1" indent="-302262" algn="just">
              <a:lnSpc>
                <a:spcPct val="115000"/>
              </a:lnSpc>
              <a:buClr>
                <a:srgbClr val="FFFFFF"/>
              </a:buClr>
              <a:buSzPts val="2800"/>
              <a:buFont typeface="Arial"/>
              <a:buChar char="•"/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adipiscing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sed do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eiusmod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tempor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incididunt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labore et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magna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aliqua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  <p:sp>
        <p:nvSpPr>
          <p:cNvPr id="225" name="Google Shape;225;p22"/>
          <p:cNvSpPr txBox="1"/>
          <p:nvPr/>
        </p:nvSpPr>
        <p:spPr>
          <a:xfrm>
            <a:off x="9690988" y="6507912"/>
            <a:ext cx="7568400" cy="148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4524" lvl="1" indent="-302262" algn="just">
              <a:lnSpc>
                <a:spcPct val="115000"/>
              </a:lnSpc>
              <a:buClr>
                <a:srgbClr val="FFFFFF"/>
              </a:buClr>
              <a:buSzPts val="2800"/>
              <a:buFont typeface="Arial"/>
              <a:buChar char="•"/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adipiscing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sed do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eiusmod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tempor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incididunt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labore et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magna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aliqua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3" name="Google Shape;253;p24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4" name="Google Shape;254;p24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10</a:t>
            </a:r>
            <a:endParaRPr lang="es-CO" sz="784" dirty="0"/>
          </a:p>
        </p:txBody>
      </p:sp>
      <p:sp>
        <p:nvSpPr>
          <p:cNvPr id="255" name="Google Shape;255;p24"/>
          <p:cNvSpPr txBox="1"/>
          <p:nvPr/>
        </p:nvSpPr>
        <p:spPr>
          <a:xfrm>
            <a:off x="1028700" y="9377732"/>
            <a:ext cx="81153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Science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Subject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Middle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School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: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Comets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&amp;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Meteors</a:t>
            </a:r>
            <a:endParaRPr lang="es-CO" sz="784" dirty="0"/>
          </a:p>
        </p:txBody>
      </p:sp>
      <p:sp>
        <p:nvSpPr>
          <p:cNvPr id="256" name="Google Shape;256;p24"/>
          <p:cNvSpPr txBox="1"/>
          <p:nvPr/>
        </p:nvSpPr>
        <p:spPr>
          <a:xfrm>
            <a:off x="1028700" y="4314826"/>
            <a:ext cx="3489000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  <p:sp>
        <p:nvSpPr>
          <p:cNvPr id="257" name="Google Shape;257;p24"/>
          <p:cNvSpPr txBox="1"/>
          <p:nvPr/>
        </p:nvSpPr>
        <p:spPr>
          <a:xfrm>
            <a:off x="1028700" y="3228976"/>
            <a:ext cx="304650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HAILEY’S</a:t>
            </a:r>
            <a:endParaRPr lang="es-CO" sz="784" dirty="0"/>
          </a:p>
          <a:p>
            <a:pPr>
              <a:lnSpc>
                <a:spcPct val="115000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</a:t>
            </a:r>
            <a:endParaRPr lang="es-CO" sz="784" dirty="0"/>
          </a:p>
        </p:txBody>
      </p:sp>
      <p:sp>
        <p:nvSpPr>
          <p:cNvPr id="258" name="Google Shape;258;p24"/>
          <p:cNvSpPr txBox="1"/>
          <p:nvPr/>
        </p:nvSpPr>
        <p:spPr>
          <a:xfrm>
            <a:off x="5232504" y="3228976"/>
            <a:ext cx="348900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 HALE-</a:t>
            </a:r>
            <a:endParaRPr lang="es-CO" sz="784" dirty="0"/>
          </a:p>
          <a:p>
            <a:pPr>
              <a:lnSpc>
                <a:spcPct val="115000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BOPP</a:t>
            </a:r>
            <a:endParaRPr lang="es-CO" sz="784" dirty="0"/>
          </a:p>
        </p:txBody>
      </p:sp>
      <p:sp>
        <p:nvSpPr>
          <p:cNvPr id="259" name="Google Shape;259;p24"/>
          <p:cNvSpPr txBox="1"/>
          <p:nvPr/>
        </p:nvSpPr>
        <p:spPr>
          <a:xfrm>
            <a:off x="9879040" y="3228976"/>
            <a:ext cx="304650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 HYAKUTAKE</a:t>
            </a:r>
            <a:endParaRPr lang="es-CO" sz="784" dirty="0"/>
          </a:p>
        </p:txBody>
      </p:sp>
      <p:sp>
        <p:nvSpPr>
          <p:cNvPr id="260" name="Google Shape;260;p24"/>
          <p:cNvSpPr txBox="1"/>
          <p:nvPr/>
        </p:nvSpPr>
        <p:spPr>
          <a:xfrm>
            <a:off x="5252300" y="4314826"/>
            <a:ext cx="3489000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  <p:sp>
        <p:nvSpPr>
          <p:cNvPr id="261" name="Google Shape;261;p24"/>
          <p:cNvSpPr txBox="1"/>
          <p:nvPr/>
        </p:nvSpPr>
        <p:spPr>
          <a:xfrm>
            <a:off x="9879040" y="4314826"/>
            <a:ext cx="3489000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  <p:sp>
        <p:nvSpPr>
          <p:cNvPr id="262" name="Google Shape;262;p24"/>
          <p:cNvSpPr txBox="1"/>
          <p:nvPr/>
        </p:nvSpPr>
        <p:spPr>
          <a:xfrm>
            <a:off x="1028700" y="6915150"/>
            <a:ext cx="3489000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  <p:sp>
        <p:nvSpPr>
          <p:cNvPr id="263" name="Google Shape;263;p24"/>
          <p:cNvSpPr txBox="1"/>
          <p:nvPr/>
        </p:nvSpPr>
        <p:spPr>
          <a:xfrm>
            <a:off x="1028700" y="5829300"/>
            <a:ext cx="304650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 MCNAUGHT</a:t>
            </a:r>
            <a:endParaRPr lang="es-CO" sz="784" dirty="0"/>
          </a:p>
        </p:txBody>
      </p:sp>
      <p:sp>
        <p:nvSpPr>
          <p:cNvPr id="264" name="Google Shape;264;p24"/>
          <p:cNvSpPr txBox="1"/>
          <p:nvPr/>
        </p:nvSpPr>
        <p:spPr>
          <a:xfrm>
            <a:off x="5232504" y="5829300"/>
            <a:ext cx="348900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</a:t>
            </a:r>
            <a:endParaRPr lang="es-CO" sz="784" dirty="0"/>
          </a:p>
          <a:p>
            <a:pPr>
              <a:lnSpc>
                <a:spcPct val="115000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SHOEMAKER</a:t>
            </a:r>
            <a:endParaRPr lang="es-CO" sz="784" dirty="0"/>
          </a:p>
        </p:txBody>
      </p:sp>
      <p:sp>
        <p:nvSpPr>
          <p:cNvPr id="265" name="Google Shape;265;p24"/>
          <p:cNvSpPr txBox="1"/>
          <p:nvPr/>
        </p:nvSpPr>
        <p:spPr>
          <a:xfrm>
            <a:off x="9879040" y="5829301"/>
            <a:ext cx="304650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</a:t>
            </a:r>
            <a:endParaRPr lang="es-CO" sz="784" dirty="0"/>
          </a:p>
          <a:p>
            <a:pPr>
              <a:lnSpc>
                <a:spcPct val="115000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DONATI</a:t>
            </a:r>
            <a:endParaRPr lang="es-CO" sz="784" dirty="0"/>
          </a:p>
        </p:txBody>
      </p:sp>
      <p:sp>
        <p:nvSpPr>
          <p:cNvPr id="266" name="Google Shape;266;p24"/>
          <p:cNvSpPr txBox="1"/>
          <p:nvPr/>
        </p:nvSpPr>
        <p:spPr>
          <a:xfrm>
            <a:off x="5252300" y="6915150"/>
            <a:ext cx="3489000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  <p:sp>
        <p:nvSpPr>
          <p:cNvPr id="267" name="Google Shape;267;p24"/>
          <p:cNvSpPr txBox="1"/>
          <p:nvPr/>
        </p:nvSpPr>
        <p:spPr>
          <a:xfrm>
            <a:off x="9879040" y="6915150"/>
            <a:ext cx="3489000" cy="99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  <p:grpSp>
        <p:nvGrpSpPr>
          <p:cNvPr id="268" name="Google Shape;268;p24"/>
          <p:cNvGrpSpPr/>
          <p:nvPr/>
        </p:nvGrpSpPr>
        <p:grpSpPr>
          <a:xfrm>
            <a:off x="15057379" y="-9523"/>
            <a:ext cx="3230622" cy="8858990"/>
            <a:chOff x="0" y="0"/>
            <a:chExt cx="850863" cy="2333232"/>
          </a:xfrm>
        </p:grpSpPr>
        <p:sp>
          <p:nvSpPr>
            <p:cNvPr id="269" name="Google Shape;269;p24"/>
            <p:cNvSpPr/>
            <p:nvPr/>
          </p:nvSpPr>
          <p:spPr>
            <a:xfrm>
              <a:off x="0" y="0"/>
              <a:ext cx="850863" cy="2333232"/>
            </a:xfrm>
            <a:custGeom>
              <a:avLst/>
              <a:gdLst/>
              <a:ahLst/>
              <a:cxnLst/>
              <a:rect l="l" t="t" r="r" b="b"/>
              <a:pathLst>
                <a:path w="850863" h="2333232" extrusionOk="0">
                  <a:moveTo>
                    <a:pt x="0" y="0"/>
                  </a:moveTo>
                  <a:lnTo>
                    <a:pt x="850863" y="0"/>
                  </a:lnTo>
                  <a:lnTo>
                    <a:pt x="850863" y="2333232"/>
                  </a:lnTo>
                  <a:lnTo>
                    <a:pt x="0" y="233323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270" name="Google Shape;270;p24"/>
            <p:cNvSpPr txBox="1"/>
            <p:nvPr/>
          </p:nvSpPr>
          <p:spPr>
            <a:xfrm>
              <a:off x="0" y="0"/>
              <a:ext cx="850863" cy="23332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p24"/>
          <p:cNvSpPr txBox="1"/>
          <p:nvPr/>
        </p:nvSpPr>
        <p:spPr>
          <a:xfrm>
            <a:off x="1028700" y="1181100"/>
            <a:ext cx="16233900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9000"/>
              </a:lnSpc>
            </a:pPr>
            <a:r>
              <a:rPr lang="es-CO" sz="8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FAMOUS COMETS IN HISTORY</a:t>
            </a:r>
            <a:endParaRPr lang="es-CO" sz="784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7" name="Google Shape;297;p26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8" name="Google Shape;298;p26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12</a:t>
            </a:r>
            <a:endParaRPr lang="es-CO" sz="784" dirty="0"/>
          </a:p>
        </p:txBody>
      </p:sp>
      <p:sp>
        <p:nvSpPr>
          <p:cNvPr id="299" name="Google Shape;299;p26"/>
          <p:cNvSpPr txBox="1"/>
          <p:nvPr/>
        </p:nvSpPr>
        <p:spPr>
          <a:xfrm>
            <a:off x="1028700" y="9377732"/>
            <a:ext cx="81153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Science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Subject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Middle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School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: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Comets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&amp;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Meteors</a:t>
            </a:r>
            <a:endParaRPr lang="es-CO" sz="784" dirty="0"/>
          </a:p>
        </p:txBody>
      </p:sp>
      <p:sp>
        <p:nvSpPr>
          <p:cNvPr id="300" name="Google Shape;300;p26"/>
          <p:cNvSpPr txBox="1"/>
          <p:nvPr/>
        </p:nvSpPr>
        <p:spPr>
          <a:xfrm>
            <a:off x="2623005" y="1600200"/>
            <a:ext cx="13011706" cy="1898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79998"/>
              </a:lnSpc>
            </a:pPr>
            <a:r>
              <a:rPr lang="es-CO" sz="15420" b="1" dirty="0">
                <a:solidFill>
                  <a:srgbClr val="FFFFFF"/>
                </a:solidFill>
                <a:latin typeface="Jura"/>
                <a:ea typeface="Jura"/>
                <a:cs typeface="Jura"/>
                <a:sym typeface="Jura"/>
              </a:rPr>
              <a:t>123,456,789</a:t>
            </a:r>
            <a:endParaRPr lang="es-CO" sz="784" dirty="0"/>
          </a:p>
        </p:txBody>
      </p:sp>
      <p:sp>
        <p:nvSpPr>
          <p:cNvPr id="301" name="Google Shape;301;p26"/>
          <p:cNvSpPr txBox="1"/>
          <p:nvPr/>
        </p:nvSpPr>
        <p:spPr>
          <a:xfrm>
            <a:off x="6085772" y="3441225"/>
            <a:ext cx="6086100" cy="790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43"/>
              </a:lnSpc>
            </a:pPr>
            <a:r>
              <a:rPr lang="es-CO" sz="3426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Add</a:t>
            </a:r>
            <a:r>
              <a:rPr lang="es-CO" sz="3426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3426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description</a:t>
            </a:r>
            <a:r>
              <a:rPr lang="es-CO" sz="3426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3426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here</a:t>
            </a:r>
            <a:endParaRPr lang="es-CO" sz="784" dirty="0"/>
          </a:p>
        </p:txBody>
      </p:sp>
      <p:sp>
        <p:nvSpPr>
          <p:cNvPr id="302" name="Google Shape;302;p26"/>
          <p:cNvSpPr txBox="1"/>
          <p:nvPr/>
        </p:nvSpPr>
        <p:spPr>
          <a:xfrm>
            <a:off x="1028701" y="6275602"/>
            <a:ext cx="405765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6500" dirty="0">
                <a:solidFill>
                  <a:srgbClr val="FFFFFF"/>
                </a:solidFill>
                <a:latin typeface="Jura"/>
                <a:ea typeface="Jura"/>
                <a:cs typeface="Jura"/>
                <a:sym typeface="Jura"/>
              </a:rPr>
              <a:t>435,987</a:t>
            </a:r>
            <a:endParaRPr lang="es-CO" sz="784" dirty="0"/>
          </a:p>
        </p:txBody>
      </p:sp>
      <p:sp>
        <p:nvSpPr>
          <p:cNvPr id="303" name="Google Shape;303;p26"/>
          <p:cNvSpPr txBox="1"/>
          <p:nvPr/>
        </p:nvSpPr>
        <p:spPr>
          <a:xfrm>
            <a:off x="1028700" y="7126292"/>
            <a:ext cx="4057800" cy="52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21"/>
              </a:lnSpc>
            </a:pP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Add</a:t>
            </a:r>
            <a:r>
              <a:rPr lang="es-CO" sz="2286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description</a:t>
            </a:r>
            <a:r>
              <a:rPr lang="es-CO" sz="2286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here</a:t>
            </a:r>
            <a:endParaRPr lang="es-CO" sz="784" dirty="0"/>
          </a:p>
        </p:txBody>
      </p:sp>
      <p:sp>
        <p:nvSpPr>
          <p:cNvPr id="304" name="Google Shape;304;p26"/>
          <p:cNvSpPr txBox="1"/>
          <p:nvPr/>
        </p:nvSpPr>
        <p:spPr>
          <a:xfrm>
            <a:off x="5086351" y="6279828"/>
            <a:ext cx="405765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6500" dirty="0">
                <a:solidFill>
                  <a:srgbClr val="FFFFFF"/>
                </a:solidFill>
                <a:latin typeface="Jura"/>
                <a:ea typeface="Jura"/>
                <a:cs typeface="Jura"/>
                <a:sym typeface="Jura"/>
              </a:rPr>
              <a:t>268,315</a:t>
            </a:r>
            <a:endParaRPr lang="es-CO" sz="784" dirty="0"/>
          </a:p>
        </p:txBody>
      </p:sp>
      <p:sp>
        <p:nvSpPr>
          <p:cNvPr id="305" name="Google Shape;305;p26"/>
          <p:cNvSpPr txBox="1"/>
          <p:nvPr/>
        </p:nvSpPr>
        <p:spPr>
          <a:xfrm>
            <a:off x="5086350" y="7130518"/>
            <a:ext cx="4057800" cy="52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21"/>
              </a:lnSpc>
            </a:pP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Add</a:t>
            </a:r>
            <a:r>
              <a:rPr lang="es-CO" sz="2286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description</a:t>
            </a:r>
            <a:r>
              <a:rPr lang="es-CO" sz="2286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here</a:t>
            </a:r>
            <a:endParaRPr lang="es-CO" sz="784" dirty="0"/>
          </a:p>
        </p:txBody>
      </p:sp>
      <p:sp>
        <p:nvSpPr>
          <p:cNvPr id="306" name="Google Shape;306;p26"/>
          <p:cNvSpPr txBox="1"/>
          <p:nvPr/>
        </p:nvSpPr>
        <p:spPr>
          <a:xfrm>
            <a:off x="9144001" y="6279828"/>
            <a:ext cx="405765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6500" dirty="0">
                <a:solidFill>
                  <a:srgbClr val="FFFFFF"/>
                </a:solidFill>
                <a:latin typeface="Jura"/>
                <a:ea typeface="Jura"/>
                <a:cs typeface="Jura"/>
                <a:sym typeface="Jura"/>
              </a:rPr>
              <a:t>590,328</a:t>
            </a:r>
            <a:endParaRPr lang="es-CO" sz="784" dirty="0"/>
          </a:p>
        </p:txBody>
      </p:sp>
      <p:sp>
        <p:nvSpPr>
          <p:cNvPr id="307" name="Google Shape;307;p26"/>
          <p:cNvSpPr txBox="1"/>
          <p:nvPr/>
        </p:nvSpPr>
        <p:spPr>
          <a:xfrm>
            <a:off x="9144000" y="7130518"/>
            <a:ext cx="4057800" cy="52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21"/>
              </a:lnSpc>
            </a:pP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Add</a:t>
            </a:r>
            <a:r>
              <a:rPr lang="es-CO" sz="2286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description</a:t>
            </a:r>
            <a:r>
              <a:rPr lang="es-CO" sz="2286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here</a:t>
            </a:r>
            <a:endParaRPr lang="es-CO" sz="784" dirty="0"/>
          </a:p>
        </p:txBody>
      </p:sp>
      <p:sp>
        <p:nvSpPr>
          <p:cNvPr id="308" name="Google Shape;308;p26"/>
          <p:cNvSpPr txBox="1"/>
          <p:nvPr/>
        </p:nvSpPr>
        <p:spPr>
          <a:xfrm>
            <a:off x="13201651" y="6279828"/>
            <a:ext cx="4057650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CO" sz="6500" dirty="0">
                <a:solidFill>
                  <a:srgbClr val="FFFFFF"/>
                </a:solidFill>
                <a:latin typeface="Jura"/>
                <a:ea typeface="Jura"/>
                <a:cs typeface="Jura"/>
                <a:sym typeface="Jura"/>
              </a:rPr>
              <a:t>812,346</a:t>
            </a:r>
            <a:endParaRPr lang="es-CO" sz="784" dirty="0"/>
          </a:p>
        </p:txBody>
      </p:sp>
      <p:sp>
        <p:nvSpPr>
          <p:cNvPr id="309" name="Google Shape;309;p26"/>
          <p:cNvSpPr txBox="1"/>
          <p:nvPr/>
        </p:nvSpPr>
        <p:spPr>
          <a:xfrm>
            <a:off x="13201650" y="7130518"/>
            <a:ext cx="4057800" cy="527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21"/>
              </a:lnSpc>
            </a:pP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Add</a:t>
            </a:r>
            <a:r>
              <a:rPr lang="es-CO" sz="2286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description</a:t>
            </a:r>
            <a:r>
              <a:rPr lang="es-CO" sz="2286" dirty="0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 </a:t>
            </a:r>
            <a:r>
              <a:rPr lang="es-CO" sz="2286" dirty="0" err="1">
                <a:solidFill>
                  <a:srgbClr val="FFFFFF"/>
                </a:solidFill>
                <a:latin typeface="Chakra Petch"/>
                <a:ea typeface="Chakra Petch"/>
                <a:cs typeface="Chakra Petch"/>
                <a:sym typeface="Chakra Petch"/>
              </a:rPr>
              <a:t>here</a:t>
            </a:r>
            <a:endParaRPr lang="es-CO" sz="784" dirty="0"/>
          </a:p>
        </p:txBody>
      </p:sp>
      <p:grpSp>
        <p:nvGrpSpPr>
          <p:cNvPr id="310" name="Google Shape;310;p26"/>
          <p:cNvGrpSpPr/>
          <p:nvPr/>
        </p:nvGrpSpPr>
        <p:grpSpPr>
          <a:xfrm>
            <a:off x="-30287" y="5038725"/>
            <a:ext cx="18318287" cy="209550"/>
            <a:chOff x="0" y="0"/>
            <a:chExt cx="4824570" cy="55190"/>
          </a:xfrm>
        </p:grpSpPr>
        <p:sp>
          <p:nvSpPr>
            <p:cNvPr id="311" name="Google Shape;311;p26"/>
            <p:cNvSpPr/>
            <p:nvPr/>
          </p:nvSpPr>
          <p:spPr>
            <a:xfrm>
              <a:off x="0" y="0"/>
              <a:ext cx="4824569" cy="55190"/>
            </a:xfrm>
            <a:custGeom>
              <a:avLst/>
              <a:gdLst/>
              <a:ahLst/>
              <a:cxnLst/>
              <a:rect l="l" t="t" r="r" b="b"/>
              <a:pathLst>
                <a:path w="4824569" h="55190" extrusionOk="0">
                  <a:moveTo>
                    <a:pt x="0" y="0"/>
                  </a:moveTo>
                  <a:lnTo>
                    <a:pt x="4824569" y="0"/>
                  </a:lnTo>
                  <a:lnTo>
                    <a:pt x="4824569" y="55190"/>
                  </a:lnTo>
                  <a:lnTo>
                    <a:pt x="0" y="5519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312" name="Google Shape;312;p26"/>
            <p:cNvSpPr txBox="1"/>
            <p:nvPr/>
          </p:nvSpPr>
          <p:spPr>
            <a:xfrm>
              <a:off x="0" y="0"/>
              <a:ext cx="4824570" cy="551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-12250"/>
            <a:ext cx="7037274" cy="88664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8" name="Google Shape;338;p28"/>
          <p:cNvGrpSpPr/>
          <p:nvPr/>
        </p:nvGrpSpPr>
        <p:grpSpPr>
          <a:xfrm>
            <a:off x="15057379" y="-9524"/>
            <a:ext cx="3230622" cy="8863752"/>
            <a:chOff x="0" y="0"/>
            <a:chExt cx="850863" cy="2334486"/>
          </a:xfrm>
        </p:grpSpPr>
        <p:sp>
          <p:nvSpPr>
            <p:cNvPr id="339" name="Google Shape;339;p28"/>
            <p:cNvSpPr/>
            <p:nvPr/>
          </p:nvSpPr>
          <p:spPr>
            <a:xfrm>
              <a:off x="0" y="0"/>
              <a:ext cx="850863" cy="2334486"/>
            </a:xfrm>
            <a:custGeom>
              <a:avLst/>
              <a:gdLst/>
              <a:ahLst/>
              <a:cxnLst/>
              <a:rect l="l" t="t" r="r" b="b"/>
              <a:pathLst>
                <a:path w="850863" h="2334486" extrusionOk="0">
                  <a:moveTo>
                    <a:pt x="0" y="0"/>
                  </a:moveTo>
                  <a:lnTo>
                    <a:pt x="850863" y="0"/>
                  </a:lnTo>
                  <a:lnTo>
                    <a:pt x="850863" y="2334486"/>
                  </a:lnTo>
                  <a:lnTo>
                    <a:pt x="0" y="2334486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340" name="Google Shape;340;p28"/>
            <p:cNvSpPr txBox="1"/>
            <p:nvPr/>
          </p:nvSpPr>
          <p:spPr>
            <a:xfrm>
              <a:off x="0" y="0"/>
              <a:ext cx="850863" cy="2334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1" name="Google Shape;341;p28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14</a:t>
            </a:r>
            <a:endParaRPr lang="es-CO" sz="784" dirty="0"/>
          </a:p>
        </p:txBody>
      </p:sp>
      <p:sp>
        <p:nvSpPr>
          <p:cNvPr id="342" name="Google Shape;342;p28"/>
          <p:cNvSpPr txBox="1"/>
          <p:nvPr/>
        </p:nvSpPr>
        <p:spPr>
          <a:xfrm>
            <a:off x="1028700" y="9377732"/>
            <a:ext cx="81153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Science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Subject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Middle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School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: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Comets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&amp;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Meteors</a:t>
            </a:r>
            <a:endParaRPr lang="es-CO" sz="784" dirty="0"/>
          </a:p>
        </p:txBody>
      </p:sp>
      <p:cxnSp>
        <p:nvCxnSpPr>
          <p:cNvPr id="343" name="Google Shape;343;p28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44" name="Google Shape;34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2026" y="739027"/>
            <a:ext cx="4967712" cy="34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56550" y="744870"/>
            <a:ext cx="5165252" cy="3468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2027" y="4753720"/>
            <a:ext cx="4976126" cy="3459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56550" y="4753720"/>
            <a:ext cx="5165252" cy="34686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Google Shape;352;p29"/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3" name="Google Shape;353;p29"/>
          <p:cNvSpPr txBox="1"/>
          <p:nvPr/>
        </p:nvSpPr>
        <p:spPr>
          <a:xfrm>
            <a:off x="1028700" y="3539861"/>
            <a:ext cx="16230600" cy="4459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adipiscing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elit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sed do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eiusmod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tempor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incididunt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labore et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magna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aliqua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 Ut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enim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ad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minim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veniam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quis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nostrud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exercitation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ullamco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laboris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nisi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ut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aliquip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ex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ea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commodo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consequat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Duis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aute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irure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dolor in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reprehenderit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in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voluptate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velit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esse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cillum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eu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fugiat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nulla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pariatur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Excepteur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occaecat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cupidatat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Excepteur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occaecat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cupidatat</a:t>
            </a:r>
            <a:r>
              <a:rPr lang="es-CO" sz="28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  <a:p>
            <a:pPr algn="just">
              <a:lnSpc>
                <a:spcPct val="115000"/>
              </a:lnSpc>
            </a:pPr>
            <a:endParaRPr lang="es-CO" sz="2800" dirty="0">
              <a:solidFill>
                <a:srgbClr val="FFFFFF"/>
              </a:solidFill>
              <a:latin typeface="KoHo"/>
              <a:ea typeface="KoHo"/>
              <a:cs typeface="KoHo"/>
              <a:sym typeface="KoHo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</a:pP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Lorem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ipsum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dolor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sit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amet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consectetur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adipiscing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elit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, sed do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eiusmod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tempor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incididunt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ut labore et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magna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aliqua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. Ut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enim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ad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minim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veniam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, quis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nostrud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exercitation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ullamco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laboris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nisi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ut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aliquip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ex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ea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commodo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consequat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.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Duis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aute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irure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dolor in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reprehenderit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in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voluptate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velit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esse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cillum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dolore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eu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fugiat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nulla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pariatur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.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Excepteur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sint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occaecat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cupidatat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.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Excepteur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sint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occaecat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cupidatat</a:t>
            </a:r>
            <a:r>
              <a:rPr lang="es-CO" sz="2800" dirty="0">
                <a:solidFill>
                  <a:schemeClr val="lt1"/>
                </a:solidFill>
                <a:latin typeface="KoHo"/>
                <a:ea typeface="KoHo"/>
                <a:cs typeface="KoHo"/>
                <a:sym typeface="KoHo"/>
              </a:rPr>
              <a:t>.</a:t>
            </a:r>
            <a:endParaRPr lang="es-CO" sz="784" dirty="0"/>
          </a:p>
        </p:txBody>
      </p:sp>
      <p:sp>
        <p:nvSpPr>
          <p:cNvPr id="354" name="Google Shape;354;p29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15</a:t>
            </a:r>
            <a:endParaRPr lang="es-CO" sz="784" dirty="0"/>
          </a:p>
        </p:txBody>
      </p:sp>
      <p:sp>
        <p:nvSpPr>
          <p:cNvPr id="355" name="Google Shape;355;p29"/>
          <p:cNvSpPr txBox="1"/>
          <p:nvPr/>
        </p:nvSpPr>
        <p:spPr>
          <a:xfrm>
            <a:off x="1028700" y="9377732"/>
            <a:ext cx="81153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Science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Subject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Middle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School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: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Comets</a:t>
            </a: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&amp; </a:t>
            </a:r>
            <a:r>
              <a:rPr lang="es-CO" sz="2500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Meteors</a:t>
            </a:r>
            <a:endParaRPr lang="es-CO" sz="784" dirty="0"/>
          </a:p>
        </p:txBody>
      </p:sp>
      <p:sp>
        <p:nvSpPr>
          <p:cNvPr id="356" name="Google Shape;356;p29"/>
          <p:cNvSpPr txBox="1"/>
          <p:nvPr/>
        </p:nvSpPr>
        <p:spPr>
          <a:xfrm>
            <a:off x="1028700" y="1219200"/>
            <a:ext cx="16230600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CONCLUSIONS</a:t>
            </a:r>
            <a:endParaRPr lang="es-CO" sz="784" dirty="0"/>
          </a:p>
        </p:txBody>
      </p:sp>
      <p:grpSp>
        <p:nvGrpSpPr>
          <p:cNvPr id="357" name="Google Shape;357;p29"/>
          <p:cNvGrpSpPr/>
          <p:nvPr/>
        </p:nvGrpSpPr>
        <p:grpSpPr>
          <a:xfrm>
            <a:off x="0" y="0"/>
            <a:ext cx="18318288" cy="574388"/>
            <a:chOff x="0" y="0"/>
            <a:chExt cx="4824570" cy="151279"/>
          </a:xfrm>
        </p:grpSpPr>
        <p:sp>
          <p:nvSpPr>
            <p:cNvPr id="358" name="Google Shape;358;p29"/>
            <p:cNvSpPr/>
            <p:nvPr/>
          </p:nvSpPr>
          <p:spPr>
            <a:xfrm>
              <a:off x="0" y="0"/>
              <a:ext cx="4824569" cy="151279"/>
            </a:xfrm>
            <a:custGeom>
              <a:avLst/>
              <a:gdLst/>
              <a:ahLst/>
              <a:cxnLst/>
              <a:rect l="l" t="t" r="r" b="b"/>
              <a:pathLst>
                <a:path w="4824569" h="151279" extrusionOk="0">
                  <a:moveTo>
                    <a:pt x="0" y="0"/>
                  </a:moveTo>
                  <a:lnTo>
                    <a:pt x="4824569" y="0"/>
                  </a:lnTo>
                  <a:lnTo>
                    <a:pt x="4824569" y="151279"/>
                  </a:lnTo>
                  <a:lnTo>
                    <a:pt x="0" y="151279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359" name="Google Shape;359;p29"/>
            <p:cNvSpPr txBox="1"/>
            <p:nvPr/>
          </p:nvSpPr>
          <p:spPr>
            <a:xfrm>
              <a:off x="0" y="0"/>
              <a:ext cx="4824570" cy="1512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0"/>
          <p:cNvSpPr txBox="1"/>
          <p:nvPr/>
        </p:nvSpPr>
        <p:spPr>
          <a:xfrm>
            <a:off x="1028700" y="866777"/>
            <a:ext cx="8990700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s-CO" sz="8000" b="1" dirty="0">
                <a:solidFill>
                  <a:srgbClr val="FFFDFC"/>
                </a:solidFill>
                <a:latin typeface="Jura"/>
                <a:ea typeface="Jura"/>
                <a:cs typeface="Jura"/>
                <a:sym typeface="Jura"/>
              </a:rPr>
              <a:t>RESOURCE</a:t>
            </a:r>
            <a:endParaRPr lang="es-CO" sz="784" dirty="0"/>
          </a:p>
          <a:p>
            <a:r>
              <a:rPr lang="es-CO" sz="8000" b="1" dirty="0">
                <a:solidFill>
                  <a:srgbClr val="FFFDFC"/>
                </a:solidFill>
                <a:latin typeface="Jura"/>
                <a:ea typeface="Jura"/>
                <a:cs typeface="Jura"/>
                <a:sym typeface="Jura"/>
              </a:rPr>
              <a:t>PAGE</a:t>
            </a:r>
            <a:endParaRPr lang="es-CO" sz="784" dirty="0"/>
          </a:p>
        </p:txBody>
      </p:sp>
      <p:sp>
        <p:nvSpPr>
          <p:cNvPr id="365" name="Google Shape;365;p30"/>
          <p:cNvSpPr txBox="1"/>
          <p:nvPr/>
        </p:nvSpPr>
        <p:spPr>
          <a:xfrm>
            <a:off x="1028700" y="4013829"/>
            <a:ext cx="7774500" cy="396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This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presentation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template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uses</a:t>
            </a:r>
            <a:endParaRPr lang="es-CO" sz="784" dirty="0"/>
          </a:p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the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following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free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fonts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:</a:t>
            </a:r>
            <a:endParaRPr lang="es-CO" sz="784" dirty="0"/>
          </a:p>
          <a:p>
            <a:pPr>
              <a:lnSpc>
                <a:spcPct val="115000"/>
              </a:lnSpc>
            </a:pPr>
            <a:endParaRPr lang="es-CO" sz="2800" dirty="0">
              <a:solidFill>
                <a:srgbClr val="FFFDFC"/>
              </a:solidFill>
              <a:latin typeface="KoHo"/>
              <a:ea typeface="KoHo"/>
              <a:cs typeface="KoHo"/>
              <a:sym typeface="KoHo"/>
            </a:endParaRPr>
          </a:p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Titles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: Jura</a:t>
            </a:r>
            <a:endParaRPr lang="es-CO" sz="784" dirty="0"/>
          </a:p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Body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Copy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: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Koho</a:t>
            </a:r>
            <a:endParaRPr lang="es-CO" sz="784" dirty="0"/>
          </a:p>
          <a:p>
            <a:pPr>
              <a:lnSpc>
                <a:spcPct val="115000"/>
              </a:lnSpc>
            </a:pPr>
            <a:endParaRPr lang="es-CO" sz="2800" dirty="0">
              <a:solidFill>
                <a:srgbClr val="FFFDFC"/>
              </a:solidFill>
              <a:latin typeface="KoHo"/>
              <a:ea typeface="KoHo"/>
              <a:cs typeface="KoHo"/>
              <a:sym typeface="KoHo"/>
            </a:endParaRPr>
          </a:p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Don't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forget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to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delete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this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page</a:t>
            </a:r>
            <a:endParaRPr lang="es-CO" sz="784" dirty="0"/>
          </a:p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before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presenting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. </a:t>
            </a:r>
            <a:endParaRPr lang="es-CO" sz="784" dirty="0"/>
          </a:p>
        </p:txBody>
      </p:sp>
      <p:sp>
        <p:nvSpPr>
          <p:cNvPr id="366" name="Google Shape;366;p30"/>
          <p:cNvSpPr txBox="1"/>
          <p:nvPr/>
        </p:nvSpPr>
        <p:spPr>
          <a:xfrm>
            <a:off x="1028700" y="8597266"/>
            <a:ext cx="5920364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6000"/>
              </a:lnSpc>
            </a:pPr>
            <a:r>
              <a:rPr lang="es-CO" sz="4500" b="1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Happy</a:t>
            </a:r>
            <a:r>
              <a:rPr lang="es-CO" sz="4500" b="1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4500" b="1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Designing</a:t>
            </a:r>
            <a:r>
              <a:rPr lang="es-CO" sz="4500" b="1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!</a:t>
            </a:r>
            <a:endParaRPr lang="es-CO" sz="784" dirty="0"/>
          </a:p>
        </p:txBody>
      </p:sp>
      <p:grpSp>
        <p:nvGrpSpPr>
          <p:cNvPr id="367" name="Google Shape;367;p30"/>
          <p:cNvGrpSpPr/>
          <p:nvPr/>
        </p:nvGrpSpPr>
        <p:grpSpPr>
          <a:xfrm>
            <a:off x="10019300" y="-9523"/>
            <a:ext cx="8268700" cy="10296526"/>
            <a:chOff x="0" y="0"/>
            <a:chExt cx="2177765" cy="2711842"/>
          </a:xfrm>
        </p:grpSpPr>
        <p:sp>
          <p:nvSpPr>
            <p:cNvPr id="368" name="Google Shape;368;p30"/>
            <p:cNvSpPr/>
            <p:nvPr/>
          </p:nvSpPr>
          <p:spPr>
            <a:xfrm>
              <a:off x="0" y="0"/>
              <a:ext cx="2177765" cy="2711842"/>
            </a:xfrm>
            <a:custGeom>
              <a:avLst/>
              <a:gdLst/>
              <a:ahLst/>
              <a:cxnLst/>
              <a:rect l="l" t="t" r="r" b="b"/>
              <a:pathLst>
                <a:path w="2177765" h="2711842" extrusionOk="0">
                  <a:moveTo>
                    <a:pt x="0" y="0"/>
                  </a:moveTo>
                  <a:lnTo>
                    <a:pt x="2177765" y="0"/>
                  </a:lnTo>
                  <a:lnTo>
                    <a:pt x="2177765" y="2711842"/>
                  </a:lnTo>
                  <a:lnTo>
                    <a:pt x="0" y="271184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369" name="Google Shape;369;p30"/>
            <p:cNvSpPr txBox="1"/>
            <p:nvPr/>
          </p:nvSpPr>
          <p:spPr>
            <a:xfrm>
              <a:off x="0" y="0"/>
              <a:ext cx="2177765" cy="2711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1"/>
          <p:cNvSpPr txBox="1"/>
          <p:nvPr/>
        </p:nvSpPr>
        <p:spPr>
          <a:xfrm>
            <a:off x="1028700" y="866777"/>
            <a:ext cx="8990600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s-CO" sz="8000" b="1" dirty="0">
                <a:solidFill>
                  <a:srgbClr val="FFFDFC"/>
                </a:solidFill>
                <a:latin typeface="Jura"/>
                <a:ea typeface="Jura"/>
                <a:cs typeface="Jura"/>
                <a:sym typeface="Jura"/>
              </a:rPr>
              <a:t>CREDITS</a:t>
            </a:r>
            <a:endParaRPr lang="es-CO" sz="784" dirty="0"/>
          </a:p>
        </p:txBody>
      </p:sp>
      <p:sp>
        <p:nvSpPr>
          <p:cNvPr id="375" name="Google Shape;375;p31"/>
          <p:cNvSpPr txBox="1"/>
          <p:nvPr/>
        </p:nvSpPr>
        <p:spPr>
          <a:xfrm>
            <a:off x="1028700" y="5396283"/>
            <a:ext cx="7584600" cy="247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This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presentation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template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is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free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everyone</a:t>
            </a:r>
            <a:endParaRPr lang="es-CO" sz="784" dirty="0"/>
          </a:p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to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use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thanks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to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the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following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:</a:t>
            </a:r>
            <a:endParaRPr lang="es-CO" sz="784" dirty="0"/>
          </a:p>
          <a:p>
            <a:pPr>
              <a:lnSpc>
                <a:spcPct val="115000"/>
              </a:lnSpc>
            </a:pPr>
            <a:endParaRPr lang="es-CO" sz="2800" dirty="0">
              <a:solidFill>
                <a:srgbClr val="FFFDFC"/>
              </a:solidFill>
              <a:latin typeface="KoHo"/>
              <a:ea typeface="KoHo"/>
              <a:cs typeface="KoHo"/>
              <a:sym typeface="KoHo"/>
            </a:endParaRPr>
          </a:p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SlidesCarnival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the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presentation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template</a:t>
            </a:r>
            <a:endParaRPr lang="es-CO" sz="784" dirty="0"/>
          </a:p>
          <a:p>
            <a:pPr>
              <a:lnSpc>
                <a:spcPct val="115000"/>
              </a:lnSpc>
            </a:pP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Pixabay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,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Pexels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for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the</a:t>
            </a:r>
            <a:r>
              <a:rPr lang="es-CO" sz="2800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photos</a:t>
            </a:r>
            <a:endParaRPr lang="es-CO" sz="784" dirty="0"/>
          </a:p>
        </p:txBody>
      </p:sp>
      <p:sp>
        <p:nvSpPr>
          <p:cNvPr id="376" name="Google Shape;376;p31"/>
          <p:cNvSpPr txBox="1"/>
          <p:nvPr/>
        </p:nvSpPr>
        <p:spPr>
          <a:xfrm>
            <a:off x="1028700" y="8597266"/>
            <a:ext cx="5920364" cy="803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6000"/>
              </a:lnSpc>
            </a:pPr>
            <a:r>
              <a:rPr lang="es-CO" sz="4500" b="1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Happy</a:t>
            </a:r>
            <a:r>
              <a:rPr lang="es-CO" sz="4500" b="1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4500" b="1" dirty="0" err="1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Designing</a:t>
            </a:r>
            <a:r>
              <a:rPr lang="es-CO" sz="4500" b="1" dirty="0">
                <a:solidFill>
                  <a:srgbClr val="FFFDFC"/>
                </a:solidFill>
                <a:latin typeface="KoHo"/>
                <a:ea typeface="KoHo"/>
                <a:cs typeface="KoHo"/>
                <a:sym typeface="KoHo"/>
              </a:rPr>
              <a:t>!</a:t>
            </a:r>
            <a:endParaRPr lang="es-CO" sz="784" dirty="0"/>
          </a:p>
        </p:txBody>
      </p:sp>
      <p:grpSp>
        <p:nvGrpSpPr>
          <p:cNvPr id="377" name="Google Shape;377;p31"/>
          <p:cNvGrpSpPr/>
          <p:nvPr/>
        </p:nvGrpSpPr>
        <p:grpSpPr>
          <a:xfrm>
            <a:off x="10019300" y="-9523"/>
            <a:ext cx="8268700" cy="10296526"/>
            <a:chOff x="0" y="0"/>
            <a:chExt cx="2177765" cy="2711842"/>
          </a:xfrm>
        </p:grpSpPr>
        <p:sp>
          <p:nvSpPr>
            <p:cNvPr id="378" name="Google Shape;378;p31"/>
            <p:cNvSpPr/>
            <p:nvPr/>
          </p:nvSpPr>
          <p:spPr>
            <a:xfrm>
              <a:off x="0" y="0"/>
              <a:ext cx="2177765" cy="2711842"/>
            </a:xfrm>
            <a:custGeom>
              <a:avLst/>
              <a:gdLst/>
              <a:ahLst/>
              <a:cxnLst/>
              <a:rect l="l" t="t" r="r" b="b"/>
              <a:pathLst>
                <a:path w="2177765" h="2711842" extrusionOk="0">
                  <a:moveTo>
                    <a:pt x="0" y="0"/>
                  </a:moveTo>
                  <a:lnTo>
                    <a:pt x="2177765" y="0"/>
                  </a:lnTo>
                  <a:lnTo>
                    <a:pt x="2177765" y="2711842"/>
                  </a:lnTo>
                  <a:lnTo>
                    <a:pt x="0" y="2711842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379" name="Google Shape;379;p31"/>
            <p:cNvSpPr txBox="1"/>
            <p:nvPr/>
          </p:nvSpPr>
          <p:spPr>
            <a:xfrm>
              <a:off x="0" y="0"/>
              <a:ext cx="2177765" cy="27118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0" name="Google Shape;3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700" y="2988676"/>
            <a:ext cx="6451500" cy="16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2D64085D-E40D-1D14-4F2F-1207EB322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>
            <a:extLst>
              <a:ext uri="{FF2B5EF4-FFF2-40B4-BE49-F238E27FC236}">
                <a16:creationId xmlns:a16="http://schemas.microsoft.com/office/drawing/2014/main" id="{5E3E36AD-C3FA-6435-C81F-45C52CA86F6F}"/>
              </a:ext>
            </a:extLst>
          </p:cNvPr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>
              <a:extLst>
                <a:ext uri="{FF2B5EF4-FFF2-40B4-BE49-F238E27FC236}">
                  <a16:creationId xmlns:a16="http://schemas.microsoft.com/office/drawing/2014/main" id="{E318ED74-67E0-DB19-5A99-9D135D64E247}"/>
                </a:ext>
              </a:extLst>
            </p:cNvPr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>
              <a:extLst>
                <a:ext uri="{FF2B5EF4-FFF2-40B4-BE49-F238E27FC236}">
                  <a16:creationId xmlns:a16="http://schemas.microsoft.com/office/drawing/2014/main" id="{5ACE9744-BABE-23DE-721D-1BAC10218D88}"/>
                </a:ext>
              </a:extLst>
            </p:cNvPr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6">
            <a:extLst>
              <a:ext uri="{FF2B5EF4-FFF2-40B4-BE49-F238E27FC236}">
                <a16:creationId xmlns:a16="http://schemas.microsoft.com/office/drawing/2014/main" id="{32649041-9760-759C-6FEA-7443B4B98F24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03</a:t>
            </a:r>
            <a:endParaRPr lang="es-CO" sz="784" dirty="0"/>
          </a:p>
        </p:txBody>
      </p:sp>
      <p:pic>
        <p:nvPicPr>
          <p:cNvPr id="4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424168AD-9AE8-DF07-EDD4-3FA7D19D9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oogle Shape;134;p17">
            <a:extLst>
              <a:ext uri="{FF2B5EF4-FFF2-40B4-BE49-F238E27FC236}">
                <a16:creationId xmlns:a16="http://schemas.microsoft.com/office/drawing/2014/main" id="{1B6F0EBB-E2D1-49BF-C6FB-477607E2A481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" name="Google Shape;129;p16">
            <a:extLst>
              <a:ext uri="{FF2B5EF4-FFF2-40B4-BE49-F238E27FC236}">
                <a16:creationId xmlns:a16="http://schemas.microsoft.com/office/drawing/2014/main" id="{E0836211-6C31-A457-3EC4-2E22073505AB}"/>
              </a:ext>
            </a:extLst>
          </p:cNvPr>
          <p:cNvSpPr txBox="1"/>
          <p:nvPr/>
        </p:nvSpPr>
        <p:spPr>
          <a:xfrm>
            <a:off x="1028700" y="840518"/>
            <a:ext cx="11826756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INTRODUCCIÓN</a:t>
            </a:r>
            <a:endParaRPr lang="es-CO" sz="10000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CA004514-D35F-3C56-4C04-C796FF31E051}"/>
              </a:ext>
            </a:extLst>
          </p:cNvPr>
          <p:cNvGrpSpPr/>
          <p:nvPr/>
        </p:nvGrpSpPr>
        <p:grpSpPr>
          <a:xfrm>
            <a:off x="1555283" y="2651934"/>
            <a:ext cx="15177434" cy="6794548"/>
            <a:chOff x="1871662" y="2485969"/>
            <a:chExt cx="12987337" cy="6273876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4EAFF406-7D9E-A436-8BAF-5D5962372EE1}"/>
                </a:ext>
              </a:extLst>
            </p:cNvPr>
            <p:cNvGrpSpPr/>
            <p:nvPr/>
          </p:nvGrpSpPr>
          <p:grpSpPr>
            <a:xfrm>
              <a:off x="1871662" y="2485969"/>
              <a:ext cx="12987337" cy="6273876"/>
              <a:chOff x="1871662" y="2485969"/>
              <a:chExt cx="12987337" cy="6273876"/>
            </a:xfrm>
          </p:grpSpPr>
          <p:pic>
            <p:nvPicPr>
              <p:cNvPr id="1036" name="Picture 12">
                <a:extLst>
                  <a:ext uri="{FF2B5EF4-FFF2-40B4-BE49-F238E27FC236}">
                    <a16:creationId xmlns:a16="http://schemas.microsoft.com/office/drawing/2014/main" id="{83F7E070-4D34-43BF-5914-0BB2B0A1F9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4" t="13294" r="2711" b="20332"/>
              <a:stretch/>
            </p:blipFill>
            <p:spPr bwMode="auto">
              <a:xfrm>
                <a:off x="1885950" y="2485969"/>
                <a:ext cx="12973049" cy="62738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>
                <a:extLst>
                  <a:ext uri="{FF2B5EF4-FFF2-40B4-BE49-F238E27FC236}">
                    <a16:creationId xmlns:a16="http://schemas.microsoft.com/office/drawing/2014/main" id="{2ABB6573-B46C-21DD-671D-1D90444861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6" t="34219" r="746" b="3203"/>
              <a:stretch/>
            </p:blipFill>
            <p:spPr bwMode="auto">
              <a:xfrm>
                <a:off x="1871662" y="4186247"/>
                <a:ext cx="12987337" cy="4479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73F94DDA-AA02-3B8E-54C2-5656E9F34E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7451" y="7020115"/>
              <a:ext cx="11672887" cy="613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9D687FDB-79BD-44B4-2195-8DF79B215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952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CED307C8-FFC2-4EEF-4FA6-FB454838D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>
            <a:extLst>
              <a:ext uri="{FF2B5EF4-FFF2-40B4-BE49-F238E27FC236}">
                <a16:creationId xmlns:a16="http://schemas.microsoft.com/office/drawing/2014/main" id="{580E77BF-5A1A-BEC4-DD6C-96F8FF181401}"/>
              </a:ext>
            </a:extLst>
          </p:cNvPr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>
              <a:extLst>
                <a:ext uri="{FF2B5EF4-FFF2-40B4-BE49-F238E27FC236}">
                  <a16:creationId xmlns:a16="http://schemas.microsoft.com/office/drawing/2014/main" id="{BE0462E7-493E-79DB-63B0-CA79EEDB7C6E}"/>
                </a:ext>
              </a:extLst>
            </p:cNvPr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>
              <a:extLst>
                <a:ext uri="{FF2B5EF4-FFF2-40B4-BE49-F238E27FC236}">
                  <a16:creationId xmlns:a16="http://schemas.microsoft.com/office/drawing/2014/main" id="{7294BD70-44C0-191C-B92A-78C782361247}"/>
                </a:ext>
              </a:extLst>
            </p:cNvPr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6">
            <a:extLst>
              <a:ext uri="{FF2B5EF4-FFF2-40B4-BE49-F238E27FC236}">
                <a16:creationId xmlns:a16="http://schemas.microsoft.com/office/drawing/2014/main" id="{8094E014-E5DA-6465-802F-CB718553E57E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04</a:t>
            </a:r>
            <a:endParaRPr lang="es-CO" sz="784" dirty="0"/>
          </a:p>
        </p:txBody>
      </p:sp>
      <p:pic>
        <p:nvPicPr>
          <p:cNvPr id="4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1FCFB643-8051-D8AF-9B98-C7F9BD4DB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oogle Shape;134;p17">
            <a:extLst>
              <a:ext uri="{FF2B5EF4-FFF2-40B4-BE49-F238E27FC236}">
                <a16:creationId xmlns:a16="http://schemas.microsoft.com/office/drawing/2014/main" id="{55953492-4DDA-218B-F813-3FC546761384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Google Shape;129;p16">
            <a:extLst>
              <a:ext uri="{FF2B5EF4-FFF2-40B4-BE49-F238E27FC236}">
                <a16:creationId xmlns:a16="http://schemas.microsoft.com/office/drawing/2014/main" id="{5D689359-BF2A-9708-6EFE-B03231397288}"/>
              </a:ext>
            </a:extLst>
          </p:cNvPr>
          <p:cNvSpPr txBox="1"/>
          <p:nvPr/>
        </p:nvSpPr>
        <p:spPr>
          <a:xfrm>
            <a:off x="529205" y="274638"/>
            <a:ext cx="6034252" cy="1645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54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OBJETOS COMPACTOS</a:t>
            </a:r>
            <a:endParaRPr lang="es-CO" sz="5400" dirty="0"/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F514958E-8133-B841-4AEC-A7535621C56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O" dirty="0"/>
              <a:t>	</a:t>
            </a:r>
          </a:p>
        </p:txBody>
      </p:sp>
      <p:pic>
        <p:nvPicPr>
          <p:cNvPr id="8" name="Imagen 7" descr="Texto, Carta&#10;&#10;El contenido generado por IA puede ser incorrecto.">
            <a:extLst>
              <a:ext uri="{FF2B5EF4-FFF2-40B4-BE49-F238E27FC236}">
                <a16:creationId xmlns:a16="http://schemas.microsoft.com/office/drawing/2014/main" id="{1DF19F9E-80AA-1D2C-818B-D8679763B2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86" r="5364" b="26660"/>
          <a:stretch/>
        </p:blipFill>
        <p:spPr>
          <a:xfrm>
            <a:off x="529205" y="6430162"/>
            <a:ext cx="8686800" cy="2427010"/>
          </a:xfrm>
          <a:prstGeom prst="rect">
            <a:avLst/>
          </a:prstGeom>
        </p:spPr>
      </p:pic>
      <p:pic>
        <p:nvPicPr>
          <p:cNvPr id="14" name="Imagen 13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8FB96F1C-1393-C394-2A4F-89EB513BA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6210" y="2379243"/>
            <a:ext cx="4205133" cy="4212095"/>
          </a:xfrm>
          <a:prstGeom prst="rect">
            <a:avLst/>
          </a:prstGeom>
        </p:spPr>
      </p:pic>
      <p:pic>
        <p:nvPicPr>
          <p:cNvPr id="20" name="Imagen 19" descr="Texto, Carta&#10;&#10;El contenido generado por IA puede ser incorrecto.">
            <a:extLst>
              <a:ext uri="{FF2B5EF4-FFF2-40B4-BE49-F238E27FC236}">
                <a16:creationId xmlns:a16="http://schemas.microsoft.com/office/drawing/2014/main" id="{B78E206B-23C9-F2D9-AE37-94F7AB5CB1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2333" y="6447591"/>
            <a:ext cx="8057572" cy="2409581"/>
          </a:xfrm>
          <a:prstGeom prst="rect">
            <a:avLst/>
          </a:prstGeom>
        </p:spPr>
      </p:pic>
      <p:pic>
        <p:nvPicPr>
          <p:cNvPr id="18" name="Imagen 17" descr="Interfaz de usuario gráfica&#10;&#10;El contenido generado por IA puede ser incorrecto.">
            <a:extLst>
              <a:ext uri="{FF2B5EF4-FFF2-40B4-BE49-F238E27FC236}">
                <a16:creationId xmlns:a16="http://schemas.microsoft.com/office/drawing/2014/main" id="{E5A52A5D-3442-3E8C-4F51-4A793184DC7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1" t="1482" r="1526"/>
          <a:stretch/>
        </p:blipFill>
        <p:spPr>
          <a:xfrm>
            <a:off x="10848763" y="2453959"/>
            <a:ext cx="4145517" cy="4137379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E9EEF74-02DD-A7F5-5AE2-D2C3BF149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Google Shape;195;p20">
                <a:extLst>
                  <a:ext uri="{FF2B5EF4-FFF2-40B4-BE49-F238E27FC236}">
                    <a16:creationId xmlns:a16="http://schemas.microsoft.com/office/drawing/2014/main" id="{75772871-7398-8AF0-6108-009B44FC8DB5}"/>
                  </a:ext>
                </a:extLst>
              </p:cNvPr>
              <p:cNvSpPr txBox="1"/>
              <p:nvPr/>
            </p:nvSpPr>
            <p:spPr>
              <a:xfrm>
                <a:off x="6660455" y="5570155"/>
                <a:ext cx="2540277" cy="871668"/>
              </a:xfrm>
              <a:prstGeom prst="roundRect">
                <a:avLst>
                  <a:gd name="adj" fmla="val 28128"/>
                </a:avLst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𝑀</m:t>
                      </m:r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KoHo"/>
                          <a:sym typeface="KoHo"/>
                        </a:rPr>
                        <m:t>≈4×</m:t>
                      </m:r>
                      <m:sSup>
                        <m:sSupPr>
                          <m:ctrlP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</m:ctrlPr>
                        </m:sSupPr>
                        <m:e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10</m:t>
                          </m:r>
                        </m:e>
                        <m:sup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6</m:t>
                          </m:r>
                        </m:sup>
                      </m:sSup>
                      <m:sSub>
                        <m:sSubPr>
                          <m:ctrlP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</m:ctrlPr>
                        </m:sSubPr>
                        <m:e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𝑀</m:t>
                          </m:r>
                        </m:e>
                        <m:sub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s-CO" sz="2000" b="0" dirty="0">
                  <a:solidFill>
                    <a:schemeClr val="bg1"/>
                  </a:solidFill>
                  <a:latin typeface="KoHo"/>
                  <a:ea typeface="Cambria Math" panose="02040503050406030204" pitchFamily="18" charset="0"/>
                  <a:cs typeface="KoHo"/>
                  <a:sym typeface="KoHo"/>
                </a:endParaRPr>
              </a:p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𝑎</m:t>
                      </m:r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=0,9</m:t>
                      </m:r>
                    </m:oMath>
                  </m:oMathPara>
                </a14:m>
                <a:endParaRPr lang="es-CO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</p:txBody>
          </p:sp>
        </mc:Choice>
        <mc:Fallback>
          <p:sp>
            <p:nvSpPr>
              <p:cNvPr id="22" name="Google Shape;195;p20">
                <a:extLst>
                  <a:ext uri="{FF2B5EF4-FFF2-40B4-BE49-F238E27FC236}">
                    <a16:creationId xmlns:a16="http://schemas.microsoft.com/office/drawing/2014/main" id="{75772871-7398-8AF0-6108-009B44FC8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455" y="5570155"/>
                <a:ext cx="2540277" cy="871668"/>
              </a:xfrm>
              <a:prstGeom prst="roundRect">
                <a:avLst>
                  <a:gd name="adj" fmla="val 28128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Google Shape;195;p20">
                <a:extLst>
                  <a:ext uri="{FF2B5EF4-FFF2-40B4-BE49-F238E27FC236}">
                    <a16:creationId xmlns:a16="http://schemas.microsoft.com/office/drawing/2014/main" id="{0FABD728-9428-5E22-3A4E-9D77146197F0}"/>
                  </a:ext>
                </a:extLst>
              </p:cNvPr>
              <p:cNvSpPr txBox="1"/>
              <p:nvPr/>
            </p:nvSpPr>
            <p:spPr>
              <a:xfrm>
                <a:off x="15008778" y="5570155"/>
                <a:ext cx="2540277" cy="871668"/>
              </a:xfrm>
              <a:prstGeom prst="roundRect">
                <a:avLst>
                  <a:gd name="adj" fmla="val 28128"/>
                </a:avLst>
              </a:prstGeom>
              <a:gradFill flip="none" rotWithShape="1">
                <a:gsLst>
                  <a:gs pos="0">
                    <a:schemeClr val="dk1">
                      <a:lumMod val="67000"/>
                    </a:schemeClr>
                  </a:gs>
                  <a:gs pos="48000">
                    <a:schemeClr val="dk1">
                      <a:lumMod val="97000"/>
                      <a:lumOff val="3000"/>
                    </a:schemeClr>
                  </a:gs>
                  <a:gs pos="100000">
                    <a:schemeClr val="dk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𝑀</m:t>
                      </m:r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KoHo"/>
                          <a:sym typeface="KoHo"/>
                        </a:rPr>
                        <m:t>≈4×</m:t>
                      </m:r>
                      <m:sSup>
                        <m:sSupPr>
                          <m:ctrlP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</m:ctrlPr>
                        </m:sSupPr>
                        <m:e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10</m:t>
                          </m:r>
                        </m:e>
                        <m:sup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6</m:t>
                          </m:r>
                        </m:sup>
                      </m:sSup>
                      <m:sSub>
                        <m:sSubPr>
                          <m:ctrlP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</m:ctrlPr>
                        </m:sSubPr>
                        <m:e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𝑀</m:t>
                          </m:r>
                        </m:e>
                        <m:sub>
                          <m:r>
                            <a:rPr lang="es-CO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KoHo"/>
                              <a:sym typeface="KoHo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s-CO" sz="2000" b="0" dirty="0">
                  <a:solidFill>
                    <a:schemeClr val="bg1"/>
                  </a:solidFill>
                  <a:latin typeface="KoHo"/>
                  <a:ea typeface="Cambria Math" panose="02040503050406030204" pitchFamily="18" charset="0"/>
                  <a:cs typeface="KoHo"/>
                  <a:sym typeface="KoHo"/>
                </a:endParaRPr>
              </a:p>
              <a:p>
                <a:pPr algn="ctr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0,5&lt;</m:t>
                      </m:r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𝑎</m:t>
                      </m:r>
                      <m:r>
                        <a:rPr lang="es-CO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KoHo"/>
                          <a:cs typeface="KoHo"/>
                          <a:sym typeface="KoHo"/>
                        </a:rPr>
                        <m:t>&lt;0,94</m:t>
                      </m:r>
                    </m:oMath>
                  </m:oMathPara>
                </a14:m>
                <a:endParaRPr lang="es-CO" sz="2400" dirty="0">
                  <a:solidFill>
                    <a:schemeClr val="bg1"/>
                  </a:solidFill>
                  <a:latin typeface="KoHo"/>
                  <a:ea typeface="KoHo"/>
                  <a:cs typeface="KoHo"/>
                  <a:sym typeface="KoHo"/>
                </a:endParaRPr>
              </a:p>
            </p:txBody>
          </p:sp>
        </mc:Choice>
        <mc:Fallback>
          <p:sp>
            <p:nvSpPr>
              <p:cNvPr id="23" name="Google Shape;195;p20">
                <a:extLst>
                  <a:ext uri="{FF2B5EF4-FFF2-40B4-BE49-F238E27FC236}">
                    <a16:creationId xmlns:a16="http://schemas.microsoft.com/office/drawing/2014/main" id="{0FABD728-9428-5E22-3A4E-9D7714619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8778" y="5570155"/>
                <a:ext cx="2540277" cy="871668"/>
              </a:xfrm>
              <a:prstGeom prst="roundRect">
                <a:avLst>
                  <a:gd name="adj" fmla="val 28128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596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/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/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/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6"/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05</a:t>
            </a:r>
            <a:endParaRPr lang="es-CO" sz="784" dirty="0"/>
          </a:p>
        </p:txBody>
      </p:sp>
      <p:pic>
        <p:nvPicPr>
          <p:cNvPr id="4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6BC8ACD5-8A45-BCDC-196B-228531140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oogle Shape;134;p17">
            <a:extLst>
              <a:ext uri="{FF2B5EF4-FFF2-40B4-BE49-F238E27FC236}">
                <a16:creationId xmlns:a16="http://schemas.microsoft.com/office/drawing/2014/main" id="{9CB38C79-07B1-2EEC-5053-1D786097933E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6" name="Google Shape;196;p20"/>
          <p:cNvSpPr txBox="1"/>
          <p:nvPr/>
        </p:nvSpPr>
        <p:spPr>
          <a:xfrm>
            <a:off x="1028700" y="4400223"/>
            <a:ext cx="29718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Agujeros Negros</a:t>
            </a:r>
            <a:endParaRPr lang="es-CO" sz="784" dirty="0"/>
          </a:p>
        </p:txBody>
      </p:sp>
      <p:sp>
        <p:nvSpPr>
          <p:cNvPr id="198" name="Google Shape;198;p20"/>
          <p:cNvSpPr txBox="1"/>
          <p:nvPr/>
        </p:nvSpPr>
        <p:spPr>
          <a:xfrm>
            <a:off x="1028701" y="6216090"/>
            <a:ext cx="2971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Singularidades desnudas</a:t>
            </a:r>
            <a:endParaRPr lang="es-CO" sz="784" dirty="0"/>
          </a:p>
        </p:txBody>
      </p:sp>
      <p:sp>
        <p:nvSpPr>
          <p:cNvPr id="2" name="Google Shape;123;p16">
            <a:extLst>
              <a:ext uri="{FF2B5EF4-FFF2-40B4-BE49-F238E27FC236}">
                <a16:creationId xmlns:a16="http://schemas.microsoft.com/office/drawing/2014/main" id="{F35F2A59-3888-BDA8-DB76-6537A689C7B6}"/>
              </a:ext>
            </a:extLst>
          </p:cNvPr>
          <p:cNvSpPr txBox="1"/>
          <p:nvPr/>
        </p:nvSpPr>
        <p:spPr>
          <a:xfrm>
            <a:off x="12630150" y="1513368"/>
            <a:ext cx="5457825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¡Objetos extremadamente densos!</a:t>
            </a:r>
            <a:endParaRPr lang="es-CO" sz="784" dirty="0">
              <a:solidFill>
                <a:schemeClr val="tx1"/>
              </a:solidFill>
            </a:endParaRPr>
          </a:p>
        </p:txBody>
      </p:sp>
      <p:sp>
        <p:nvSpPr>
          <p:cNvPr id="6" name="Google Shape;129;p16">
            <a:extLst>
              <a:ext uri="{FF2B5EF4-FFF2-40B4-BE49-F238E27FC236}">
                <a16:creationId xmlns:a16="http://schemas.microsoft.com/office/drawing/2014/main" id="{D6092510-A4E4-75FB-5A2F-744558536930}"/>
              </a:ext>
            </a:extLst>
          </p:cNvPr>
          <p:cNvSpPr txBox="1"/>
          <p:nvPr/>
        </p:nvSpPr>
        <p:spPr>
          <a:xfrm>
            <a:off x="1028700" y="840518"/>
            <a:ext cx="11001375" cy="243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8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OBJETOS COMPACTOS</a:t>
            </a:r>
            <a:endParaRPr lang="es-CO" sz="80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D8807FA-E5F9-628E-F1B7-690ADCCF3B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9594" r="4751" b="8108"/>
          <a:stretch/>
        </p:blipFill>
        <p:spPr bwMode="auto">
          <a:xfrm>
            <a:off x="6215063" y="3278108"/>
            <a:ext cx="11301412" cy="48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: angular 7">
            <a:extLst>
              <a:ext uri="{FF2B5EF4-FFF2-40B4-BE49-F238E27FC236}">
                <a16:creationId xmlns:a16="http://schemas.microsoft.com/office/drawing/2014/main" id="{FD790D56-DEC4-18F8-9238-DF1D7CBC3C4C}"/>
              </a:ext>
            </a:extLst>
          </p:cNvPr>
          <p:cNvCxnSpPr>
            <a:cxnSpLocks/>
            <a:stCxn id="196" idx="3"/>
            <a:endCxn id="2052" idx="1"/>
          </p:cNvCxnSpPr>
          <p:nvPr/>
        </p:nvCxnSpPr>
        <p:spPr>
          <a:xfrm>
            <a:off x="4000500" y="4677222"/>
            <a:ext cx="2214563" cy="1019759"/>
          </a:xfrm>
          <a:prstGeom prst="bentConnector3">
            <a:avLst/>
          </a:prstGeom>
          <a:ln w="57150">
            <a:solidFill>
              <a:srgbClr val="F38A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>
            <a:extLst>
              <a:ext uri="{FF2B5EF4-FFF2-40B4-BE49-F238E27FC236}">
                <a16:creationId xmlns:a16="http://schemas.microsoft.com/office/drawing/2014/main" id="{36A79630-E4E5-C421-8C1F-C3314C4D3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86763D00-89F6-22E0-6DD6-A55C6DC98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>
            <a:extLst>
              <a:ext uri="{FF2B5EF4-FFF2-40B4-BE49-F238E27FC236}">
                <a16:creationId xmlns:a16="http://schemas.microsoft.com/office/drawing/2014/main" id="{14511D39-9040-7B88-B78F-F16AAD0105F9}"/>
              </a:ext>
            </a:extLst>
          </p:cNvPr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>
              <a:extLst>
                <a:ext uri="{FF2B5EF4-FFF2-40B4-BE49-F238E27FC236}">
                  <a16:creationId xmlns:a16="http://schemas.microsoft.com/office/drawing/2014/main" id="{A529F838-2255-6BB5-0E20-F2A45B4B26FE}"/>
                </a:ext>
              </a:extLst>
            </p:cNvPr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>
              <a:extLst>
                <a:ext uri="{FF2B5EF4-FFF2-40B4-BE49-F238E27FC236}">
                  <a16:creationId xmlns:a16="http://schemas.microsoft.com/office/drawing/2014/main" id="{41746067-0879-1D17-7071-CC533B2A2449}"/>
                </a:ext>
              </a:extLst>
            </p:cNvPr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6">
            <a:extLst>
              <a:ext uri="{FF2B5EF4-FFF2-40B4-BE49-F238E27FC236}">
                <a16:creationId xmlns:a16="http://schemas.microsoft.com/office/drawing/2014/main" id="{CFA4E41B-58FE-BC45-C5E3-05A84A699914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06</a:t>
            </a:r>
            <a:endParaRPr lang="es-CO" sz="784" dirty="0"/>
          </a:p>
        </p:txBody>
      </p:sp>
      <p:pic>
        <p:nvPicPr>
          <p:cNvPr id="4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40253807-BBAA-19DA-55C9-F34EB14A7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oogle Shape;134;p17">
            <a:extLst>
              <a:ext uri="{FF2B5EF4-FFF2-40B4-BE49-F238E27FC236}">
                <a16:creationId xmlns:a16="http://schemas.microsoft.com/office/drawing/2014/main" id="{8778DD50-D933-B34C-CF18-8379578D61B6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6" name="Google Shape;196;p20">
            <a:extLst>
              <a:ext uri="{FF2B5EF4-FFF2-40B4-BE49-F238E27FC236}">
                <a16:creationId xmlns:a16="http://schemas.microsoft.com/office/drawing/2014/main" id="{0C433E08-F7E4-3772-2FF5-871CB0C94FD8}"/>
              </a:ext>
            </a:extLst>
          </p:cNvPr>
          <p:cNvSpPr txBox="1"/>
          <p:nvPr/>
        </p:nvSpPr>
        <p:spPr>
          <a:xfrm>
            <a:off x="1028700" y="4400223"/>
            <a:ext cx="29718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Agujeros Negros</a:t>
            </a:r>
            <a:endParaRPr lang="es-CO" sz="784" dirty="0"/>
          </a:p>
        </p:txBody>
      </p: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730275F5-3B52-ABD1-BD96-B05642B30297}"/>
              </a:ext>
            </a:extLst>
          </p:cNvPr>
          <p:cNvSpPr txBox="1"/>
          <p:nvPr/>
        </p:nvSpPr>
        <p:spPr>
          <a:xfrm>
            <a:off x="1028701" y="6216090"/>
            <a:ext cx="2971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Singularidades desnudas</a:t>
            </a:r>
            <a:endParaRPr lang="es-CO" sz="784" dirty="0"/>
          </a:p>
        </p:txBody>
      </p:sp>
      <p:sp>
        <p:nvSpPr>
          <p:cNvPr id="2" name="Google Shape;123;p16">
            <a:extLst>
              <a:ext uri="{FF2B5EF4-FFF2-40B4-BE49-F238E27FC236}">
                <a16:creationId xmlns:a16="http://schemas.microsoft.com/office/drawing/2014/main" id="{5DF5441F-3DB1-0B04-4D66-BAD1E1FF3590}"/>
              </a:ext>
            </a:extLst>
          </p:cNvPr>
          <p:cNvSpPr txBox="1"/>
          <p:nvPr/>
        </p:nvSpPr>
        <p:spPr>
          <a:xfrm>
            <a:off x="12630150" y="1513368"/>
            <a:ext cx="5457825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¡Objetos extremadamente densos!</a:t>
            </a:r>
            <a:endParaRPr lang="es-CO" sz="784" dirty="0">
              <a:solidFill>
                <a:schemeClr val="tx1"/>
              </a:solidFill>
            </a:endParaRPr>
          </a:p>
        </p:txBody>
      </p:sp>
      <p:sp>
        <p:nvSpPr>
          <p:cNvPr id="6" name="Google Shape;129;p16">
            <a:extLst>
              <a:ext uri="{FF2B5EF4-FFF2-40B4-BE49-F238E27FC236}">
                <a16:creationId xmlns:a16="http://schemas.microsoft.com/office/drawing/2014/main" id="{3A46603D-A9BD-83AD-DCB6-D434C8DC8032}"/>
              </a:ext>
            </a:extLst>
          </p:cNvPr>
          <p:cNvSpPr txBox="1"/>
          <p:nvPr/>
        </p:nvSpPr>
        <p:spPr>
          <a:xfrm>
            <a:off x="1028700" y="840518"/>
            <a:ext cx="11001375" cy="243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8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OBJETOS COMPACTOS</a:t>
            </a:r>
            <a:endParaRPr lang="es-CO" sz="80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55E582B1-7C13-D28E-103D-F704FF45D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" t="9594" r="4751" b="8108"/>
          <a:stretch/>
        </p:blipFill>
        <p:spPr bwMode="auto">
          <a:xfrm>
            <a:off x="6215063" y="3278108"/>
            <a:ext cx="11301412" cy="483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ímbolo &quot;No permitido&quot; 6">
            <a:extLst>
              <a:ext uri="{FF2B5EF4-FFF2-40B4-BE49-F238E27FC236}">
                <a16:creationId xmlns:a16="http://schemas.microsoft.com/office/drawing/2014/main" id="{67A64E1E-166B-C427-B1C4-C7F8AE52836F}"/>
              </a:ext>
            </a:extLst>
          </p:cNvPr>
          <p:cNvSpPr/>
          <p:nvPr/>
        </p:nvSpPr>
        <p:spPr>
          <a:xfrm>
            <a:off x="11160184" y="3676329"/>
            <a:ext cx="1739781" cy="1685917"/>
          </a:xfrm>
          <a:prstGeom prst="noSmoking">
            <a:avLst>
              <a:gd name="adj" fmla="val 1027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127ADAF2-9968-8229-C21F-1DB2749A1E14}"/>
              </a:ext>
            </a:extLst>
          </p:cNvPr>
          <p:cNvCxnSpPr>
            <a:cxnSpLocks/>
            <a:stCxn id="198" idx="3"/>
          </p:cNvCxnSpPr>
          <p:nvPr/>
        </p:nvCxnSpPr>
        <p:spPr>
          <a:xfrm flipV="1">
            <a:off x="4000501" y="5696981"/>
            <a:ext cx="2214562" cy="1073107"/>
          </a:xfrm>
          <a:prstGeom prst="bentConnector3">
            <a:avLst/>
          </a:prstGeom>
          <a:ln w="57150">
            <a:solidFill>
              <a:srgbClr val="F38A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ítulo 12">
            <a:extLst>
              <a:ext uri="{FF2B5EF4-FFF2-40B4-BE49-F238E27FC236}">
                <a16:creationId xmlns:a16="http://schemas.microsoft.com/office/drawing/2014/main" id="{91F282E6-617C-F82A-B481-BBEF68E7E57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O" dirty="0"/>
              <a:t>	</a:t>
            </a:r>
          </a:p>
        </p:txBody>
      </p:sp>
      <p:sp>
        <p:nvSpPr>
          <p:cNvPr id="14" name="Símbolo &quot;No permitido&quot; 13">
            <a:extLst>
              <a:ext uri="{FF2B5EF4-FFF2-40B4-BE49-F238E27FC236}">
                <a16:creationId xmlns:a16="http://schemas.microsoft.com/office/drawing/2014/main" id="{71B57BCF-AF44-C8CD-D440-FF380C019117}"/>
              </a:ext>
            </a:extLst>
          </p:cNvPr>
          <p:cNvSpPr/>
          <p:nvPr/>
        </p:nvSpPr>
        <p:spPr>
          <a:xfrm>
            <a:off x="11160184" y="3676329"/>
            <a:ext cx="1739781" cy="1685917"/>
          </a:xfrm>
          <a:prstGeom prst="noSmoking">
            <a:avLst>
              <a:gd name="adj" fmla="val 1027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5D862A1-71ED-DDEA-D861-C2BECE94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913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21">
          <a:extLst>
            <a:ext uri="{FF2B5EF4-FFF2-40B4-BE49-F238E27FC236}">
              <a16:creationId xmlns:a16="http://schemas.microsoft.com/office/drawing/2014/main" id="{FB967508-C4FD-6396-A854-3B2F96569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6">
            <a:extLst>
              <a:ext uri="{FF2B5EF4-FFF2-40B4-BE49-F238E27FC236}">
                <a16:creationId xmlns:a16="http://schemas.microsoft.com/office/drawing/2014/main" id="{57C68F04-FBDC-3333-61E2-E26E46AB7B99}"/>
              </a:ext>
            </a:extLst>
          </p:cNvPr>
          <p:cNvGrpSpPr/>
          <p:nvPr/>
        </p:nvGrpSpPr>
        <p:grpSpPr>
          <a:xfrm>
            <a:off x="10474366" y="1"/>
            <a:ext cx="7843924" cy="2539734"/>
            <a:chOff x="0" y="0"/>
            <a:chExt cx="2065889" cy="668901"/>
          </a:xfrm>
        </p:grpSpPr>
        <p:sp>
          <p:nvSpPr>
            <p:cNvPr id="125" name="Google Shape;125;p16">
              <a:extLst>
                <a:ext uri="{FF2B5EF4-FFF2-40B4-BE49-F238E27FC236}">
                  <a16:creationId xmlns:a16="http://schemas.microsoft.com/office/drawing/2014/main" id="{B4E23EB2-3731-0DED-65AC-1504D9C683D1}"/>
                </a:ext>
              </a:extLst>
            </p:cNvPr>
            <p:cNvSpPr/>
            <p:nvPr/>
          </p:nvSpPr>
          <p:spPr>
            <a:xfrm>
              <a:off x="0" y="0"/>
              <a:ext cx="2065889" cy="668901"/>
            </a:xfrm>
            <a:custGeom>
              <a:avLst/>
              <a:gdLst/>
              <a:ahLst/>
              <a:cxnLst/>
              <a:rect l="l" t="t" r="r" b="b"/>
              <a:pathLst>
                <a:path w="2065889" h="668901" extrusionOk="0">
                  <a:moveTo>
                    <a:pt x="0" y="0"/>
                  </a:moveTo>
                  <a:lnTo>
                    <a:pt x="2065889" y="0"/>
                  </a:lnTo>
                  <a:lnTo>
                    <a:pt x="2065889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26" name="Google Shape;126;p16">
              <a:extLst>
                <a:ext uri="{FF2B5EF4-FFF2-40B4-BE49-F238E27FC236}">
                  <a16:creationId xmlns:a16="http://schemas.microsoft.com/office/drawing/2014/main" id="{F3333696-5DFC-9BE3-15E8-A118E6FA721E}"/>
                </a:ext>
              </a:extLst>
            </p:cNvPr>
            <p:cNvSpPr txBox="1"/>
            <p:nvPr/>
          </p:nvSpPr>
          <p:spPr>
            <a:xfrm>
              <a:off x="0" y="0"/>
              <a:ext cx="2065889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6">
            <a:extLst>
              <a:ext uri="{FF2B5EF4-FFF2-40B4-BE49-F238E27FC236}">
                <a16:creationId xmlns:a16="http://schemas.microsoft.com/office/drawing/2014/main" id="{99B62CCF-3FF0-0670-5581-D932A50A66A0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07</a:t>
            </a:r>
            <a:endParaRPr lang="es-CO" sz="784" dirty="0"/>
          </a:p>
        </p:txBody>
      </p:sp>
      <p:pic>
        <p:nvPicPr>
          <p:cNvPr id="4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41C951F0-E35A-98DD-C874-58A892158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Google Shape;134;p17">
            <a:extLst>
              <a:ext uri="{FF2B5EF4-FFF2-40B4-BE49-F238E27FC236}">
                <a16:creationId xmlns:a16="http://schemas.microsoft.com/office/drawing/2014/main" id="{B6D2D722-1962-9BF9-123B-57F8DFFB833B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8" name="Google Shape;198;p20">
            <a:extLst>
              <a:ext uri="{FF2B5EF4-FFF2-40B4-BE49-F238E27FC236}">
                <a16:creationId xmlns:a16="http://schemas.microsoft.com/office/drawing/2014/main" id="{0ABBA38F-8434-2B0A-5313-12A22F828463}"/>
              </a:ext>
            </a:extLst>
          </p:cNvPr>
          <p:cNvSpPr txBox="1"/>
          <p:nvPr/>
        </p:nvSpPr>
        <p:spPr>
          <a:xfrm>
            <a:off x="1028700" y="4808248"/>
            <a:ext cx="297180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0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Singularidades desnudas</a:t>
            </a:r>
            <a:endParaRPr lang="es-CO" sz="784" dirty="0"/>
          </a:p>
        </p:txBody>
      </p:sp>
      <p:sp>
        <p:nvSpPr>
          <p:cNvPr id="2" name="Google Shape;123;p16">
            <a:extLst>
              <a:ext uri="{FF2B5EF4-FFF2-40B4-BE49-F238E27FC236}">
                <a16:creationId xmlns:a16="http://schemas.microsoft.com/office/drawing/2014/main" id="{903795B4-3C01-5EE0-2532-EC37031584E2}"/>
              </a:ext>
            </a:extLst>
          </p:cNvPr>
          <p:cNvSpPr txBox="1"/>
          <p:nvPr/>
        </p:nvSpPr>
        <p:spPr>
          <a:xfrm>
            <a:off x="12630150" y="1513368"/>
            <a:ext cx="5457825" cy="495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Black </a:t>
            </a:r>
            <a:r>
              <a:rPr lang="es-CO" sz="2800" dirty="0" err="1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Holes</a:t>
            </a: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2800" dirty="0" err="1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Mimickers</a:t>
            </a:r>
            <a:r>
              <a:rPr lang="es-CO" sz="2800" dirty="0">
                <a:solidFill>
                  <a:schemeClr val="tx1"/>
                </a:solidFill>
                <a:latin typeface="KoHo"/>
                <a:ea typeface="KoHo"/>
                <a:cs typeface="KoHo"/>
                <a:sym typeface="KoHo"/>
              </a:rPr>
              <a:t>?</a:t>
            </a:r>
            <a:endParaRPr lang="es-CO" sz="784" dirty="0">
              <a:solidFill>
                <a:schemeClr val="tx1"/>
              </a:solidFill>
            </a:endParaRPr>
          </a:p>
        </p:txBody>
      </p:sp>
      <p:sp>
        <p:nvSpPr>
          <p:cNvPr id="6" name="Google Shape;129;p16">
            <a:extLst>
              <a:ext uri="{FF2B5EF4-FFF2-40B4-BE49-F238E27FC236}">
                <a16:creationId xmlns:a16="http://schemas.microsoft.com/office/drawing/2014/main" id="{DF452351-9EB7-7F62-A373-2919F69FF4BE}"/>
              </a:ext>
            </a:extLst>
          </p:cNvPr>
          <p:cNvSpPr txBox="1"/>
          <p:nvPr/>
        </p:nvSpPr>
        <p:spPr>
          <a:xfrm>
            <a:off x="1028700" y="840518"/>
            <a:ext cx="11001375" cy="243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8999"/>
              </a:lnSpc>
            </a:pPr>
            <a:r>
              <a:rPr lang="es-CO" sz="8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OBJETOS COMPACTOS</a:t>
            </a:r>
            <a:endParaRPr lang="es-CO" sz="8000" dirty="0"/>
          </a:p>
        </p:txBody>
      </p:sp>
      <p:sp>
        <p:nvSpPr>
          <p:cNvPr id="7" name="Símbolo &quot;No permitido&quot; 6">
            <a:extLst>
              <a:ext uri="{FF2B5EF4-FFF2-40B4-BE49-F238E27FC236}">
                <a16:creationId xmlns:a16="http://schemas.microsoft.com/office/drawing/2014/main" id="{E9D9D5C9-9335-9CA8-F5F6-CDA255C6340E}"/>
              </a:ext>
            </a:extLst>
          </p:cNvPr>
          <p:cNvSpPr/>
          <p:nvPr/>
        </p:nvSpPr>
        <p:spPr>
          <a:xfrm>
            <a:off x="4387304" y="5666499"/>
            <a:ext cx="940375" cy="911448"/>
          </a:xfrm>
          <a:prstGeom prst="noSmoking">
            <a:avLst>
              <a:gd name="adj" fmla="val 1027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3" name="Título 12">
            <a:extLst>
              <a:ext uri="{FF2B5EF4-FFF2-40B4-BE49-F238E27FC236}">
                <a16:creationId xmlns:a16="http://schemas.microsoft.com/office/drawing/2014/main" id="{18C69238-A896-493D-FD9A-1900D549E3B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s-CO" dirty="0"/>
              <a:t>	</a:t>
            </a:r>
          </a:p>
        </p:txBody>
      </p:sp>
      <p:sp>
        <p:nvSpPr>
          <p:cNvPr id="3" name="Símbolo &quot;No permitido&quot; 2">
            <a:extLst>
              <a:ext uri="{FF2B5EF4-FFF2-40B4-BE49-F238E27FC236}">
                <a16:creationId xmlns:a16="http://schemas.microsoft.com/office/drawing/2014/main" id="{A7869D8B-D23D-C80F-E722-685A51A77A1B}"/>
              </a:ext>
            </a:extLst>
          </p:cNvPr>
          <p:cNvSpPr/>
          <p:nvPr/>
        </p:nvSpPr>
        <p:spPr>
          <a:xfrm>
            <a:off x="4387304" y="4232052"/>
            <a:ext cx="940375" cy="911448"/>
          </a:xfrm>
          <a:prstGeom prst="noSmoking">
            <a:avLst>
              <a:gd name="adj" fmla="val 10275"/>
            </a:avLst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8" name="Google Shape;193;p20">
            <a:extLst>
              <a:ext uri="{FF2B5EF4-FFF2-40B4-BE49-F238E27FC236}">
                <a16:creationId xmlns:a16="http://schemas.microsoft.com/office/drawing/2014/main" id="{95E495FB-2BBC-3AD5-54FB-DC38547BA46B}"/>
              </a:ext>
            </a:extLst>
          </p:cNvPr>
          <p:cNvSpPr txBox="1"/>
          <p:nvPr/>
        </p:nvSpPr>
        <p:spPr>
          <a:xfrm>
            <a:off x="9601202" y="4263043"/>
            <a:ext cx="6345922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No es posible formar una singularidad sin horizonte de eventos a su alrededor.¹</a:t>
            </a:r>
            <a:endParaRPr lang="es-CO" sz="2400" dirty="0"/>
          </a:p>
        </p:txBody>
      </p:sp>
      <p:sp>
        <p:nvSpPr>
          <p:cNvPr id="10" name="Google Shape;198;p20">
            <a:extLst>
              <a:ext uri="{FF2B5EF4-FFF2-40B4-BE49-F238E27FC236}">
                <a16:creationId xmlns:a16="http://schemas.microsoft.com/office/drawing/2014/main" id="{5D07E7DB-0C88-78AA-037B-2A30C34AFFDC}"/>
              </a:ext>
            </a:extLst>
          </p:cNvPr>
          <p:cNvSpPr txBox="1"/>
          <p:nvPr/>
        </p:nvSpPr>
        <p:spPr>
          <a:xfrm>
            <a:off x="5850623" y="4244577"/>
            <a:ext cx="2836177" cy="886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4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Conjetura de Censura Cósmica</a:t>
            </a:r>
            <a:endParaRPr lang="es-CO" sz="600" dirty="0"/>
          </a:p>
        </p:txBody>
      </p:sp>
      <p:sp>
        <p:nvSpPr>
          <p:cNvPr id="11" name="Google Shape;198;p20">
            <a:extLst>
              <a:ext uri="{FF2B5EF4-FFF2-40B4-BE49-F238E27FC236}">
                <a16:creationId xmlns:a16="http://schemas.microsoft.com/office/drawing/2014/main" id="{2B318F70-1ED9-05AD-B48B-6AFB6953D680}"/>
              </a:ext>
            </a:extLst>
          </p:cNvPr>
          <p:cNvSpPr txBox="1"/>
          <p:nvPr/>
        </p:nvSpPr>
        <p:spPr>
          <a:xfrm>
            <a:off x="5850623" y="5900624"/>
            <a:ext cx="2836177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24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Teorema de no pelo</a:t>
            </a:r>
            <a:endParaRPr lang="es-CO" sz="600" dirty="0"/>
          </a:p>
        </p:txBody>
      </p:sp>
      <p:sp>
        <p:nvSpPr>
          <p:cNvPr id="12" name="Google Shape;193;p20">
            <a:extLst>
              <a:ext uri="{FF2B5EF4-FFF2-40B4-BE49-F238E27FC236}">
                <a16:creationId xmlns:a16="http://schemas.microsoft.com/office/drawing/2014/main" id="{BA23F3D1-2D0E-B271-B4C5-7682C0C7071B}"/>
              </a:ext>
            </a:extLst>
          </p:cNvPr>
          <p:cNvSpPr txBox="1"/>
          <p:nvPr/>
        </p:nvSpPr>
        <p:spPr>
          <a:xfrm>
            <a:off x="9601202" y="5485125"/>
            <a:ext cx="6345922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Todas las soluciones de un agujero negro son caracterizadas por 3 parámetros observables desde el exterior </a:t>
            </a:r>
            <a:r>
              <a:rPr lang="es-CO" sz="2400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{M,Q,J}.²</a:t>
            </a:r>
            <a:endParaRPr lang="es-CO" sz="2400" i="1" dirty="0"/>
          </a:p>
        </p:txBody>
      </p:sp>
      <p:sp>
        <p:nvSpPr>
          <p:cNvPr id="14" name="Google Shape;193;p20">
            <a:extLst>
              <a:ext uri="{FF2B5EF4-FFF2-40B4-BE49-F238E27FC236}">
                <a16:creationId xmlns:a16="http://schemas.microsoft.com/office/drawing/2014/main" id="{7CE1CEF8-9076-71CC-F10C-C1399CEB530A}"/>
              </a:ext>
            </a:extLst>
          </p:cNvPr>
          <p:cNvSpPr txBox="1"/>
          <p:nvPr/>
        </p:nvSpPr>
        <p:spPr>
          <a:xfrm>
            <a:off x="6234286" y="9249683"/>
            <a:ext cx="9369305" cy="637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s-CO" sz="1800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1,  Roger Penrose,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Gravitational</a:t>
            </a:r>
            <a:r>
              <a:rPr lang="es-CO" sz="1800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Collapse</a:t>
            </a:r>
            <a:r>
              <a:rPr lang="es-CO" sz="1800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: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The</a:t>
            </a:r>
            <a:r>
              <a:rPr lang="es-CO" sz="1800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role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of</a:t>
            </a:r>
            <a:r>
              <a:rPr lang="es-CO" sz="1800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 general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relativity</a:t>
            </a:r>
            <a:r>
              <a:rPr lang="es-CO" sz="1800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, 2002,</a:t>
            </a:r>
          </a:p>
          <a:p>
            <a:pPr>
              <a:lnSpc>
                <a:spcPct val="115000"/>
              </a:lnSpc>
            </a:pP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2, J Bardeen, B. Carter &amp; Stephen Hawking.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The</a:t>
            </a: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four</a:t>
            </a: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laws</a:t>
            </a: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of</a:t>
            </a: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black</a:t>
            </a: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hole</a:t>
            </a: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 </a:t>
            </a:r>
            <a:r>
              <a:rPr lang="es-CO" sz="1800" i="1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mechanics</a:t>
            </a:r>
            <a:r>
              <a:rPr lang="es-CO" sz="1800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, 1973,</a:t>
            </a:r>
            <a:endParaRPr lang="es-CO" sz="1800" i="1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7B23165-5A3F-2CEE-53F5-CCF07D4A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1654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33">
          <a:extLst>
            <a:ext uri="{FF2B5EF4-FFF2-40B4-BE49-F238E27FC236}">
              <a16:creationId xmlns:a16="http://schemas.microsoft.com/office/drawing/2014/main" id="{E5D764D7-FCD1-5FE6-6129-B11A8D475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" name="Google Shape;134;p17">
            <a:extLst>
              <a:ext uri="{FF2B5EF4-FFF2-40B4-BE49-F238E27FC236}">
                <a16:creationId xmlns:a16="http://schemas.microsoft.com/office/drawing/2014/main" id="{A8C8C111-C765-7D59-D399-3FFFFF25E773}"/>
              </a:ext>
            </a:extLst>
          </p:cNvPr>
          <p:cNvCxnSpPr/>
          <p:nvPr/>
        </p:nvCxnSpPr>
        <p:spPr>
          <a:xfrm>
            <a:off x="-284037" y="8854226"/>
            <a:ext cx="18856074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" name="Google Shape;135;p17">
            <a:extLst>
              <a:ext uri="{FF2B5EF4-FFF2-40B4-BE49-F238E27FC236}">
                <a16:creationId xmlns:a16="http://schemas.microsoft.com/office/drawing/2014/main" id="{3CB98408-04BA-05F1-8C16-32EC3784CE6A}"/>
              </a:ext>
            </a:extLst>
          </p:cNvPr>
          <p:cNvSpPr txBox="1"/>
          <p:nvPr/>
        </p:nvSpPr>
        <p:spPr>
          <a:xfrm>
            <a:off x="12855456" y="9377733"/>
            <a:ext cx="440384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s-CO" sz="25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08</a:t>
            </a:r>
            <a:endParaRPr lang="es-CO" sz="784" dirty="0"/>
          </a:p>
        </p:txBody>
      </p:sp>
      <p:sp>
        <p:nvSpPr>
          <p:cNvPr id="138" name="Google Shape;138;p17">
            <a:extLst>
              <a:ext uri="{FF2B5EF4-FFF2-40B4-BE49-F238E27FC236}">
                <a16:creationId xmlns:a16="http://schemas.microsoft.com/office/drawing/2014/main" id="{97E68D80-F6C6-E0EB-A51D-2EB714F435AF}"/>
              </a:ext>
            </a:extLst>
          </p:cNvPr>
          <p:cNvSpPr txBox="1"/>
          <p:nvPr/>
        </p:nvSpPr>
        <p:spPr>
          <a:xfrm>
            <a:off x="971550" y="3061845"/>
            <a:ext cx="7129463" cy="6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6"/>
              </a:lnSpc>
            </a:pPr>
            <a:r>
              <a:rPr lang="es-CO" sz="3600" b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SHADOWS</a:t>
            </a:r>
            <a:endParaRPr lang="es-CO" sz="900" dirty="0"/>
          </a:p>
        </p:txBody>
      </p:sp>
      <p:grpSp>
        <p:nvGrpSpPr>
          <p:cNvPr id="149" name="Google Shape;149;p17">
            <a:extLst>
              <a:ext uri="{FF2B5EF4-FFF2-40B4-BE49-F238E27FC236}">
                <a16:creationId xmlns:a16="http://schemas.microsoft.com/office/drawing/2014/main" id="{3A2CE7D3-F263-C9F8-3D34-898EA722A5FD}"/>
              </a:ext>
            </a:extLst>
          </p:cNvPr>
          <p:cNvGrpSpPr/>
          <p:nvPr/>
        </p:nvGrpSpPr>
        <p:grpSpPr>
          <a:xfrm rot="10800000">
            <a:off x="0" y="1"/>
            <a:ext cx="5741828" cy="2539734"/>
            <a:chOff x="0" y="0"/>
            <a:chExt cx="1512251" cy="668901"/>
          </a:xfrm>
        </p:grpSpPr>
        <p:sp>
          <p:nvSpPr>
            <p:cNvPr id="150" name="Google Shape;150;p17">
              <a:extLst>
                <a:ext uri="{FF2B5EF4-FFF2-40B4-BE49-F238E27FC236}">
                  <a16:creationId xmlns:a16="http://schemas.microsoft.com/office/drawing/2014/main" id="{A786AB65-52E5-427D-86A6-5A38A3C1F825}"/>
                </a:ext>
              </a:extLst>
            </p:cNvPr>
            <p:cNvSpPr/>
            <p:nvPr/>
          </p:nvSpPr>
          <p:spPr>
            <a:xfrm>
              <a:off x="0" y="0"/>
              <a:ext cx="1512251" cy="668901"/>
            </a:xfrm>
            <a:custGeom>
              <a:avLst/>
              <a:gdLst/>
              <a:ahLst/>
              <a:cxnLst/>
              <a:rect l="l" t="t" r="r" b="b"/>
              <a:pathLst>
                <a:path w="1512251" h="668901" extrusionOk="0">
                  <a:moveTo>
                    <a:pt x="0" y="0"/>
                  </a:moveTo>
                  <a:lnTo>
                    <a:pt x="1512251" y="0"/>
                  </a:lnTo>
                  <a:lnTo>
                    <a:pt x="1512251" y="668901"/>
                  </a:lnTo>
                  <a:lnTo>
                    <a:pt x="0" y="668901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100000">
                  <a:srgbClr val="FA8E29"/>
                </a:gs>
              </a:gsLst>
              <a:lin ang="0" scaled="0"/>
            </a:gradFill>
            <a:ln>
              <a:noFill/>
            </a:ln>
          </p:spPr>
          <p:txBody>
            <a:bodyPr/>
            <a:lstStyle/>
            <a:p>
              <a:endParaRPr lang="es-CO" sz="784" dirty="0"/>
            </a:p>
          </p:txBody>
        </p:sp>
        <p:sp>
          <p:nvSpPr>
            <p:cNvPr id="151" name="Google Shape;151;p17">
              <a:extLst>
                <a:ext uri="{FF2B5EF4-FFF2-40B4-BE49-F238E27FC236}">
                  <a16:creationId xmlns:a16="http://schemas.microsoft.com/office/drawing/2014/main" id="{DB6870C3-C912-A3CB-F2E1-F70860AB8AD5}"/>
                </a:ext>
              </a:extLst>
            </p:cNvPr>
            <p:cNvSpPr txBox="1"/>
            <p:nvPr/>
          </p:nvSpPr>
          <p:spPr>
            <a:xfrm>
              <a:off x="0" y="0"/>
              <a:ext cx="1512251" cy="6689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66666"/>
                </a:lnSpc>
              </a:pPr>
              <a:endParaRPr lang="es-CO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2" name="Google Shape;152;p17">
            <a:extLst>
              <a:ext uri="{FF2B5EF4-FFF2-40B4-BE49-F238E27FC236}">
                <a16:creationId xmlns:a16="http://schemas.microsoft.com/office/drawing/2014/main" id="{D9756BE8-7619-3A2D-D0B4-122727E5839C}"/>
              </a:ext>
            </a:extLst>
          </p:cNvPr>
          <p:cNvSpPr txBox="1"/>
          <p:nvPr/>
        </p:nvSpPr>
        <p:spPr>
          <a:xfrm>
            <a:off x="5133352" y="1101574"/>
            <a:ext cx="12125948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98999"/>
              </a:lnSpc>
            </a:pPr>
            <a:r>
              <a:rPr lang="es-CO" sz="10000" b="1" dirty="0">
                <a:solidFill>
                  <a:srgbClr val="FFFEF4"/>
                </a:solidFill>
                <a:latin typeface="Jura"/>
                <a:ea typeface="Jura"/>
                <a:cs typeface="Jura"/>
                <a:sym typeface="Jura"/>
              </a:rPr>
              <a:t>ESTADO DEL ARTE</a:t>
            </a:r>
            <a:endParaRPr lang="es-CO" sz="784" dirty="0"/>
          </a:p>
        </p:txBody>
      </p:sp>
      <p:pic>
        <p:nvPicPr>
          <p:cNvPr id="3" name="Picture 2" descr="20 Concurso Nacional de Piano Profesional – UIS Cultural">
            <a:extLst>
              <a:ext uri="{FF2B5EF4-FFF2-40B4-BE49-F238E27FC236}">
                <a16:creationId xmlns:a16="http://schemas.microsoft.com/office/drawing/2014/main" id="{DFCB7536-6FC0-B236-893A-F382CCF36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037" y="8665464"/>
            <a:ext cx="4983474" cy="180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37;p17">
            <a:extLst>
              <a:ext uri="{FF2B5EF4-FFF2-40B4-BE49-F238E27FC236}">
                <a16:creationId xmlns:a16="http://schemas.microsoft.com/office/drawing/2014/main" id="{470B8B96-A8E5-9732-E8C3-145C378676A5}"/>
              </a:ext>
            </a:extLst>
          </p:cNvPr>
          <p:cNvSpPr txBox="1"/>
          <p:nvPr/>
        </p:nvSpPr>
        <p:spPr>
          <a:xfrm>
            <a:off x="2214562" y="4009476"/>
            <a:ext cx="2657475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CO" sz="28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Agujero Negro:</a:t>
            </a:r>
          </a:p>
          <a:p>
            <a:pPr algn="ctr">
              <a:lnSpc>
                <a:spcPct val="115000"/>
              </a:lnSpc>
            </a:pPr>
            <a:r>
              <a:rPr lang="es-CO" sz="2000" b="1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(</a:t>
            </a:r>
            <a:r>
              <a:rPr lang="es-CO" sz="2000" b="1" i="1" dirty="0" err="1">
                <a:solidFill>
                  <a:srgbClr val="FFFFFF"/>
                </a:solidFill>
                <a:latin typeface="KoHo"/>
                <a:cs typeface="KoHo"/>
                <a:sym typeface="KoHo"/>
              </a:rPr>
              <a:t>Schwarzschild</a:t>
            </a:r>
            <a:r>
              <a:rPr lang="es-CO" sz="2000" b="1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)</a:t>
            </a:r>
            <a:endParaRPr lang="es-CO" sz="600" b="1" i="1" dirty="0"/>
          </a:p>
        </p:txBody>
      </p:sp>
      <p:pic>
        <p:nvPicPr>
          <p:cNvPr id="5" name="Imagen 4" descr="Interfaz de usuario gráfica, Texto, Aplicación, Correo electrónico&#10;&#10;El contenido generado por IA puede ser incorrecto.">
            <a:extLst>
              <a:ext uri="{FF2B5EF4-FFF2-40B4-BE49-F238E27FC236}">
                <a16:creationId xmlns:a16="http://schemas.microsoft.com/office/drawing/2014/main" id="{E45F83C2-EF4B-8427-5085-F7C30DBA5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5283" y="5905610"/>
            <a:ext cx="8242717" cy="2948615"/>
          </a:xfrm>
          <a:prstGeom prst="rect">
            <a:avLst/>
          </a:prstGeom>
        </p:spPr>
      </p:pic>
      <p:sp>
        <p:nvSpPr>
          <p:cNvPr id="6" name="Google Shape;137;p17">
            <a:extLst>
              <a:ext uri="{FF2B5EF4-FFF2-40B4-BE49-F238E27FC236}">
                <a16:creationId xmlns:a16="http://schemas.microsoft.com/office/drawing/2014/main" id="{F0CF87DF-A59E-A16E-9E9D-0E4C3E0B3BF1}"/>
              </a:ext>
            </a:extLst>
          </p:cNvPr>
          <p:cNvSpPr txBox="1"/>
          <p:nvPr/>
        </p:nvSpPr>
        <p:spPr>
          <a:xfrm>
            <a:off x="1028699" y="5102156"/>
            <a:ext cx="3843339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CO" sz="2800" b="1" i="1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Singularidad Desnuda:</a:t>
            </a:r>
          </a:p>
          <a:p>
            <a:pPr algn="r">
              <a:lnSpc>
                <a:spcPct val="115000"/>
              </a:lnSpc>
            </a:pPr>
            <a:r>
              <a:rPr lang="es-CO" sz="2000" b="1" i="1" dirty="0">
                <a:solidFill>
                  <a:srgbClr val="FFFFFF"/>
                </a:solidFill>
                <a:latin typeface="KoHo"/>
                <a:cs typeface="KoHo"/>
                <a:sym typeface="KoHo"/>
              </a:rPr>
              <a:t>(JMN-1) &amp; (JMN-2)</a:t>
            </a:r>
            <a:endParaRPr lang="es-CO" sz="784" b="1" i="1" dirty="0"/>
          </a:p>
        </p:txBody>
      </p:sp>
      <p:sp>
        <p:nvSpPr>
          <p:cNvPr id="7" name="Google Shape;137;p17">
            <a:extLst>
              <a:ext uri="{FF2B5EF4-FFF2-40B4-BE49-F238E27FC236}">
                <a16:creationId xmlns:a16="http://schemas.microsoft.com/office/drawing/2014/main" id="{3CFA1932-6F1E-4587-A330-B841659FE533}"/>
              </a:ext>
            </a:extLst>
          </p:cNvPr>
          <p:cNvSpPr txBox="1"/>
          <p:nvPr/>
        </p:nvSpPr>
        <p:spPr>
          <a:xfrm>
            <a:off x="5272092" y="4052045"/>
            <a:ext cx="2657475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Siempre</a:t>
            </a:r>
            <a:endParaRPr lang="es-CO" sz="7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Google Shape;137;p17">
                <a:extLst>
                  <a:ext uri="{FF2B5EF4-FFF2-40B4-BE49-F238E27FC236}">
                    <a16:creationId xmlns:a16="http://schemas.microsoft.com/office/drawing/2014/main" id="{370A99E6-743E-B224-C40F-8E3F07829124}"/>
                  </a:ext>
                </a:extLst>
              </p:cNvPr>
              <p:cNvSpPr txBox="1"/>
              <p:nvPr/>
            </p:nvSpPr>
            <p:spPr>
              <a:xfrm>
                <a:off x="5272092" y="5145020"/>
                <a:ext cx="2657475" cy="4247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s-CO" sz="2400" dirty="0">
                    <a:solidFill>
                      <a:srgbClr val="FFFFFF"/>
                    </a:solidFill>
                    <a:latin typeface="KoHo"/>
                    <a:ea typeface="KoHo"/>
                    <a:cs typeface="KoHo"/>
                    <a:sym typeface="KoHo"/>
                  </a:rPr>
                  <a:t>Solo 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CO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KoHo"/>
                            <a:cs typeface="KoHo"/>
                            <a:sym typeface="KoHo"/>
                          </a:rPr>
                        </m:ctrlPr>
                      </m:sSubPr>
                      <m:e>
                        <m:r>
                          <a:rPr lang="es-CO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KoHo"/>
                            <a:cs typeface="KoHo"/>
                            <a:sym typeface="KoHo"/>
                          </a:rPr>
                          <m:t>𝑅</m:t>
                        </m:r>
                      </m:e>
                      <m:sub>
                        <m:r>
                          <a:rPr lang="es-CO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KoHo"/>
                            <a:cs typeface="KoHo"/>
                            <a:sym typeface="KoHo"/>
                          </a:rPr>
                          <m:t>𝑏</m:t>
                        </m:r>
                      </m:sub>
                    </m:sSub>
                    <m:r>
                      <a:rPr lang="es-CO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KoHo"/>
                        <a:cs typeface="KoHo"/>
                        <a:sym typeface="KoHo"/>
                      </a:rPr>
                      <m:t>≤3</m:t>
                    </m:r>
                    <m:r>
                      <a:rPr lang="es-CO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KoHo"/>
                        <a:cs typeface="KoHo"/>
                        <a:sym typeface="KoHo"/>
                      </a:rPr>
                      <m:t>𝑀</m:t>
                    </m:r>
                  </m:oMath>
                </a14:m>
                <a:endParaRPr lang="es-CO" sz="700" dirty="0"/>
              </a:p>
            </p:txBody>
          </p:sp>
        </mc:Choice>
        <mc:Fallback>
          <p:sp>
            <p:nvSpPr>
              <p:cNvPr id="8" name="Google Shape;137;p17">
                <a:extLst>
                  <a:ext uri="{FF2B5EF4-FFF2-40B4-BE49-F238E27FC236}">
                    <a16:creationId xmlns:a16="http://schemas.microsoft.com/office/drawing/2014/main" id="{370A99E6-743E-B224-C40F-8E3F078291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2092" y="5145020"/>
                <a:ext cx="2657475" cy="424732"/>
              </a:xfrm>
              <a:prstGeom prst="rect">
                <a:avLst/>
              </a:prstGeom>
              <a:blipFill>
                <a:blip r:embed="rId5"/>
                <a:stretch>
                  <a:fillRect l="-7110" t="-15714" b="-3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CO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ector: curvado 8">
            <a:extLst>
              <a:ext uri="{FF2B5EF4-FFF2-40B4-BE49-F238E27FC236}">
                <a16:creationId xmlns:a16="http://schemas.microsoft.com/office/drawing/2014/main" id="{2AE1F4A1-C1A8-CBF2-9A32-7D3C6F0E7A44}"/>
              </a:ext>
            </a:extLst>
          </p:cNvPr>
          <p:cNvCxnSpPr>
            <a:cxnSpLocks/>
            <a:stCxn id="8" idx="3"/>
            <a:endCxn id="18" idx="1"/>
          </p:cNvCxnSpPr>
          <p:nvPr/>
        </p:nvCxnSpPr>
        <p:spPr>
          <a:xfrm flipV="1">
            <a:off x="7929567" y="4476776"/>
            <a:ext cx="1152286" cy="880610"/>
          </a:xfrm>
          <a:prstGeom prst="curvedConnector3">
            <a:avLst>
              <a:gd name="adj1" fmla="val 50000"/>
            </a:avLst>
          </a:prstGeom>
          <a:ln w="57150">
            <a:solidFill>
              <a:srgbClr val="F289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37;p17">
            <a:extLst>
              <a:ext uri="{FF2B5EF4-FFF2-40B4-BE49-F238E27FC236}">
                <a16:creationId xmlns:a16="http://schemas.microsoft.com/office/drawing/2014/main" id="{16E32698-8EAE-FF5C-5750-9D636F879017}"/>
              </a:ext>
            </a:extLst>
          </p:cNvPr>
          <p:cNvSpPr txBox="1"/>
          <p:nvPr/>
        </p:nvSpPr>
        <p:spPr>
          <a:xfrm>
            <a:off x="9081853" y="3839678"/>
            <a:ext cx="5302310" cy="127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La existencia de una sombra no es suficiente para concluir que un objeto compacto es un agujero negro.</a:t>
            </a:r>
            <a:endParaRPr lang="es-CO" sz="700" dirty="0"/>
          </a:p>
        </p:txBody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C6EB42B-87BC-F89A-367E-11934B175A17}"/>
              </a:ext>
            </a:extLst>
          </p:cNvPr>
          <p:cNvGrpSpPr/>
          <p:nvPr/>
        </p:nvGrpSpPr>
        <p:grpSpPr>
          <a:xfrm>
            <a:off x="15085953" y="3548683"/>
            <a:ext cx="3202047" cy="1856187"/>
            <a:chOff x="15085953" y="3548683"/>
            <a:chExt cx="3202047" cy="1856187"/>
          </a:xfrm>
        </p:grpSpPr>
        <p:pic>
          <p:nvPicPr>
            <p:cNvPr id="7170" name="Picture 2" descr="Among Us: el sencillo truco que te permite ser impostor en todas tus  partidas video | Videojuegos | La República">
              <a:extLst>
                <a:ext uri="{FF2B5EF4-FFF2-40B4-BE49-F238E27FC236}">
                  <a16:creationId xmlns:a16="http://schemas.microsoft.com/office/drawing/2014/main" id="{218CF1C3-C4B5-12E1-1626-23C2F569A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5953" y="3548683"/>
              <a:ext cx="3202047" cy="1856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4" name="Picture 6" descr="NASA SVS | Black Hole Accretion Disk Visualization">
              <a:extLst>
                <a:ext uri="{FF2B5EF4-FFF2-40B4-BE49-F238E27FC236}">
                  <a16:creationId xmlns:a16="http://schemas.microsoft.com/office/drawing/2014/main" id="{C7A44899-F161-8985-F013-A899CD14D0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010" b="65791" l="19387" r="784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00" t="28913" r="14132" b="30111"/>
            <a:stretch/>
          </p:blipFill>
          <p:spPr bwMode="auto">
            <a:xfrm>
              <a:off x="15798421" y="4288837"/>
              <a:ext cx="1787789" cy="991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7" name="Conector: curvado 36">
            <a:extLst>
              <a:ext uri="{FF2B5EF4-FFF2-40B4-BE49-F238E27FC236}">
                <a16:creationId xmlns:a16="http://schemas.microsoft.com/office/drawing/2014/main" id="{B228D775-BDD3-6E52-BC7F-D7599974512B}"/>
              </a:ext>
            </a:extLst>
          </p:cNvPr>
          <p:cNvCxnSpPr>
            <a:cxnSpLocks/>
            <a:endCxn id="7174" idx="1"/>
          </p:cNvCxnSpPr>
          <p:nvPr/>
        </p:nvCxnSpPr>
        <p:spPr>
          <a:xfrm>
            <a:off x="14617700" y="4476775"/>
            <a:ext cx="1180721" cy="307925"/>
          </a:xfrm>
          <a:prstGeom prst="curvedConnector3">
            <a:avLst>
              <a:gd name="adj1" fmla="val 50000"/>
            </a:avLst>
          </a:prstGeom>
          <a:ln w="57150">
            <a:solidFill>
              <a:srgbClr val="F2892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137;p17">
            <a:extLst>
              <a:ext uri="{FF2B5EF4-FFF2-40B4-BE49-F238E27FC236}">
                <a16:creationId xmlns:a16="http://schemas.microsoft.com/office/drawing/2014/main" id="{9A80B097-8596-534E-0BD5-32E6F7C506EF}"/>
              </a:ext>
            </a:extLst>
          </p:cNvPr>
          <p:cNvSpPr txBox="1"/>
          <p:nvPr/>
        </p:nvSpPr>
        <p:spPr>
          <a:xfrm>
            <a:off x="1885126" y="6577785"/>
            <a:ext cx="5302310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CO" sz="2400" dirty="0">
                <a:solidFill>
                  <a:srgbClr val="FFFFFF"/>
                </a:solidFill>
                <a:latin typeface="KoHo"/>
                <a:ea typeface="KoHo"/>
                <a:cs typeface="KoHo"/>
                <a:sym typeface="KoHo"/>
              </a:rPr>
              <a:t>Se propone extender el estudio a objetos compactos en rotación.</a:t>
            </a:r>
            <a:endParaRPr lang="es-CO" sz="7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E1C7DF7-6AD7-2AE7-B97B-9C176F78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437" y="9038206"/>
            <a:ext cx="1236028" cy="115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854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10489</TotalTime>
  <Words>2058</Words>
  <Application>Microsoft Office PowerPoint</Application>
  <PresentationFormat>Personalizado</PresentationFormat>
  <Paragraphs>348</Paragraphs>
  <Slides>38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6" baseType="lpstr">
      <vt:lpstr>Jura</vt:lpstr>
      <vt:lpstr>Calibri</vt:lpstr>
      <vt:lpstr>Courier New</vt:lpstr>
      <vt:lpstr>Cambria Math</vt:lpstr>
      <vt:lpstr>Chakra Petch</vt:lpstr>
      <vt:lpstr>KoHo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 </vt:lpstr>
      <vt:lpstr> </vt:lpstr>
      <vt:lpstr>Presentación de PowerPoint</vt:lpstr>
      <vt:lpstr> 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BRAYAN AMOROCHO</cp:lastModifiedBy>
  <cp:revision>6</cp:revision>
  <dcterms:modified xsi:type="dcterms:W3CDTF">2025-05-26T21:40:51Z</dcterms:modified>
</cp:coreProperties>
</file>